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0" r:id="rId4"/>
    <p:sldId id="291" r:id="rId5"/>
    <p:sldId id="292" r:id="rId6"/>
    <p:sldId id="293" r:id="rId7"/>
    <p:sldId id="294" r:id="rId8"/>
    <p:sldId id="280" r:id="rId9"/>
    <p:sldId id="283" r:id="rId10"/>
    <p:sldId id="284" r:id="rId11"/>
    <p:sldId id="286" r:id="rId12"/>
    <p:sldId id="287" r:id="rId13"/>
    <p:sldId id="288" r:id="rId14"/>
    <p:sldId id="295" r:id="rId15"/>
    <p:sldId id="289" r:id="rId16"/>
    <p:sldId id="296" r:id="rId17"/>
    <p:sldId id="297" r:id="rId18"/>
    <p:sldId id="298" r:id="rId19"/>
    <p:sldId id="26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345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585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241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9873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614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3105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22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630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59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3115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951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555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001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064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91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</a:t>
            </a:r>
            <a:r>
              <a:rPr lang="cs-CZ" altLang="cs-CZ" sz="11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Michal Halaška, Ph.D.</a:t>
            </a:r>
          </a:p>
          <a:p>
            <a:pPr algn="r"/>
            <a:r>
              <a:rPr lang="cs-CZ" altLang="cs-CZ" sz="11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</a:t>
            </a:r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Správa vozového parku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Aplikace pro řízení vozového parku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Automatizace procesů logistického řízení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Využití palubních počítačů jako mobilního dodavatele dat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Zpracovávají data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Doby řízení, odpočinku a oprav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Čekací doby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Cestovní zprávy</a:t>
            </a:r>
          </a:p>
          <a:p>
            <a:pPr lvl="1">
              <a:defRPr/>
            </a:pPr>
            <a:r>
              <a:rPr lang="cs-CZ" sz="1400" dirty="0">
                <a:solidFill>
                  <a:srgbClr val="002060"/>
                </a:solidFill>
              </a:rPr>
              <a:t>Zatížení náprav a další informace o aktuálním stavu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Vyhodnocování profitu aktivit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Optimalizace logistické plánování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Poskytují systémy správy vozového parku podklady pro mzdovou administrativu</a:t>
            </a:r>
          </a:p>
          <a:p>
            <a:pPr>
              <a:defRPr/>
            </a:pPr>
            <a:r>
              <a:rPr lang="cs-CZ" sz="1800" dirty="0">
                <a:solidFill>
                  <a:srgbClr val="002060"/>
                </a:solidFill>
              </a:rPr>
              <a:t>Podporují spolupráci se subdodavateli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647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Řízení nákladní dopravy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Moduly obsahují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Evidenci zakázek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Evidenci zahraničních povolení a karnetů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Zpracování jízdních dokladů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Evidenci o výkonech, tržbách apod.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Moduly pro řízení konsignačních skladů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Sledování tras a určování optimálních tras 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zde vytvářeny podklady pro další moduly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Výpočet mezd řidičů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Údržbu vozidel a spotřebu pohonných hmot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Fakturaci přeprav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691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Moduly pro osobní dopravu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Moduly obsahují např.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Zpracování jízdních řádů a výstupů pro celostátní informační systém o jízdních řádech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Obsluhu provozovaných spojů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Tvorba plánu výjezdů autobusů pravidelné dopravy</a:t>
            </a:r>
          </a:p>
          <a:p>
            <a:pPr lvl="1"/>
            <a:r>
              <a:rPr lang="cs-CZ" sz="2400" dirty="0">
                <a:solidFill>
                  <a:srgbClr val="002060"/>
                </a:solidFill>
              </a:rPr>
              <a:t>Kalkulace přepravného při nepravidelné osobní dopravě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068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Geografické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Speciální typ informačního systému, ve kterém jsou informace vázány na graficky vyjádřené prostorové údaje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Analytický prostředek pro uchování a zpracování prostorových geografických dat počítačem, založený na geografickém modelu v digitální formě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Lze chápat jako celou technologii pro tvorbu, správu, prezentaci a analýzu prostorově umístěných informací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Zahrnuje počítačovou a další speciální techniku pro pořizování a údržbu digitálních map, programové vybavení pro jejich správu a analýzu, vlastní data a soubor postupů pro zavádění a aplikaci systémů GIS. 	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712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Základní součásti GIS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600" dirty="0">
                <a:solidFill>
                  <a:srgbClr val="002060"/>
                </a:solidFill>
              </a:rPr>
              <a:t>Geografický informační systém se zjednodušeně skládá z následujících základních součástí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Geografických dat, uložených v prostorových záznamech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Možností vzdáleného, víceuživatelského datového přístupu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Nástrojů pro vstup, údržbu, analýzu a výstup dat – prostorová technologie</a:t>
            </a:r>
          </a:p>
          <a:p>
            <a:pPr lvl="1">
              <a:defRPr/>
            </a:pPr>
            <a:r>
              <a:rPr lang="cs-CZ" sz="2200" dirty="0">
                <a:solidFill>
                  <a:srgbClr val="002060"/>
                </a:solidFill>
              </a:rPr>
              <a:t>Zákaznické implementace čili možnost sestavovat řešení z těchto nástrojů pro geografický </a:t>
            </a:r>
            <a:r>
              <a:rPr lang="cs-CZ" sz="2200" dirty="0" err="1">
                <a:solidFill>
                  <a:srgbClr val="002060"/>
                </a:solidFill>
              </a:rPr>
              <a:t>procesing</a:t>
            </a:r>
            <a:endParaRPr lang="cs-CZ" sz="22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743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Administrativa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Způsobem pokrytí administrativních a podpůrných procesů IT se firma od sebe liší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Rozmanitost používaných aplikací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Přínosy nasazení jsou obtížněji definovatelné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Hlavní cílovou oblastí je digitalizace, archivace a správa papírových dokumentů, automatizace některých schvalovacích procesů (pomocí DMS systémů) a front </a:t>
            </a:r>
            <a:r>
              <a:rPr lang="cs-CZ" sz="2000" dirty="0" err="1">
                <a:solidFill>
                  <a:srgbClr val="002060"/>
                </a:solidFill>
              </a:rPr>
              <a:t>office</a:t>
            </a:r>
            <a:r>
              <a:rPr lang="cs-CZ" sz="2000" dirty="0">
                <a:solidFill>
                  <a:srgbClr val="002060"/>
                </a:solidFill>
              </a:rPr>
              <a:t> systémy, které zná každý uživatel PC, neboť mezi ně patří textové editory, e-mailové programy atd. 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Administrativní procesy spadají do některé z vertikálních oblastí, jako jsou finance nebo lidské zdroje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09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/>
              <a:t>Systémy pro správu a sdílení dokumentů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8809936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2000" dirty="0" err="1">
                <a:solidFill>
                  <a:srgbClr val="002060"/>
                </a:solidFill>
              </a:rPr>
              <a:t>Document</a:t>
            </a:r>
            <a:r>
              <a:rPr lang="cs-CZ" sz="2000" dirty="0">
                <a:solidFill>
                  <a:srgbClr val="002060"/>
                </a:solidFill>
              </a:rPr>
              <a:t> Management Systems (DMS)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Systém pro digitalizaci, archivaci, správu a práci s elektronickou formou dokumentů, které buď vnikly již v elektronické podobě, nebo měly původně papírovou podobu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Mohou být integrovány s dalšími aplikacemi nebo být jejich součástí. V současné době se prosazuje širší pojetí DMS, které je nazýváno </a:t>
            </a:r>
            <a:r>
              <a:rPr lang="cs-CZ" sz="1600" dirty="0" err="1">
                <a:solidFill>
                  <a:srgbClr val="002060"/>
                </a:solidFill>
              </a:rPr>
              <a:t>Enterprise</a:t>
            </a:r>
            <a:r>
              <a:rPr lang="cs-CZ" sz="1600" dirty="0">
                <a:solidFill>
                  <a:srgbClr val="002060"/>
                </a:solidFill>
              </a:rPr>
              <a:t> </a:t>
            </a:r>
            <a:r>
              <a:rPr lang="cs-CZ" sz="1600" dirty="0" err="1">
                <a:solidFill>
                  <a:srgbClr val="002060"/>
                </a:solidFill>
              </a:rPr>
              <a:t>Content</a:t>
            </a:r>
            <a:r>
              <a:rPr lang="cs-CZ" sz="1600" dirty="0">
                <a:solidFill>
                  <a:srgbClr val="002060"/>
                </a:solidFill>
              </a:rPr>
              <a:t> Management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 err="1">
                <a:solidFill>
                  <a:srgbClr val="002060"/>
                </a:solidFill>
              </a:rPr>
              <a:t>Optical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Character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Recognition</a:t>
            </a:r>
            <a:r>
              <a:rPr lang="cs-CZ" sz="2000" dirty="0">
                <a:solidFill>
                  <a:srgbClr val="002060"/>
                </a:solidFill>
              </a:rPr>
              <a:t> (OCR)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Aplikace pro rozpoznávání textů při digitalizaci dokumentů, které umožňují převod papírových dokumentů do plně elektronických verzí, které lze dále editovat, vyhledávat v nich, vkládat je do jiných dokumentů atd. 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Image </a:t>
            </a:r>
            <a:r>
              <a:rPr lang="cs-CZ" sz="2000" dirty="0" err="1">
                <a:solidFill>
                  <a:srgbClr val="002060"/>
                </a:solidFill>
              </a:rPr>
              <a:t>Processing</a:t>
            </a:r>
            <a:r>
              <a:rPr lang="cs-CZ" sz="2000" dirty="0">
                <a:solidFill>
                  <a:srgbClr val="002060"/>
                </a:solidFill>
              </a:rPr>
              <a:t> Systems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Zahrnují aplikace pro zpracování obrázků, do které kromě grafických editorů patří také multimediální systémy či systémy pro vytváření prezentací.</a:t>
            </a:r>
          </a:p>
          <a:p>
            <a:pPr>
              <a:lnSpc>
                <a:spcPct val="11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defRPr/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432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 err="1"/>
              <a:t>Workflow</a:t>
            </a:r>
            <a:r>
              <a:rPr lang="cs-CZ" dirty="0"/>
              <a:t> systémy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Počítačové systémy zabezpečující automatizaci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Definují, vytváří a řídí průběh procesů</a:t>
            </a:r>
          </a:p>
          <a:p>
            <a:pPr>
              <a:defRPr/>
            </a:pPr>
            <a:r>
              <a:rPr lang="cs-CZ" sz="2000" dirty="0">
                <a:solidFill>
                  <a:srgbClr val="002060"/>
                </a:solidFill>
              </a:rPr>
              <a:t>Podporují řízení a správu toku dokumentů spojených s podnikovými procesy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Jsou schopny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Interpretovat definici procesu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Komunikovat s účastníky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V případě potřeby spustit další aplikace</a:t>
            </a:r>
          </a:p>
          <a:p>
            <a:pPr>
              <a:lnSpc>
                <a:spcPct val="110000"/>
              </a:lnSpc>
              <a:defRPr/>
            </a:pPr>
            <a:r>
              <a:rPr lang="cs-CZ" sz="2000" dirty="0">
                <a:solidFill>
                  <a:srgbClr val="002060"/>
                </a:solidFill>
              </a:rPr>
              <a:t>Většinou jsou pomocí specializovaných </a:t>
            </a:r>
            <a:r>
              <a:rPr lang="cs-CZ" sz="2000" dirty="0" err="1">
                <a:solidFill>
                  <a:srgbClr val="002060"/>
                </a:solidFill>
              </a:rPr>
              <a:t>workflow</a:t>
            </a:r>
            <a:r>
              <a:rPr lang="cs-CZ" sz="2000" dirty="0">
                <a:solidFill>
                  <a:srgbClr val="002060"/>
                </a:solidFill>
              </a:rPr>
              <a:t> systémů řešeny okrajové nebo dokumentově-centrické procesy, neboť hlavní systémy mají integrované </a:t>
            </a:r>
            <a:r>
              <a:rPr lang="cs-CZ" sz="2000" dirty="0" err="1">
                <a:solidFill>
                  <a:srgbClr val="002060"/>
                </a:solidFill>
              </a:rPr>
              <a:t>workflow</a:t>
            </a:r>
            <a:r>
              <a:rPr lang="cs-CZ" sz="2000" dirty="0">
                <a:solidFill>
                  <a:srgbClr val="002060"/>
                </a:solidFill>
              </a:rPr>
              <a:t> pro jimi pokrývané procesy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211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/>
              <a:t>Elektronické kolaborační systémy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Usnadňují spolupráci mezi lidmi</a:t>
            </a:r>
          </a:p>
          <a:p>
            <a:r>
              <a:rPr lang="cs-CZ" sz="2400" dirty="0">
                <a:solidFill>
                  <a:srgbClr val="002060"/>
                </a:solidFill>
              </a:rPr>
              <a:t>Uživatelé mohou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Sdílet informace s jinými uživateli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Spravovat dokumenty od začátku do konce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Publikovat dokumenty usnadňující rozhodování</a:t>
            </a:r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Obsahují aplikace určené pro týmovou spolupráci, např.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Elektronické meeting systémy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Podpora </a:t>
            </a:r>
            <a:r>
              <a:rPr lang="cs-CZ" sz="2000" dirty="0" err="1">
                <a:solidFill>
                  <a:srgbClr val="002060"/>
                </a:solidFill>
              </a:rPr>
              <a:t>telecommutingu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MS SharePoint atd. 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42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péče o lidské zdroje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logistiky a dopravy 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administrativy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Systémy péče o lidské zdroje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Dlouho se omezovaly na oblast evidence a zpracování mezd</a:t>
            </a:r>
          </a:p>
          <a:p>
            <a:r>
              <a:rPr lang="cs-CZ" sz="2400" dirty="0">
                <a:solidFill>
                  <a:srgbClr val="002060"/>
                </a:solidFill>
              </a:rPr>
              <a:t>Moderní systémy se již soustřeďují na další důležité oblasti a problematiku spojenou s </a:t>
            </a:r>
            <a:r>
              <a:rPr lang="cs-CZ" sz="2400" dirty="0" err="1">
                <a:solidFill>
                  <a:srgbClr val="002060"/>
                </a:solidFill>
              </a:rPr>
              <a:t>Human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Resource</a:t>
            </a:r>
            <a:r>
              <a:rPr lang="cs-CZ" sz="2400" dirty="0">
                <a:solidFill>
                  <a:srgbClr val="002060"/>
                </a:solidFill>
              </a:rPr>
              <a:t> (HR), např.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Akvizici a plánování lidských zdrojů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Kariérní plánování, </a:t>
            </a:r>
            <a:r>
              <a:rPr lang="cs-CZ" sz="2000" dirty="0" err="1">
                <a:solidFill>
                  <a:srgbClr val="002060"/>
                </a:solidFill>
              </a:rPr>
              <a:t>self-assesment</a:t>
            </a:r>
            <a:r>
              <a:rPr lang="cs-CZ" sz="2000" dirty="0">
                <a:solidFill>
                  <a:srgbClr val="002060"/>
                </a:solidFill>
              </a:rPr>
              <a:t> systémy atd.</a:t>
            </a:r>
          </a:p>
          <a:p>
            <a:r>
              <a:rPr lang="cs-CZ" sz="2400" dirty="0">
                <a:solidFill>
                  <a:srgbClr val="002060"/>
                </a:solidFill>
              </a:rPr>
              <a:t>Samostatnou oblastí je pak měření výkonnosti lidských zdrojů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091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Mzdová agenda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Jsou určeny pro zpracování mezd a odměn, systémů benefitů a reportingu státním orgánům, společnostem sociálního a zdravotního zabezpečení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Musí umět zpracovat </a:t>
            </a:r>
            <a:r>
              <a:rPr lang="cs-CZ" sz="1800" b="1" dirty="0">
                <a:solidFill>
                  <a:srgbClr val="002060"/>
                </a:solidFill>
              </a:rPr>
              <a:t>všechny typy mezd pro všechny druhy pracovních </a:t>
            </a:r>
            <a:r>
              <a:rPr lang="cs-CZ" sz="1800" dirty="0">
                <a:solidFill>
                  <a:srgbClr val="002060"/>
                </a:solidFill>
              </a:rPr>
              <a:t>poměrů včetně výpočtu daní a odvodů sociálního a zdravotního pojištění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Umožňují výpočty dle informací z docházky, výroby nebo na základě dopočtu do časového fondu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Zpracování měsíčních uzávěrek, včetně tisků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Hromadný tisk dokumentů pro zaměstnance, přehledy zaplaceného sociálního pojištění, výkaz dávek nemocenského, soupis srážek ze mzdy atd.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Možnost opravných výpočtů, popř. zpětných přepočtů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Podpora české legislativy, popř. předpisů dalších zemí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52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Péče o lidské zdroje 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Human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Resource</a:t>
            </a:r>
            <a:r>
              <a:rPr lang="cs-CZ" sz="1800" dirty="0">
                <a:solidFill>
                  <a:srgbClr val="002060"/>
                </a:solidFill>
              </a:rPr>
              <a:t> Management (HRM)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Představuje soubor systémů podporující procesy v oblasti péče o lidské zdroje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Rozsah se liší podle jednotlivých organizací, od plánování lidských zdrojů, systémů odměňování, až po sledování výkonnosti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Employee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Relationship</a:t>
            </a:r>
            <a:r>
              <a:rPr lang="cs-CZ" sz="1800" dirty="0">
                <a:solidFill>
                  <a:srgbClr val="002060"/>
                </a:solidFill>
              </a:rPr>
              <a:t> Management (ERM)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Systémy pro řízení vztahů se zaměstnanci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Reálná podoba je v podstatě integrovaným HR systémem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Workforce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Dynamic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Analysis</a:t>
            </a:r>
            <a:endParaRPr lang="cs-CZ" sz="1800" dirty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Systéme pro analýzu dynamiky vývoje lidského kapitálu včetně povyšování, přesunů, akvizice, propouštění, jejichž výstupy slouží pro plánování lidských zdrojů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 err="1">
                <a:solidFill>
                  <a:srgbClr val="002060"/>
                </a:solidFill>
              </a:rPr>
              <a:t>Workforce</a:t>
            </a: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err="1">
                <a:solidFill>
                  <a:srgbClr val="002060"/>
                </a:solidFill>
              </a:rPr>
              <a:t>automation</a:t>
            </a:r>
            <a:endParaRPr lang="cs-CZ" sz="1800" dirty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defRPr/>
            </a:pPr>
            <a:r>
              <a:rPr lang="cs-CZ" sz="1400" dirty="0">
                <a:solidFill>
                  <a:srgbClr val="002060"/>
                </a:solidFill>
              </a:rPr>
              <a:t>Systémy pro podporu řízení lidských zdrojů, zejména v projektových systémech a v oblastech poskytování služeb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96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/>
              <a:t>Péče o lidské zdroje II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2000" dirty="0" err="1">
                <a:solidFill>
                  <a:srgbClr val="002060"/>
                </a:solidFill>
              </a:rPr>
              <a:t>Employee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portal</a:t>
            </a:r>
            <a:endParaRPr lang="cs-CZ" sz="2000" dirty="0">
              <a:solidFill>
                <a:srgbClr val="002060"/>
              </a:solidFill>
            </a:endParaRP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Centrální systém sloužící zaměstnancům jako hlavní komunikační kanál a samoobslužné místo pro operace a informace spojené s jejich fungováním v rámci společnosti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Obhospodařuje žádosti a vyřizování distribuce určitých prostředků, ohodnocení a finančního vyrovnání, firemní vzdělávání atd.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Zaměstnanci např. mohou pomocí portálu pro zaměstnance snadno provádět akce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Získávat rychlé aktualizace měnících se dat a sestav uložených v systému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Získat přístup k dokumentům a sdílet je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Používat nástroje pro prodej, služby a vytváření výkazů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Upravovat data uložená v systém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87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176464" cy="507703"/>
          </a:xfrm>
        </p:spPr>
        <p:txBody>
          <a:bodyPr/>
          <a:lstStyle/>
          <a:p>
            <a:r>
              <a:rPr lang="cs-CZ" dirty="0" err="1"/>
              <a:t>eLearning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Podpora celoživotního vzdělávání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Mění způsob přístupu k rozvoji lidských zdrojů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Přínosem je schopnost rychlé aplikace na téměř neomezenou skupinu zaměstnanců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Užitečné zejména v případě rychlých změn na trhu, které vyžadují odpovídající změny v dovzdělávání zaměstnanců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Časová a geografická nezávislost</a:t>
            </a:r>
          </a:p>
          <a:p>
            <a:pPr>
              <a:lnSpc>
                <a:spcPct val="110000"/>
              </a:lnSpc>
              <a:defRPr/>
            </a:pPr>
            <a:r>
              <a:rPr lang="cs-CZ" sz="1900" dirty="0">
                <a:solidFill>
                  <a:srgbClr val="002060"/>
                </a:solidFill>
              </a:rPr>
              <a:t>Řada podpůrných nástrojů, jako jsou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Prostředky pro vzdálené prezentace,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700" dirty="0">
                <a:solidFill>
                  <a:srgbClr val="002060"/>
                </a:solidFill>
              </a:rPr>
              <a:t>Propojení virtuálních týmů pro diskuse nad projekty apod.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86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Logistika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Souhrn všech technických a organizačních činností, pomocí nichž se plánují operace související s materiálovým tokem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Zahrnuje nejen tok materiálu, ale i tok informací mezi všemi objekty a časově překlenuje nejrůznější procesy v průmyslu i v obchodě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Zabývá se všemi operacemi určujícími pohyb zboží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Alokace výroby a skladů, zásob, řízení a pohybu zboží ve výrobě, balení, skladování, dodávání a odběratelům</a:t>
            </a:r>
          </a:p>
          <a:p>
            <a:pPr>
              <a:lnSpc>
                <a:spcPct val="110000"/>
              </a:lnSpc>
              <a:defRPr/>
            </a:pPr>
            <a:r>
              <a:rPr lang="cs-CZ" sz="1800" dirty="0">
                <a:solidFill>
                  <a:srgbClr val="002060"/>
                </a:solidFill>
              </a:rPr>
              <a:t>Logistické řízení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Proces plánování, realizace a řízení efektivního, výkonného toku a skladování zboží, služeb a souvisejících informací z místa vzniku do místa spotřeby</a:t>
            </a:r>
          </a:p>
          <a:p>
            <a:pPr lvl="1">
              <a:lnSpc>
                <a:spcPct val="110000"/>
              </a:lnSpc>
              <a:defRPr/>
            </a:pPr>
            <a:r>
              <a:rPr lang="cs-CZ" sz="1600" dirty="0">
                <a:solidFill>
                  <a:srgbClr val="002060"/>
                </a:solidFill>
              </a:rPr>
              <a:t>Cílem je uspokojit požadavky zákazníků</a:t>
            </a:r>
          </a:p>
          <a:p>
            <a:pPr>
              <a:lnSpc>
                <a:spcPct val="110000"/>
              </a:lnSpc>
              <a:defRPr/>
            </a:pPr>
            <a:endParaRPr lang="cs-CZ" sz="18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Logistické moduly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>
                <a:solidFill>
                  <a:srgbClr val="002060"/>
                </a:solidFill>
              </a:rPr>
              <a:t>Jsou určeny pro evidenci zboží ve skladech, kompletaci zboží, přípravu na expedici až po zajištění přepravy zboží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>
                <a:solidFill>
                  <a:srgbClr val="002060"/>
                </a:solidFill>
              </a:rPr>
              <a:t>Příklady modulů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Prodej a distribuce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Materiálové hospodářství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Plánování výroby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Řízení jakosti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Opravy a údržba</a:t>
            </a:r>
          </a:p>
          <a:p>
            <a:pPr lvl="1">
              <a:defRPr/>
            </a:pPr>
            <a:r>
              <a:rPr lang="cs-CZ" sz="2000" dirty="0">
                <a:solidFill>
                  <a:srgbClr val="002060"/>
                </a:solidFill>
              </a:rPr>
              <a:t>Doprava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/18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</a:t>
            </a:r>
            <a:r>
              <a:rPr lang="cs-CZ" altLang="cs-CZ" sz="8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ostatní podnikové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37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6708</TotalTime>
  <Words>1374</Words>
  <Application>Microsoft Office PowerPoint</Application>
  <PresentationFormat>Předvádění na obrazovce (16:9)</PresentationFormat>
  <Paragraphs>214</Paragraphs>
  <Slides>19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Systémy péče o lidské zdroje</vt:lpstr>
      <vt:lpstr>Mzdová agenda</vt:lpstr>
      <vt:lpstr>Péče o lidské zdroje I</vt:lpstr>
      <vt:lpstr>Péče o lidské zdroje II</vt:lpstr>
      <vt:lpstr>eLearning</vt:lpstr>
      <vt:lpstr>Logistika</vt:lpstr>
      <vt:lpstr>Logistické moduly</vt:lpstr>
      <vt:lpstr>Správa vozového parku</vt:lpstr>
      <vt:lpstr>Řízení nákladní dopravy</vt:lpstr>
      <vt:lpstr>Moduly pro osobní dopravu</vt:lpstr>
      <vt:lpstr>Geografické IS</vt:lpstr>
      <vt:lpstr>Základní součásti GIS</vt:lpstr>
      <vt:lpstr>Administrativa</vt:lpstr>
      <vt:lpstr>Systémy pro správu a sdílení dokumentů</vt:lpstr>
      <vt:lpstr>Workflow systémy</vt:lpstr>
      <vt:lpstr>Elektronické kolaborační systémy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148</cp:revision>
  <dcterms:created xsi:type="dcterms:W3CDTF">2016-07-06T15:42:34Z</dcterms:created>
  <dcterms:modified xsi:type="dcterms:W3CDTF">2022-04-23T22:20:49Z</dcterms:modified>
</cp:coreProperties>
</file>