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80" r:id="rId4"/>
    <p:sldId id="291" r:id="rId5"/>
    <p:sldId id="292" r:id="rId6"/>
    <p:sldId id="293" r:id="rId7"/>
    <p:sldId id="294" r:id="rId8"/>
    <p:sldId id="296" r:id="rId9"/>
    <p:sldId id="295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263" r:id="rId1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228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24.04.2022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01431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02263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08606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84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97969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6226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8508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7761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0556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0630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23128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54012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42891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4853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04173" y="3003798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Internetové technologie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084168" y="3723878"/>
            <a:ext cx="2888103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1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</a:t>
            </a:r>
            <a:r>
              <a:rPr lang="cs-CZ" altLang="cs-CZ" sz="11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Michal Halaška, Ph.D.</a:t>
            </a:r>
          </a:p>
          <a:p>
            <a:pPr algn="r"/>
            <a:r>
              <a:rPr lang="cs-CZ" altLang="cs-CZ" sz="11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</a:t>
            </a:r>
            <a:r>
              <a:rPr lang="cs-CZ" altLang="cs-CZ" sz="11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podnikové ekonomiky a managementu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Elektronický obchod 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altLang="ko-KR" sz="2100" dirty="0">
                <a:solidFill>
                  <a:srgbClr val="002060"/>
                </a:solidFill>
              </a:rPr>
              <a:t>Růst zájmu uživatelů internetu o online obchodování</a:t>
            </a:r>
          </a:p>
          <a:p>
            <a:pPr>
              <a:defRPr/>
            </a:pPr>
            <a:r>
              <a:rPr lang="cs-CZ" altLang="ko-KR" sz="2100" dirty="0">
                <a:solidFill>
                  <a:srgbClr val="002060"/>
                </a:solidFill>
              </a:rPr>
              <a:t>To signalizuje nástup</a:t>
            </a:r>
          </a:p>
          <a:p>
            <a:pPr lvl="1">
              <a:defRPr/>
            </a:pPr>
            <a:r>
              <a:rPr lang="cs-CZ" altLang="ko-KR" sz="1800" dirty="0">
                <a:solidFill>
                  <a:srgbClr val="002060"/>
                </a:solidFill>
              </a:rPr>
              <a:t>E-</a:t>
            </a:r>
            <a:r>
              <a:rPr lang="cs-CZ" altLang="ko-KR" sz="1800" dirty="0" err="1">
                <a:solidFill>
                  <a:srgbClr val="002060"/>
                </a:solidFill>
              </a:rPr>
              <a:t>commerce</a:t>
            </a:r>
            <a:endParaRPr lang="cs-CZ" altLang="ko-KR" sz="1800" dirty="0">
              <a:solidFill>
                <a:srgbClr val="002060"/>
              </a:solidFill>
            </a:endParaRPr>
          </a:p>
          <a:p>
            <a:pPr lvl="1">
              <a:defRPr/>
            </a:pPr>
            <a:r>
              <a:rPr lang="cs-CZ" altLang="ko-KR" sz="1800" dirty="0">
                <a:solidFill>
                  <a:srgbClr val="002060"/>
                </a:solidFill>
              </a:rPr>
              <a:t>E-plateb</a:t>
            </a:r>
          </a:p>
          <a:p>
            <a:pPr lvl="1">
              <a:defRPr/>
            </a:pPr>
            <a:r>
              <a:rPr lang="cs-CZ" altLang="ko-KR" sz="1800" dirty="0">
                <a:solidFill>
                  <a:srgbClr val="002060"/>
                </a:solidFill>
              </a:rPr>
              <a:t>E-bankovnictví</a:t>
            </a:r>
          </a:p>
          <a:p>
            <a:pPr lvl="1">
              <a:defRPr/>
            </a:pPr>
            <a:r>
              <a:rPr lang="cs-CZ" altLang="ko-KR" sz="1800" dirty="0">
                <a:solidFill>
                  <a:srgbClr val="002060"/>
                </a:solidFill>
              </a:rPr>
              <a:t>E-pojišťovnictví atd.</a:t>
            </a:r>
          </a:p>
          <a:p>
            <a:pPr>
              <a:defRPr/>
            </a:pPr>
            <a:r>
              <a:rPr lang="cs-CZ" altLang="ko-KR" sz="2100" dirty="0">
                <a:solidFill>
                  <a:srgbClr val="002060"/>
                </a:solidFill>
              </a:rPr>
              <a:t>Přenos vlastností informačních technologií k individuálním zákazníkům</a:t>
            </a:r>
          </a:p>
          <a:p>
            <a:pPr>
              <a:defRPr/>
            </a:pPr>
            <a:r>
              <a:rPr lang="cs-CZ" altLang="ko-KR" sz="2100" dirty="0">
                <a:solidFill>
                  <a:srgbClr val="002060"/>
                </a:solidFill>
              </a:rPr>
              <a:t>Nutnost připravenosti finančních institucí k poskytování služeb, nutných pro úplné zabezpečení elektronického obchodování</a:t>
            </a:r>
          </a:p>
          <a:p>
            <a:pPr>
              <a:defRPr/>
            </a:pPr>
            <a:r>
              <a:rPr lang="cs-CZ" altLang="ko-KR" sz="2100" dirty="0">
                <a:solidFill>
                  <a:srgbClr val="002060"/>
                </a:solidFill>
              </a:rPr>
              <a:t>E-</a:t>
            </a:r>
            <a:r>
              <a:rPr lang="cs-CZ" altLang="ko-KR" sz="2100" dirty="0" err="1">
                <a:solidFill>
                  <a:srgbClr val="002060"/>
                </a:solidFill>
              </a:rPr>
              <a:t>commerce</a:t>
            </a:r>
            <a:r>
              <a:rPr lang="cs-CZ" altLang="ko-KR" sz="2100" dirty="0">
                <a:solidFill>
                  <a:srgbClr val="002060"/>
                </a:solidFill>
              </a:rPr>
              <a:t> je podmnožinou e-businessu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10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internetové technologie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451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Elektronický obchod II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altLang="ko-KR" sz="1700" dirty="0">
                <a:solidFill>
                  <a:srgbClr val="002060"/>
                </a:solidFill>
              </a:rPr>
              <a:t>Elektronický obchod = </a:t>
            </a:r>
            <a:r>
              <a:rPr lang="cs-CZ" altLang="ko-KR" sz="1700" b="1" dirty="0">
                <a:solidFill>
                  <a:srgbClr val="002060"/>
                </a:solidFill>
              </a:rPr>
              <a:t>zajištění obchodních aktivit podniku prostřednictvím IT</a:t>
            </a:r>
          </a:p>
          <a:p>
            <a:pPr>
              <a:defRPr/>
            </a:pPr>
            <a:r>
              <a:rPr lang="cs-CZ" altLang="ko-KR" sz="1700" dirty="0">
                <a:solidFill>
                  <a:srgbClr val="002060"/>
                </a:solidFill>
              </a:rPr>
              <a:t>Výměna informací po elektronickém médiu za účelem uzavření obchodu nebo k jeho podpoře</a:t>
            </a:r>
          </a:p>
          <a:p>
            <a:pPr>
              <a:defRPr/>
            </a:pPr>
            <a:r>
              <a:rPr lang="cs-CZ" altLang="ko-KR" sz="1700" dirty="0">
                <a:solidFill>
                  <a:srgbClr val="002060"/>
                </a:solidFill>
              </a:rPr>
              <a:t>Obchod, při kterém </a:t>
            </a:r>
            <a:r>
              <a:rPr lang="cs-CZ" altLang="ko-KR" sz="1700" b="1" dirty="0">
                <a:solidFill>
                  <a:srgbClr val="002060"/>
                </a:solidFill>
              </a:rPr>
              <a:t>komunikace mezi jeho účastníky probíhá zčásti nebo zcela po standardních počítačových sítích</a:t>
            </a:r>
            <a:r>
              <a:rPr lang="cs-CZ" altLang="ko-KR" sz="1700" dirty="0">
                <a:solidFill>
                  <a:srgbClr val="002060"/>
                </a:solidFill>
              </a:rPr>
              <a:t>, prostřednictvím počítačů, jejich příslušenství a telekomunikací</a:t>
            </a:r>
          </a:p>
          <a:p>
            <a:pPr>
              <a:defRPr/>
            </a:pPr>
            <a:r>
              <a:rPr lang="cs-CZ" altLang="ko-KR" sz="1700" dirty="0">
                <a:solidFill>
                  <a:srgbClr val="002060"/>
                </a:solidFill>
              </a:rPr>
              <a:t>E-business není pouze produkt, vyžaduje změnu ekonomického myšlení,</a:t>
            </a:r>
          </a:p>
          <a:p>
            <a:pPr>
              <a:defRPr/>
            </a:pPr>
            <a:r>
              <a:rPr lang="cs-CZ" altLang="ko-KR" sz="1700" dirty="0">
                <a:solidFill>
                  <a:srgbClr val="002060"/>
                </a:solidFill>
              </a:rPr>
              <a:t>Základem je kvalitní definování podnikových procesů a promyšlení všech detailů</a:t>
            </a:r>
          </a:p>
          <a:p>
            <a:pPr>
              <a:defRPr/>
            </a:pPr>
            <a:r>
              <a:rPr lang="cs-CZ" altLang="ko-KR" sz="1700" dirty="0">
                <a:solidFill>
                  <a:srgbClr val="002060"/>
                </a:solidFill>
              </a:rPr>
              <a:t>Zavedení navazujících služeb a pružné logistiky podniku</a:t>
            </a:r>
          </a:p>
          <a:p>
            <a:pPr>
              <a:defRPr/>
            </a:pPr>
            <a:r>
              <a:rPr lang="cs-CZ" altLang="ko-KR" sz="1700" dirty="0">
                <a:solidFill>
                  <a:srgbClr val="002060"/>
                </a:solidFill>
              </a:rPr>
              <a:t>Integrace veškerých vnitřních procesů a procesů vnějších, mezipodnikových</a:t>
            </a:r>
          </a:p>
          <a:p>
            <a:pPr>
              <a:defRPr/>
            </a:pPr>
            <a:r>
              <a:rPr lang="cs-CZ" altLang="ko-KR" sz="1700" dirty="0">
                <a:solidFill>
                  <a:srgbClr val="002060"/>
                </a:solidFill>
              </a:rPr>
              <a:t>Pro přenos údajů se využívá EDI nebo stále více se standard XML</a:t>
            </a:r>
          </a:p>
          <a:p>
            <a:pPr>
              <a:defRPr/>
            </a:pPr>
            <a:r>
              <a:rPr lang="cs-CZ" altLang="ko-KR" sz="1700" dirty="0">
                <a:solidFill>
                  <a:srgbClr val="002060"/>
                </a:solidFill>
              </a:rPr>
              <a:t>Růst potřeby všeobecné komunikace mezi podnikovými aplikacemi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11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internetové technologie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382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Elektronický obchod III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altLang="ko-KR" sz="2100" dirty="0">
                <a:solidFill>
                  <a:srgbClr val="002060"/>
                </a:solidFill>
              </a:rPr>
              <a:t>U elektronického obchodu jde o přenos projevu vůle, související s jednáním o obchodu, resp. uzavřením obchodní smlouvy,</a:t>
            </a:r>
          </a:p>
          <a:p>
            <a:pPr lvl="1">
              <a:lnSpc>
                <a:spcPct val="90000"/>
              </a:lnSpc>
            </a:pPr>
            <a:r>
              <a:rPr lang="cs-CZ" altLang="ko-KR" sz="2000" dirty="0">
                <a:solidFill>
                  <a:srgbClr val="002060"/>
                </a:solidFill>
              </a:rPr>
              <a:t>je zčásti nebo zcela přenášen prostřednictvím počítačových sítí resp. počítačů propojených telekomunikacemi</a:t>
            </a:r>
          </a:p>
          <a:p>
            <a:pPr>
              <a:lnSpc>
                <a:spcPct val="90000"/>
              </a:lnSpc>
            </a:pPr>
            <a:r>
              <a:rPr lang="cs-CZ" altLang="ko-KR" sz="2100" dirty="0">
                <a:solidFill>
                  <a:srgbClr val="002060"/>
                </a:solidFill>
              </a:rPr>
              <a:t>V technickém slova smyslu může být i výměna nabídky a její akceptace prostřednictvím faxu, po telefonu nebo vysílačkou</a:t>
            </a:r>
          </a:p>
          <a:p>
            <a:r>
              <a:rPr lang="cs-CZ" altLang="ko-KR" sz="2100" dirty="0">
                <a:solidFill>
                  <a:srgbClr val="002060"/>
                </a:solidFill>
              </a:rPr>
              <a:t>S ohledem na zvyklosti budeme vycházet z toho, že elektronický obchod je výhradně obchodem, který je realizován prostřednictvím počítačů a elektronické sítě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internetové technologie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495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Internet a marketing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altLang="ko-KR" sz="2100" dirty="0">
                <a:solidFill>
                  <a:srgbClr val="002060"/>
                </a:solidFill>
              </a:rPr>
              <a:t>Nové způsoby </a:t>
            </a:r>
            <a:r>
              <a:rPr lang="cs-CZ" altLang="ko-KR" sz="2100" b="1" dirty="0">
                <a:solidFill>
                  <a:srgbClr val="002060"/>
                </a:solidFill>
              </a:rPr>
              <a:t>identifikace a komunikace s milióny zákazníků při výrazně nižších nákladech</a:t>
            </a:r>
            <a:r>
              <a:rPr lang="cs-CZ" altLang="ko-KR" sz="2100" dirty="0">
                <a:solidFill>
                  <a:srgbClr val="002060"/>
                </a:solidFill>
              </a:rPr>
              <a:t> než je tomu u tradičních médií</a:t>
            </a:r>
          </a:p>
          <a:p>
            <a:pPr>
              <a:lnSpc>
                <a:spcPct val="90000"/>
              </a:lnSpc>
            </a:pPr>
            <a:r>
              <a:rPr lang="cs-CZ" altLang="ko-KR" sz="2100" dirty="0">
                <a:solidFill>
                  <a:srgbClr val="002060"/>
                </a:solidFill>
              </a:rPr>
              <a:t>Nové způsoby získávání informací o zákaznících</a:t>
            </a:r>
          </a:p>
          <a:p>
            <a:pPr>
              <a:lnSpc>
                <a:spcPct val="90000"/>
              </a:lnSpc>
            </a:pPr>
            <a:r>
              <a:rPr lang="cs-CZ" altLang="ko-KR" sz="2100" dirty="0">
                <a:solidFill>
                  <a:srgbClr val="002060"/>
                </a:solidFill>
              </a:rPr>
              <a:t>Vedoucími prvky online marketingové komunikace jsou</a:t>
            </a:r>
          </a:p>
          <a:p>
            <a:pPr lvl="1">
              <a:lnSpc>
                <a:spcPct val="90000"/>
              </a:lnSpc>
            </a:pPr>
            <a:r>
              <a:rPr lang="cs-CZ" altLang="ko-KR" sz="1700" dirty="0">
                <a:solidFill>
                  <a:srgbClr val="002060"/>
                </a:solidFill>
              </a:rPr>
              <a:t>Webové vyhledávače</a:t>
            </a:r>
          </a:p>
          <a:p>
            <a:pPr lvl="1">
              <a:lnSpc>
                <a:spcPct val="90000"/>
              </a:lnSpc>
            </a:pPr>
            <a:r>
              <a:rPr lang="cs-CZ" altLang="ko-KR" sz="1700" dirty="0" err="1">
                <a:solidFill>
                  <a:srgbClr val="002060"/>
                </a:solidFill>
              </a:rPr>
              <a:t>Bannerové</a:t>
            </a:r>
            <a:r>
              <a:rPr lang="cs-CZ" altLang="ko-KR" sz="1700" dirty="0">
                <a:solidFill>
                  <a:srgbClr val="002060"/>
                </a:solidFill>
              </a:rPr>
              <a:t> reklamy</a:t>
            </a:r>
          </a:p>
          <a:p>
            <a:pPr lvl="1">
              <a:lnSpc>
                <a:spcPct val="90000"/>
              </a:lnSpc>
            </a:pPr>
            <a:r>
              <a:rPr lang="cs-CZ" altLang="ko-KR" sz="1700" dirty="0">
                <a:solidFill>
                  <a:srgbClr val="002060"/>
                </a:solidFill>
              </a:rPr>
              <a:t>E-mailové akce</a:t>
            </a:r>
          </a:p>
          <a:p>
            <a:pPr lvl="1">
              <a:lnSpc>
                <a:spcPct val="90000"/>
              </a:lnSpc>
            </a:pPr>
            <a:r>
              <a:rPr lang="cs-CZ" altLang="ko-KR" sz="1700" dirty="0">
                <a:solidFill>
                  <a:srgbClr val="002060"/>
                </a:solidFill>
              </a:rPr>
              <a:t>Sponzoring</a:t>
            </a:r>
          </a:p>
          <a:p>
            <a:pPr>
              <a:lnSpc>
                <a:spcPct val="90000"/>
              </a:lnSpc>
            </a:pPr>
            <a:r>
              <a:rPr lang="cs-CZ" altLang="ko-KR" sz="2100" b="1" dirty="0">
                <a:solidFill>
                  <a:srgbClr val="002060"/>
                </a:solidFill>
              </a:rPr>
              <a:t>Behaviorální marketing </a:t>
            </a:r>
            <a:r>
              <a:rPr lang="cs-CZ" altLang="ko-KR" sz="2100" dirty="0">
                <a:solidFill>
                  <a:srgbClr val="002060"/>
                </a:solidFill>
              </a:rPr>
              <a:t>se soustředí na získávání informací a vzorců chování, zájmů a záměrů jednotlivců na základě jejich historie kliků na tisících webových stránkách a jejich následnému vystavení cílené reklamě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internetové technologie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8633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Cloud</a:t>
            </a:r>
            <a:r>
              <a:rPr lang="cs-CZ" dirty="0"/>
              <a:t> </a:t>
            </a:r>
            <a:r>
              <a:rPr lang="cs-CZ" dirty="0" err="1"/>
              <a:t>computing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altLang="ko-KR" sz="2800" dirty="0" err="1">
                <a:solidFill>
                  <a:srgbClr val="002060"/>
                </a:solidFill>
              </a:rPr>
              <a:t>Cloud</a:t>
            </a:r>
            <a:r>
              <a:rPr lang="cs-CZ" altLang="ko-KR" sz="2800" dirty="0">
                <a:solidFill>
                  <a:srgbClr val="002060"/>
                </a:solidFill>
              </a:rPr>
              <a:t> </a:t>
            </a:r>
            <a:r>
              <a:rPr lang="cs-CZ" altLang="ko-KR" sz="2800" dirty="0" err="1">
                <a:solidFill>
                  <a:srgbClr val="002060"/>
                </a:solidFill>
              </a:rPr>
              <a:t>computing</a:t>
            </a:r>
            <a:r>
              <a:rPr lang="cs-CZ" altLang="ko-KR" sz="2800" dirty="0">
                <a:solidFill>
                  <a:srgbClr val="002060"/>
                </a:solidFill>
              </a:rPr>
              <a:t> je výpočetní model, v rámci něhož je poskytován přístup ke sdílené skupině výpočetní techniky prostřednictvím sítě, často za použití internetu</a:t>
            </a:r>
          </a:p>
          <a:p>
            <a:pPr>
              <a:lnSpc>
                <a:spcPct val="90000"/>
              </a:lnSpc>
            </a:pPr>
            <a:r>
              <a:rPr lang="cs-CZ" altLang="ko-KR" sz="2800" dirty="0">
                <a:solidFill>
                  <a:srgbClr val="002060"/>
                </a:solidFill>
              </a:rPr>
              <a:t>Výhodou tohoto modelu je, že daná výpočetní sála může býti využita z jakéhokoliv připojeného zařízení a z jakéhokoliv místa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internetové technologie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5054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896544" cy="507703"/>
          </a:xfrm>
        </p:spPr>
        <p:txBody>
          <a:bodyPr/>
          <a:lstStyle/>
          <a:p>
            <a:r>
              <a:rPr lang="cs-CZ" dirty="0"/>
              <a:t>Charakteristiky </a:t>
            </a:r>
            <a:r>
              <a:rPr lang="cs-CZ" dirty="0" err="1"/>
              <a:t>cloud</a:t>
            </a:r>
            <a:r>
              <a:rPr lang="cs-CZ" dirty="0"/>
              <a:t> </a:t>
            </a:r>
            <a:r>
              <a:rPr lang="cs-CZ" dirty="0" err="1"/>
              <a:t>computingu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altLang="ko-KR" sz="2800" dirty="0">
                <a:solidFill>
                  <a:srgbClr val="002060"/>
                </a:solidFill>
              </a:rPr>
              <a:t>Samoobsluha na požádání</a:t>
            </a:r>
          </a:p>
          <a:p>
            <a:pPr>
              <a:lnSpc>
                <a:spcPct val="90000"/>
              </a:lnSpc>
            </a:pPr>
            <a:r>
              <a:rPr lang="cs-CZ" altLang="ko-KR" sz="2800" dirty="0">
                <a:solidFill>
                  <a:srgbClr val="002060"/>
                </a:solidFill>
              </a:rPr>
              <a:t>Všudypřítomný přístup</a:t>
            </a:r>
          </a:p>
          <a:p>
            <a:pPr>
              <a:lnSpc>
                <a:spcPct val="90000"/>
              </a:lnSpc>
            </a:pPr>
            <a:r>
              <a:rPr lang="cs-CZ" altLang="ko-KR" sz="2800" dirty="0">
                <a:solidFill>
                  <a:srgbClr val="002060"/>
                </a:solidFill>
              </a:rPr>
              <a:t>Lokačně nezávislé sdílení zdrojů</a:t>
            </a:r>
          </a:p>
          <a:p>
            <a:pPr>
              <a:lnSpc>
                <a:spcPct val="90000"/>
              </a:lnSpc>
            </a:pPr>
            <a:r>
              <a:rPr lang="cs-CZ" altLang="ko-KR" sz="2800" dirty="0">
                <a:solidFill>
                  <a:srgbClr val="002060"/>
                </a:solidFill>
              </a:rPr>
              <a:t>Vysoká přizpůsobivost</a:t>
            </a:r>
          </a:p>
          <a:p>
            <a:pPr>
              <a:lnSpc>
                <a:spcPct val="90000"/>
              </a:lnSpc>
            </a:pPr>
            <a:r>
              <a:rPr lang="cs-CZ" altLang="ko-KR" sz="2800" dirty="0">
                <a:solidFill>
                  <a:srgbClr val="002060"/>
                </a:solidFill>
              </a:rPr>
              <a:t>Měřitelný servis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internetové technologie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1026" name="Picture 2" descr="Výsledek obrázku pro cloud comput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223" y="2200704"/>
            <a:ext cx="4583559" cy="238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50140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896544" cy="507703"/>
          </a:xfrm>
        </p:spPr>
        <p:txBody>
          <a:bodyPr/>
          <a:lstStyle/>
          <a:p>
            <a:r>
              <a:rPr lang="cs-CZ" dirty="0"/>
              <a:t>Dělení </a:t>
            </a:r>
            <a:r>
              <a:rPr lang="cs-CZ" dirty="0" err="1"/>
              <a:t>cloud</a:t>
            </a:r>
            <a:r>
              <a:rPr lang="cs-CZ" dirty="0"/>
              <a:t> </a:t>
            </a:r>
            <a:r>
              <a:rPr lang="cs-CZ" dirty="0" err="1"/>
              <a:t>computingu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altLang="ko-KR" sz="2800" dirty="0" err="1">
                <a:solidFill>
                  <a:srgbClr val="002060"/>
                </a:solidFill>
              </a:rPr>
              <a:t>Cloud</a:t>
            </a:r>
            <a:r>
              <a:rPr lang="cs-CZ" altLang="ko-KR" sz="2800" dirty="0">
                <a:solidFill>
                  <a:srgbClr val="002060"/>
                </a:solidFill>
              </a:rPr>
              <a:t> </a:t>
            </a:r>
            <a:r>
              <a:rPr lang="cs-CZ" altLang="ko-KR" sz="2800" dirty="0" err="1">
                <a:solidFill>
                  <a:srgbClr val="002060"/>
                </a:solidFill>
              </a:rPr>
              <a:t>computing</a:t>
            </a:r>
            <a:r>
              <a:rPr lang="cs-CZ" altLang="ko-KR" sz="2800" dirty="0">
                <a:solidFill>
                  <a:srgbClr val="002060"/>
                </a:solidFill>
              </a:rPr>
              <a:t> nabízeného typu služeb</a:t>
            </a:r>
          </a:p>
          <a:p>
            <a:pPr lvl="1">
              <a:lnSpc>
                <a:spcPct val="90000"/>
              </a:lnSpc>
            </a:pPr>
            <a:r>
              <a:rPr lang="cs-CZ" altLang="ko-KR" sz="2400" dirty="0" err="1">
                <a:solidFill>
                  <a:srgbClr val="002060"/>
                </a:solidFill>
              </a:rPr>
              <a:t>Infrastracture</a:t>
            </a:r>
            <a:r>
              <a:rPr lang="cs-CZ" altLang="ko-KR" sz="2400" dirty="0">
                <a:solidFill>
                  <a:srgbClr val="002060"/>
                </a:solidFill>
              </a:rPr>
              <a:t> as a </a:t>
            </a:r>
            <a:r>
              <a:rPr lang="cs-CZ" altLang="ko-KR" sz="2400" dirty="0" err="1">
                <a:solidFill>
                  <a:srgbClr val="002060"/>
                </a:solidFill>
              </a:rPr>
              <a:t>Service</a:t>
            </a:r>
            <a:r>
              <a:rPr lang="cs-CZ" altLang="ko-KR" sz="2400" dirty="0">
                <a:solidFill>
                  <a:srgbClr val="002060"/>
                </a:solidFill>
              </a:rPr>
              <a:t> (</a:t>
            </a:r>
            <a:r>
              <a:rPr lang="cs-CZ" altLang="ko-KR" sz="2400" dirty="0" err="1">
                <a:solidFill>
                  <a:srgbClr val="002060"/>
                </a:solidFill>
              </a:rPr>
              <a:t>IaaS</a:t>
            </a:r>
            <a:r>
              <a:rPr lang="cs-CZ" altLang="ko-KR" sz="2400" dirty="0">
                <a:solidFill>
                  <a:srgbClr val="002060"/>
                </a:solidFill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cs-CZ" altLang="ko-KR" sz="2400" dirty="0" err="1">
                <a:solidFill>
                  <a:srgbClr val="002060"/>
                </a:solidFill>
              </a:rPr>
              <a:t>Platform</a:t>
            </a:r>
            <a:r>
              <a:rPr lang="cs-CZ" altLang="ko-KR" sz="2400" dirty="0">
                <a:solidFill>
                  <a:srgbClr val="002060"/>
                </a:solidFill>
              </a:rPr>
              <a:t> as a </a:t>
            </a:r>
            <a:r>
              <a:rPr lang="cs-CZ" altLang="ko-KR" sz="2400" dirty="0" err="1">
                <a:solidFill>
                  <a:srgbClr val="002060"/>
                </a:solidFill>
              </a:rPr>
              <a:t>Service</a:t>
            </a:r>
            <a:r>
              <a:rPr lang="cs-CZ" altLang="ko-KR" sz="2400" dirty="0">
                <a:solidFill>
                  <a:srgbClr val="002060"/>
                </a:solidFill>
              </a:rPr>
              <a:t> (</a:t>
            </a:r>
            <a:r>
              <a:rPr lang="cs-CZ" altLang="ko-KR" sz="2400" dirty="0" err="1">
                <a:solidFill>
                  <a:srgbClr val="002060"/>
                </a:solidFill>
              </a:rPr>
              <a:t>PaaS</a:t>
            </a:r>
            <a:r>
              <a:rPr lang="cs-CZ" altLang="ko-KR" sz="2400" dirty="0">
                <a:solidFill>
                  <a:srgbClr val="002060"/>
                </a:solidFill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cs-CZ" altLang="ko-KR" sz="2400" dirty="0">
                <a:solidFill>
                  <a:srgbClr val="002060"/>
                </a:solidFill>
              </a:rPr>
              <a:t>Software as a </a:t>
            </a:r>
            <a:r>
              <a:rPr lang="cs-CZ" altLang="ko-KR" sz="2400" dirty="0" err="1">
                <a:solidFill>
                  <a:srgbClr val="002060"/>
                </a:solidFill>
              </a:rPr>
              <a:t>Service</a:t>
            </a:r>
            <a:r>
              <a:rPr lang="cs-CZ" altLang="ko-KR" sz="2400" dirty="0">
                <a:solidFill>
                  <a:srgbClr val="002060"/>
                </a:solidFill>
              </a:rPr>
              <a:t> (</a:t>
            </a:r>
            <a:r>
              <a:rPr lang="cs-CZ" altLang="ko-KR" sz="2400" dirty="0" err="1">
                <a:solidFill>
                  <a:srgbClr val="002060"/>
                </a:solidFill>
              </a:rPr>
              <a:t>SaaS</a:t>
            </a:r>
            <a:r>
              <a:rPr lang="cs-CZ" altLang="ko-KR" sz="2400" dirty="0">
                <a:solidFill>
                  <a:srgbClr val="002060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r>
              <a:rPr lang="cs-CZ" altLang="ko-KR" sz="2800" dirty="0" err="1">
                <a:solidFill>
                  <a:srgbClr val="002060"/>
                </a:solidFill>
              </a:rPr>
              <a:t>Cloud</a:t>
            </a:r>
            <a:r>
              <a:rPr lang="cs-CZ" altLang="ko-KR" sz="2800" dirty="0">
                <a:solidFill>
                  <a:srgbClr val="002060"/>
                </a:solidFill>
              </a:rPr>
              <a:t> </a:t>
            </a:r>
            <a:r>
              <a:rPr lang="cs-CZ" altLang="ko-KR" sz="2800" dirty="0" err="1">
                <a:solidFill>
                  <a:srgbClr val="002060"/>
                </a:solidFill>
              </a:rPr>
              <a:t>computing</a:t>
            </a:r>
            <a:r>
              <a:rPr lang="cs-CZ" altLang="ko-KR" sz="2800" dirty="0">
                <a:solidFill>
                  <a:srgbClr val="002060"/>
                </a:solidFill>
              </a:rPr>
              <a:t> dle možnosti přístupu</a:t>
            </a:r>
          </a:p>
          <a:p>
            <a:pPr lvl="1">
              <a:lnSpc>
                <a:spcPct val="90000"/>
              </a:lnSpc>
            </a:pPr>
            <a:r>
              <a:rPr lang="cs-CZ" altLang="ko-KR" sz="2400" dirty="0">
                <a:solidFill>
                  <a:srgbClr val="002060"/>
                </a:solidFill>
              </a:rPr>
              <a:t>Soukromý</a:t>
            </a:r>
          </a:p>
          <a:p>
            <a:pPr lvl="1">
              <a:lnSpc>
                <a:spcPct val="90000"/>
              </a:lnSpc>
            </a:pPr>
            <a:r>
              <a:rPr lang="cs-CZ" altLang="ko-KR" sz="2400" dirty="0">
                <a:solidFill>
                  <a:srgbClr val="002060"/>
                </a:solidFill>
              </a:rPr>
              <a:t>Veřejný</a:t>
            </a:r>
          </a:p>
          <a:p>
            <a:pPr lvl="1">
              <a:lnSpc>
                <a:spcPct val="90000"/>
              </a:lnSpc>
            </a:pPr>
            <a:r>
              <a:rPr lang="cs-CZ" altLang="ko-KR" sz="2400" dirty="0">
                <a:solidFill>
                  <a:srgbClr val="002060"/>
                </a:solidFill>
              </a:rPr>
              <a:t>Hybridní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16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internetové technologie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1474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9712" y="2067694"/>
            <a:ext cx="4536504" cy="507703"/>
          </a:xfrm>
        </p:spPr>
        <p:txBody>
          <a:bodyPr/>
          <a:lstStyle/>
          <a:p>
            <a:pPr algn="ctr"/>
            <a:r>
              <a:rPr lang="cs-CZ" dirty="0"/>
              <a:t>Děkuji za pozornost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řízení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987574"/>
            <a:ext cx="8280920" cy="295232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Pojem internetu a jeho význam pro podnikovou sféru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Internetové technologie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E-business, e-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commerce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 věcí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Význam internetu pro marketingové aktivity</a:t>
            </a:r>
          </a:p>
          <a:p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Cloud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computing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Obsah prezentace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internetové technologie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7E400C85-A396-4174-AB0D-0E3FE9C4189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Internet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Internet definujeme jako globální systém propojených počítačových sítí využívající pro komunikaci tzv. TCP/IP protokol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Je založen na klient/server technologii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Protokol je množina pravidel a procedur řídící přenášení informací mezi dvěma body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TCP protokol (</a:t>
            </a:r>
            <a:r>
              <a:rPr lang="cs-CZ" sz="2400" dirty="0" err="1">
                <a:solidFill>
                  <a:srgbClr val="002060"/>
                </a:solidFill>
              </a:rPr>
              <a:t>Transmission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Control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Protocol</a:t>
            </a:r>
            <a:r>
              <a:rPr lang="cs-CZ" sz="2400" dirty="0">
                <a:solidFill>
                  <a:srgbClr val="002060"/>
                </a:solidFill>
              </a:rPr>
              <a:t>) je zodpovědný za správný přenos dat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IP protokol (Internet </a:t>
            </a:r>
            <a:r>
              <a:rPr lang="cs-CZ" sz="2400" dirty="0" err="1">
                <a:solidFill>
                  <a:srgbClr val="002060"/>
                </a:solidFill>
              </a:rPr>
              <a:t>Protocol</a:t>
            </a:r>
            <a:r>
              <a:rPr lang="cs-CZ" sz="2400" dirty="0">
                <a:solidFill>
                  <a:srgbClr val="002060"/>
                </a:solidFill>
              </a:rPr>
              <a:t>) zodpovídá za správné doručení </a:t>
            </a:r>
            <a:r>
              <a:rPr lang="cs-CZ" sz="2400" dirty="0" err="1">
                <a:solidFill>
                  <a:srgbClr val="002060"/>
                </a:solidFill>
              </a:rPr>
              <a:t>packetů</a:t>
            </a: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internetové technologie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649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architektura, infrastruktura a bezpečnost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6664"/>
            <a:ext cx="8888796" cy="5064833"/>
          </a:xfrm>
          <a:prstGeom prst="rect">
            <a:avLst/>
          </a:prstGeom>
        </p:spPr>
      </p:pic>
      <p:pic>
        <p:nvPicPr>
          <p:cNvPr id="9" name="Picture 2" descr="II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94559" y="239378"/>
            <a:ext cx="6154881" cy="4599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0422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Internetové technologie 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Webové služby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Jsou softwarové komponenty, využívající k výměně informací standardy a jazyky typické pro komunikaci po webu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K výměně informací může docházet bez ohledu na operační systém, či programovací jazyk, na kterém je systém založen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WWW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Systém prohlížení, ukládání, formátování a zobrazování dokumentů respektive webových stránek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Webové vyhledávače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Jsou programy prohledávající web a shromažďující informace o obsahu prohledávaných webových stránek</a:t>
            </a:r>
          </a:p>
          <a:p>
            <a:pPr>
              <a:lnSpc>
                <a:spcPct val="90000"/>
              </a:lnSpc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internetové technologie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353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Internetové technologie II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Web 2.0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Není statický, ale umožňuje spolupráci, sdílení a tvorbu nových služeb a nového obsahu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Interaktivita, kontrola uživatelem v reálném čase, sociální participace a uživatelem generovaný obsah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Web 3.0</a:t>
            </a:r>
            <a:endParaRPr lang="cs-CZ" sz="2000" dirty="0">
              <a:solidFill>
                <a:srgbClr val="002060"/>
              </a:solidFill>
            </a:endParaRP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Řeší problém užitečnosti a smysluplnosti webového obsahu pro uživatele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Email, chat, instant </a:t>
            </a:r>
            <a:r>
              <a:rPr lang="cs-CZ" sz="2400" dirty="0" err="1">
                <a:solidFill>
                  <a:srgbClr val="002060"/>
                </a:solidFill>
              </a:rPr>
              <a:t>messaging</a:t>
            </a:r>
            <a:r>
              <a:rPr lang="cs-CZ" sz="2400" dirty="0">
                <a:solidFill>
                  <a:srgbClr val="002060"/>
                </a:solidFill>
              </a:rPr>
              <a:t>, webová uložiště, sociální sítě, vzdálená správa počítačů, přímá a nepřímá komunikace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6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internetové technologie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187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Internet věcí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Integrace lidí a zařízení  vyúsťuje v souběh reálného a virtuálního světa a tvoří tak internet věcí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Věcmi nejsou myšlena jen zařízení připojená k internetu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Věcí je myšlena daleko obšírnější množina entit jako chytrá zařízení, senzory, ale i lidské bytosti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Internet věcí neboli Internet </a:t>
            </a:r>
            <a:r>
              <a:rPr lang="cs-CZ" sz="2400" dirty="0" err="1">
                <a:solidFill>
                  <a:srgbClr val="002060"/>
                </a:solidFill>
              </a:rPr>
              <a:t>of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Things</a:t>
            </a:r>
            <a:r>
              <a:rPr lang="cs-CZ" sz="2400" dirty="0">
                <a:solidFill>
                  <a:srgbClr val="002060"/>
                </a:solidFill>
              </a:rPr>
              <a:t> (</a:t>
            </a:r>
            <a:r>
              <a:rPr lang="cs-CZ" sz="2400" dirty="0" err="1">
                <a:solidFill>
                  <a:srgbClr val="002060"/>
                </a:solidFill>
              </a:rPr>
              <a:t>IoT</a:t>
            </a:r>
            <a:r>
              <a:rPr lang="cs-CZ" sz="2400" dirty="0">
                <a:solidFill>
                  <a:srgbClr val="002060"/>
                </a:solidFill>
              </a:rPr>
              <a:t>) definujeme jako </a:t>
            </a:r>
            <a:r>
              <a:rPr lang="cs-CZ" sz="2400" b="1" dirty="0">
                <a:solidFill>
                  <a:srgbClr val="002060"/>
                </a:solidFill>
              </a:rPr>
              <a:t>globální infrastrukturu  pro informační společnost</a:t>
            </a:r>
            <a:r>
              <a:rPr lang="cs-CZ" sz="2400" dirty="0">
                <a:solidFill>
                  <a:srgbClr val="002060"/>
                </a:solidFill>
              </a:rPr>
              <a:t>, umožňující pokročilý servis prostřednictvím propojených věcí založený na existujících a neustále se vyvíjejících interoperabilních informačních a komunikačních technologiích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7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internetové technologie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749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696744" cy="507703"/>
          </a:xfrm>
        </p:spPr>
        <p:txBody>
          <a:bodyPr/>
          <a:lstStyle/>
          <a:p>
            <a:r>
              <a:rPr lang="cs-CZ" dirty="0"/>
              <a:t>Očekávaný dopad </a:t>
            </a:r>
            <a:r>
              <a:rPr lang="cs-CZ" dirty="0" err="1"/>
              <a:t>IoT</a:t>
            </a:r>
            <a:r>
              <a:rPr lang="cs-CZ" dirty="0"/>
              <a:t> na retail a průmyslová odvětví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3881580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Kontrola zásobovacího řetězce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Inteligentní nákupní aplikace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Chytrý produkt management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Zvýšení kvality přepravy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Lokalizace produktů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Sledování přepravy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8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internetové technologie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4067944" y="703189"/>
            <a:ext cx="4032448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M2M aplikace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Kvalita vzduchu ve vnitřních prostorách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Monitoring teplot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Vnitřní poloha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(Průmysl 4.0)</a:t>
            </a:r>
          </a:p>
        </p:txBody>
      </p:sp>
    </p:spTree>
    <p:extLst>
      <p:ext uri="{BB962C8B-B14F-4D97-AF65-F5344CB8AC3E}">
        <p14:creationId xmlns:p14="http://schemas.microsoft.com/office/powerpoint/2010/main" val="766671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Současné bariéry </a:t>
            </a:r>
            <a:r>
              <a:rPr lang="cs-CZ" dirty="0" err="1"/>
              <a:t>IoT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Ochrana soukromí a bezpečnosti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Dosavadní výzkum soustředěn zejména na oblast bezpečnost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Ochrana soukromí je zatím spíše zastíněna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Rigidita v adaptaci </a:t>
            </a:r>
            <a:r>
              <a:rPr lang="cs-CZ" sz="2400" dirty="0" err="1">
                <a:solidFill>
                  <a:srgbClr val="002060"/>
                </a:solidFill>
              </a:rPr>
              <a:t>IoT</a:t>
            </a:r>
            <a:r>
              <a:rPr lang="cs-CZ" sz="2400" dirty="0">
                <a:solidFill>
                  <a:srgbClr val="002060"/>
                </a:solidFill>
              </a:rPr>
              <a:t> technologií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Stále jistá rigidita v souvislostí s implementací </a:t>
            </a:r>
            <a:r>
              <a:rPr lang="cs-CZ" sz="2000" dirty="0" err="1">
                <a:solidFill>
                  <a:srgbClr val="002060"/>
                </a:solidFill>
              </a:rPr>
              <a:t>IoT</a:t>
            </a:r>
            <a:r>
              <a:rPr lang="cs-CZ" sz="2000" dirty="0">
                <a:solidFill>
                  <a:srgbClr val="002060"/>
                </a:solidFill>
              </a:rPr>
              <a:t> technologií a to jak ze strany zákazníků (ochrana soukromí), tak ze strany společností (ochrana bezpečnosti)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Nedostatek business modelů</a:t>
            </a:r>
          </a:p>
          <a:p>
            <a:pPr lvl="1">
              <a:lnSpc>
                <a:spcPct val="90000"/>
              </a:lnSpc>
            </a:pPr>
            <a:r>
              <a:rPr lang="cs-CZ" sz="2000" dirty="0" err="1">
                <a:solidFill>
                  <a:srgbClr val="002060"/>
                </a:solidFill>
              </a:rPr>
              <a:t>IoT</a:t>
            </a:r>
            <a:r>
              <a:rPr lang="cs-CZ" sz="2000" dirty="0">
                <a:solidFill>
                  <a:srgbClr val="002060"/>
                </a:solidFill>
              </a:rPr>
              <a:t> je stále tlačen spíše technologiemi než společnostmi samotnými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9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/16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internetové technologie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385926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6750</TotalTime>
  <Words>985</Words>
  <Application>Microsoft Office PowerPoint</Application>
  <PresentationFormat>Předvádění na obrazovce (16:9)</PresentationFormat>
  <Paragraphs>171</Paragraphs>
  <Slides>17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Enriqueta</vt:lpstr>
      <vt:lpstr>Times New Roman</vt:lpstr>
      <vt:lpstr>SLU</vt:lpstr>
      <vt:lpstr>Informační podpora činnosti firmy</vt:lpstr>
      <vt:lpstr>Obsah prezentace</vt:lpstr>
      <vt:lpstr>Internet</vt:lpstr>
      <vt:lpstr>Prezentace aplikace PowerPoint</vt:lpstr>
      <vt:lpstr>Internetové technologie I</vt:lpstr>
      <vt:lpstr>Internetové technologie II</vt:lpstr>
      <vt:lpstr>Internet věcí</vt:lpstr>
      <vt:lpstr>Očekávaný dopad IoT na retail a průmyslová odvětví</vt:lpstr>
      <vt:lpstr>Současné bariéry IoT</vt:lpstr>
      <vt:lpstr>Elektronický obchod I</vt:lpstr>
      <vt:lpstr>Elektronický obchod II</vt:lpstr>
      <vt:lpstr>Elektronický obchod III</vt:lpstr>
      <vt:lpstr>Internet a marketing</vt:lpstr>
      <vt:lpstr>Cloud computing</vt:lpstr>
      <vt:lpstr>Charakteristiky cloud computingu</vt:lpstr>
      <vt:lpstr>Dělení cloud computingu</vt:lpstr>
      <vt:lpstr>Děkuji za pozornost</vt:lpstr>
    </vt:vector>
  </TitlesOfParts>
  <Company>SU OPF v Karviné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podnikových procesů</dc:title>
  <dc:creator>Roman Šperka</dc:creator>
  <cp:lastModifiedBy>Michal Halaška</cp:lastModifiedBy>
  <cp:revision>141</cp:revision>
  <dcterms:created xsi:type="dcterms:W3CDTF">2016-07-06T15:42:34Z</dcterms:created>
  <dcterms:modified xsi:type="dcterms:W3CDTF">2022-04-23T22:21:51Z</dcterms:modified>
</cp:coreProperties>
</file>