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9" r:id="rId4"/>
    <p:sldId id="257" r:id="rId5"/>
    <p:sldId id="277" r:id="rId6"/>
    <p:sldId id="276" r:id="rId7"/>
    <p:sldId id="267" r:id="rId8"/>
    <p:sldId id="258" r:id="rId9"/>
    <p:sldId id="272" r:id="rId10"/>
    <p:sldId id="275" r:id="rId11"/>
    <p:sldId id="274" r:id="rId12"/>
    <p:sldId id="278" r:id="rId13"/>
    <p:sldId id="279" r:id="rId14"/>
    <p:sldId id="265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CA5"/>
    <a:srgbClr val="A5079D"/>
    <a:srgbClr val="C321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81092" autoAdjust="0"/>
  </p:normalViewPr>
  <p:slideViewPr>
    <p:cSldViewPr snapToGrid="0">
      <p:cViewPr varScale="1">
        <p:scale>
          <a:sx n="56" d="100"/>
          <a:sy n="56" d="100"/>
        </p:scale>
        <p:origin x="67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22D92-8CE0-46C7-A51F-E09ED35EBEB6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D48BC-3E7D-4696-8750-7546134C4D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142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D48BC-3E7D-4696-8750-7546134C4DD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252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D48BC-3E7D-4696-8750-7546134C4DD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975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Skupina na jednotlivé úkoly, co budou na semináři a na zhotovení konečné SP, ideálně 2-4 studenti.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D48BC-3E7D-4696-8750-7546134C4DD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679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D48BC-3E7D-4696-8750-7546134C4DD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611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B158C-A174-4AA8-C5F7-E206C8A17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4D242A2-B661-B0C9-DAFB-28E3FB25B4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1B2EBED-41A2-2D83-07C4-14EA646F9F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6824DFE-5ACC-703F-A7C5-50F6AE43E5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D48BC-3E7D-4696-8750-7546134C4DD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454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První a poslední samostatná práce v semináři – stačí vypracovat základní body (1-4) a poté představit ve třídě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D48BC-3E7D-4696-8750-7546134C4DD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814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4113F-5E00-034C-03BD-2F5306DCB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978A5B4-E3BE-4C44-47DD-2D4C10A896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252ED79-4125-6641-1A75-A1F32D4C27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0B3484-0832-7FED-1B08-BEEC90D633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D48BC-3E7D-4696-8750-7546134C4DD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224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6F757-B894-86EF-6B16-C61E562BB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5F87D39-07FF-9176-529A-3681A3E302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58548D2-D655-BCA7-0AC7-7B5FF37D97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První a poslední samostatná práce v semináři – stačí vypracovat tyto základní body a poté představit ve třídě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B9FA5DC-2CF0-1521-FAE2-C208F8DC2F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D48BC-3E7D-4696-8750-7546134C4DD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37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9E96F0-12AB-54C2-F82D-25F238E45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2BDFF2-CDC1-420C-15A2-DA7406E02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0604D0-1C81-4592-F86B-8EADDC296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5686D8-3A21-211B-7192-1BB9E3A81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520966-6234-F912-7214-1D45B546D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36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A9731-9FBF-9600-C429-44BD50465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A54D796-57C5-DA1C-500F-6C48F852C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91B216-5B9B-6EF8-FFEB-3584CACD1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EE4420-8150-37C3-A352-F1D584D2C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B186E7-9D88-3A52-9615-A1A2D644C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80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9C0BB5D-B397-CA4B-B8E4-DACC496134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972AFB5-7988-89B4-D1D0-C31C5EB45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ADCB1A-E732-CFD6-FCCC-9D676242F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E8164B-BF42-C4DD-3A52-7AE12AF4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973FDB-7E66-ED70-5579-20F334FF5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26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02F880-E7EB-C9A3-2448-BFE90FDBD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A12F4B-8444-57BE-632D-6EA71C5DC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EB2C10-0965-BAAA-5E16-4B4D5513E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92CCCC-7D9B-0AFA-BB6E-84CABDF6D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18A3E1-1531-E28C-5F43-FF4B5005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84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CC6DEC-099F-D3D5-631A-535CE461F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E127A3E-5FAB-BA4B-6E3D-6FCC2C999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2CA95A-F34F-DDC2-4BB9-D49F8238C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911B56-6F23-24F5-9ECB-36BCD9C3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C05C6F-945B-94C2-3EA3-252AA8628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25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C800C-C102-B71D-17F3-DDC4DF41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3D0B7E-7CA9-7CBF-A75D-B1C5CF203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AD705C1-88B9-50E7-637F-412B8C8CC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0E3774E-F38F-4FC3-51AC-8559F4521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6182B2-F8B9-B93E-A1A1-2B4313CBC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A0D10E8-495C-AA2B-1495-63008281F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82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79D7F-647E-CA0C-7BBA-9CAB25733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49FA61-17D6-5F60-D07A-BC36C6221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042BB4-83BA-D40C-D267-CC8B2014C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A78E38C-E38A-865E-5D47-E44FAB05E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B4A6D4C-4EE2-EA00-42CB-F5CF4A888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584EBEB-C046-53FE-95E6-82D771858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116897D-7505-399F-C591-E4E78C257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90ACD76-BF74-6432-4416-58AC58AE5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70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6F6A8C-3D20-50A0-FB9B-1B9A61CF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B38D525-4B39-B9F4-81F3-929D83AE6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AF0EAD1-DD1A-1939-19B6-9AC5A7F1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F2E021B-D3A3-E421-9FE2-7C090DF31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39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619368D-EA27-6932-B002-71B9BD375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941F1F2-DC43-CB57-A24B-6C72548B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50CF35-7BE6-EEF6-9E70-8BADA6857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82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8DBACD-D119-6B9D-02E5-ED3D511B2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DE0327-E4AB-3F3D-B897-50CF9DF94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D161E8E-1816-584C-0246-8BA186CE4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449CFF-B443-C019-57F7-758586EC4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DE1B5D9-876A-C4EE-D7AA-CE738E856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D8E2141-A290-D437-FD8A-AE0FD73D2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20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89755F-C7F1-A016-8D30-8B4127F45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ADCE39C-272D-AC31-9F37-166DDDE895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1343238-7FAE-A759-8118-1B352D1EC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4AE3238-2188-9D5E-0294-2B929CD5B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D0BA90-38EC-0747-43F4-DA6B61C50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CA9246-0024-7511-DF0B-8BEC73358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74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62E7372-7FE1-3048-FA18-E8CB90F5E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EBAC90-40B6-BC53-72A3-16F1D71A4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A90ABA-49D5-3724-7922-DAF149CCC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FF9FD0-A93E-8E31-6E76-A28FAEBAF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825C02-15A0-3B0F-76A7-02CE5A586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02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D89A9F-D266-7B97-1C57-A6C008FE2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267832"/>
            <a:ext cx="5653278" cy="1297115"/>
          </a:xfrm>
        </p:spPr>
        <p:txBody>
          <a:bodyPr anchor="t">
            <a:noAutofit/>
          </a:bodyPr>
          <a:lstStyle/>
          <a:p>
            <a:pPr algn="l"/>
            <a:r>
              <a:rPr lang="cs-CZ" sz="5000" dirty="0">
                <a:solidFill>
                  <a:schemeClr val="tx2"/>
                </a:solidFill>
              </a:rPr>
              <a:t>Inovační podnikání</a:t>
            </a:r>
            <a:br>
              <a:rPr lang="cs-CZ" sz="5000" dirty="0">
                <a:solidFill>
                  <a:schemeClr val="tx2"/>
                </a:solidFill>
              </a:rPr>
            </a:br>
            <a:r>
              <a:rPr lang="cs-CZ" sz="3600" dirty="0">
                <a:solidFill>
                  <a:schemeClr val="tx2"/>
                </a:solidFill>
              </a:rPr>
              <a:t>~</a:t>
            </a:r>
            <a:r>
              <a:rPr lang="cs-CZ" sz="5000" dirty="0">
                <a:solidFill>
                  <a:schemeClr val="tx2"/>
                </a:solidFill>
              </a:rPr>
              <a:t> úvodní seminář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8F4D5FF-24C4-4C4F-3DEB-5162A6142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cs-CZ" sz="3000" dirty="0">
                <a:solidFill>
                  <a:schemeClr val="tx2"/>
                </a:solidFill>
              </a:rPr>
              <a:t>Ing. Karla Foltisová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023" y="52996"/>
            <a:ext cx="6093363" cy="6805005"/>
            <a:chOff x="6101023" y="52996"/>
            <a:chExt cx="6093363" cy="680500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F2C59DB5-121E-9E61-A327-58E5087E9E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323" y="2169404"/>
            <a:ext cx="4141760" cy="32004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44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29D71A-E58D-B239-FD11-49158DE76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6199012-BB43-E1B2-17A7-7EDF852C9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61603" y="242203"/>
            <a:ext cx="6108192" cy="6108192"/>
          </a:xfrm>
          <a:prstGeom prst="rect">
            <a:avLst/>
          </a:prstGeom>
        </p:spPr>
      </p:pic>
      <p:sp>
        <p:nvSpPr>
          <p:cNvPr id="15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0511E1C-630B-6C09-B35C-DD780DEB4E38}"/>
              </a:ext>
            </a:extLst>
          </p:cNvPr>
          <p:cNvSpPr txBox="1"/>
          <p:nvPr/>
        </p:nvSpPr>
        <p:spPr>
          <a:xfrm>
            <a:off x="6739128" y="2664886"/>
            <a:ext cx="4818888" cy="3550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Kromě</a:t>
            </a:r>
            <a:r>
              <a:rPr lang="en-US" sz="2200" dirty="0"/>
              <a:t> </a:t>
            </a:r>
            <a:r>
              <a:rPr lang="en-US" sz="2200" dirty="0" err="1"/>
              <a:t>velké</a:t>
            </a:r>
            <a:r>
              <a:rPr lang="en-US" sz="2200" dirty="0"/>
              <a:t> </a:t>
            </a:r>
            <a:r>
              <a:rPr lang="en-US" sz="2200" dirty="0" err="1"/>
              <a:t>trojice</a:t>
            </a:r>
            <a:r>
              <a:rPr lang="en-US" sz="2200" dirty="0"/>
              <a:t> </a:t>
            </a:r>
            <a:r>
              <a:rPr lang="en-US" sz="2200" dirty="0" err="1"/>
              <a:t>stravy</a:t>
            </a:r>
            <a:r>
              <a:rPr lang="en-US" sz="2200" dirty="0"/>
              <a:t>, </a:t>
            </a:r>
            <a:r>
              <a:rPr lang="en-US" sz="2200" dirty="0" err="1"/>
              <a:t>pohybu</a:t>
            </a:r>
            <a:r>
              <a:rPr lang="en-US" sz="2200" dirty="0"/>
              <a:t>, </a:t>
            </a:r>
            <a:r>
              <a:rPr lang="en-US" sz="2200" dirty="0" err="1"/>
              <a:t>spánku</a:t>
            </a:r>
            <a:r>
              <a:rPr lang="en-US" sz="2200" dirty="0"/>
              <a:t>, </a:t>
            </a:r>
            <a:r>
              <a:rPr lang="en-US" sz="2200" dirty="0" err="1"/>
              <a:t>ukazují</a:t>
            </a:r>
            <a:r>
              <a:rPr lang="en-US" sz="2200" dirty="0"/>
              <a:t> </a:t>
            </a:r>
            <a:r>
              <a:rPr lang="en-US" sz="2200" dirty="0" err="1"/>
              <a:t>studie</a:t>
            </a:r>
            <a:r>
              <a:rPr lang="cs-CZ" sz="2200" dirty="0"/>
              <a:t>, </a:t>
            </a:r>
            <a:r>
              <a:rPr lang="en-US" sz="2200" dirty="0" err="1"/>
              <a:t>že</a:t>
            </a:r>
            <a:r>
              <a:rPr lang="en-US" sz="2200" dirty="0"/>
              <a:t> </a:t>
            </a:r>
            <a:r>
              <a:rPr lang="en-US" sz="2200" dirty="0" err="1"/>
              <a:t>naprosto</a:t>
            </a:r>
            <a:r>
              <a:rPr lang="en-US" sz="2200" dirty="0"/>
              <a:t> </a:t>
            </a:r>
            <a:r>
              <a:rPr lang="en-US" sz="2200" dirty="0" err="1"/>
              <a:t>klíčová</a:t>
            </a:r>
            <a:r>
              <a:rPr lang="en-US" sz="2200" dirty="0"/>
              <a:t> </a:t>
            </a:r>
            <a:r>
              <a:rPr lang="en-US" sz="2200" dirty="0" err="1"/>
              <a:t>věc</a:t>
            </a:r>
            <a:r>
              <a:rPr lang="en-US" sz="2200" dirty="0"/>
              <a:t> pro </a:t>
            </a:r>
            <a:r>
              <a:rPr lang="en-US" sz="2200" dirty="0" err="1"/>
              <a:t>dlouhověkost</a:t>
            </a:r>
            <a:r>
              <a:rPr lang="en-US" sz="2200" dirty="0"/>
              <a:t> je </a:t>
            </a:r>
            <a:r>
              <a:rPr lang="en-US" sz="2200" b="1" dirty="0" err="1"/>
              <a:t>silný</a:t>
            </a:r>
            <a:r>
              <a:rPr lang="en-US" sz="2200" b="1" dirty="0"/>
              <a:t> </a:t>
            </a:r>
            <a:r>
              <a:rPr lang="en-US" sz="2200" b="1" dirty="0" err="1"/>
              <a:t>smysl</a:t>
            </a:r>
            <a:r>
              <a:rPr lang="en-US" sz="2200" b="1" dirty="0"/>
              <a:t> v </a:t>
            </a:r>
            <a:r>
              <a:rPr lang="en-US" sz="2200" b="1" dirty="0" err="1"/>
              <a:t>životě</a:t>
            </a:r>
            <a:r>
              <a:rPr lang="en-US" sz="2200" b="1" dirty="0"/>
              <a:t>/</a:t>
            </a:r>
            <a:r>
              <a:rPr lang="en-US" sz="2200" b="1" dirty="0" err="1"/>
              <a:t>práci</a:t>
            </a:r>
            <a:r>
              <a:rPr lang="en-US" sz="2200" b="1" dirty="0"/>
              <a:t>, </a:t>
            </a:r>
            <a:r>
              <a:rPr lang="en-US" sz="2200" b="1" dirty="0" err="1"/>
              <a:t>důvod</a:t>
            </a:r>
            <a:r>
              <a:rPr lang="en-US" sz="2200" b="1" dirty="0"/>
              <a:t> </a:t>
            </a:r>
            <a:r>
              <a:rPr lang="en-US" sz="2200" b="1" dirty="0" err="1"/>
              <a:t>ráno</a:t>
            </a:r>
            <a:r>
              <a:rPr lang="en-US" sz="2200" b="1" dirty="0"/>
              <a:t> </a:t>
            </a:r>
            <a:r>
              <a:rPr lang="en-US" sz="2200" b="1" dirty="0" err="1"/>
              <a:t>vstávat</a:t>
            </a:r>
            <a:r>
              <a:rPr lang="en-US" sz="2200" b="1" dirty="0"/>
              <a:t>, </a:t>
            </a:r>
            <a:r>
              <a:rPr lang="en-US" sz="2200" b="1" dirty="0" err="1"/>
              <a:t>takzvaný</a:t>
            </a:r>
            <a:r>
              <a:rPr lang="en-US" sz="2200" b="1" dirty="0"/>
              <a:t> IKIGAI</a:t>
            </a:r>
            <a:r>
              <a:rPr lang="en-US" sz="2200" dirty="0"/>
              <a:t>. A </a:t>
            </a:r>
            <a:r>
              <a:rPr lang="en-US" sz="2200" dirty="0" err="1"/>
              <a:t>hledání</a:t>
            </a:r>
            <a:r>
              <a:rPr lang="en-US" sz="2200" dirty="0"/>
              <a:t> </a:t>
            </a:r>
            <a:r>
              <a:rPr lang="en-US" sz="2200" dirty="0" err="1"/>
              <a:t>tohoto</a:t>
            </a:r>
            <a:r>
              <a:rPr lang="en-US" sz="2200" dirty="0"/>
              <a:t> </a:t>
            </a:r>
            <a:r>
              <a:rPr lang="en-US" sz="2200" dirty="0" err="1"/>
              <a:t>smyslu</a:t>
            </a:r>
            <a:r>
              <a:rPr lang="en-US" sz="2200" dirty="0"/>
              <a:t> a </a:t>
            </a:r>
            <a:r>
              <a:rPr lang="en-US" sz="2200" dirty="0" err="1"/>
              <a:t>jeho</a:t>
            </a:r>
            <a:r>
              <a:rPr lang="en-US" sz="2200" dirty="0"/>
              <a:t> </a:t>
            </a:r>
            <a:r>
              <a:rPr lang="en-US" sz="2200" dirty="0" err="1"/>
              <a:t>uplatňování</a:t>
            </a:r>
            <a:r>
              <a:rPr lang="en-US" sz="2200" dirty="0"/>
              <a:t> </a:t>
            </a:r>
            <a:br>
              <a:rPr lang="cs-CZ" sz="2200" dirty="0"/>
            </a:br>
            <a:r>
              <a:rPr lang="en-US" sz="2200" dirty="0"/>
              <a:t>by </a:t>
            </a:r>
            <a:r>
              <a:rPr lang="en-US" sz="2200" dirty="0" err="1"/>
              <a:t>měla</a:t>
            </a:r>
            <a:r>
              <a:rPr lang="en-US" sz="2200" dirty="0"/>
              <a:t> </a:t>
            </a:r>
            <a:r>
              <a:rPr lang="en-US" sz="2200" dirty="0" err="1"/>
              <a:t>být</a:t>
            </a:r>
            <a:r>
              <a:rPr lang="en-US" sz="2200" dirty="0"/>
              <a:t> </a:t>
            </a:r>
            <a:r>
              <a:rPr lang="en-US" sz="2200" dirty="0" err="1"/>
              <a:t>celoživotní</a:t>
            </a:r>
            <a:r>
              <a:rPr lang="en-US" sz="2200" dirty="0"/>
              <a:t> </a:t>
            </a:r>
            <a:r>
              <a:rPr lang="en-US" sz="2200" dirty="0" err="1"/>
              <a:t>činnost</a:t>
            </a:r>
            <a:r>
              <a:rPr lang="en-US" sz="2200" dirty="0"/>
              <a:t>.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47315A7-8640-0297-6EA9-F4B3AB6F7EDA}"/>
              </a:ext>
            </a:extLst>
          </p:cNvPr>
          <p:cNvSpPr txBox="1"/>
          <p:nvPr/>
        </p:nvSpPr>
        <p:spPr>
          <a:xfrm>
            <a:off x="6739128" y="5056042"/>
            <a:ext cx="260573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500" i="1" dirty="0"/>
              <a:t>Zdroj: Petr Ludwig</a:t>
            </a:r>
          </a:p>
        </p:txBody>
      </p:sp>
    </p:spTree>
    <p:extLst>
      <p:ext uri="{BB962C8B-B14F-4D97-AF65-F5344CB8AC3E}">
        <p14:creationId xmlns:p14="http://schemas.microsoft.com/office/powerpoint/2010/main" val="1760123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text, diagram, snímek obrazovky, Písmo&#10;&#10;Popis byl vytvořen automaticky">
            <a:extLst>
              <a:ext uri="{FF2B5EF4-FFF2-40B4-BE49-F238E27FC236}">
                <a16:creationId xmlns:a16="http://schemas.microsoft.com/office/drawing/2014/main" id="{0E774FF1-42A5-AAC1-7AD0-7535FF03B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3" y="312509"/>
            <a:ext cx="10874593" cy="639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57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6B931-5E4E-FA95-E9A6-9AD1031B8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19E0EA2-1EDB-1EE2-321C-8F012AB3CD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430F77D2-1AC5-33EA-035F-CAEA0DA7D334}"/>
              </a:ext>
            </a:extLst>
          </p:cNvPr>
          <p:cNvSpPr txBox="1">
            <a:spLocks/>
          </p:cNvSpPr>
          <p:nvPr/>
        </p:nvSpPr>
        <p:spPr>
          <a:xfrm>
            <a:off x="970926" y="891999"/>
            <a:ext cx="8321664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tx2"/>
                </a:solidFill>
              </a:rPr>
              <a:t>Tip na zpracovávání úkolů v seminářích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8C0C395-CCF6-79EE-4F95-C59F289B3065}"/>
              </a:ext>
            </a:extLst>
          </p:cNvPr>
          <p:cNvSpPr txBox="1"/>
          <p:nvPr/>
        </p:nvSpPr>
        <p:spPr>
          <a:xfrm>
            <a:off x="970926" y="1843950"/>
            <a:ext cx="9756214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dirty="0"/>
              <a:t>Buďto pojedete klasiku a zadání si vždy na patřičný seminář </a:t>
            </a:r>
            <a:r>
              <a:rPr lang="cs-CZ" sz="2500" b="1" dirty="0"/>
              <a:t>přinesete fyzicky vytisknuté</a:t>
            </a:r>
            <a:r>
              <a:rPr lang="cs-CZ" sz="2500" dirty="0"/>
              <a:t> (stačí 1x za skupinu).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dirty="0"/>
              <a:t>Anebo můžete využít </a:t>
            </a:r>
            <a:r>
              <a:rPr lang="cs-CZ" sz="2500" dirty="0" err="1"/>
              <a:t>ntb</a:t>
            </a:r>
            <a:r>
              <a:rPr lang="cs-CZ" sz="2500" dirty="0"/>
              <a:t>/tabletu a </a:t>
            </a:r>
            <a:r>
              <a:rPr lang="cs-CZ" sz="2500" b="1" dirty="0"/>
              <a:t>vypracovávat přímo v online prostoru </a:t>
            </a:r>
            <a:r>
              <a:rPr lang="cs-CZ" sz="2500" dirty="0"/>
              <a:t>– </a:t>
            </a:r>
            <a:r>
              <a:rPr lang="cs-CZ" sz="2500" dirty="0" err="1"/>
              <a:t>Canva</a:t>
            </a:r>
            <a:r>
              <a:rPr lang="cs-CZ" sz="2500" dirty="0"/>
              <a:t>, Word, Malování a x dalších editorů.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500" dirty="0"/>
          </a:p>
          <a:p>
            <a:r>
              <a:rPr lang="cs-CZ" sz="2500" i="1" dirty="0">
                <a:solidFill>
                  <a:srgbClr val="FF0000"/>
                </a:solidFill>
              </a:rPr>
              <a:t>Jednotlivá zadání vždy naleznete ve složce k patřičnému semináři nebo také v Interaktivní osnově, klidně si připravte/vytiskněte rovnou všechny.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3299820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1A844-95D0-8365-24DB-FE545BDCE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8D876D8-C5DF-10D3-7988-BA33A91DE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6959" y="-812961"/>
            <a:ext cx="7478082" cy="747808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2C8991F-902B-FB60-6C51-206BAFEDE820}"/>
              </a:ext>
            </a:extLst>
          </p:cNvPr>
          <p:cNvSpPr txBox="1">
            <a:spLocks/>
          </p:cNvSpPr>
          <p:nvPr/>
        </p:nvSpPr>
        <p:spPr>
          <a:xfrm>
            <a:off x="1306944" y="5940756"/>
            <a:ext cx="9578111" cy="72436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tx2"/>
                </a:solidFill>
              </a:rPr>
              <a:t>Zkuste každý sám za sebe zpracovat své IKIGAI</a:t>
            </a:r>
          </a:p>
        </p:txBody>
      </p:sp>
    </p:spTree>
    <p:extLst>
      <p:ext uri="{BB962C8B-B14F-4D97-AF65-F5344CB8AC3E}">
        <p14:creationId xmlns:p14="http://schemas.microsoft.com/office/powerpoint/2010/main" val="2050549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970926" y="891999"/>
            <a:ext cx="5628192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000" dirty="0">
              <a:solidFill>
                <a:schemeClr val="tx2"/>
              </a:solidFill>
            </a:endParaRPr>
          </a:p>
        </p:txBody>
      </p:sp>
      <p:pic>
        <p:nvPicPr>
          <p:cNvPr id="7" name="Obrázek 6" descr="Obsah obrázku klipart, rukopis, skica, kresba&#10;&#10;Popis byl vytvořen automaticky">
            <a:extLst>
              <a:ext uri="{FF2B5EF4-FFF2-40B4-BE49-F238E27FC236}">
                <a16:creationId xmlns:a16="http://schemas.microsoft.com/office/drawing/2014/main" id="{ED399492-8A61-B07B-1FBD-7FCB6458B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357" y="1196571"/>
            <a:ext cx="6697286" cy="446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14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8FE19B6-4F06-A906-B6B1-4A84A90917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BE8B6D9-A352-D359-441D-B32BA77FEE39}"/>
              </a:ext>
            </a:extLst>
          </p:cNvPr>
          <p:cNvSpPr txBox="1"/>
          <p:nvPr/>
        </p:nvSpPr>
        <p:spPr>
          <a:xfrm>
            <a:off x="970926" y="4886556"/>
            <a:ext cx="1036596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500" b="1" i="0" dirty="0">
                <a:solidFill>
                  <a:srgbClr val="3A3A3A"/>
                </a:solidFill>
                <a:effectLst/>
              </a:rPr>
              <a:t>Po předchozí domluvě </a:t>
            </a:r>
            <a:r>
              <a:rPr lang="cs-CZ" sz="2500" i="0" dirty="0">
                <a:solidFill>
                  <a:srgbClr val="3A3A3A"/>
                </a:solidFill>
                <a:effectLst/>
              </a:rPr>
              <a:t>každé pondělí</a:t>
            </a:r>
            <a:r>
              <a:rPr lang="cs-CZ" sz="2500" dirty="0">
                <a:solidFill>
                  <a:srgbClr val="3A3A3A"/>
                </a:solidFill>
              </a:rPr>
              <a:t>.</a:t>
            </a:r>
            <a:endParaRPr lang="cs-CZ" sz="2500" b="0" i="0" dirty="0">
              <a:solidFill>
                <a:srgbClr val="3A3A3A"/>
              </a:solidFill>
              <a:effectLst/>
            </a:endParaRPr>
          </a:p>
          <a:p>
            <a:r>
              <a:rPr lang="cs-CZ" sz="2500" b="0" i="0" dirty="0">
                <a:solidFill>
                  <a:srgbClr val="3A3A3A"/>
                </a:solidFill>
                <a:effectLst/>
              </a:rPr>
              <a:t>Případně ve Vámi navrhovaném termínu přes MS Teams</a:t>
            </a:r>
            <a:r>
              <a:rPr lang="cs-CZ" b="0" i="0" dirty="0">
                <a:solidFill>
                  <a:srgbClr val="3A3A3A"/>
                </a:solidFill>
                <a:effectLst/>
              </a:rPr>
              <a:t>.</a:t>
            </a:r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C6271AB7-BB13-8EF7-EE6F-C14E8CAC012E}"/>
              </a:ext>
            </a:extLst>
          </p:cNvPr>
          <p:cNvSpPr txBox="1">
            <a:spLocks/>
          </p:cNvSpPr>
          <p:nvPr/>
        </p:nvSpPr>
        <p:spPr>
          <a:xfrm>
            <a:off x="970926" y="4237998"/>
            <a:ext cx="5540709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tx2"/>
                </a:solidFill>
              </a:rPr>
              <a:t>Konzultační hodiny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704AA82-A841-BAA5-D978-81797B695E42}"/>
              </a:ext>
            </a:extLst>
          </p:cNvPr>
          <p:cNvSpPr txBox="1"/>
          <p:nvPr/>
        </p:nvSpPr>
        <p:spPr>
          <a:xfrm>
            <a:off x="1063291" y="1540557"/>
            <a:ext cx="421990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500" dirty="0"/>
              <a:t>Ing. Karla Foltisová</a:t>
            </a:r>
          </a:p>
          <a:p>
            <a:r>
              <a:rPr lang="cs-CZ" sz="2500" dirty="0"/>
              <a:t>foltisova@opf.slu.cz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E08B7CD0-0B67-07C1-8FF0-2280F357653E}"/>
              </a:ext>
            </a:extLst>
          </p:cNvPr>
          <p:cNvSpPr txBox="1">
            <a:spLocks/>
          </p:cNvSpPr>
          <p:nvPr/>
        </p:nvSpPr>
        <p:spPr>
          <a:xfrm>
            <a:off x="970926" y="891999"/>
            <a:ext cx="5628192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tx2"/>
                </a:solidFill>
              </a:rPr>
              <a:t>Vyučující v semináři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E16FACA-4503-738B-B6F1-6E158C049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2595" y="970554"/>
            <a:ext cx="3459282" cy="34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22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D6EB7DF-392A-94F9-F413-BF0787F512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2F85FC84-B5A4-746E-26C1-CC8A7A978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631456"/>
              </p:ext>
            </p:extLst>
          </p:nvPr>
        </p:nvGraphicFramePr>
        <p:xfrm>
          <a:off x="469953" y="457736"/>
          <a:ext cx="7650465" cy="5942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59568">
                  <a:extLst>
                    <a:ext uri="{9D8B030D-6E8A-4147-A177-3AD203B41FA5}">
                      <a16:colId xmlns:a16="http://schemas.microsoft.com/office/drawing/2014/main" val="257403714"/>
                    </a:ext>
                  </a:extLst>
                </a:gridCol>
                <a:gridCol w="2490897">
                  <a:extLst>
                    <a:ext uri="{9D8B030D-6E8A-4147-A177-3AD203B41FA5}">
                      <a16:colId xmlns:a16="http://schemas.microsoft.com/office/drawing/2014/main" val="1716886625"/>
                    </a:ext>
                  </a:extLst>
                </a:gridCol>
              </a:tblGrid>
              <a:tr h="371408"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CELKOVÉ HODNOCENÍ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1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06274"/>
                  </a:ext>
                </a:extLst>
              </a:tr>
              <a:tr h="371408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cs-CZ" dirty="0">
                          <a:effectLst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93 - 100 bodů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942033"/>
                  </a:ext>
                </a:extLst>
              </a:tr>
              <a:tr h="371408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cs-CZ" dirty="0">
                          <a:effectLst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85 - 92 bodů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981708"/>
                  </a:ext>
                </a:extLst>
              </a:tr>
              <a:tr h="371408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cs-CZ" dirty="0">
                          <a:effectLst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77 - 84 bodů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875387"/>
                  </a:ext>
                </a:extLst>
              </a:tr>
              <a:tr h="371408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cs-CZ" dirty="0">
                          <a:effectLst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69 - 76 bodů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612519"/>
                  </a:ext>
                </a:extLst>
              </a:tr>
              <a:tr h="371408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cs-CZ" dirty="0">
                          <a:effectLst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60 - 68 bodů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402575"/>
                  </a:ext>
                </a:extLst>
              </a:tr>
              <a:tr h="371408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cs-CZ" dirty="0">
                          <a:effectLst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59 a méně bodů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423208"/>
                  </a:ext>
                </a:extLst>
              </a:tr>
              <a:tr h="371408">
                <a:tc>
                  <a:txBody>
                    <a:bodyPr/>
                    <a:lstStyle/>
                    <a:p>
                      <a:endParaRPr lang="cs-CZ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380177"/>
                  </a:ext>
                </a:extLst>
              </a:tr>
              <a:tr h="371408">
                <a:tc>
                  <a:txBody>
                    <a:bodyPr/>
                    <a:lstStyle/>
                    <a:p>
                      <a:endParaRPr lang="cs-CZ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Maximálně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307394"/>
                  </a:ext>
                </a:extLst>
              </a:tr>
              <a:tr h="371408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cs-CZ" b="1" dirty="0">
                          <a:effectLst/>
                        </a:rPr>
                        <a:t>Skupinový dialog (zkouška)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60 bodů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160328"/>
                  </a:ext>
                </a:extLst>
              </a:tr>
              <a:tr h="371408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cs-CZ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Seminární práce – odevzdaný dokument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30 bodů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67564"/>
                  </a:ext>
                </a:extLst>
              </a:tr>
              <a:tr h="3714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rgbClr val="0070C0"/>
                          </a:solidFill>
                          <a:effectLst/>
                        </a:rPr>
                        <a:t>Seminární práce – prezentace v 8. semináři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effectLst/>
                        </a:rPr>
                        <a:t>30 bodů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790740"/>
                  </a:ext>
                </a:extLst>
              </a:tr>
              <a:tr h="3714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Esej na knihu ze seznamu – odevzdaný dokument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effectLst/>
                        </a:rPr>
                        <a:t>10 bodů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043267"/>
                  </a:ext>
                </a:extLst>
              </a:tr>
              <a:tr h="371408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cs-CZ" b="1" dirty="0">
                          <a:solidFill>
                            <a:srgbClr val="0070C0"/>
                          </a:solidFill>
                          <a:effectLst/>
                        </a:rPr>
                        <a:t>Prezentace aktuality - semináře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5 bodů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7905765"/>
                  </a:ext>
                </a:extLst>
              </a:tr>
              <a:tr h="371408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cs-CZ" b="1" dirty="0">
                          <a:solidFill>
                            <a:srgbClr val="0070C0"/>
                          </a:solidFill>
                          <a:effectLst/>
                        </a:rPr>
                        <a:t>Prezentace a moderace části přednášky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20 bodů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0400120"/>
                  </a:ext>
                </a:extLst>
              </a:tr>
              <a:tr h="371408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cs-CZ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Zpracování praktického projektu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30 bodů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5605189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B0BEBD98-DC7D-6FEE-D56F-7DCA70A5E105}"/>
              </a:ext>
            </a:extLst>
          </p:cNvPr>
          <p:cNvSpPr txBox="1"/>
          <p:nvPr/>
        </p:nvSpPr>
        <p:spPr>
          <a:xfrm>
            <a:off x="9920318" y="5384601"/>
            <a:ext cx="22716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/>
              <a:t>Vysvětlivka barev: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6"/>
                </a:solidFill>
              </a:rPr>
              <a:t>psané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1"/>
                </a:solidFill>
              </a:rPr>
              <a:t>prezentované</a:t>
            </a:r>
          </a:p>
        </p:txBody>
      </p:sp>
    </p:spTree>
    <p:extLst>
      <p:ext uri="{BB962C8B-B14F-4D97-AF65-F5344CB8AC3E}">
        <p14:creationId xmlns:p14="http://schemas.microsoft.com/office/powerpoint/2010/main" val="3082232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D6EB7DF-392A-94F9-F413-BF0787F512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942D6EB-E554-61D4-4B1B-3C9C27E0353A}"/>
              </a:ext>
            </a:extLst>
          </p:cNvPr>
          <p:cNvSpPr txBox="1"/>
          <p:nvPr/>
        </p:nvSpPr>
        <p:spPr>
          <a:xfrm>
            <a:off x="970926" y="1837897"/>
            <a:ext cx="10250148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500" i="1" dirty="0">
                <a:solidFill>
                  <a:srgbClr val="FF0000"/>
                </a:solidFill>
              </a:rPr>
              <a:t>Detailnější informace jsou v interaktivní osnově předmětu v 1. týdnu (IS).</a:t>
            </a:r>
          </a:p>
          <a:p>
            <a:endParaRPr lang="cs-CZ" sz="25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500" b="1" dirty="0"/>
              <a:t>SEMINÁRNÍ PRÁCE </a:t>
            </a:r>
            <a:r>
              <a:rPr lang="cs-CZ" sz="2500" b="1" dirty="0">
                <a:solidFill>
                  <a:srgbClr val="00B0F0"/>
                </a:solidFill>
              </a:rPr>
              <a:t>(30 bodů)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500" b="1" dirty="0"/>
              <a:t>1 způsob: </a:t>
            </a:r>
            <a:r>
              <a:rPr lang="cs-CZ" sz="2500" dirty="0"/>
              <a:t>realizace podnikatelské inovace ve formě záměru, kompilace pracovních listů – </a:t>
            </a:r>
            <a:r>
              <a:rPr lang="cs-CZ" sz="2500" b="1" dirty="0">
                <a:solidFill>
                  <a:srgbClr val="FF0000"/>
                </a:solidFill>
              </a:rPr>
              <a:t>termín 21 .4. </a:t>
            </a:r>
            <a:r>
              <a:rPr lang="cs-CZ" sz="2500" dirty="0"/>
              <a:t>– do odevzdávárny.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500" b="1" dirty="0"/>
              <a:t>2 způsob: </a:t>
            </a:r>
            <a:r>
              <a:rPr lang="cs-CZ" sz="2500" dirty="0"/>
              <a:t>realizace formou prezentace (max. 15 min) a obhajoby vaší podnikatelské inovace </a:t>
            </a:r>
            <a:r>
              <a:rPr lang="cs-CZ" sz="2500" b="1" dirty="0">
                <a:solidFill>
                  <a:srgbClr val="FF0000"/>
                </a:solidFill>
              </a:rPr>
              <a:t>na 8. semináři</a:t>
            </a:r>
            <a:r>
              <a:rPr lang="cs-CZ" sz="2500" dirty="0"/>
              <a:t>.</a:t>
            </a:r>
            <a:endParaRPr lang="cs-CZ" sz="25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5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500" b="1" dirty="0"/>
              <a:t>ESEJ NA KNIHU ZE SEZNAMU</a:t>
            </a:r>
            <a:r>
              <a:rPr lang="cs-CZ" sz="2500" b="1" dirty="0">
                <a:solidFill>
                  <a:srgbClr val="FF0000"/>
                </a:solidFill>
              </a:rPr>
              <a:t> </a:t>
            </a:r>
            <a:r>
              <a:rPr lang="cs-CZ" sz="2500" b="1" dirty="0">
                <a:solidFill>
                  <a:srgbClr val="00B0F0"/>
                </a:solidFill>
              </a:rPr>
              <a:t>(10 bodů) </a:t>
            </a:r>
            <a:r>
              <a:rPr lang="cs-CZ" sz="2500" b="1" dirty="0"/>
              <a:t>- </a:t>
            </a:r>
            <a:r>
              <a:rPr lang="cs-CZ" sz="2500" b="1" dirty="0">
                <a:solidFill>
                  <a:srgbClr val="FF0000"/>
                </a:solidFill>
              </a:rPr>
              <a:t>termín 21 .4. </a:t>
            </a:r>
            <a:r>
              <a:rPr lang="cs-CZ" sz="2500" dirty="0"/>
              <a:t>– do odevzdávárny.</a:t>
            </a:r>
            <a:endParaRPr lang="cs-CZ" sz="25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5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500" b="1" dirty="0"/>
              <a:t>PREZENTACE AKTUALITY ZE SVĚTA INOVACÍ NA SEMINÁŘI </a:t>
            </a:r>
            <a:r>
              <a:rPr lang="cs-CZ" sz="2500" b="1" dirty="0">
                <a:solidFill>
                  <a:srgbClr val="00B0F0"/>
                </a:solidFill>
              </a:rPr>
              <a:t>(5 bodů) </a:t>
            </a:r>
            <a:br>
              <a:rPr lang="cs-CZ" sz="2500" b="1" dirty="0"/>
            </a:br>
            <a:r>
              <a:rPr lang="cs-CZ" sz="2500" dirty="0"/>
              <a:t>– po předchozí domluvě semnou.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500" b="1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FCF19C91-7C84-B8F9-F5A9-1492568C8CDE}"/>
              </a:ext>
            </a:extLst>
          </p:cNvPr>
          <p:cNvSpPr txBox="1">
            <a:spLocks/>
          </p:cNvSpPr>
          <p:nvPr/>
        </p:nvSpPr>
        <p:spPr>
          <a:xfrm>
            <a:off x="970926" y="891999"/>
            <a:ext cx="5628192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tx2"/>
                </a:solidFill>
              </a:rPr>
              <a:t>Jak nasbírat body?</a:t>
            </a:r>
          </a:p>
        </p:txBody>
      </p:sp>
    </p:spTree>
    <p:extLst>
      <p:ext uri="{BB962C8B-B14F-4D97-AF65-F5344CB8AC3E}">
        <p14:creationId xmlns:p14="http://schemas.microsoft.com/office/powerpoint/2010/main" val="102283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FE36C-110A-02E2-6182-494814724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1885EF3-09A9-CBBF-BC9C-D26F516690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2089833C-99ED-E24C-852A-008A9C47A275}"/>
              </a:ext>
            </a:extLst>
          </p:cNvPr>
          <p:cNvSpPr txBox="1"/>
          <p:nvPr/>
        </p:nvSpPr>
        <p:spPr>
          <a:xfrm>
            <a:off x="970925" y="1837897"/>
            <a:ext cx="971527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500" i="1" dirty="0">
                <a:solidFill>
                  <a:srgbClr val="FF0000"/>
                </a:solidFill>
              </a:rPr>
              <a:t>Detailnější informace jsou v interaktivní osnově předmětu v 1. týdnu (IS).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5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500" b="1" dirty="0"/>
              <a:t>ZKOUŠKA</a:t>
            </a:r>
            <a:r>
              <a:rPr lang="cs-CZ" sz="2500" dirty="0"/>
              <a:t> </a:t>
            </a:r>
            <a:r>
              <a:rPr lang="cs-CZ" sz="2500" b="1" dirty="0">
                <a:solidFill>
                  <a:srgbClr val="00B0F0"/>
                </a:solidFill>
              </a:rPr>
              <a:t>(60 bodů) </a:t>
            </a:r>
            <a:r>
              <a:rPr lang="cs-CZ" sz="2500" dirty="0"/>
              <a:t>formou skupinového dialogu. Zkouška bude probíhat stejně jako budou probíhat přednášky. Skupinový dialog </a:t>
            </a:r>
            <a:br>
              <a:rPr lang="cs-CZ" sz="2500" dirty="0"/>
            </a:br>
            <a:r>
              <a:rPr lang="cs-CZ" sz="2500" dirty="0"/>
              <a:t>na vybrané téma. Podle míry zapojení a znalostí se budou jednotliví členové dialogu (studenti) hodnotit.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5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500" b="1" dirty="0"/>
              <a:t>PREZENTACE A MODERACE ČÁSTI PŘEDNÁŠKY</a:t>
            </a:r>
            <a:r>
              <a:rPr lang="cs-CZ" sz="2500" b="1" dirty="0">
                <a:solidFill>
                  <a:srgbClr val="00B0F0"/>
                </a:solidFill>
              </a:rPr>
              <a:t> (20 bodů) </a:t>
            </a:r>
            <a:endParaRPr lang="cs-CZ" sz="25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5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500" b="1" dirty="0"/>
              <a:t>ZPRACOVÁNÍ PRAKTICKÉHO PROJEKTU </a:t>
            </a:r>
            <a:r>
              <a:rPr lang="cs-CZ" sz="2500" b="1" dirty="0">
                <a:solidFill>
                  <a:srgbClr val="00B0F0"/>
                </a:solidFill>
              </a:rPr>
              <a:t>(30 bodů) </a:t>
            </a:r>
            <a:br>
              <a:rPr lang="cs-CZ" sz="2500" b="1" dirty="0"/>
            </a:br>
            <a:r>
              <a:rPr lang="cs-CZ" sz="2500" b="1" dirty="0">
                <a:solidFill>
                  <a:srgbClr val="FF0000"/>
                </a:solidFill>
              </a:rPr>
              <a:t>termín 21 .4. </a:t>
            </a:r>
            <a:r>
              <a:rPr lang="cs-CZ" sz="2500" dirty="0"/>
              <a:t>– do odevzdávárny. Zaměření projektu je nutné prokonzultovat a nechat si schválit D. Šimkem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BDB6512B-A904-5218-1DD1-AA6348BFEF52}"/>
              </a:ext>
            </a:extLst>
          </p:cNvPr>
          <p:cNvSpPr txBox="1">
            <a:spLocks/>
          </p:cNvSpPr>
          <p:nvPr/>
        </p:nvSpPr>
        <p:spPr>
          <a:xfrm>
            <a:off x="970926" y="891999"/>
            <a:ext cx="5628192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tx2"/>
                </a:solidFill>
              </a:rPr>
              <a:t>Jak nasbírat body?</a:t>
            </a:r>
          </a:p>
        </p:txBody>
      </p:sp>
    </p:spTree>
    <p:extLst>
      <p:ext uri="{BB962C8B-B14F-4D97-AF65-F5344CB8AC3E}">
        <p14:creationId xmlns:p14="http://schemas.microsoft.com/office/powerpoint/2010/main" val="3421214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9C7DA-8638-3AD4-F8E6-EDB6DB8BB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5162DE1-E0C0-0EB1-B37F-F2ED52DB0E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pic>
        <p:nvPicPr>
          <p:cNvPr id="3" name="Obrázek 2" descr="Obsah obrázku text, Písmo, Grafika, křížovky&#10;&#10;Popis byl vytvořen automaticky">
            <a:extLst>
              <a:ext uri="{FF2B5EF4-FFF2-40B4-BE49-F238E27FC236}">
                <a16:creationId xmlns:a16="http://schemas.microsoft.com/office/drawing/2014/main" id="{EB3411F9-E706-5400-83CF-2BBDF62E6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233" y="2990757"/>
            <a:ext cx="3036570" cy="370922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6EA7B10-5B4A-EE59-330E-9ED5FC2E366E}"/>
              </a:ext>
            </a:extLst>
          </p:cNvPr>
          <p:cNvSpPr txBox="1"/>
          <p:nvPr/>
        </p:nvSpPr>
        <p:spPr>
          <a:xfrm>
            <a:off x="628251" y="1328622"/>
            <a:ext cx="8801499" cy="3339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dirty="0">
                <a:solidFill>
                  <a:srgbClr val="3A3A3A"/>
                </a:solidFill>
              </a:rPr>
              <a:t>Student si může vybrat, které z podmínek absolvování předmětu splní, podle toho jak vyhovují jeho stylu učení.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500" dirty="0">
              <a:solidFill>
                <a:srgbClr val="3A3A3A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500" dirty="0">
                <a:solidFill>
                  <a:srgbClr val="3A3A3A"/>
                </a:solidFill>
              </a:rPr>
              <a:t>Výběr průběžných aktivit student provede vyplněním dotazníku </a:t>
            </a:r>
            <a:br>
              <a:rPr lang="cs-CZ" sz="2500" dirty="0">
                <a:solidFill>
                  <a:srgbClr val="3A3A3A"/>
                </a:solidFill>
              </a:rPr>
            </a:br>
            <a:r>
              <a:rPr lang="cs-CZ" sz="2500" dirty="0">
                <a:solidFill>
                  <a:srgbClr val="3A3A3A"/>
                </a:solidFill>
              </a:rPr>
              <a:t>a to </a:t>
            </a:r>
            <a:r>
              <a:rPr lang="cs-CZ" sz="2500" b="1" dirty="0">
                <a:solidFill>
                  <a:srgbClr val="FF0000"/>
                </a:solidFill>
              </a:rPr>
              <a:t>nejpozději do 3. 3. 2024.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500" dirty="0">
              <a:solidFill>
                <a:srgbClr val="FF0000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500" dirty="0"/>
              <a:t>Odkaz na dotazník naleznete v </a:t>
            </a:r>
            <a:r>
              <a:rPr lang="cs-CZ" sz="2500" b="1" dirty="0"/>
              <a:t>Interaktivní osnově </a:t>
            </a:r>
            <a:r>
              <a:rPr lang="cs-CZ" sz="2500" dirty="0"/>
              <a:t>k předmětu.</a:t>
            </a:r>
          </a:p>
          <a:p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588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D6EB7DF-392A-94F9-F413-BF0787F512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FCF19C91-7C84-B8F9-F5A9-1492568C8CDE}"/>
              </a:ext>
            </a:extLst>
          </p:cNvPr>
          <p:cNvSpPr txBox="1">
            <a:spLocks/>
          </p:cNvSpPr>
          <p:nvPr/>
        </p:nvSpPr>
        <p:spPr>
          <a:xfrm>
            <a:off x="1821572" y="3096580"/>
            <a:ext cx="8548855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tx2"/>
                </a:solidFill>
              </a:rPr>
              <a:t>Jak bude práce po skupinách vypadat?</a:t>
            </a:r>
          </a:p>
        </p:txBody>
      </p:sp>
    </p:spTree>
    <p:extLst>
      <p:ext uri="{BB962C8B-B14F-4D97-AF65-F5344CB8AC3E}">
        <p14:creationId xmlns:p14="http://schemas.microsoft.com/office/powerpoint/2010/main" val="2477636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970926" y="891999"/>
            <a:ext cx="8630274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tx2"/>
                </a:solidFill>
              </a:rPr>
              <a:t>Jak si vymyslet téma seminární práce?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2712235-433F-8B84-AA08-BA9450F01337}"/>
              </a:ext>
            </a:extLst>
          </p:cNvPr>
          <p:cNvSpPr txBox="1"/>
          <p:nvPr/>
        </p:nvSpPr>
        <p:spPr>
          <a:xfrm>
            <a:off x="969806" y="1764298"/>
            <a:ext cx="10576200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500" b="1" dirty="0"/>
              <a:t>Do příště se ve skupině domluvte, jaký problém/výzvu byste chtěli řešit.</a:t>
            </a:r>
          </a:p>
          <a:p>
            <a:endParaRPr lang="cs-CZ" sz="2500" dirty="0"/>
          </a:p>
          <a:p>
            <a:r>
              <a:rPr lang="cs-CZ" sz="2500" dirty="0"/>
              <a:t>Základem je odprostit se od </a:t>
            </a:r>
            <a:r>
              <a:rPr lang="cs-CZ" sz="2500" b="1" dirty="0">
                <a:solidFill>
                  <a:srgbClr val="FF0000"/>
                </a:solidFill>
              </a:rPr>
              <a:t>produktové logiky </a:t>
            </a:r>
            <a:r>
              <a:rPr lang="cs-CZ" sz="2500" dirty="0">
                <a:solidFill>
                  <a:srgbClr val="FF0000"/>
                </a:solidFill>
              </a:rPr>
              <a:t>(</a:t>
            </a:r>
            <a:r>
              <a:rPr lang="cs-CZ" sz="2500" i="1" dirty="0">
                <a:solidFill>
                  <a:srgbClr val="FF0000"/>
                </a:solidFill>
              </a:rPr>
              <a:t>co bude můj produkt? Pro koho bude?) </a:t>
            </a:r>
            <a:r>
              <a:rPr lang="cs-CZ" sz="2500" dirty="0"/>
              <a:t>a jít na to obráceně - </a:t>
            </a:r>
            <a:r>
              <a:rPr lang="cs-CZ" sz="2500" b="1" dirty="0">
                <a:solidFill>
                  <a:srgbClr val="00B050"/>
                </a:solidFill>
              </a:rPr>
              <a:t>logikou zákazníka </a:t>
            </a:r>
            <a:r>
              <a:rPr lang="cs-CZ" sz="2500" dirty="0">
                <a:solidFill>
                  <a:srgbClr val="00B050"/>
                </a:solidFill>
              </a:rPr>
              <a:t>(</a:t>
            </a:r>
            <a:r>
              <a:rPr lang="cs-CZ" sz="2500" i="1" dirty="0">
                <a:solidFill>
                  <a:srgbClr val="00B050"/>
                </a:solidFill>
              </a:rPr>
              <a:t>kdo je můj zákazník? Jaký má problém?)</a:t>
            </a:r>
            <a:r>
              <a:rPr lang="cs-CZ" sz="2500" i="1" dirty="0"/>
              <a:t>.</a:t>
            </a:r>
            <a:r>
              <a:rPr lang="cs-CZ" sz="2500" i="1" dirty="0">
                <a:solidFill>
                  <a:srgbClr val="00B050"/>
                </a:solidFill>
              </a:rPr>
              <a:t> </a:t>
            </a:r>
            <a:r>
              <a:rPr lang="cs-CZ" sz="2500" dirty="0"/>
              <a:t>A pak až přemýšlejte, jak jeho problém/chybějící produkt vyřešit.</a:t>
            </a:r>
          </a:p>
          <a:p>
            <a:endParaRPr lang="cs-CZ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dirty="0"/>
              <a:t>Dívejte se kolem sebe, co lidi trápí, co je štve, co jim chybí?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dirty="0"/>
              <a:t>Co v mém okolí kazí životní prostředí?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dirty="0"/>
              <a:t>Kterým trhům se nedostává dostatečná péče?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500" dirty="0"/>
              <a:t>Jaké trhy jsou zastaralé?</a:t>
            </a:r>
          </a:p>
          <a:p>
            <a:endParaRPr lang="cs-CZ" sz="2500" dirty="0"/>
          </a:p>
          <a:p>
            <a:r>
              <a:rPr lang="cs-CZ" sz="2500" dirty="0"/>
              <a:t>Najděte něco, co by chybí/trápí více lidí = větší pravděpodobnost na úspěch.</a:t>
            </a:r>
          </a:p>
          <a:p>
            <a:endParaRPr lang="cs-CZ" sz="2500" b="1" dirty="0"/>
          </a:p>
        </p:txBody>
      </p:sp>
    </p:spTree>
    <p:extLst>
      <p:ext uri="{BB962C8B-B14F-4D97-AF65-F5344CB8AC3E}">
        <p14:creationId xmlns:p14="http://schemas.microsoft.com/office/powerpoint/2010/main" val="2257868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970926" y="891999"/>
            <a:ext cx="7387628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tx2"/>
                </a:solidFill>
              </a:rPr>
              <a:t>Rozdíl mezi invencí a inovací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2712235-433F-8B84-AA08-BA9450F01337}"/>
              </a:ext>
            </a:extLst>
          </p:cNvPr>
          <p:cNvSpPr txBox="1"/>
          <p:nvPr/>
        </p:nvSpPr>
        <p:spPr>
          <a:xfrm>
            <a:off x="970927" y="1764298"/>
            <a:ext cx="9591566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500" b="1" dirty="0"/>
              <a:t>Invence</a:t>
            </a:r>
            <a:r>
              <a:rPr lang="cs-CZ" sz="2500" dirty="0"/>
              <a:t> se soustředí především na samotný proces vytváření nových myšlenek. Často je invence prvním krokem směrem k inovacím, kdy nové myšlenky mohou být dále rozvíjeny a aplikovány na konkrétní situace nebo problémy. Oproti ní </a:t>
            </a:r>
            <a:r>
              <a:rPr lang="cs-CZ" sz="2500" b="1" dirty="0"/>
              <a:t>inovace</a:t>
            </a:r>
            <a:r>
              <a:rPr lang="cs-CZ" sz="2500" dirty="0"/>
              <a:t> zahrnuje i implementaci a uplatnění těchto nových nápadů v praxi.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A4DABCDC-DD31-B24D-F7A6-6089C22CE51B}"/>
              </a:ext>
            </a:extLst>
          </p:cNvPr>
          <p:cNvSpPr txBox="1">
            <a:spLocks/>
          </p:cNvSpPr>
          <p:nvPr/>
        </p:nvSpPr>
        <p:spPr>
          <a:xfrm>
            <a:off x="1113691" y="4336010"/>
            <a:ext cx="9683261" cy="201593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>
                <a:solidFill>
                  <a:schemeClr val="tx2"/>
                </a:solidFill>
              </a:rPr>
              <a:t>Kdy naposledy jste měli nový nápad/myšlenku a povedlo se vám ji zrealizovat?</a:t>
            </a:r>
          </a:p>
        </p:txBody>
      </p:sp>
    </p:spTree>
    <p:extLst>
      <p:ext uri="{BB962C8B-B14F-4D97-AF65-F5344CB8AC3E}">
        <p14:creationId xmlns:p14="http://schemas.microsoft.com/office/powerpoint/2010/main" val="28639341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777</Words>
  <Application>Microsoft Office PowerPoint</Application>
  <PresentationFormat>Širokoúhlá obrazovka</PresentationFormat>
  <Paragraphs>99</Paragraphs>
  <Slides>14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Wingdings</vt:lpstr>
      <vt:lpstr>Motiv Office</vt:lpstr>
      <vt:lpstr>Inovační podnikání ~ úvodní seminář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Nauka o podniku ~ úvodní seminář</dc:title>
  <dc:creator>Karla Foltisová</dc:creator>
  <cp:lastModifiedBy>Karla Foltisová</cp:lastModifiedBy>
  <cp:revision>29</cp:revision>
  <dcterms:created xsi:type="dcterms:W3CDTF">2023-09-26T12:19:39Z</dcterms:created>
  <dcterms:modified xsi:type="dcterms:W3CDTF">2024-02-18T21:04:48Z</dcterms:modified>
</cp:coreProperties>
</file>