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2" r:id="rId5"/>
    <p:sldId id="268" r:id="rId6"/>
    <p:sldId id="267" r:id="rId7"/>
    <p:sldId id="269" r:id="rId8"/>
    <p:sldId id="270" r:id="rId9"/>
    <p:sldId id="271" r:id="rId10"/>
    <p:sldId id="272" r:id="rId11"/>
    <p:sldId id="266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729"/>
  </p:normalViewPr>
  <p:slideViewPr>
    <p:cSldViewPr snapToGrid="0">
      <p:cViewPr varScale="1">
        <p:scale>
          <a:sx n="145" d="100"/>
          <a:sy n="145" d="100"/>
        </p:scale>
        <p:origin x="784" y="176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lepek" userId="feb729e6-0e74-477c-a0ae-c9b68d8ac753" providerId="ADAL" clId="{81D25BE7-2B78-7E4E-8D73-C9BC3F9A0DC9}"/>
    <pc:docChg chg="undo custSel modSld">
      <pc:chgData name="Martin Klepek" userId="feb729e6-0e74-477c-a0ae-c9b68d8ac753" providerId="ADAL" clId="{81D25BE7-2B78-7E4E-8D73-C9BC3F9A0DC9}" dt="2025-02-28T04:04:36.357" v="8" actId="1076"/>
      <pc:docMkLst>
        <pc:docMk/>
      </pc:docMkLst>
      <pc:sldChg chg="delSp modSp mod">
        <pc:chgData name="Martin Klepek" userId="feb729e6-0e74-477c-a0ae-c9b68d8ac753" providerId="ADAL" clId="{81D25BE7-2B78-7E4E-8D73-C9BC3F9A0DC9}" dt="2025-02-28T04:04:36.357" v="8" actId="1076"/>
        <pc:sldMkLst>
          <pc:docMk/>
          <pc:sldMk cId="547617074" sldId="266"/>
        </pc:sldMkLst>
        <pc:spChg chg="mod topLvl">
          <ac:chgData name="Martin Klepek" userId="feb729e6-0e74-477c-a0ae-c9b68d8ac753" providerId="ADAL" clId="{81D25BE7-2B78-7E4E-8D73-C9BC3F9A0DC9}" dt="2025-02-28T04:04:22.187" v="4" actId="1076"/>
          <ac:spMkLst>
            <pc:docMk/>
            <pc:sldMk cId="547617074" sldId="266"/>
            <ac:spMk id="13" creationId="{85237D80-94D7-45A4-A3FA-12A54210D606}"/>
          </ac:spMkLst>
        </pc:spChg>
        <pc:spChg chg="mod topLvl">
          <ac:chgData name="Martin Klepek" userId="feb729e6-0e74-477c-a0ae-c9b68d8ac753" providerId="ADAL" clId="{81D25BE7-2B78-7E4E-8D73-C9BC3F9A0DC9}" dt="2025-02-28T04:04:22.187" v="4" actId="1076"/>
          <ac:spMkLst>
            <pc:docMk/>
            <pc:sldMk cId="547617074" sldId="266"/>
            <ac:spMk id="14" creationId="{7524115B-EB76-44B4-A8B2-02837B9EB826}"/>
          </ac:spMkLst>
        </pc:spChg>
        <pc:grpChg chg="del mod">
          <ac:chgData name="Martin Klepek" userId="feb729e6-0e74-477c-a0ae-c9b68d8ac753" providerId="ADAL" clId="{81D25BE7-2B78-7E4E-8D73-C9BC3F9A0DC9}" dt="2025-02-28T04:04:18.953" v="2" actId="165"/>
          <ac:grpSpMkLst>
            <pc:docMk/>
            <pc:sldMk cId="547617074" sldId="266"/>
            <ac:grpSpMk id="4" creationId="{B610EB80-C87B-4447-9825-BAC98404569D}"/>
          </ac:grpSpMkLst>
        </pc:grpChg>
        <pc:picChg chg="mod topLvl">
          <ac:chgData name="Martin Klepek" userId="feb729e6-0e74-477c-a0ae-c9b68d8ac753" providerId="ADAL" clId="{81D25BE7-2B78-7E4E-8D73-C9BC3F9A0DC9}" dt="2025-02-28T04:04:36.357" v="8" actId="1076"/>
          <ac:picMkLst>
            <pc:docMk/>
            <pc:sldMk cId="547617074" sldId="266"/>
            <ac:picMk id="3" creationId="{9B2297F0-AFBE-478F-99F6-7560D3C6CC78}"/>
          </ac:picMkLst>
        </pc:picChg>
        <pc:picChg chg="mod topLvl">
          <ac:chgData name="Martin Klepek" userId="feb729e6-0e74-477c-a0ae-c9b68d8ac753" providerId="ADAL" clId="{81D25BE7-2B78-7E4E-8D73-C9BC3F9A0DC9}" dt="2025-02-28T04:04:22.187" v="4" actId="1076"/>
          <ac:picMkLst>
            <pc:docMk/>
            <pc:sldMk cId="547617074" sldId="266"/>
            <ac:picMk id="16" creationId="{A0950B4E-DAB5-43A2-898E-94A6A0769215}"/>
          </ac:picMkLst>
        </pc:picChg>
      </pc:sldChg>
      <pc:sldChg chg="modSp mod">
        <pc:chgData name="Martin Klepek" userId="feb729e6-0e74-477c-a0ae-c9b68d8ac753" providerId="ADAL" clId="{81D25BE7-2B78-7E4E-8D73-C9BC3F9A0DC9}" dt="2025-02-24T08:50:07.320" v="0" actId="20577"/>
        <pc:sldMkLst>
          <pc:docMk/>
          <pc:sldMk cId="4008511254" sldId="271"/>
        </pc:sldMkLst>
        <pc:spChg chg="mod">
          <ac:chgData name="Martin Klepek" userId="feb729e6-0e74-477c-a0ae-c9b68d8ac753" providerId="ADAL" clId="{81D25BE7-2B78-7E4E-8D73-C9BC3F9A0DC9}" dt="2025-02-24T08:50:07.320" v="0" actId="20577"/>
          <ac:spMkLst>
            <pc:docMk/>
            <pc:sldMk cId="4008511254" sldId="271"/>
            <ac:spMk id="11" creationId="{E36F9525-7E7B-984F-67AF-26901460FB0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19175-2856-754F-8EFE-F8A81FD6472D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86E01-2FCB-394F-A0AB-0781811B0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3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086E01-2FCB-394F-A0AB-0781811B09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6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Úvodní seminář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Doc. Ing. Martin </a:t>
            </a:r>
            <a:r>
              <a:rPr lang="cs-CZ" altLang="cs-CZ" sz="1000" b="1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Klepek</a:t>
            </a:r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Ph.D.</a:t>
            </a:r>
            <a:endParaRPr lang="cs-CZ" altLang="cs-CZ" sz="10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Mediální marketing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32C20-D7D5-3335-1C0F-82A3A4B03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98D602BE-8302-C30F-70FF-CAA53FC267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35E4341-6A84-7AC5-1C81-F880488A7B4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PROč</a:t>
            </a:r>
            <a:r>
              <a:rPr lang="cs-CZ" sz="3200" b="1" cap="all" dirty="0">
                <a:solidFill>
                  <a:srgbClr val="307871"/>
                </a:solidFill>
              </a:rPr>
              <a:t> se věnovat této oblasti?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85D2D7F-0A2B-E2B5-558C-7DB3E8003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036128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Proč je důležité mít základní kompetence pro zpracování audiovizuálních materiálů?</a:t>
            </a:r>
          </a:p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Tři klíčové oblasti předmětu:</a:t>
            </a:r>
          </a:p>
          <a:p>
            <a:pPr lvl="1">
              <a:buBlip>
                <a:blip r:embed="rId3"/>
              </a:buBlip>
            </a:pPr>
            <a:r>
              <a:rPr lang="cs-CZ" sz="2000" b="1" dirty="0">
                <a:solidFill>
                  <a:srgbClr val="307871"/>
                </a:solidFill>
                <a:latin typeface="+mj-lt"/>
              </a:rPr>
              <a:t>Grafika</a:t>
            </a:r>
          </a:p>
          <a:p>
            <a:pPr lvl="1">
              <a:buBlip>
                <a:blip r:embed="rId3"/>
              </a:buBlip>
            </a:pPr>
            <a:r>
              <a:rPr lang="cs-CZ" altLang="cs-CZ" sz="20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Fotografie</a:t>
            </a:r>
          </a:p>
          <a:p>
            <a:pPr lvl="1">
              <a:buBlip>
                <a:blip r:embed="rId3"/>
              </a:buBlip>
            </a:pPr>
            <a:r>
              <a:rPr lang="cs-CZ" altLang="cs-CZ" sz="20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Video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235F10F1-D951-2539-8215-FC844E55CBDD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E4EFEFA-3B40-A8AE-1C24-EC4A43ED6FED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5135650-A7DB-DA14-FD17-D65C1D26716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633F56A-ABC4-A559-A0C8-AC90D2C4EB30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891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54232B-D433-5B1B-1EF4-AF9E604A1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9FA43D70-4AB5-E782-4BBB-CA2BE07241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1F180B37-A548-90AB-E2EE-DA2F4B80D095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Podmínky splnění předmětu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0F3A76E-87DD-E09C-8D02-8861A884B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281012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2000" b="1" dirty="0"/>
              <a:t>Individuální seminární práce: 60 bodů</a:t>
            </a:r>
          </a:p>
          <a:p>
            <a:pPr lvl="1">
              <a:buBlip>
                <a:blip r:embed="rId3"/>
              </a:buBlip>
            </a:pPr>
            <a:r>
              <a:rPr lang="cs-CZ" sz="1400" dirty="0"/>
              <a:t>Seminární práci tvoří portfolio úkolů odevzdaných do odevzdávárny</a:t>
            </a:r>
            <a:endParaRPr lang="cs-CZ" sz="1400" b="1" dirty="0"/>
          </a:p>
          <a:p>
            <a:pPr lvl="1">
              <a:buBlip>
                <a:blip r:embed="rId3"/>
              </a:buBlip>
            </a:pPr>
            <a:r>
              <a:rPr lang="cs-CZ" sz="1400" dirty="0"/>
              <a:t>K dispozici jsou vám grafické programy a příslušenství multimediálního studia v </a:t>
            </a:r>
            <a:r>
              <a:rPr lang="cs-CZ" sz="1400" dirty="0" err="1"/>
              <a:t>Edulab</a:t>
            </a:r>
            <a:r>
              <a:rPr lang="cs-CZ" sz="1400" dirty="0"/>
              <a:t>, nutná rezervace prostor předem.</a:t>
            </a:r>
            <a:endParaRPr lang="cs-CZ" sz="2000" b="1" dirty="0"/>
          </a:p>
          <a:p>
            <a:pPr>
              <a:buBlip>
                <a:blip r:embed="rId3"/>
              </a:buBlip>
            </a:pPr>
            <a:r>
              <a:rPr lang="cs-CZ" sz="2000" b="1" dirty="0"/>
              <a:t>Písemná zkouška: 40 bodů </a:t>
            </a:r>
          </a:p>
          <a:p>
            <a:pPr>
              <a:buBlip>
                <a:blip r:embed="rId3"/>
              </a:buBlip>
            </a:pPr>
            <a:r>
              <a:rPr lang="cs-CZ" sz="2000" b="1" dirty="0"/>
              <a:t>Hodnocení: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90 - 100 A Výborně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80 - 89 B Velmi dobře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70 - 79 C Dobře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65 - 69 D Uspokojivě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61 - 64 E Dostatečně </a:t>
            </a:r>
          </a:p>
          <a:p>
            <a:pPr lvl="1">
              <a:buBlip>
                <a:blip r:embed="rId3"/>
              </a:buBlip>
            </a:pPr>
            <a:r>
              <a:rPr lang="cs-CZ" sz="1200" dirty="0"/>
              <a:t>0 - 60 F Nedostatečně</a:t>
            </a:r>
            <a:endParaRPr lang="cs-CZ" altLang="cs-CZ" sz="32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2D3BCD7-529E-6F43-9FA8-E04DDA76642E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4E0D228-C89C-580D-A741-93411EBC9A9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B4098DF-143C-9759-5AC3-725FB03270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0226E49-C4BA-E308-CAF5-C483F365A939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71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883F8-00A6-2AB3-F7F7-1576D91AF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E6D09548-54F1-485D-1B3A-0130DFDEF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41CF5DEC-9BAA-A06F-FF5C-C77227A4A3D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 z minulého týdne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E9E8DDB8-D52B-E600-C19D-F51B7E0D6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036128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Utvořte trojice a nasdílejte si v debatě zásadní znalosti, které jste si z článku odnesli (5 minut).</a:t>
            </a:r>
          </a:p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Následná debata v celé seminární skupině, kde budete sdílet o čem jste se v menších skupinkách bavili (10 minut).</a:t>
            </a:r>
          </a:p>
          <a:p>
            <a:pPr>
              <a:buBlip>
                <a:blip r:embed="rId3"/>
              </a:buBlip>
            </a:pPr>
            <a:endParaRPr lang="cs-CZ" altLang="cs-CZ" sz="2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79C7FCF-A780-25F0-A849-260FEE5BCB4F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47036D1-C112-5BBE-E746-B17F94A1A22E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DF3C99FA-FD99-D225-A01E-77B4C06E8E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B7838F0E-44ED-B927-9009-B78B2C2EAA6F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74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A222A-B694-B977-2108-34AE93C1F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BF9CEAF-FDCF-3F5F-41FD-86979ABF2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4551F0A1-C49A-7322-A8EC-7C79F3E0A53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Základní témata grafiky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83227822-5005-717C-1A6C-65DDB9CE8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036128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altLang="cs-CZ" sz="2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Barvy</a:t>
            </a:r>
          </a:p>
          <a:p>
            <a:pPr>
              <a:buBlip>
                <a:blip r:embed="rId3"/>
              </a:buBlip>
            </a:pPr>
            <a:r>
              <a:rPr lang="cs-CZ" altLang="cs-CZ" sz="2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Pixely</a:t>
            </a:r>
          </a:p>
          <a:p>
            <a:pPr>
              <a:buBlip>
                <a:blip r:embed="rId3"/>
              </a:buBlip>
            </a:pPr>
            <a:r>
              <a:rPr lang="cs-CZ" altLang="cs-CZ" sz="2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Grafické formáty</a:t>
            </a:r>
          </a:p>
          <a:p>
            <a:pPr>
              <a:buBlip>
                <a:blip r:embed="rId3"/>
              </a:buBlip>
            </a:pPr>
            <a:r>
              <a:rPr lang="cs-CZ" altLang="cs-CZ" sz="2400" b="1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Grafické editory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7A9F2592-AB34-9D62-247A-968CF1DCEB62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1208215-A12C-C937-DDBE-44212B58B34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EDCC8BC7-6C17-18A1-C85C-5DB0190B52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CACDE3B5-2402-2E7C-B56F-DF70E68C375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532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C979F-C61D-207B-10DD-3C7E26CA7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8ECF2A41-FBA3-B986-79D4-B5C6E47F96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A7A3946-A85F-7FDF-0BB9-4A3352089E4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Praktická práce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E36F9525-7E7B-984F-67AF-26901460F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036128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Utvořte tři skupiny.</a:t>
            </a:r>
          </a:p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Každá skupina bude mít 30 minut na přípravu jednoho tématu.</a:t>
            </a:r>
          </a:p>
          <a:p>
            <a:pPr>
              <a:buBlip>
                <a:blip r:embed="rId3"/>
              </a:buBlip>
            </a:pPr>
            <a:r>
              <a:rPr lang="cs-CZ" sz="2400" b="1" dirty="0">
                <a:latin typeface="+mj-lt"/>
              </a:rPr>
              <a:t>Následné sdílení formou 5 minutové ústní prezentace s možností ukázek na vašem PC.</a:t>
            </a:r>
          </a:p>
          <a:p>
            <a:pPr>
              <a:buBlip>
                <a:blip r:embed="rId3"/>
              </a:buBlip>
            </a:pPr>
            <a:endParaRPr lang="cs-CZ" sz="2400" b="1" dirty="0">
              <a:latin typeface="+mj-lt"/>
            </a:endParaRPr>
          </a:p>
          <a:p>
            <a:pPr>
              <a:buBlip>
                <a:blip r:embed="rId3"/>
              </a:buBlip>
            </a:pPr>
            <a:endParaRPr lang="cs-CZ" altLang="cs-CZ" sz="2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8F8A4F1-2E5C-AE31-E74F-AB61F92BBF97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C1EFB083-FE58-BBE2-DEBB-0A00B5A46EE5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3F06FA39-08D7-D0F7-8329-C4EDF54AB7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D8ABD594-CE80-6B27-F3E6-E9DC22D9311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8511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C773E-EF4B-6A41-6B19-8A2D9982B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2C7580FE-D620-8BAC-5F63-EFE91465A8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7E5B8C28-64D4-1858-9495-3B47F679E6F7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 err="1">
                <a:solidFill>
                  <a:srgbClr val="307871"/>
                </a:solidFill>
              </a:rPr>
              <a:t>Affinity</a:t>
            </a:r>
            <a:r>
              <a:rPr lang="cs-CZ" sz="3200" b="1" cap="all" dirty="0">
                <a:solidFill>
                  <a:srgbClr val="307871"/>
                </a:solidFill>
              </a:rPr>
              <a:t> </a:t>
            </a:r>
            <a:r>
              <a:rPr lang="cs-CZ" sz="3200" b="1" cap="all" dirty="0" err="1">
                <a:solidFill>
                  <a:srgbClr val="307871"/>
                </a:solidFill>
              </a:rPr>
              <a:t>photo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B8F8629-C93D-21D6-9436-2777F0FB2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35822"/>
            <a:ext cx="8280920" cy="3036128"/>
          </a:xfrm>
        </p:spPr>
        <p:txBody>
          <a:bodyPr>
            <a:noAutofit/>
          </a:bodyPr>
          <a:lstStyle/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První seznámení s grafickým editorem.</a:t>
            </a:r>
          </a:p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Nový soubor (pixely)</a:t>
            </a:r>
          </a:p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Import </a:t>
            </a:r>
            <a:r>
              <a:rPr lang="cs-CZ" sz="2400" b="1" dirty="0" err="1">
                <a:latin typeface="+mj-lt"/>
              </a:rPr>
              <a:t>jpg</a:t>
            </a:r>
            <a:r>
              <a:rPr lang="cs-CZ" sz="2400" b="1" dirty="0">
                <a:latin typeface="+mj-lt"/>
              </a:rPr>
              <a:t> a </a:t>
            </a:r>
            <a:r>
              <a:rPr lang="cs-CZ" sz="2400" b="1" dirty="0" err="1">
                <a:latin typeface="+mj-lt"/>
              </a:rPr>
              <a:t>png</a:t>
            </a:r>
            <a:r>
              <a:rPr lang="cs-CZ" sz="2400" b="1" dirty="0">
                <a:latin typeface="+mj-lt"/>
              </a:rPr>
              <a:t> (formáty)</a:t>
            </a:r>
          </a:p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Tvorba vlastních objektů a jejich obarvení (barvy)</a:t>
            </a:r>
          </a:p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Ukázka vrstev</a:t>
            </a:r>
          </a:p>
          <a:p>
            <a:pPr>
              <a:buBlip>
                <a:blip r:embed="rId4"/>
              </a:buBlip>
            </a:pPr>
            <a:r>
              <a:rPr lang="cs-CZ" sz="2400" b="1" dirty="0">
                <a:latin typeface="+mj-lt"/>
              </a:rPr>
              <a:t>Export souboru</a:t>
            </a:r>
          </a:p>
          <a:p>
            <a:pPr>
              <a:buBlip>
                <a:blip r:embed="rId4"/>
              </a:buBlip>
            </a:pPr>
            <a:endParaRPr lang="cs-CZ" sz="2400" b="1" dirty="0">
              <a:latin typeface="+mj-lt"/>
            </a:endParaRPr>
          </a:p>
          <a:p>
            <a:pPr>
              <a:buBlip>
                <a:blip r:embed="rId4"/>
              </a:buBlip>
            </a:pPr>
            <a:endParaRPr lang="cs-CZ" altLang="cs-CZ" sz="2400" b="1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774F5D7-5B53-DD45-E309-1461FE59C06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52B0B02-E7F5-736F-F58D-FB8B8EDB9EBE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03D6F85-30F7-DC6C-1113-3E147CA18A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6FFAC84-D4B3-395B-D8CA-27075F29D8A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B375C876-5EA1-7725-DD07-4122C1DAA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698" y="475046"/>
            <a:ext cx="1170464" cy="117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155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B2297F0-AFBE-478F-99F6-7560D3C6C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85237D80-94D7-45A4-A3FA-12A54210D606}"/>
              </a:ext>
            </a:extLst>
          </p:cNvPr>
          <p:cNvSpPr/>
          <p:nvPr/>
        </p:nvSpPr>
        <p:spPr>
          <a:xfrm>
            <a:off x="-396552" y="4515966"/>
            <a:ext cx="2749938" cy="288032"/>
          </a:xfrm>
          <a:prstGeom prst="roundRect">
            <a:avLst>
              <a:gd name="adj" fmla="val 50000"/>
            </a:avLst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524115B-EB76-44B4-A8B2-02837B9EB826}"/>
              </a:ext>
            </a:extLst>
          </p:cNvPr>
          <p:cNvSpPr txBox="1"/>
          <p:nvPr/>
        </p:nvSpPr>
        <p:spPr>
          <a:xfrm>
            <a:off x="611559" y="4496221"/>
            <a:ext cx="1681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</a:rPr>
              <a:t>www.slu.cz/opf/cz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A0950B4E-DAB5-43A2-898E-94A6A0769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702" y="325900"/>
            <a:ext cx="1953684" cy="956834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DÍKY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9f6d21-e2a1-4499-937e-7cd117887e17">
      <Terms xmlns="http://schemas.microsoft.com/office/infopath/2007/PartnerControls"/>
    </lcf76f155ced4ddcb4097134ff3c332f>
    <TaxCatchAll xmlns="648d1b4a-c446-40a4-8600-633a741400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623DFD44D9694DB179A25939B4AF7B" ma:contentTypeVersion="15" ma:contentTypeDescription="Vytvoří nový dokument" ma:contentTypeScope="" ma:versionID="4c03369ef162b4819551cb1636e113a0">
  <xsd:schema xmlns:xsd="http://www.w3.org/2001/XMLSchema" xmlns:xs="http://www.w3.org/2001/XMLSchema" xmlns:p="http://schemas.microsoft.com/office/2006/metadata/properties" xmlns:ns2="869f6d21-e2a1-4499-937e-7cd117887e17" xmlns:ns3="648d1b4a-c446-40a4-8600-633a74140010" targetNamespace="http://schemas.microsoft.com/office/2006/metadata/properties" ma:root="true" ma:fieldsID="74b16deee54aa6a477a3150856fd2369" ns2:_="" ns3:_="">
    <xsd:import namespace="869f6d21-e2a1-4499-937e-7cd117887e17"/>
    <xsd:import namespace="648d1b4a-c446-40a4-8600-633a741400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f6d21-e2a1-4499-937e-7cd117887e1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8d1b4a-c446-40a4-8600-633a741400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1d8f85b-e74d-45d3-ba12-042c44b05bfd}" ma:internalName="TaxCatchAll" ma:showField="CatchAllData" ma:web="648d1b4a-c446-40a4-8600-633a741400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48d1b4a-c446-40a4-8600-633a74140010"/>
    <ds:schemaRef ds:uri="869f6d21-e2a1-4499-937e-7cd117887e1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7EE3C-3A83-476D-8D23-7355ACE30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9f6d21-e2a1-4499-937e-7cd117887e17"/>
    <ds:schemaRef ds:uri="648d1b4a-c446-40a4-8600-633a74140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267</Words>
  <Application>Microsoft Macintosh PowerPoint</Application>
  <PresentationFormat>Předvádění na obrazovce (16:9)</PresentationFormat>
  <Paragraphs>50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Martin Klepek</cp:lastModifiedBy>
  <cp:revision>67</cp:revision>
  <dcterms:created xsi:type="dcterms:W3CDTF">2016-07-06T15:42:34Z</dcterms:created>
  <dcterms:modified xsi:type="dcterms:W3CDTF">2025-02-28T04:04:43Z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0x010100A1623DFD44D9694DB179A25939B4AF7B</vt:lpwstr>
  </property>
</Properties>
</file>