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0" r:id="rId5"/>
    <p:sldId id="296" r:id="rId6"/>
    <p:sldId id="262" r:id="rId7"/>
    <p:sldId id="295" r:id="rId8"/>
    <p:sldId id="270" r:id="rId9"/>
    <p:sldId id="291" r:id="rId10"/>
    <p:sldId id="292" r:id="rId11"/>
    <p:sldId id="293" r:id="rId12"/>
    <p:sldId id="294" r:id="rId13"/>
    <p:sldId id="266" r:id="rId1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75695B-9725-844B-ABBE-56AF5BF0D90D}" v="9" dt="2025-03-16T22:09:01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1"/>
    <p:restoredTop sz="94729"/>
  </p:normalViewPr>
  <p:slideViewPr>
    <p:cSldViewPr snapToGrid="0">
      <p:cViewPr varScale="1">
        <p:scale>
          <a:sx n="145" d="100"/>
          <a:sy n="145" d="100"/>
        </p:scale>
        <p:origin x="600" y="176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lepek" userId="feb729e6-0e74-477c-a0ae-c9b68d8ac753" providerId="ADAL" clId="{F575695B-9725-844B-ABBE-56AF5BF0D90D}"/>
    <pc:docChg chg="undo custSel modSld">
      <pc:chgData name="Martin Klepek" userId="feb729e6-0e74-477c-a0ae-c9b68d8ac753" providerId="ADAL" clId="{F575695B-9725-844B-ABBE-56AF5BF0D90D}" dt="2025-03-17T05:30:50.401" v="69"/>
      <pc:docMkLst>
        <pc:docMk/>
      </pc:docMkLst>
      <pc:sldChg chg="modSp mod">
        <pc:chgData name="Martin Klepek" userId="feb729e6-0e74-477c-a0ae-c9b68d8ac753" providerId="ADAL" clId="{F575695B-9725-844B-ABBE-56AF5BF0D90D}" dt="2025-03-17T05:30:20.281" v="35" actId="27636"/>
        <pc:sldMkLst>
          <pc:docMk/>
          <pc:sldMk cId="4065325885" sldId="270"/>
        </pc:sldMkLst>
        <pc:spChg chg="mod">
          <ac:chgData name="Martin Klepek" userId="feb729e6-0e74-477c-a0ae-c9b68d8ac753" providerId="ADAL" clId="{F575695B-9725-844B-ABBE-56AF5BF0D90D}" dt="2025-03-17T05:30:20.281" v="35" actId="27636"/>
          <ac:spMkLst>
            <pc:docMk/>
            <pc:sldMk cId="4065325885" sldId="270"/>
            <ac:spMk id="9" creationId="{4551F0A1-C49A-7322-A8EC-7C79F3E0A537}"/>
          </ac:spMkLst>
        </pc:spChg>
      </pc:sldChg>
      <pc:sldChg chg="modSp mod">
        <pc:chgData name="Martin Klepek" userId="feb729e6-0e74-477c-a0ae-c9b68d8ac753" providerId="ADAL" clId="{F575695B-9725-844B-ABBE-56AF5BF0D90D}" dt="2025-03-17T05:30:41.849" v="67" actId="1076"/>
        <pc:sldMkLst>
          <pc:docMk/>
          <pc:sldMk cId="2034445521" sldId="291"/>
        </pc:sldMkLst>
        <pc:spChg chg="mod">
          <ac:chgData name="Martin Klepek" userId="feb729e6-0e74-477c-a0ae-c9b68d8ac753" providerId="ADAL" clId="{F575695B-9725-844B-ABBE-56AF5BF0D90D}" dt="2025-03-17T05:30:39.014" v="65" actId="20577"/>
          <ac:spMkLst>
            <pc:docMk/>
            <pc:sldMk cId="2034445521" sldId="291"/>
            <ac:spMk id="9" creationId="{F7C96F34-23F6-3B19-3245-936EFCB10FCD}"/>
          </ac:spMkLst>
        </pc:spChg>
        <pc:picChg chg="mod">
          <ac:chgData name="Martin Klepek" userId="feb729e6-0e74-477c-a0ae-c9b68d8ac753" providerId="ADAL" clId="{F575695B-9725-844B-ABBE-56AF5BF0D90D}" dt="2025-03-17T05:30:41.849" v="67" actId="1076"/>
          <ac:picMkLst>
            <pc:docMk/>
            <pc:sldMk cId="2034445521" sldId="291"/>
            <ac:picMk id="14" creationId="{41E54CDA-65AC-ADD2-332D-9E4F018D2F0A}"/>
          </ac:picMkLst>
        </pc:picChg>
      </pc:sldChg>
      <pc:sldChg chg="modSp mod">
        <pc:chgData name="Martin Klepek" userId="feb729e6-0e74-477c-a0ae-c9b68d8ac753" providerId="ADAL" clId="{F575695B-9725-844B-ABBE-56AF5BF0D90D}" dt="2025-03-17T05:30:46.376" v="68"/>
        <pc:sldMkLst>
          <pc:docMk/>
          <pc:sldMk cId="3348736165" sldId="292"/>
        </pc:sldMkLst>
        <pc:spChg chg="mod">
          <ac:chgData name="Martin Klepek" userId="feb729e6-0e74-477c-a0ae-c9b68d8ac753" providerId="ADAL" clId="{F575695B-9725-844B-ABBE-56AF5BF0D90D}" dt="2025-03-17T05:30:46.376" v="68"/>
          <ac:spMkLst>
            <pc:docMk/>
            <pc:sldMk cId="3348736165" sldId="292"/>
            <ac:spMk id="9" creationId="{14A572E1-7AAC-EBAE-1D01-C6D9C05C87A8}"/>
          </ac:spMkLst>
        </pc:spChg>
      </pc:sldChg>
      <pc:sldChg chg="modSp mod">
        <pc:chgData name="Martin Klepek" userId="feb729e6-0e74-477c-a0ae-c9b68d8ac753" providerId="ADAL" clId="{F575695B-9725-844B-ABBE-56AF5BF0D90D}" dt="2025-03-17T05:30:50.401" v="69"/>
        <pc:sldMkLst>
          <pc:docMk/>
          <pc:sldMk cId="3277886546" sldId="293"/>
        </pc:sldMkLst>
        <pc:spChg chg="mod">
          <ac:chgData name="Martin Klepek" userId="feb729e6-0e74-477c-a0ae-c9b68d8ac753" providerId="ADAL" clId="{F575695B-9725-844B-ABBE-56AF5BF0D90D}" dt="2025-03-17T05:30:50.401" v="69"/>
          <ac:spMkLst>
            <pc:docMk/>
            <pc:sldMk cId="3277886546" sldId="293"/>
            <ac:spMk id="9" creationId="{5D1768A9-58E9-E7F0-7F41-775F66CF1CC5}"/>
          </ac:spMkLst>
        </pc:spChg>
      </pc:sldChg>
      <pc:sldChg chg="modSp mod">
        <pc:chgData name="Martin Klepek" userId="feb729e6-0e74-477c-a0ae-c9b68d8ac753" providerId="ADAL" clId="{F575695B-9725-844B-ABBE-56AF5BF0D90D}" dt="2025-03-17T05:29:03.889" v="0" actId="400"/>
        <pc:sldMkLst>
          <pc:docMk/>
          <pc:sldMk cId="2211139445" sldId="294"/>
        </pc:sldMkLst>
        <pc:spChg chg="mod">
          <ac:chgData name="Martin Klepek" userId="feb729e6-0e74-477c-a0ae-c9b68d8ac753" providerId="ADAL" clId="{F575695B-9725-844B-ABBE-56AF5BF0D90D}" dt="2025-03-17T05:29:03.889" v="0" actId="400"/>
          <ac:spMkLst>
            <pc:docMk/>
            <pc:sldMk cId="2211139445" sldId="294"/>
            <ac:spMk id="11" creationId="{65E62C8F-B3D2-C128-9A4E-2D091F59F3A6}"/>
          </ac:spMkLst>
        </pc:spChg>
      </pc:sldChg>
      <pc:sldChg chg="modSp mod">
        <pc:chgData name="Martin Klepek" userId="feb729e6-0e74-477c-a0ae-c9b68d8ac753" providerId="ADAL" clId="{F575695B-9725-844B-ABBE-56AF5BF0D90D}" dt="2025-03-17T05:30:11.552" v="33" actId="20577"/>
        <pc:sldMkLst>
          <pc:docMk/>
          <pc:sldMk cId="2086573446" sldId="295"/>
        </pc:sldMkLst>
        <pc:spChg chg="mod">
          <ac:chgData name="Martin Klepek" userId="feb729e6-0e74-477c-a0ae-c9b68d8ac753" providerId="ADAL" clId="{F575695B-9725-844B-ABBE-56AF5BF0D90D}" dt="2025-03-17T05:30:11.552" v="33" actId="20577"/>
          <ac:spMkLst>
            <pc:docMk/>
            <pc:sldMk cId="2086573446" sldId="295"/>
            <ac:spMk id="9" creationId="{CF921746-8062-C316-5593-14E5F785BFA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19175-2856-754F-8EFE-F8A81FD6472D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86E01-2FCB-394F-A0AB-0781811B09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83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6ACAE-5A40-DB84-CD84-FCFB8DEC5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97D6363-67BE-6A43-055C-27843DCBC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CDCF4307-363E-09F1-C6CE-DF07D2231AE0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Informace k výuce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1709E96-F978-F5B3-F1CC-3233DA7B2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1"/>
            <a:ext cx="8280920" cy="328101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V předmětu každý rok poslední tři týdny necháváme prostor pro samostatnou práci.</a:t>
            </a:r>
          </a:p>
          <a:p>
            <a:pPr>
              <a:buBlip>
                <a:blip r:embed="rId3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Studenti pracují na svých projektech seminární práce a mohou využít zázemí fotolabu a </a:t>
            </a:r>
            <a:r>
              <a:rPr lang="cs-CZ" altLang="cs-CZ" sz="2400" dirty="0" err="1">
                <a:latin typeface="+mj-lt"/>
                <a:cs typeface="Times New Roman" panose="02020603050405020304" pitchFamily="18" charset="0"/>
              </a:rPr>
              <a:t>macovny</a:t>
            </a: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 + konzultace s vyučujícím.</a:t>
            </a:r>
          </a:p>
          <a:p>
            <a:pPr>
              <a:buBlip>
                <a:blip r:embed="rId3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Letos v těchto termínech nemohu do výuky:</a:t>
            </a:r>
          </a:p>
          <a:p>
            <a:pPr lvl="1">
              <a:buBlip>
                <a:blip r:embed="rId3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24.3. Festival lidských práv (program s přednášejícími)</a:t>
            </a:r>
          </a:p>
          <a:p>
            <a:pPr lvl="1">
              <a:buBlip>
                <a:blip r:embed="rId3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31.3. Setkání vyučujících středních a základních škol (moderuji)</a:t>
            </a:r>
          </a:p>
          <a:p>
            <a:pPr lvl="1">
              <a:buBlip>
                <a:blip r:embed="rId3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21.4. je Velikonoční pondělí (není výuka vůbec)</a:t>
            </a:r>
          </a:p>
          <a:p>
            <a:pPr>
              <a:buBlip>
                <a:blip r:embed="rId3"/>
              </a:buBlip>
            </a:pPr>
            <a:endParaRPr lang="cs-CZ" altLang="cs-CZ" sz="2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C55FC13-CDF5-24FE-6546-345D75332E4E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A74F4AC-B467-5FBD-C09C-F9DB3898E4C2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A4AD8889-1A6C-C8F2-3BE7-7B46A2597B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87370DB1-04A9-8C76-A5E7-89C2D51F7D1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164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B2297F0-AFBE-478F-99F6-7560D3C6C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85237D80-94D7-45A4-A3FA-12A54210D606}"/>
              </a:ext>
            </a:extLst>
          </p:cNvPr>
          <p:cNvSpPr/>
          <p:nvPr/>
        </p:nvSpPr>
        <p:spPr>
          <a:xfrm>
            <a:off x="-396552" y="4515966"/>
            <a:ext cx="2749938" cy="288032"/>
          </a:xfrm>
          <a:prstGeom prst="roundRect">
            <a:avLst>
              <a:gd name="adj" fmla="val 50000"/>
            </a:avLst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524115B-EB76-44B4-A8B2-02837B9EB826}"/>
              </a:ext>
            </a:extLst>
          </p:cNvPr>
          <p:cNvSpPr txBox="1"/>
          <p:nvPr/>
        </p:nvSpPr>
        <p:spPr>
          <a:xfrm>
            <a:off x="611559" y="4496221"/>
            <a:ext cx="1681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www.slu.cz/opf/cz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A0950B4E-DAB5-43A2-898E-94A6A0769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702" y="325900"/>
            <a:ext cx="1953684" cy="95683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DÍKY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16224-E2E1-43F1-C6FF-C9C9C3B1A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359AA68B-3B2D-D74D-A8B1-74F6BFC9F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6EE639B-EA71-D056-17ED-E39A655A2A1D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Informace k výuce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4D5453EF-02B4-92CF-F1D2-31B29B3C1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1"/>
            <a:ext cx="8280920" cy="3409539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Návrh řešení je přesun samostatné práce</a:t>
            </a:r>
          </a:p>
          <a:p>
            <a:pPr lvl="1">
              <a:buBlip>
                <a:blip r:embed="rId3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V těchto termínech budete pracovat na svých projektech, ale nebudu zde pro konzultace.</a:t>
            </a:r>
          </a:p>
          <a:p>
            <a:pPr lvl="1">
              <a:buBlip>
                <a:blip r:embed="rId3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Jakékoliv dotazy budete směřovat na Teams.</a:t>
            </a:r>
          </a:p>
          <a:p>
            <a:pPr lvl="1">
              <a:buBlip>
                <a:blip r:embed="rId3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Náhradní konzultace projektů seminární práce:</a:t>
            </a:r>
          </a:p>
          <a:p>
            <a:pPr lvl="2">
              <a:buBlip>
                <a:blip r:embed="rId3"/>
              </a:buBlip>
            </a:pP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25.3. 	11:00 – 12:00</a:t>
            </a:r>
          </a:p>
          <a:p>
            <a:pPr lvl="2">
              <a:buBlip>
                <a:blip r:embed="rId3"/>
              </a:buBlip>
            </a:pP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8.4.	9:00 – 10:00</a:t>
            </a:r>
          </a:p>
          <a:p>
            <a:pPr lvl="1">
              <a:buBlip>
                <a:blip r:embed="rId3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Výuka bude pokračovat </a:t>
            </a:r>
          </a:p>
          <a:p>
            <a:pPr lvl="2">
              <a:buBlip>
                <a:blip r:embed="rId3"/>
              </a:buBlip>
            </a:pP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7.4. a 14.4.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AC1FD94D-7B20-802B-93DB-FDA04CBF7BE2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8A62C23-4E1E-379D-F9BC-760580E509EB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3B53E63A-7373-4F94-4C3E-422211294B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E06397C-2F2B-31E9-3783-7A285DC8221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609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163148" y="434109"/>
            <a:ext cx="9307148" cy="5143500"/>
            <a:chOff x="-163148" y="0"/>
            <a:chExt cx="9307148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163148" y="4515966"/>
              <a:ext cx="2480595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7058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727694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Produktová fotografie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Doc. Ing. Martin </a:t>
            </a:r>
            <a:r>
              <a:rPr lang="cs-CZ" altLang="cs-CZ" sz="1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Klepek</a:t>
            </a:r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Ph.D.</a:t>
            </a:r>
            <a:endParaRPr lang="cs-CZ" altLang="cs-CZ" sz="1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30089" y="3219822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4. seminář</a:t>
            </a:r>
          </a:p>
        </p:txBody>
      </p: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12810-A159-2E0F-35A4-DF933AE22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808A8024-94E1-2C45-0C90-9109F09F54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CF921746-8062-C316-5593-14E5F785BFAE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Nastavení interiéru pro produktovou fotografii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C22D732-92E8-ECCA-8A47-B6107B6EA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280920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Základním krokem focení v interiéru je příprava scény. </a:t>
            </a:r>
          </a:p>
          <a:p>
            <a:pPr>
              <a:buBlip>
                <a:blip r:embed="rId3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Začínáme nastavením pozadí, světel, stativu a odrazných desek.</a:t>
            </a:r>
          </a:p>
          <a:p>
            <a:pPr>
              <a:buBlip>
                <a:blip r:embed="rId3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Drtivá většina e-shopů prezentuje produkty na bílém pozadí tak, aby byly zobrazeny jednotně a barvy nenabourávaly celkový vzhled webové stránky.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9575B63-B766-244F-82E0-6908C95A52BC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795B56B-FECE-6911-FF29-F7BC6E5C8457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35D2025E-0D19-F263-5E94-53B97C8403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D489566B-9955-BCD9-0BEF-0089E670BA09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657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222A-B694-B977-2108-34AE93C1F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BF9CEAF-FDCF-3F5F-41FD-86979ABF29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4551F0A1-C49A-7322-A8EC-7C79F3E0A537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Nastavení interiéru pro produktovou fotografii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3227822-5005-717C-1A6C-65DDB9CE8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4625458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K vytvoření základního pozadí postačí bílý papír dle velikosti fotografovaného objektu. </a:t>
            </a:r>
          </a:p>
          <a:p>
            <a:pPr>
              <a:buBlip>
                <a:blip r:embed="rId3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Dojem nekonečného pozadí dosáhneme prohnutím materiálu pozadí do tvaru poloviny písmene U.</a:t>
            </a:r>
            <a:endParaRPr lang="cs-CZ" altLang="cs-CZ" sz="2400" dirty="0">
              <a:solidFill>
                <a:srgbClr val="30787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Blip>
                <a:blip r:embed="rId3"/>
              </a:buBlip>
            </a:pPr>
            <a:endParaRPr lang="cs-CZ" altLang="cs-CZ" sz="2400" dirty="0">
              <a:solidFill>
                <a:srgbClr val="30787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A9F2592-AB34-9D62-247A-968CF1DCEB62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1208215-A12C-C937-DDBE-44212B58B34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EDCC8BC7-6C17-18A1-C85C-5DB0190B52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CACDE3B5-2402-2E7C-B56F-DF70E68C375C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BAEB89A4-92FA-CA66-66D9-E3613EE02E65}"/>
              </a:ext>
            </a:extLst>
          </p:cNvPr>
          <p:cNvSpPr txBox="1"/>
          <p:nvPr/>
        </p:nvSpPr>
        <p:spPr>
          <a:xfrm>
            <a:off x="5489490" y="3671323"/>
            <a:ext cx="2867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i="1" dirty="0"/>
              <a:t>Zdroj: https://jennifermaker.com/diy-lightbox-expert-photos-wow-tutorial/</a:t>
            </a:r>
            <a:endParaRPr lang="en-US" sz="1100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6C6A29-BB87-CBDB-50E2-6A2ABFC0E396}"/>
              </a:ext>
            </a:extLst>
          </p:cNvPr>
          <p:cNvPicPr/>
          <p:nvPr/>
        </p:nvPicPr>
        <p:blipFill rotWithShape="1">
          <a:blip r:embed="rId4"/>
          <a:srcRect l="50000"/>
          <a:stretch/>
        </p:blipFill>
        <p:spPr>
          <a:xfrm>
            <a:off x="5237018" y="1461433"/>
            <a:ext cx="3270352" cy="21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2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8B453-C5B8-DC7C-05F4-C2E6681CC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41E54CDA-65AC-ADD2-332D-9E4F018D2F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7C96F34-23F6-3B19-3245-936EFCB10FCD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Produktová fotografie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A44020FF-C80C-3FE0-6A89-BB39F68DE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280920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V případě, že fotíme více produktů v sérii nebo jeden produkt z několika úhlů, umístíme mobilní telefon nebo fotoaparát na </a:t>
            </a:r>
            <a:r>
              <a:rPr lang="cs-CZ" altLang="cs-CZ" sz="2400" b="1" dirty="0">
                <a:latin typeface="+mj-lt"/>
                <a:cs typeface="Times New Roman" panose="02020603050405020304" pitchFamily="18" charset="0"/>
              </a:rPr>
              <a:t>stativ</a:t>
            </a: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, abychom docílili konzistence</a:t>
            </a:r>
          </a:p>
          <a:p>
            <a:pPr>
              <a:buBlip>
                <a:blip r:embed="rId3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Umožní nám totiž pracovat se stejným úhlem i vzdáleností po celou dobu fotografování. Když pak produkty chceme fotit z více úhlů otáčíme samotným produktem okolo své osy a s fotoaparátem nehýbeme.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9B668F2-F207-364F-4BAD-21E7BFCB0DF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BAE5E5E-CA56-728F-C78A-C99EF03E37CE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AD06CEA8-83D6-4F6F-6B8A-6F0961647B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858D1810-817C-362F-E31F-9B76411D2CA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AB876EE4-3AEF-6F76-2972-90F489E396DA}"/>
              </a:ext>
            </a:extLst>
          </p:cNvPr>
          <p:cNvPicPr/>
          <p:nvPr/>
        </p:nvPicPr>
        <p:blipFill rotWithShape="1">
          <a:blip r:embed="rId4"/>
          <a:srcRect l="35907"/>
          <a:stretch/>
        </p:blipFill>
        <p:spPr>
          <a:xfrm>
            <a:off x="5705997" y="210900"/>
            <a:ext cx="2841251" cy="11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45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A2C5A-104F-3728-E266-32FEAB024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3EE987DE-F3A4-590F-5930-5D49C08AE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14A572E1-7AAC-EBAE-1D01-C6D9C05C87A8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Produktová fotografie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FCAA40F8-E69D-E48D-D6E3-CEDCF9B10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280920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Pro následné zpracování fotek tak šetříme čas, jelikož nemusíme fotky dořezávat a produkty v postprodukci centrovat. </a:t>
            </a:r>
          </a:p>
          <a:p>
            <a:pPr>
              <a:buBlip>
                <a:blip r:embed="rId3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Pokud se jedná o fotku například na sociální sítě nebo blog, nemusíme se stativem pracovat. Na druhou stranu je stativ téměř vždy zárukou ostrých fotografií.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1FA67E5-B308-3FAC-E482-0F609394D6BC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58BDB86-9097-C661-9AD4-2628C181213A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4C20B32A-FE62-E4F2-1939-33E1BBD6B8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57E6433-F840-A2B4-717D-24E668EDA9DE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873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490CC-ACEB-1F0B-8693-C40768601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CCDCB6D5-DB6A-3C71-EABD-58765CFC5E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5D1768A9-58E9-E7F0-7F41-775F66CF1CC5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>
                <a:solidFill>
                  <a:srgbClr val="307871"/>
                </a:solidFill>
              </a:rPr>
              <a:t>Produktová fotografie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05A8BC1-8986-6BB1-CB70-01CDC668CDB9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4DC3BE-1FC1-A2ED-0D04-9C447E1682CC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64BB42C4-BDDC-206D-7432-B3CB88147E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6F15657B-D7C7-81CE-95BA-058E24D50F2B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111FCE-07D8-5103-ECF0-14B2C7308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4401127" cy="3394472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307871"/>
                </a:solidFill>
                <a:cs typeface="Times New Roman" panose="02020603050405020304" pitchFamily="18" charset="0"/>
              </a:rPr>
              <a:t>Celkově by pak nastavení scény mohlo vypadat jako na obrázku. </a:t>
            </a:r>
          </a:p>
          <a:p>
            <a:r>
              <a:rPr lang="cs-CZ" sz="2000" dirty="0">
                <a:solidFill>
                  <a:srgbClr val="307871"/>
                </a:solidFill>
                <a:cs typeface="Times New Roman" panose="02020603050405020304" pitchFamily="18" charset="0"/>
              </a:rPr>
              <a:t>Fotoaparát (3) míří kolmo na pozadí (1), které je přichyceno páskou na zeď (5). Na pozadí je v horizontální části položený produkt (2) a u něj je odrazná deska (4) na kterou dopadá světlo z okna (6).</a:t>
            </a:r>
            <a:endParaRPr lang="cs-CZ" sz="2000" b="1" dirty="0">
              <a:solidFill>
                <a:srgbClr val="307871"/>
              </a:solidFill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190D35F-2B50-B873-560D-3624EE58F7D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t="5746" b="3217"/>
          <a:stretch/>
        </p:blipFill>
        <p:spPr bwMode="auto">
          <a:xfrm>
            <a:off x="5090274" y="1266415"/>
            <a:ext cx="3571963" cy="2610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9590DBD-5938-070B-886E-B56E084C22F0}"/>
              </a:ext>
            </a:extLst>
          </p:cNvPr>
          <p:cNvSpPr txBox="1"/>
          <p:nvPr/>
        </p:nvSpPr>
        <p:spPr>
          <a:xfrm>
            <a:off x="5182626" y="4060539"/>
            <a:ext cx="34664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i="1" dirty="0"/>
              <a:t>Zdroj: https://www.pixelz.com/blog/diy-1-build-photo-studio-bootstrapped-budget/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27788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192A5-03A3-2ED0-21F4-0E28FFC75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792C9995-7B71-63A6-8155-7A40AB30C0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4" y="255909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6EBA6760-4830-632D-AE47-0EF84666A6BF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Praktické týmové cvičení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5E62C8F-B3D2-C128-9A4E-2D091F59F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1"/>
            <a:ext cx="4795709" cy="3409539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Vytvořte grafiku pro </a:t>
            </a:r>
            <a:r>
              <a:rPr lang="cs-CZ" altLang="cs-CZ" sz="2000" dirty="0" err="1">
                <a:latin typeface="+mj-lt"/>
                <a:cs typeface="Times New Roman" panose="02020603050405020304" pitchFamily="18" charset="0"/>
              </a:rPr>
              <a:t>citylight</a:t>
            </a: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, která bude obsahovat vaši vlastní fotografii produktu.</a:t>
            </a:r>
          </a:p>
          <a:p>
            <a:pPr>
              <a:buBlip>
                <a:blip r:embed="rId3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Vymyslete obsah sdělení reklamy.</a:t>
            </a:r>
          </a:p>
          <a:p>
            <a:pPr>
              <a:buBlip>
                <a:blip r:embed="rId3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Nafoťte produkt na smartphone a nahrajte do počítače.</a:t>
            </a:r>
          </a:p>
          <a:p>
            <a:pPr>
              <a:buBlip>
                <a:blip r:embed="rId3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Připravte vizuální podobu plakátu.</a:t>
            </a:r>
          </a:p>
          <a:p>
            <a:pPr>
              <a:buBlip>
                <a:blip r:embed="rId3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Nahrajte do odevzdávárny v IS SU s názvem „</a:t>
            </a:r>
            <a:r>
              <a:rPr lang="cs-CZ" altLang="cs-CZ" sz="2000" dirty="0" err="1">
                <a:latin typeface="+mj-lt"/>
                <a:cs typeface="Times New Roman" panose="02020603050405020304" pitchFamily="18" charset="0"/>
              </a:rPr>
              <a:t>Citylight</a:t>
            </a: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“.</a:t>
            </a:r>
          </a:p>
          <a:p>
            <a:pPr>
              <a:buBlip>
                <a:blip r:embed="rId3"/>
              </a:buBlip>
            </a:pPr>
            <a:r>
              <a:rPr lang="cs-CZ" altLang="cs-CZ" sz="2000" strike="sngStrike" dirty="0">
                <a:latin typeface="+mj-lt"/>
                <a:cs typeface="Times New Roman" panose="02020603050405020304" pitchFamily="18" charset="0"/>
              </a:rPr>
              <a:t>Prezentujte vyučujícímu.</a:t>
            </a:r>
          </a:p>
          <a:p>
            <a:pPr>
              <a:buBlip>
                <a:blip r:embed="rId3"/>
              </a:buBlip>
            </a:pPr>
            <a:endParaRPr lang="cs-CZ" altLang="cs-CZ" sz="20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6F270C3-44F6-3285-7F75-9DC3C085E340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94D18BC-021E-A9C4-4F49-F313995DA2AD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1293FD0E-CFDC-0841-8D77-F4514798CF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2C0B6790-041E-7BE0-C85B-DF5F348226E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026" name="Picture 2" descr="City Light | Gewista">
            <a:extLst>
              <a:ext uri="{FF2B5EF4-FFF2-40B4-BE49-F238E27FC236}">
                <a16:creationId xmlns:a16="http://schemas.microsoft.com/office/drawing/2014/main" id="{285C69EC-18D1-D1BB-840B-08C1B76EB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5" r="25481"/>
          <a:stretch/>
        </p:blipFill>
        <p:spPr bwMode="auto">
          <a:xfrm>
            <a:off x="6033513" y="1394375"/>
            <a:ext cx="2206198" cy="286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394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9f6d21-e2a1-4499-937e-7cd117887e17">
      <Terms xmlns="http://schemas.microsoft.com/office/infopath/2007/PartnerControls"/>
    </lcf76f155ced4ddcb4097134ff3c332f>
    <TaxCatchAll xmlns="648d1b4a-c446-40a4-8600-633a7414001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623DFD44D9694DB179A25939B4AF7B" ma:contentTypeVersion="15" ma:contentTypeDescription="Vytvoří nový dokument" ma:contentTypeScope="" ma:versionID="4c03369ef162b4819551cb1636e113a0">
  <xsd:schema xmlns:xsd="http://www.w3.org/2001/XMLSchema" xmlns:xs="http://www.w3.org/2001/XMLSchema" xmlns:p="http://schemas.microsoft.com/office/2006/metadata/properties" xmlns:ns2="869f6d21-e2a1-4499-937e-7cd117887e17" xmlns:ns3="648d1b4a-c446-40a4-8600-633a74140010" targetNamespace="http://schemas.microsoft.com/office/2006/metadata/properties" ma:root="true" ma:fieldsID="74b16deee54aa6a477a3150856fd2369" ns2:_="" ns3:_="">
    <xsd:import namespace="869f6d21-e2a1-4499-937e-7cd117887e17"/>
    <xsd:import namespace="648d1b4a-c446-40a4-8600-633a7414001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f6d21-e2a1-4499-937e-7cd117887e1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d1b4a-c446-40a4-8600-633a7414001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1d8f85b-e74d-45d3-ba12-042c44b05bfd}" ma:internalName="TaxCatchAll" ma:showField="CatchAllData" ma:web="648d1b4a-c446-40a4-8600-633a74140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3937F9-AC47-4E01-87E2-698E64500E49}">
  <ds:schemaRefs>
    <ds:schemaRef ds:uri="869f6d21-e2a1-4499-937e-7cd117887e17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48d1b4a-c446-40a4-8600-633a74140010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4BF132D-32F7-4CCA-B33B-6E360CFDB6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47EE3C-3A83-476D-8D23-7355ACE30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f6d21-e2a1-4499-937e-7cd117887e17"/>
    <ds:schemaRef ds:uri="648d1b4a-c446-40a4-8600-633a741400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507</Words>
  <Application>Microsoft Macintosh PowerPoint</Application>
  <PresentationFormat>Předvádění na obrazovce (16:9)</PresentationFormat>
  <Paragraphs>55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Martin Klepek</cp:lastModifiedBy>
  <cp:revision>68</cp:revision>
  <dcterms:created xsi:type="dcterms:W3CDTF">2016-07-06T15:42:34Z</dcterms:created>
  <dcterms:modified xsi:type="dcterms:W3CDTF">2025-03-17T05:30:54Z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0x010100A1623DFD44D9694DB179A25939B4AF7B</vt:lpwstr>
  </property>
</Properties>
</file>