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386" r:id="rId3"/>
    <p:sldId id="387" r:id="rId4"/>
    <p:sldId id="388" r:id="rId5"/>
    <p:sldId id="389" r:id="rId6"/>
    <p:sldId id="390" r:id="rId7"/>
    <p:sldId id="391" r:id="rId8"/>
    <p:sldId id="39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1" r:id="rId17"/>
    <p:sldId id="372" r:id="rId18"/>
    <p:sldId id="384" r:id="rId19"/>
    <p:sldId id="385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  <p:sldId id="329" r:id="rId32"/>
    <p:sldId id="330" r:id="rId33"/>
    <p:sldId id="331" r:id="rId34"/>
    <p:sldId id="332" r:id="rId35"/>
    <p:sldId id="404" r:id="rId36"/>
    <p:sldId id="405" r:id="rId37"/>
    <p:sldId id="336" r:id="rId38"/>
    <p:sldId id="337" r:id="rId39"/>
    <p:sldId id="338" r:id="rId40"/>
    <p:sldId id="339" r:id="rId41"/>
    <p:sldId id="406" r:id="rId42"/>
    <p:sldId id="407" r:id="rId43"/>
    <p:sldId id="408" r:id="rId44"/>
    <p:sldId id="410" r:id="rId45"/>
    <p:sldId id="411" r:id="rId46"/>
    <p:sldId id="412" r:id="rId47"/>
    <p:sldId id="413" r:id="rId48"/>
    <p:sldId id="414" r:id="rId49"/>
    <p:sldId id="415" r:id="rId50"/>
    <p:sldId id="416" r:id="rId51"/>
    <p:sldId id="417" r:id="rId52"/>
    <p:sldId id="418" r:id="rId53"/>
    <p:sldId id="419" r:id="rId54"/>
    <p:sldId id="420" r:id="rId5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103" d="100"/>
          <a:sy n="103" d="100"/>
        </p:scale>
        <p:origin x="811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23.02.2025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25658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techniky a přístupy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043608" y="3723878"/>
            <a:ext cx="453650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Můžeme rozlišit </a:t>
            </a:r>
            <a:r>
              <a:rPr lang="cs-CZ" sz="1800" b="1" dirty="0"/>
              <a:t>čtyři generace </a:t>
            </a:r>
            <a:r>
              <a:rPr lang="cs-CZ" sz="1800" b="1" dirty="0" err="1"/>
              <a:t>time</a:t>
            </a:r>
            <a:r>
              <a:rPr lang="cs-CZ" sz="1800" b="1" dirty="0"/>
              <a:t> managementu</a:t>
            </a:r>
            <a:r>
              <a:rPr lang="cs-CZ" sz="1800" dirty="0"/>
              <a:t>, které vznikaly postupně v závislosti na přístupu k času:</a:t>
            </a:r>
          </a:p>
          <a:p>
            <a:pPr lvl="0" algn="just"/>
            <a:r>
              <a:rPr lang="cs-CZ" sz="1800" b="1" i="1" dirty="0"/>
              <a:t>1. generace: Co dělat?</a:t>
            </a:r>
            <a:r>
              <a:rPr lang="cs-CZ" sz="1800" dirty="0"/>
              <a:t> – cílem bylo vytvoření seznamu úkolů, které bylo třeba vykonat, přičemž nebyla rozlišována jejich důležitost;</a:t>
            </a:r>
          </a:p>
          <a:p>
            <a:pPr lvl="0" algn="just"/>
            <a:r>
              <a:rPr lang="cs-CZ" sz="1800" b="1" i="1" dirty="0"/>
              <a:t>2. generace: Co a kdy dělat?</a:t>
            </a:r>
            <a:r>
              <a:rPr lang="cs-CZ" sz="1800" dirty="0"/>
              <a:t> – dochází k přiřazování časového údaje k úkolům a povinnostem bez označení práce s prioritou;</a:t>
            </a:r>
          </a:p>
          <a:p>
            <a:pPr lvl="0" algn="just"/>
            <a:r>
              <a:rPr lang="cs-CZ" sz="1800" b="1" i="1" dirty="0"/>
              <a:t>3. generace: Co, kdy a jak dělat?</a:t>
            </a:r>
            <a:r>
              <a:rPr lang="cs-CZ" sz="1800" dirty="0"/>
              <a:t> – propracovaný přístup k plánování času zahrnující určení priorit, vlastních hodnot, zabývající se stanovením cílů a denním plánováním;</a:t>
            </a:r>
          </a:p>
          <a:p>
            <a:pPr algn="just"/>
            <a:r>
              <a:rPr lang="cs-CZ" sz="1800" b="1" i="1" dirty="0"/>
              <a:t>4. generace – Člověk</a:t>
            </a:r>
            <a:r>
              <a:rPr lang="cs-CZ" sz="1800" dirty="0"/>
              <a:t> – pozornost věnována samotnému člověku a uspokojení jeho potřeb, základními principy jsou: člověk je více než čas, cesta je víc než cíl, zevnitř je víc než zvenku, pomalu je víc než rychle, celek je víc než část.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Generace </a:t>
            </a:r>
            <a:r>
              <a:rPr lang="cs-CZ" dirty="0" err="1"/>
              <a:t>Time</a:t>
            </a:r>
            <a:r>
              <a:rPr lang="cs-CZ" dirty="0"/>
              <a:t> managementu</a:t>
            </a:r>
          </a:p>
        </p:txBody>
      </p:sp>
    </p:spTree>
    <p:extLst>
      <p:ext uri="{BB962C8B-B14F-4D97-AF65-F5344CB8AC3E}">
        <p14:creationId xmlns:p14="http://schemas.microsoft.com/office/powerpoint/2010/main" val="548084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Významnou a neoddělitelnou součástí </a:t>
            </a:r>
            <a:r>
              <a:rPr lang="cs-CZ" sz="1800" dirty="0" err="1"/>
              <a:t>Time</a:t>
            </a:r>
            <a:r>
              <a:rPr lang="cs-CZ" sz="1800" dirty="0"/>
              <a:t> managementu je plánování času. </a:t>
            </a:r>
          </a:p>
          <a:p>
            <a:pPr marL="0" indent="0" algn="just">
              <a:buNone/>
            </a:pPr>
            <a:r>
              <a:rPr lang="cs-CZ" sz="1800" dirty="0"/>
              <a:t>Podle P. </a:t>
            </a:r>
            <a:r>
              <a:rPr lang="cs-CZ" sz="1800" dirty="0" err="1"/>
              <a:t>Druckera</a:t>
            </a:r>
            <a:r>
              <a:rPr lang="cs-CZ" sz="1800" dirty="0"/>
              <a:t> je pro efektivitu manažerů vhodné rozdělit plánování do těchto fází:</a:t>
            </a:r>
          </a:p>
          <a:p>
            <a:pPr lvl="0" algn="just"/>
            <a:r>
              <a:rPr lang="cs-CZ" sz="1800" dirty="0"/>
              <a:t>zaznamenání času – časové snímky dne;</a:t>
            </a:r>
          </a:p>
          <a:p>
            <a:pPr lvl="0" algn="just"/>
            <a:r>
              <a:rPr lang="cs-CZ" sz="1800" dirty="0"/>
              <a:t>řízení času – na základě časového snímku dne jsou neproduktivní činnosti rozděleny do těchto kategorií: </a:t>
            </a:r>
          </a:p>
          <a:p>
            <a:pPr lvl="1" algn="just"/>
            <a:r>
              <a:rPr lang="cs-CZ" sz="1800" dirty="0"/>
              <a:t>činnosti, které není třeba vůbec dělat, a můžeme se jich zbavit;</a:t>
            </a:r>
          </a:p>
          <a:p>
            <a:pPr lvl="1" algn="just"/>
            <a:r>
              <a:rPr lang="cs-CZ" sz="1800" dirty="0"/>
              <a:t>činnosti, které může dělat stejně dobře nebo lépe někdo jiný;</a:t>
            </a:r>
          </a:p>
          <a:p>
            <a:pPr lvl="1" algn="just"/>
            <a:r>
              <a:rPr lang="cs-CZ" sz="1800" dirty="0"/>
              <a:t>činnosti, jejichž vykonáváním mrhá pracovník časem jiných lidí. </a:t>
            </a:r>
          </a:p>
          <a:p>
            <a:pPr algn="just"/>
            <a:r>
              <a:rPr lang="cs-CZ" sz="1800" dirty="0"/>
              <a:t>slučování času – nastavení dostatečně velkých časových úseků.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času</a:t>
            </a:r>
          </a:p>
        </p:txBody>
      </p:sp>
    </p:spTree>
    <p:extLst>
      <p:ext uri="{BB962C8B-B14F-4D97-AF65-F5344CB8AC3E}">
        <p14:creationId xmlns:p14="http://schemas.microsoft.com/office/powerpoint/2010/main" val="895172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zaznamenávat a rozpracovávat priority, cíle, úkoly, činnosti </a:t>
            </a:r>
          </a:p>
          <a:p>
            <a:pPr algn="just"/>
            <a:r>
              <a:rPr lang="cs-CZ" sz="1800" dirty="0"/>
              <a:t>plánovat pomocí kalendáře od roční až po denní úroveň</a:t>
            </a:r>
          </a:p>
          <a:p>
            <a:pPr algn="just"/>
            <a:r>
              <a:rPr lang="cs-CZ" sz="1800" dirty="0"/>
              <a:t>pohotově zachytit nápady a různé poznámky </a:t>
            </a:r>
          </a:p>
          <a:p>
            <a:pPr algn="just"/>
            <a:r>
              <a:rPr lang="cs-CZ" sz="1800" dirty="0"/>
              <a:t>připravovat se na jednání a provádět jeho záznam </a:t>
            </a:r>
          </a:p>
          <a:p>
            <a:pPr algn="just"/>
            <a:r>
              <a:rPr lang="cs-CZ" sz="1800" dirty="0"/>
              <a:t>přehledně uchovávat adresy, telefonní čísla a další údaje </a:t>
            </a:r>
          </a:p>
          <a:p>
            <a:pPr algn="just"/>
            <a:r>
              <a:rPr lang="cs-CZ" sz="1800" dirty="0"/>
              <a:t>shromažďovat informace (modely různých projektů, atd.) </a:t>
            </a:r>
          </a:p>
          <a:p>
            <a:pPr algn="just"/>
            <a:r>
              <a:rPr lang="cs-CZ" sz="1800" dirty="0"/>
              <a:t>uchovávat kreditní karty, diskety, vizitky </a:t>
            </a:r>
          </a:p>
          <a:p>
            <a:pPr algn="just"/>
            <a:r>
              <a:rPr lang="cs-CZ" sz="1800" dirty="0"/>
              <a:t>vést evidenci financí, postřehů, zážitků atd. </a:t>
            </a:r>
          </a:p>
          <a:p>
            <a:pPr algn="just"/>
            <a:r>
              <a:rPr lang="cs-CZ" sz="1800" dirty="0"/>
              <a:t>mít plánovací systém neustále u sebe </a:t>
            </a:r>
          </a:p>
          <a:p>
            <a:pPr algn="just"/>
            <a:r>
              <a:rPr lang="cs-CZ" sz="1800" dirty="0"/>
              <a:t>podporovat vlastnosti naší mysli – to je asociační vazby a kombinační schopnosti </a:t>
            </a:r>
          </a:p>
          <a:p>
            <a:pPr algn="just"/>
            <a:r>
              <a:rPr lang="cs-CZ" sz="1800" dirty="0"/>
              <a:t>nadhled – ten je podmínkou pro udržení rovnováhy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Nástroje plánování času</a:t>
            </a:r>
          </a:p>
        </p:txBody>
      </p:sp>
    </p:spTree>
    <p:extLst>
      <p:ext uri="{BB962C8B-B14F-4D97-AF65-F5344CB8AC3E}">
        <p14:creationId xmlns:p14="http://schemas.microsoft.com/office/powerpoint/2010/main" val="3935736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13159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Pracovní činnosti – 1/4  týdenního času, tj. 42 h. (5x8)</a:t>
            </a:r>
          </a:p>
          <a:p>
            <a:pPr marL="463550" lvl="1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Rodina a komunitní činnosti – 1/4 týdenního času, tj. 42 h.</a:t>
            </a:r>
          </a:p>
          <a:p>
            <a:pPr marL="463550" lvl="1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Osobní činnosti – 1/6 týdenního času, tj. 28 h.</a:t>
            </a:r>
          </a:p>
          <a:p>
            <a:pPr marL="463550" lvl="1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63550" lvl="1">
              <a:buFont typeface="Arial" panose="020B0604020202020204" pitchFamily="34" charset="0"/>
              <a:buChar char="•"/>
            </a:pPr>
            <a:r>
              <a:rPr lang="cs-CZ" sz="1800" dirty="0"/>
              <a:t>Klidové činnosti – 1/3 týdenního času, tj. 56 h. (7x8)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Optimální rozložení času v běžném pracovním týdnu</a:t>
            </a:r>
          </a:p>
        </p:txBody>
      </p:sp>
    </p:spTree>
    <p:extLst>
      <p:ext uri="{BB962C8B-B14F-4D97-AF65-F5344CB8AC3E}">
        <p14:creationId xmlns:p14="http://schemas.microsoft.com/office/powerpoint/2010/main" val="3934051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Interní zloději času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Nedostatečná organizace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Odkládání 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Neschopnost říci „ne“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Nedostačující zájem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Vyhaslost </a:t>
            </a:r>
          </a:p>
          <a:p>
            <a:pPr marL="0" indent="0" algn="just">
              <a:buNone/>
            </a:pPr>
            <a:r>
              <a:rPr lang="cs-CZ" sz="1800" b="1" dirty="0"/>
              <a:t>Externí zloději času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Návštěvníci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Telefon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Pošta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Čekání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Porady a jednání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Zloději času</a:t>
            </a:r>
          </a:p>
        </p:txBody>
      </p:sp>
    </p:spTree>
    <p:extLst>
      <p:ext uri="{BB962C8B-B14F-4D97-AF65-F5344CB8AC3E}">
        <p14:creationId xmlns:p14="http://schemas.microsoft.com/office/powerpoint/2010/main" val="3501119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Na základě zjištění ohledně práce a využívání času je možné použít některou z technik řízení času.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Mezi nejběžněji používané </a:t>
            </a:r>
            <a:r>
              <a:rPr lang="cs-CZ" sz="1800" b="1" dirty="0"/>
              <a:t>techniky řízení času</a:t>
            </a:r>
            <a:r>
              <a:rPr lang="cs-CZ" sz="1800" dirty="0"/>
              <a:t> patří:</a:t>
            </a:r>
          </a:p>
          <a:p>
            <a:pPr lvl="0" algn="just"/>
            <a:r>
              <a:rPr lang="cs-CZ" sz="1800" dirty="0"/>
              <a:t>delegování;</a:t>
            </a:r>
          </a:p>
          <a:p>
            <a:pPr lvl="0" algn="just"/>
            <a:r>
              <a:rPr lang="cs-CZ" sz="1800" dirty="0" err="1"/>
              <a:t>Paretovo</a:t>
            </a:r>
            <a:r>
              <a:rPr lang="cs-CZ" sz="1800" dirty="0"/>
              <a:t> pravidlo – rozdělení času na základě </a:t>
            </a:r>
            <a:r>
              <a:rPr lang="cs-CZ" sz="1800" dirty="0" err="1"/>
              <a:t>Paretova</a:t>
            </a:r>
            <a:r>
              <a:rPr lang="cs-CZ" sz="1800" dirty="0"/>
              <a:t> pravidla 80/20: 20% vynaloženého času na konkrétní aktivity přinese 80% výsledků;</a:t>
            </a:r>
          </a:p>
          <a:p>
            <a:pPr lvl="0" algn="just"/>
            <a:r>
              <a:rPr lang="cs-CZ" sz="1800" dirty="0"/>
              <a:t>analýza ABC – seřazuje úkoly do kategorií A, B, C na základě </a:t>
            </a:r>
            <a:r>
              <a:rPr lang="cs-CZ" sz="1800" dirty="0" err="1"/>
              <a:t>Paretova</a:t>
            </a:r>
            <a:r>
              <a:rPr lang="cs-CZ" sz="1800" dirty="0"/>
              <a:t> pravidla;</a:t>
            </a:r>
          </a:p>
          <a:p>
            <a:pPr algn="just"/>
            <a:r>
              <a:rPr lang="cs-CZ" sz="1800" dirty="0" err="1"/>
              <a:t>Eisenhowerův</a:t>
            </a:r>
            <a:r>
              <a:rPr lang="cs-CZ" sz="1800" dirty="0"/>
              <a:t> princip – rozdělení úkolů do </a:t>
            </a:r>
            <a:r>
              <a:rPr lang="cs-CZ" sz="1800" dirty="0" err="1"/>
              <a:t>skupion</a:t>
            </a:r>
            <a:r>
              <a:rPr lang="cs-CZ" sz="1800" dirty="0"/>
              <a:t> podle toho, nakolik přispívají k dosažení cílů na: A důležité a nutné, B důležité, C nutné, D ani důležité ani nutné.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Techniky řízení času</a:t>
            </a:r>
          </a:p>
        </p:txBody>
      </p:sp>
    </p:spTree>
    <p:extLst>
      <p:ext uri="{BB962C8B-B14F-4D97-AF65-F5344CB8AC3E}">
        <p14:creationId xmlns:p14="http://schemas.microsoft.com/office/powerpoint/2010/main" val="3500509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/>
              <a:t>Paretovo</a:t>
            </a:r>
            <a:r>
              <a:rPr lang="cs-CZ" dirty="0"/>
              <a:t> pravidlo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3" y="1131590"/>
            <a:ext cx="5112566" cy="340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713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Skupina A</a:t>
            </a:r>
            <a:r>
              <a:rPr lang="cs-CZ" sz="1800" dirty="0"/>
              <a:t> – prioritní úkoly – manažer by je měl bez odkladu vykonat sám, představují přibližně 15 % z celkových úkolů, avšak na výsledcích se podílí až 65 %. Jedná se tedy o úkony zásadní a jejich řešení rozhoduje o úspěšnosti manažera.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Skupina B</a:t>
            </a:r>
            <a:r>
              <a:rPr lang="cs-CZ" sz="1800" dirty="0"/>
              <a:t> – úkoly důležité – je možné jich část delegovat na podřízené. Podíl na celkových úkolech i výsledcích se pohybuje kolem 20 %.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Skupina C</a:t>
            </a:r>
            <a:r>
              <a:rPr lang="cs-CZ" sz="1800" dirty="0"/>
              <a:t> – úkoly nedůležité – mají nejmenší hodnotu pro splnění cílů manažera, například administrativa a další rutinní práce. Patří sem 65 % veškerých činností, na výsledcích se podílí ale jen 15 %. Manažer je deleguje na podřízené, pouze ve výjimečných případech je vykonává sám.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ABC analýza</a:t>
            </a:r>
          </a:p>
        </p:txBody>
      </p:sp>
    </p:spTree>
    <p:extLst>
      <p:ext uri="{BB962C8B-B14F-4D97-AF65-F5344CB8AC3E}">
        <p14:creationId xmlns:p14="http://schemas.microsoft.com/office/powerpoint/2010/main" val="3585709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err="1"/>
              <a:t>Eisenhowerův</a:t>
            </a:r>
            <a:r>
              <a:rPr lang="cs-CZ" sz="1800" b="1" dirty="0"/>
              <a:t> princip</a:t>
            </a:r>
            <a:r>
              <a:rPr lang="cs-CZ" sz="1800" dirty="0"/>
              <a:t> (anglicky </a:t>
            </a:r>
            <a:r>
              <a:rPr lang="cs-CZ" sz="1800" b="1" dirty="0" err="1"/>
              <a:t>Eisenhower’s</a:t>
            </a:r>
            <a:r>
              <a:rPr lang="cs-CZ" sz="1800" b="1" dirty="0"/>
              <a:t> Urgent </a:t>
            </a:r>
            <a:r>
              <a:rPr lang="cs-CZ" sz="1800" b="1" dirty="0" err="1"/>
              <a:t>or</a:t>
            </a:r>
            <a:r>
              <a:rPr lang="cs-CZ" sz="1800" b="1" dirty="0"/>
              <a:t> </a:t>
            </a:r>
            <a:r>
              <a:rPr lang="cs-CZ" sz="1800" b="1" dirty="0" err="1"/>
              <a:t>Important</a:t>
            </a:r>
            <a:r>
              <a:rPr lang="cs-CZ" sz="1800" b="1" dirty="0"/>
              <a:t> </a:t>
            </a:r>
            <a:r>
              <a:rPr lang="cs-CZ" sz="1800" b="1" dirty="0" err="1"/>
              <a:t>Principle</a:t>
            </a:r>
            <a:r>
              <a:rPr lang="cs-CZ" sz="1800" dirty="0"/>
              <a:t>) je technika určování priorit v rámci (sebe) organizování - rozhodovací práce manažera (typicky vrcholového, například CEO), kterou vypracoval Dwight Eisenhower.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Pomáhá vytřídit denní úkoly na ty podstatné a nepodstatné. Úkoly dělí podle </a:t>
            </a:r>
            <a:r>
              <a:rPr lang="cs-CZ" sz="1800" b="1" dirty="0"/>
              <a:t>důležitosti</a:t>
            </a:r>
            <a:r>
              <a:rPr lang="cs-CZ" sz="1800" dirty="0"/>
              <a:t> a </a:t>
            </a:r>
            <a:r>
              <a:rPr lang="cs-CZ" sz="1800" b="1" dirty="0"/>
              <a:t>naléhavosti</a:t>
            </a:r>
            <a:r>
              <a:rPr lang="cs-CZ" sz="1800" dirty="0"/>
              <a:t>:</a:t>
            </a:r>
          </a:p>
          <a:p>
            <a:pPr algn="just"/>
            <a:r>
              <a:rPr lang="cs-CZ" sz="1800" b="1" dirty="0"/>
              <a:t>Důležitost úkolu</a:t>
            </a:r>
            <a:r>
              <a:rPr lang="cs-CZ" sz="1800" dirty="0"/>
              <a:t> – jak je daný úkol v rámci organizace nebo v rámci rozhodovací pravomoci manažera důležitý. Pomáhá dosáhnout cílů organizace?</a:t>
            </a:r>
          </a:p>
          <a:p>
            <a:pPr algn="just"/>
            <a:r>
              <a:rPr lang="cs-CZ" sz="1800" b="1" dirty="0"/>
              <a:t>Naléhavost úkolu</a:t>
            </a:r>
            <a:r>
              <a:rPr lang="cs-CZ" sz="1800" dirty="0"/>
              <a:t> – jak je daný úkol časově naléhavý - tedy jak rychle musí být vyřešen.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/>
              <a:t>Eisenhowerův</a:t>
            </a:r>
            <a:r>
              <a:rPr lang="cs-CZ" dirty="0"/>
              <a:t> princip </a:t>
            </a:r>
          </a:p>
        </p:txBody>
      </p:sp>
    </p:spTree>
    <p:extLst>
      <p:ext uri="{BB962C8B-B14F-4D97-AF65-F5344CB8AC3E}">
        <p14:creationId xmlns:p14="http://schemas.microsoft.com/office/powerpoint/2010/main" val="3423233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/>
              <a:t>Eisenhowerova</a:t>
            </a:r>
            <a:r>
              <a:rPr lang="cs-CZ" dirty="0"/>
              <a:t> matice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1160606"/>
            <a:ext cx="5976665" cy="334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04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3674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Delegování představuje přenesení určitých úkolů a pravomocí nadřízeného pracovníka na jednoho nebo více podřízených pracovníků.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Úkoly a pravomoci s konkrétní funkcí jsou přeneseny spíše dočasně, účelově a podmíněně na konkrétního pracovníka.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Delegování</a:t>
            </a:r>
          </a:p>
        </p:txBody>
      </p:sp>
    </p:spTree>
    <p:extLst>
      <p:ext uri="{BB962C8B-B14F-4D97-AF65-F5344CB8AC3E}">
        <p14:creationId xmlns:p14="http://schemas.microsoft.com/office/powerpoint/2010/main" val="2754437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Pracovní skupina </a:t>
            </a:r>
            <a:r>
              <a:rPr lang="cs-CZ" sz="1800" dirty="0"/>
              <a:t>představuje skupinu kolegů, kteří pracují společně.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Zatímco </a:t>
            </a:r>
            <a:r>
              <a:rPr lang="cs-CZ" sz="1800" b="1" dirty="0"/>
              <a:t>v týmu </a:t>
            </a:r>
            <a:r>
              <a:rPr lang="cs-CZ" sz="1800" dirty="0"/>
              <a:t>lidé skutečně spolupracují, mají společné cíle a společně chápou to, jaké úkoly mají být splněny.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Týmová práce je postavena na synergii</a:t>
            </a:r>
            <a:r>
              <a:rPr lang="cs-CZ" sz="1800" dirty="0"/>
              <a:t>, což znamená, že hodnoty dosahované skupinou značně převyšují hodnoty, které jsou schopni vytvořit členové skupiny samostatně. 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Týmová práce</a:t>
            </a:r>
          </a:p>
        </p:txBody>
      </p:sp>
    </p:spTree>
    <p:extLst>
      <p:ext uri="{BB962C8B-B14F-4D97-AF65-F5344CB8AC3E}">
        <p14:creationId xmlns:p14="http://schemas.microsoft.com/office/powerpoint/2010/main" val="486501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Rozlišujeme dvě podoby týmů:</a:t>
            </a:r>
          </a:p>
          <a:p>
            <a:pPr lvl="0" algn="just"/>
            <a:r>
              <a:rPr lang="cs-CZ" sz="1600" b="1" dirty="0"/>
              <a:t>pracovní týmy </a:t>
            </a:r>
            <a:r>
              <a:rPr lang="cs-CZ" sz="1600" dirty="0"/>
              <a:t>– spolupracují neustále a existují dlouhou dobu a podléhají více či vysoké fluktuaci;</a:t>
            </a:r>
          </a:p>
          <a:p>
            <a:pPr algn="just"/>
            <a:r>
              <a:rPr lang="cs-CZ" sz="1600" b="1" dirty="0"/>
              <a:t>přechodné týmy </a:t>
            </a:r>
            <a:r>
              <a:rPr lang="cs-CZ" sz="1600" dirty="0"/>
              <a:t>– vznikají za účelem vyřešení určitého úkolu a dosažení jistého cíle, typickými příklady jsou projektové týmy nebo pracovní skupiny na zlepšování kvality.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Pozitivní vývoj týmu závisí na dvou skupinách faktorů, a to na:</a:t>
            </a:r>
          </a:p>
          <a:p>
            <a:pPr algn="just"/>
            <a:r>
              <a:rPr lang="cs-CZ" sz="1600" b="1" dirty="0"/>
              <a:t>Tvrdé faktory jako předpoklad </a:t>
            </a:r>
            <a:r>
              <a:rPr lang="cs-CZ" sz="1600" dirty="0"/>
              <a:t>znamená, že musí být možná spolupráce s dostatečnou komunikací, skupina nesmí být moc veliká a rámcové podmínky musí souhlasit. </a:t>
            </a:r>
          </a:p>
          <a:p>
            <a:pPr algn="just"/>
            <a:r>
              <a:rPr lang="cs-CZ" sz="1600" b="1" dirty="0"/>
              <a:t>Měkké faktory jako základ </a:t>
            </a:r>
            <a:r>
              <a:rPr lang="cs-CZ" sz="1600" dirty="0"/>
              <a:t>předpokládají, že kolegové musí mít zájem na dobré spolupráci, musí být sami ochotni angažovat se ve společné věci. 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Týmy I</a:t>
            </a:r>
          </a:p>
        </p:txBody>
      </p:sp>
    </p:spTree>
    <p:extLst>
      <p:ext uri="{BB962C8B-B14F-4D97-AF65-F5344CB8AC3E}">
        <p14:creationId xmlns:p14="http://schemas.microsoft.com/office/powerpoint/2010/main" val="2479015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Ideální počet členů týmu je pět až sedm.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Kritický není počet členů týmu, ale výběr jednotlivých členů, jelikož toto přímý vliv na výkon týmu a naplnění cíle týmu.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Mezi </a:t>
            </a:r>
            <a:r>
              <a:rPr lang="cs-CZ" sz="1800" b="1" dirty="0"/>
              <a:t>základní kompetence </a:t>
            </a:r>
            <a:r>
              <a:rPr lang="cs-CZ" sz="1800" dirty="0"/>
              <a:t>patří základní požadavky pro týmovou práci, tj. sociální dovednosti (schopnost komunikace nebo přesvědčování) a osobní vlastnosti (zaujetí pro práci, kreativita).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 </a:t>
            </a:r>
            <a:r>
              <a:rPr lang="cs-CZ" sz="1800" b="1" dirty="0"/>
              <a:t>odborným kompetencím </a:t>
            </a:r>
            <a:r>
              <a:rPr lang="cs-CZ" sz="1800" dirty="0"/>
              <a:t>jsou přiřazeny výkonnostní požadavky, tj. odborné kompetence (odborné znalosti a dovednosti) a metodické kompetence (technika prezentace nebo moderace).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Týmy II</a:t>
            </a:r>
          </a:p>
        </p:txBody>
      </p:sp>
    </p:spTree>
    <p:extLst>
      <p:ext uri="{BB962C8B-B14F-4D97-AF65-F5344CB8AC3E}">
        <p14:creationId xmlns:p14="http://schemas.microsoft.com/office/powerpoint/2010/main" val="2077714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Opravdu důležité při týmové práci jsou </a:t>
            </a:r>
            <a:r>
              <a:rPr lang="cs-CZ" sz="1800" b="1" dirty="0"/>
              <a:t>týmové schopnosti</a:t>
            </a:r>
            <a:r>
              <a:rPr lang="cs-CZ" sz="1800" dirty="0"/>
              <a:t>, mezi které se zařazují následující:</a:t>
            </a:r>
          </a:p>
          <a:p>
            <a:pPr lvl="0" algn="just"/>
            <a:r>
              <a:rPr lang="cs-CZ" sz="1800" dirty="0"/>
              <a:t>pozitivní postoj k týmové práci;</a:t>
            </a:r>
          </a:p>
          <a:p>
            <a:pPr lvl="0" algn="just"/>
            <a:r>
              <a:rPr lang="cs-CZ" sz="1800" dirty="0"/>
              <a:t>myšlenková pružnost, kreativita a zvědavost;</a:t>
            </a:r>
          </a:p>
          <a:p>
            <a:pPr lvl="0" algn="just"/>
            <a:r>
              <a:rPr lang="cs-CZ" sz="1800" dirty="0"/>
              <a:t>frustrační tolerance – zvládnutí situace v případě, že jsou návrhy jednoho člena týmu zamítnuty;</a:t>
            </a:r>
          </a:p>
          <a:p>
            <a:pPr lvl="0" algn="just"/>
            <a:r>
              <a:rPr lang="cs-CZ" sz="1800" dirty="0"/>
              <a:t>schopnost přijmout kritiku;</a:t>
            </a:r>
          </a:p>
          <a:p>
            <a:pPr algn="just"/>
            <a:r>
              <a:rPr lang="cs-CZ" sz="1800" dirty="0"/>
              <a:t>schopnost a ochota učit se.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Týmy III</a:t>
            </a:r>
          </a:p>
        </p:txBody>
      </p:sp>
    </p:spTree>
    <p:extLst>
      <p:ext uri="{BB962C8B-B14F-4D97-AF65-F5344CB8AC3E}">
        <p14:creationId xmlns:p14="http://schemas.microsoft.com/office/powerpoint/2010/main" val="1836665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týmový vedoucí (koordinátor, předseda);</a:t>
            </a:r>
          </a:p>
          <a:p>
            <a:pPr lvl="0" algn="just"/>
            <a:r>
              <a:rPr lang="cs-CZ" sz="1700" dirty="0"/>
              <a:t>pomocník (realizátor, tahoun) – praktický pracovník dělající práci dobře, je disciplinovaný, drží se zvyklostí a jasných struktur;</a:t>
            </a:r>
          </a:p>
          <a:p>
            <a:pPr lvl="0" algn="just"/>
            <a:r>
              <a:rPr lang="cs-CZ" sz="1700" dirty="0"/>
              <a:t>kreativec (inovátor, chrlič) – vymýšlí nové nápady, potřebuje volný prostor, rutinní práce mu nevyhovuje;</a:t>
            </a:r>
          </a:p>
          <a:p>
            <a:pPr lvl="0" algn="just"/>
            <a:r>
              <a:rPr lang="cs-CZ" sz="1700" dirty="0"/>
              <a:t>správce zdrojů (</a:t>
            </a:r>
            <a:r>
              <a:rPr lang="cs-CZ" sz="1700" dirty="0" err="1"/>
              <a:t>schánil</a:t>
            </a:r>
            <a:r>
              <a:rPr lang="cs-CZ" sz="1700" dirty="0"/>
              <a:t>, vyhledávač zdrojů) – je schopen obstarat zdroje a informace;</a:t>
            </a:r>
          </a:p>
          <a:p>
            <a:pPr lvl="0" algn="just"/>
            <a:r>
              <a:rPr lang="cs-CZ" sz="1700" dirty="0"/>
              <a:t>tvůrce (formovač, </a:t>
            </a:r>
            <a:r>
              <a:rPr lang="cs-CZ" sz="1700" dirty="0" err="1"/>
              <a:t>rejža</a:t>
            </a:r>
            <a:r>
              <a:rPr lang="cs-CZ" sz="1700" dirty="0"/>
              <a:t>) – jsou často svou povahou vůdci, nabírají si sami úkoly a dokážou rozhýbat váhavé členy týmu, musí mít dostatek volného prostoru;</a:t>
            </a:r>
          </a:p>
          <a:p>
            <a:pPr lvl="0" algn="just"/>
            <a:r>
              <a:rPr lang="cs-CZ" sz="1700" dirty="0"/>
              <a:t>pozorovatel (vyhodnocovač, rejpal) – analytik schopen logicky spojovat věci a vyvažovat proti sobě argumenty;</a:t>
            </a:r>
          </a:p>
          <a:p>
            <a:pPr lvl="0" algn="just"/>
            <a:r>
              <a:rPr lang="cs-CZ" sz="1700" dirty="0"/>
              <a:t>týmový pracovník (hasič) – dělá jim radost pracovat na věcech a musí spolupracovat s ostatními;</a:t>
            </a:r>
          </a:p>
          <a:p>
            <a:pPr algn="just"/>
            <a:r>
              <a:rPr lang="cs-CZ" sz="1700" dirty="0"/>
              <a:t>testovač kvality (dotahovač) – zabývá se kvalitou výsledků, výstupů.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Týmové role podle </a:t>
            </a:r>
            <a:r>
              <a:rPr lang="cs-CZ" dirty="0" err="1"/>
              <a:t>Belbina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080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orientace</a:t>
            </a:r>
            <a:r>
              <a:rPr lang="cs-CZ" sz="1800" dirty="0"/>
              <a:t> – členové týmu se vzájemně pozorují, zkoušejí prozkoumat okolí a orientují se ve vzniklé situaci, vládne zde velká nejistota a lidé se chovají spíše pasivně, členové týmu se na začátku hodně orientují na vedoucího a očekávají od něj, že vezme situaci do svých rukou;</a:t>
            </a:r>
          </a:p>
          <a:p>
            <a:pPr lvl="0" algn="just"/>
            <a:r>
              <a:rPr lang="cs-CZ" sz="1800" b="1" dirty="0"/>
              <a:t>konfrontace</a:t>
            </a:r>
            <a:r>
              <a:rPr lang="cs-CZ" sz="1800" dirty="0"/>
              <a:t> – členové se aktivně zapojují do dění v týmu a otevírají se, vyjadřují své názory a myšlenky, dochází zde ke konfrontaci s názory ostatních a vznikem různých sporů a rozmíšek;</a:t>
            </a:r>
          </a:p>
          <a:p>
            <a:pPr lvl="0" algn="just"/>
            <a:r>
              <a:rPr lang="cs-CZ" sz="1800" b="1" dirty="0"/>
              <a:t>organizace</a:t>
            </a:r>
            <a:r>
              <a:rPr lang="cs-CZ" sz="1800" i="1" dirty="0"/>
              <a:t> </a:t>
            </a:r>
            <a:r>
              <a:rPr lang="cs-CZ" sz="1800" dirty="0"/>
              <a:t>– tým se dostává do určité stabilní situace, členové se otevírají a účastní se rozhovorů a diskuzí, převládá snaha o harmonii a řešení nastavených úkolů;</a:t>
            </a:r>
          </a:p>
          <a:p>
            <a:pPr lvl="0" algn="just"/>
            <a:r>
              <a:rPr lang="cs-CZ" sz="1800" b="1" dirty="0"/>
              <a:t>integrace</a:t>
            </a:r>
            <a:r>
              <a:rPr lang="cs-CZ" sz="1800" dirty="0"/>
              <a:t> – dochází ke kombinaci silných stránek jednotlivých členů týmu, hledá se optimální řešení úkolu, nastavují se pravidla hry, tým si vytváří své normy a rozděluje si role;</a:t>
            </a:r>
          </a:p>
          <a:p>
            <a:pPr algn="just"/>
            <a:r>
              <a:rPr lang="cs-CZ" sz="1800" b="1" dirty="0"/>
              <a:t>odchod </a:t>
            </a:r>
            <a:r>
              <a:rPr lang="cs-CZ" sz="1800" dirty="0"/>
              <a:t>– dochází k rozpuštění pracovního týmu.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Fáze vývoje týmu</a:t>
            </a:r>
          </a:p>
        </p:txBody>
      </p:sp>
    </p:spTree>
    <p:extLst>
      <p:ext uri="{BB962C8B-B14F-4D97-AF65-F5344CB8AC3E}">
        <p14:creationId xmlns:p14="http://schemas.microsoft.com/office/powerpoint/2010/main" val="129912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Práce je zábavnější v kolektivu.</a:t>
            </a:r>
          </a:p>
          <a:p>
            <a:pPr algn="just"/>
            <a:r>
              <a:rPr lang="cs-CZ" sz="1800" dirty="0"/>
              <a:t>Vzájemné doplňování nedostatků, pomáhání si.</a:t>
            </a:r>
          </a:p>
          <a:p>
            <a:pPr algn="just"/>
            <a:r>
              <a:rPr lang="cs-CZ" sz="1800" dirty="0"/>
              <a:t>Zlepšování díky výměně vzájemných znalostí a zkušeností.</a:t>
            </a:r>
          </a:p>
          <a:p>
            <a:pPr algn="just"/>
            <a:r>
              <a:rPr lang="cs-CZ" sz="1800" dirty="0"/>
              <a:t>Zvyšování výkonů díky soutěživosti.</a:t>
            </a:r>
          </a:p>
          <a:p>
            <a:pPr algn="just"/>
            <a:r>
              <a:rPr lang="cs-CZ" sz="1800" dirty="0"/>
              <a:t>Psychicky horší nedodat požadovaný úkol, když na člověka spoléhají ostatní.</a:t>
            </a:r>
          </a:p>
          <a:p>
            <a:pPr algn="just"/>
            <a:r>
              <a:rPr lang="cs-CZ" sz="1800" dirty="0"/>
              <a:t>Více hlav, více nápadů a úhlů pohledu.</a:t>
            </a:r>
          </a:p>
          <a:p>
            <a:pPr algn="just"/>
            <a:r>
              <a:rPr lang="cs-CZ" sz="1800" dirty="0"/>
              <a:t>Přenášení pozitivního přístupu na ostatní (nevýhody – negativního přístupu, demotivace).</a:t>
            </a:r>
          </a:p>
          <a:p>
            <a:pPr algn="just"/>
            <a:r>
              <a:rPr lang="cs-CZ" sz="1800" dirty="0"/>
              <a:t>Poznávání nových lidí.</a:t>
            </a:r>
          </a:p>
          <a:p>
            <a:pPr algn="just"/>
            <a:r>
              <a:rPr lang="cs-CZ" sz="1800" dirty="0"/>
              <a:t>Rozdělení povinností – zkrácení času a dělba práce.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Výhody týmové práce</a:t>
            </a:r>
          </a:p>
        </p:txBody>
      </p:sp>
    </p:spTree>
    <p:extLst>
      <p:ext uri="{BB962C8B-B14F-4D97-AF65-F5344CB8AC3E}">
        <p14:creationId xmlns:p14="http://schemas.microsoft.com/office/powerpoint/2010/main" val="437328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Výkon týmu může brzdit nebo ohrozit člen týmu, pokud měl zadaný klíčový úkol, a nesplnil jej.</a:t>
            </a:r>
          </a:p>
          <a:p>
            <a:pPr algn="just"/>
            <a:r>
              <a:rPr lang="cs-CZ" sz="1700" dirty="0"/>
              <a:t>Sdílení odpovědností, často za splnění odpovídají všichni.</a:t>
            </a:r>
          </a:p>
          <a:p>
            <a:pPr algn="just"/>
            <a:r>
              <a:rPr lang="cs-CZ" sz="1700" dirty="0"/>
              <a:t>Nižší motivace odvést výbornou práci, když si úspěch rozloží mezi všechny.</a:t>
            </a:r>
          </a:p>
          <a:p>
            <a:pPr algn="just"/>
            <a:r>
              <a:rPr lang="cs-CZ" sz="1700" dirty="0"/>
              <a:t>Příliš velké týmy často náročné na vedení a přináší menší výkonnost.</a:t>
            </a:r>
          </a:p>
          <a:p>
            <a:pPr algn="just"/>
            <a:r>
              <a:rPr lang="cs-CZ" sz="1700" dirty="0"/>
              <a:t>Zahálení (i nechtěné) díky sociální vazbám – začneme si povídat a najednou je hodina pryč.</a:t>
            </a:r>
          </a:p>
          <a:p>
            <a:pPr algn="just"/>
            <a:r>
              <a:rPr lang="cs-CZ" sz="1700" dirty="0"/>
              <a:t>Rozpad týmu při povahově/osobnostně nevhodném složení – lidé spolu nedokáží pracovat.</a:t>
            </a:r>
          </a:p>
          <a:p>
            <a:pPr algn="just"/>
            <a:r>
              <a:rPr lang="cs-CZ" sz="1700" dirty="0"/>
              <a:t>Hrozí rozpad ale i při příliš vhodném složení – milostné vztahy – rozchod – problémy (pokud má tým delší trvání).</a:t>
            </a:r>
          </a:p>
          <a:p>
            <a:pPr algn="just"/>
            <a:r>
              <a:rPr lang="cs-CZ" sz="1700" dirty="0"/>
              <a:t>Potřeba neustálé komunikace – občas a s některými lidmi to může být náročné.</a:t>
            </a:r>
          </a:p>
          <a:p>
            <a:pPr algn="just"/>
            <a:r>
              <a:rPr lang="cs-CZ" sz="1700" dirty="0"/>
              <a:t>Některým lidem práce v týmu nemusí vyhovovat.</a:t>
            </a:r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Nevýhody týmové práce</a:t>
            </a:r>
          </a:p>
        </p:txBody>
      </p:sp>
    </p:spTree>
    <p:extLst>
      <p:ext uri="{BB962C8B-B14F-4D97-AF65-F5344CB8AC3E}">
        <p14:creationId xmlns:p14="http://schemas.microsoft.com/office/powerpoint/2010/main" val="870677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Jedním z manažerských přístupů, který byl formulován už v polovině minulého století P. </a:t>
            </a:r>
            <a:r>
              <a:rPr lang="cs-CZ" sz="1800" dirty="0" err="1"/>
              <a:t>Druckerem</a:t>
            </a:r>
            <a:r>
              <a:rPr lang="cs-CZ" sz="1800" dirty="0"/>
              <a:t>, je Management by </a:t>
            </a:r>
            <a:r>
              <a:rPr lang="cs-CZ" sz="1800" dirty="0" err="1"/>
              <a:t>objectives</a:t>
            </a:r>
            <a:r>
              <a:rPr lang="cs-CZ" sz="1800" dirty="0"/>
              <a:t>, ve zkratce MBO, řízení podle cílů. </a:t>
            </a:r>
          </a:p>
          <a:p>
            <a:pPr lvl="0" algn="just"/>
            <a:r>
              <a:rPr lang="cs-CZ" sz="1800" dirty="0"/>
              <a:t>Jedná se o zvláštní participativní přístup managementu, který se snaží spojit cíle organizace s výkonem a rozvojem jednotlivých zaměstnanců. </a:t>
            </a:r>
          </a:p>
          <a:p>
            <a:pPr lvl="0" algn="just"/>
            <a:r>
              <a:rPr lang="cs-CZ" sz="1800" dirty="0"/>
              <a:t>Základem systému, jak říká samotný název tohoto přístupu, je řízení podle cílů. </a:t>
            </a:r>
          </a:p>
          <a:p>
            <a:pPr lvl="0" algn="just"/>
            <a:r>
              <a:rPr lang="cs-CZ" sz="1800" dirty="0"/>
              <a:t>Základními prvky jsou: cíle a plány, účast jednotlivých manažerů na schvalování cílů a kritérií výkonu jednotlivých jednotek a průběžné posuzování a vyhodnocování výsledků.  </a:t>
            </a:r>
          </a:p>
          <a:p>
            <a:pPr lvl="0" algn="just"/>
            <a:r>
              <a:rPr lang="cs-CZ" sz="1800" dirty="0"/>
              <a:t>Metoda MBO zvyšuje participaci zaměstnanců na řízení organizace, posiluje jejich motivaci a upevňuje přenášení cílů z vedení organizace na nižší stupně řízení.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by </a:t>
            </a:r>
            <a:r>
              <a:rPr lang="cs-CZ" dirty="0" err="1"/>
              <a:t>Objectives</a:t>
            </a:r>
            <a:r>
              <a:rPr lang="cs-CZ" dirty="0"/>
              <a:t> MBO </a:t>
            </a:r>
          </a:p>
        </p:txBody>
      </p:sp>
    </p:spTree>
    <p:extLst>
      <p:ext uri="{BB962C8B-B14F-4D97-AF65-F5344CB8AC3E}">
        <p14:creationId xmlns:p14="http://schemas.microsoft.com/office/powerpoint/2010/main" val="21551457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MBO jako cyklus aktivit</a:t>
            </a:r>
          </a:p>
        </p:txBody>
      </p:sp>
      <p:sp>
        <p:nvSpPr>
          <p:cNvPr id="26" name="Ovál 25"/>
          <p:cNvSpPr/>
          <p:nvPr/>
        </p:nvSpPr>
        <p:spPr>
          <a:xfrm>
            <a:off x="1862137" y="1047750"/>
            <a:ext cx="5419725" cy="3048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3671886" y="839366"/>
            <a:ext cx="1800225" cy="10001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1475656" y="1638300"/>
            <a:ext cx="1562100" cy="9334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1880642" y="3138067"/>
            <a:ext cx="1638300" cy="11239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3780084" y="3515928"/>
            <a:ext cx="1666875" cy="106468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5756151" y="2987290"/>
            <a:ext cx="1628775" cy="10572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113593" y="1307876"/>
            <a:ext cx="1733550" cy="10572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3662362" y="2076450"/>
            <a:ext cx="1819275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35" name="Přímá spojnice se šipkou 34"/>
          <p:cNvCxnSpPr/>
          <p:nvPr/>
        </p:nvCxnSpPr>
        <p:spPr>
          <a:xfrm flipV="1">
            <a:off x="3274404" y="2868191"/>
            <a:ext cx="466725" cy="36195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4521690" y="3116462"/>
            <a:ext cx="9525" cy="3429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 flipV="1">
            <a:off x="5446959" y="2736599"/>
            <a:ext cx="476250" cy="38100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ové pole 71"/>
          <p:cNvSpPr txBox="1"/>
          <p:nvPr/>
        </p:nvSpPr>
        <p:spPr>
          <a:xfrm>
            <a:off x="3935477" y="1047750"/>
            <a:ext cx="1238250" cy="4381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vyjasnění organizačních cílů a úkolů</a:t>
            </a:r>
          </a:p>
        </p:txBody>
      </p:sp>
      <p:sp>
        <p:nvSpPr>
          <p:cNvPr id="39" name="Textové pole 70"/>
          <p:cNvSpPr txBox="1"/>
          <p:nvPr/>
        </p:nvSpPr>
        <p:spPr>
          <a:xfrm>
            <a:off x="1675681" y="1836513"/>
            <a:ext cx="1162050" cy="4762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kontrola výkonu organizace</a:t>
            </a:r>
          </a:p>
        </p:txBody>
      </p:sp>
      <p:sp>
        <p:nvSpPr>
          <p:cNvPr id="40" name="Textové pole 74"/>
          <p:cNvSpPr txBox="1"/>
          <p:nvPr/>
        </p:nvSpPr>
        <p:spPr>
          <a:xfrm>
            <a:off x="2121879" y="3287912"/>
            <a:ext cx="1152525" cy="6000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monitorovací a kontrolní systém, vč. sebehodnocení</a:t>
            </a:r>
          </a:p>
        </p:txBody>
      </p:sp>
      <p:sp>
        <p:nvSpPr>
          <p:cNvPr id="41" name="Textové pole 73"/>
          <p:cNvSpPr txBox="1"/>
          <p:nvPr/>
        </p:nvSpPr>
        <p:spPr>
          <a:xfrm>
            <a:off x="3981147" y="2227830"/>
            <a:ext cx="1219200" cy="4667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cílů a úkolů podřízených</a:t>
            </a:r>
          </a:p>
        </p:txBody>
      </p:sp>
      <p:sp>
        <p:nvSpPr>
          <p:cNvPr id="42" name="Textové pole 75"/>
          <p:cNvSpPr txBox="1"/>
          <p:nvPr/>
        </p:nvSpPr>
        <p:spPr>
          <a:xfrm>
            <a:off x="4054105" y="3647055"/>
            <a:ext cx="1104900" cy="6000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odsouhlasení plánů na zlepšení výkonu</a:t>
            </a:r>
          </a:p>
        </p:txBody>
      </p:sp>
      <p:sp>
        <p:nvSpPr>
          <p:cNvPr id="43" name="Textové pole 76"/>
          <p:cNvSpPr txBox="1"/>
          <p:nvPr/>
        </p:nvSpPr>
        <p:spPr>
          <a:xfrm>
            <a:off x="5932352" y="3208905"/>
            <a:ext cx="1228725" cy="4381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odsouhlasení cílů a úkolů pro podřízené</a:t>
            </a:r>
          </a:p>
        </p:txBody>
      </p:sp>
      <p:sp>
        <p:nvSpPr>
          <p:cNvPr id="44" name="Textové pole 72"/>
          <p:cNvSpPr txBox="1"/>
          <p:nvPr/>
        </p:nvSpPr>
        <p:spPr>
          <a:xfrm>
            <a:off x="6346955" y="1466877"/>
            <a:ext cx="1266825" cy="6477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posouzení a vytvoření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2847516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1619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 přiděluje úkoly, ale vše má pod kontrolou;</a:t>
            </a:r>
          </a:p>
          <a:p>
            <a:pPr lvl="0" algn="just"/>
            <a:r>
              <a:rPr lang="cs-CZ" sz="1800" dirty="0"/>
              <a:t>manažer poskytuje konkrétní instrukce a stále prověřuje práci;</a:t>
            </a:r>
          </a:p>
          <a:p>
            <a:pPr lvl="0" algn="just"/>
            <a:r>
              <a:rPr lang="cs-CZ" sz="1800" dirty="0"/>
              <a:t>manažer stručně informuje pracovníka a pravidelně prověřuje práci;</a:t>
            </a:r>
          </a:p>
          <a:p>
            <a:pPr lvl="0" algn="just"/>
            <a:r>
              <a:rPr lang="cs-CZ" sz="1800" dirty="0"/>
              <a:t>manažer poskytuje pracovníkovi všeobecné pokyny a určitou volnost a vyžaduje zpětnou vazbu;</a:t>
            </a:r>
          </a:p>
          <a:p>
            <a:pPr algn="just"/>
            <a:r>
              <a:rPr lang="cs-CZ" sz="1800" dirty="0"/>
              <a:t>manažer pověřuje pracovníka, aby sám řídil plnění úkolu.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Míra delegování</a:t>
            </a:r>
          </a:p>
        </p:txBody>
      </p:sp>
    </p:spTree>
    <p:extLst>
      <p:ext uri="{BB962C8B-B14F-4D97-AF65-F5344CB8AC3E}">
        <p14:creationId xmlns:p14="http://schemas.microsoft.com/office/powerpoint/2010/main" val="1228554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 tomu, aby byl program MBO úspěšné, tak vyžaduje tyto předpoklady:</a:t>
            </a:r>
          </a:p>
          <a:p>
            <a:pPr lvl="0" algn="just"/>
            <a:r>
              <a:rPr lang="cs-CZ" sz="1800" dirty="0"/>
              <a:t>angažovanost a aktivitní podpora top managementu;</a:t>
            </a:r>
          </a:p>
          <a:p>
            <a:pPr lvl="0" algn="just"/>
            <a:r>
              <a:rPr lang="cs-CZ" sz="1800" dirty="0"/>
              <a:t>dohled odborníka na chod systému a porozumění všech zaměstnanců;</a:t>
            </a:r>
          </a:p>
          <a:p>
            <a:pPr lvl="0" algn="just"/>
            <a:r>
              <a:rPr lang="cs-CZ" sz="1800" dirty="0"/>
              <a:t>pozornost určená klíčovým úkolům, směrným číslům a standardům výkonu;</a:t>
            </a:r>
          </a:p>
          <a:p>
            <a:pPr lvl="0" algn="just"/>
            <a:r>
              <a:rPr lang="cs-CZ" sz="1800" dirty="0"/>
              <a:t>cíle pro organizaci výnosné, jasně definované, reálně dosažitelné a schopné zaměření;</a:t>
            </a:r>
          </a:p>
          <a:p>
            <a:pPr lvl="0" algn="just"/>
            <a:r>
              <a:rPr lang="cs-CZ" sz="1800" dirty="0"/>
              <a:t>skutečnou účast zaměstnanců na schvalování cílů a úkolů;</a:t>
            </a:r>
          </a:p>
          <a:p>
            <a:pPr lvl="0" algn="just"/>
            <a:r>
              <a:rPr lang="cs-CZ" sz="1800" dirty="0"/>
              <a:t>naladění a zájem ze strany zaměstnanců a efektivní týmová práce;</a:t>
            </a:r>
          </a:p>
          <a:p>
            <a:pPr lvl="0" algn="just"/>
            <a:r>
              <a:rPr lang="cs-CZ" sz="1800" dirty="0"/>
              <a:t>vyhýbat se nadměrnému množství kancelářských prací a zvyklostem vedoucí k mechanickému přístupu;</a:t>
            </a:r>
          </a:p>
          <a:p>
            <a:pPr algn="just"/>
            <a:r>
              <a:rPr lang="cs-CZ" sz="1800" dirty="0"/>
              <a:t>udržování hybné síly systému.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Předpoklady úspěšného programu MBO </a:t>
            </a:r>
          </a:p>
        </p:txBody>
      </p:sp>
    </p:spTree>
    <p:extLst>
      <p:ext uri="{BB962C8B-B14F-4D97-AF65-F5344CB8AC3E}">
        <p14:creationId xmlns:p14="http://schemas.microsoft.com/office/powerpoint/2010/main" val="37091195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Konflikt</a:t>
            </a:r>
            <a:r>
              <a:rPr lang="cs-CZ" sz="2000" dirty="0"/>
              <a:t> – rozpor, neshoda, nesouhlas, srážka názorů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b="1" dirty="0"/>
              <a:t>Přístupy ke konfliktům</a:t>
            </a:r>
          </a:p>
          <a:p>
            <a:pPr lvl="1"/>
            <a:r>
              <a:rPr lang="cs-CZ" sz="2000" dirty="0"/>
              <a:t>tradiční přístup</a:t>
            </a:r>
          </a:p>
          <a:p>
            <a:pPr lvl="1"/>
            <a:r>
              <a:rPr lang="cs-CZ" sz="2000" dirty="0"/>
              <a:t>pluralistický přístup</a:t>
            </a:r>
          </a:p>
          <a:p>
            <a:endParaRPr lang="cs-CZ" sz="2000" dirty="0"/>
          </a:p>
          <a:p>
            <a:r>
              <a:rPr lang="cs-CZ" sz="2000" b="1" dirty="0"/>
              <a:t>Kritéria dělení konfliktů</a:t>
            </a:r>
          </a:p>
          <a:p>
            <a:pPr lvl="1"/>
            <a:r>
              <a:rPr lang="cs-CZ" sz="2000" dirty="0"/>
              <a:t>Časové hledisko</a:t>
            </a:r>
          </a:p>
          <a:p>
            <a:pPr lvl="1"/>
            <a:r>
              <a:rPr lang="cs-CZ" sz="2000" dirty="0"/>
              <a:t>Hledisko počtu účastníků v konfliktu</a:t>
            </a:r>
          </a:p>
          <a:p>
            <a:pPr lvl="1"/>
            <a:r>
              <a:rPr lang="cs-CZ" sz="2000" dirty="0"/>
              <a:t>Hledisko prostředí</a:t>
            </a:r>
          </a:p>
          <a:p>
            <a:pPr lvl="1"/>
            <a:r>
              <a:rPr lang="cs-CZ" sz="2000" dirty="0"/>
              <a:t>Podle jejich psychologické charakteristiky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Konflikt</a:t>
            </a:r>
          </a:p>
        </p:txBody>
      </p:sp>
    </p:spTree>
    <p:extLst>
      <p:ext uri="{BB962C8B-B14F-4D97-AF65-F5344CB8AC3E}">
        <p14:creationId xmlns:p14="http://schemas.microsoft.com/office/powerpoint/2010/main" val="51250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Záměrně </a:t>
            </a:r>
          </a:p>
          <a:p>
            <a:r>
              <a:rPr lang="cs-CZ" sz="2000" dirty="0"/>
              <a:t>Náhodně</a:t>
            </a:r>
          </a:p>
          <a:p>
            <a:r>
              <a:rPr lang="cs-CZ" sz="2000" dirty="0"/>
              <a:t>Mimořádně</a:t>
            </a:r>
          </a:p>
          <a:p>
            <a:endParaRPr lang="cs-CZ" sz="2000" dirty="0"/>
          </a:p>
          <a:p>
            <a:r>
              <a:rPr lang="cs-CZ" sz="2000" b="1" dirty="0"/>
              <a:t>Vývoj konfliktu, etapy: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Vzplanutí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Eskalace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Vrchol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Řešení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Stav po konfliktu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Okolnosti vzniku konfliktu</a:t>
            </a:r>
          </a:p>
        </p:txBody>
      </p:sp>
    </p:spTree>
    <p:extLst>
      <p:ext uri="{BB962C8B-B14F-4D97-AF65-F5344CB8AC3E}">
        <p14:creationId xmlns:p14="http://schemas.microsoft.com/office/powerpoint/2010/main" val="194061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9470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zájem o ostatní – zájem o sebe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/>
              <a:t>poslušný (uhlazování)</a:t>
            </a:r>
          </a:p>
          <a:p>
            <a:r>
              <a:rPr lang="cs-CZ" sz="2400" dirty="0"/>
              <a:t>integrující (řešení problémů)</a:t>
            </a:r>
          </a:p>
          <a:p>
            <a:r>
              <a:rPr lang="cs-CZ" sz="2400" dirty="0"/>
              <a:t>vyhýbavý</a:t>
            </a:r>
          </a:p>
          <a:p>
            <a:r>
              <a:rPr lang="cs-CZ" sz="2400" dirty="0"/>
              <a:t>dominující (přinucení)</a:t>
            </a:r>
          </a:p>
          <a:p>
            <a:r>
              <a:rPr lang="cs-CZ" sz="2400" dirty="0"/>
              <a:t>kompromisní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Styly řešení konfliktů</a:t>
            </a:r>
          </a:p>
        </p:txBody>
      </p:sp>
    </p:spTree>
    <p:extLst>
      <p:ext uri="{BB962C8B-B14F-4D97-AF65-F5344CB8AC3E}">
        <p14:creationId xmlns:p14="http://schemas.microsoft.com/office/powerpoint/2010/main" val="167608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Nadhled – velkorysost, trpělivost, pochopení</a:t>
            </a:r>
          </a:p>
          <a:p>
            <a:r>
              <a:rPr lang="cs-CZ" sz="2400" dirty="0"/>
              <a:t>Příprava – na vlastní postup řešení konfliktu, na reakce a argumenty protistrany</a:t>
            </a:r>
          </a:p>
          <a:p>
            <a:r>
              <a:rPr lang="cs-CZ" sz="2400" dirty="0"/>
              <a:t>Prevence – znalost lidí, znalost postupů řešení konfliktu</a:t>
            </a:r>
          </a:p>
          <a:p>
            <a:r>
              <a:rPr lang="cs-CZ" sz="2400" dirty="0"/>
              <a:t>Čas – krátkodobé řešení, dlouhodobé řešení</a:t>
            </a:r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Řešení konfliktní situace</a:t>
            </a:r>
          </a:p>
        </p:txBody>
      </p:sp>
    </p:spTree>
    <p:extLst>
      <p:ext uri="{BB962C8B-B14F-4D97-AF65-F5344CB8AC3E}">
        <p14:creationId xmlns:p14="http://schemas.microsoft.com/office/powerpoint/2010/main" val="66447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i="1" dirty="0">
                <a:solidFill>
                  <a:srgbClr val="000000"/>
                </a:solidFill>
              </a:rPr>
              <a:t>I ten nejjednodušší problém se stane neřešitelným, diskutuje-li se o něm na dostatečném počtu zasedání.“</a:t>
            </a:r>
          </a:p>
          <a:p>
            <a:pPr marL="0" indent="0" algn="r">
              <a:buNone/>
            </a:pPr>
            <a:r>
              <a:rPr lang="cs-CZ" sz="2400" dirty="0">
                <a:solidFill>
                  <a:srgbClr val="000000"/>
                </a:solidFill>
              </a:rPr>
              <a:t>			Murphyho zákony</a:t>
            </a:r>
          </a:p>
          <a:p>
            <a:endParaRPr lang="cs-CZ" sz="2400" dirty="0"/>
          </a:p>
          <a:p>
            <a:r>
              <a:rPr lang="cs-CZ" sz="2400" dirty="0"/>
              <a:t>Porada patří mezi </a:t>
            </a:r>
            <a:r>
              <a:rPr lang="cs-CZ" sz="2400" b="1" dirty="0"/>
              <a:t>komunikační techniky, v nichž jde o proces vzájemného sdělování, který probíhá mezi jednotlivci i skupinami v rámci nejrůznějších organizací</a:t>
            </a:r>
            <a:r>
              <a:rPr lang="cs-CZ" sz="2400" dirty="0"/>
              <a:t>. </a:t>
            </a:r>
          </a:p>
          <a:p>
            <a:r>
              <a:rPr lang="cs-CZ" sz="2400" dirty="0"/>
              <a:t>Předmětem porady je řešení problémů, sdělování informací a rozhodnutí.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„</a:t>
            </a:r>
            <a:endParaRPr lang="cs-CZ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, diskutuje-li se o něm na dostatečném počtu zasedání.“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			Murphyho zákony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Porada</a:t>
            </a:r>
          </a:p>
        </p:txBody>
      </p:sp>
    </p:spTree>
    <p:extLst>
      <p:ext uri="{BB962C8B-B14F-4D97-AF65-F5344CB8AC3E}">
        <p14:creationId xmlns:p14="http://schemas.microsoft.com/office/powerpoint/2010/main" val="145705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Veřejné schůze</a:t>
            </a:r>
          </a:p>
          <a:p>
            <a:r>
              <a:rPr lang="cs-CZ" sz="2400" dirty="0"/>
              <a:t>Interní porady</a:t>
            </a:r>
          </a:p>
          <a:p>
            <a:pPr lvl="1"/>
            <a:r>
              <a:rPr lang="cs-CZ" sz="2400" dirty="0"/>
              <a:t>Periodické</a:t>
            </a:r>
          </a:p>
          <a:p>
            <a:pPr lvl="1"/>
            <a:r>
              <a:rPr lang="cs-CZ" sz="2400" dirty="0"/>
              <a:t>Informativní</a:t>
            </a:r>
          </a:p>
          <a:p>
            <a:pPr lvl="1"/>
            <a:r>
              <a:rPr lang="cs-CZ" sz="2400" dirty="0"/>
              <a:t>Koordinační</a:t>
            </a:r>
          </a:p>
          <a:p>
            <a:pPr lvl="1"/>
            <a:r>
              <a:rPr lang="cs-CZ" sz="2400" dirty="0"/>
              <a:t>Řešitelské inovativní</a:t>
            </a:r>
          </a:p>
          <a:p>
            <a:pPr lvl="1"/>
            <a:r>
              <a:rPr lang="cs-CZ" sz="2400" dirty="0"/>
              <a:t>Řešitelské problémové</a:t>
            </a:r>
          </a:p>
          <a:p>
            <a:pPr lvl="1"/>
            <a:r>
              <a:rPr lang="cs-CZ" sz="2400" dirty="0"/>
              <a:t>Rozhodovací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Typy porad</a:t>
            </a:r>
          </a:p>
        </p:txBody>
      </p:sp>
    </p:spTree>
    <p:extLst>
      <p:ext uri="{BB962C8B-B14F-4D97-AF65-F5344CB8AC3E}">
        <p14:creationId xmlns:p14="http://schemas.microsoft.com/office/powerpoint/2010/main" val="421617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Příprava porady</a:t>
            </a:r>
          </a:p>
          <a:p>
            <a:pPr marL="880110" lvl="1" indent="-514350"/>
            <a:r>
              <a:rPr lang="cs-CZ" sz="2000" dirty="0"/>
              <a:t>Stanovení důvodu</a:t>
            </a:r>
          </a:p>
          <a:p>
            <a:pPr marL="880110" lvl="1" indent="-514350"/>
            <a:r>
              <a:rPr lang="cs-CZ" sz="2000" dirty="0"/>
              <a:t>Program porady</a:t>
            </a:r>
          </a:p>
          <a:p>
            <a:pPr marL="880110" lvl="1" indent="-514350"/>
            <a:r>
              <a:rPr lang="cs-CZ" sz="2000" dirty="0"/>
              <a:t>Výběr osob na poradu</a:t>
            </a:r>
          </a:p>
          <a:p>
            <a:pPr marL="880110" lvl="1" indent="-514350"/>
            <a:r>
              <a:rPr lang="cs-CZ" sz="2000" dirty="0"/>
              <a:t>Volba místnosti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Konání porady</a:t>
            </a:r>
          </a:p>
          <a:p>
            <a:pPr marL="880110" lvl="1" indent="-514350"/>
            <a:r>
              <a:rPr lang="cs-CZ" sz="2000" dirty="0"/>
              <a:t>Typy účastníků porady – hádavý, pozitivní, vševědoucí, upovídaný, bázlivý, nepřístupný, nezúčastněný, věčný tazatel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Činnosti po poradě</a:t>
            </a:r>
          </a:p>
          <a:p>
            <a:pPr marL="450850" lvl="1" indent="-85725">
              <a:buNone/>
            </a:pPr>
            <a:r>
              <a:rPr lang="cs-CZ" sz="2000" dirty="0"/>
              <a:t>„Nejhorší chybou je neudělat z porady žádný zápis. Druhou horší chybou je udělat špatný zápis.“ (Mackenzie)</a:t>
            </a:r>
          </a:p>
          <a:p>
            <a:pPr algn="just"/>
            <a:endParaRPr lang="pl-PL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Fáze porady</a:t>
            </a:r>
          </a:p>
        </p:txBody>
      </p:sp>
    </p:spTree>
    <p:extLst>
      <p:ext uri="{BB962C8B-B14F-4D97-AF65-F5344CB8AC3E}">
        <p14:creationId xmlns:p14="http://schemas.microsoft.com/office/powerpoint/2010/main" val="112376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Pozdní začátky porad – pozdní příchody účastníků</a:t>
            </a:r>
          </a:p>
          <a:p>
            <a:r>
              <a:rPr lang="cs-CZ" sz="2400" dirty="0"/>
              <a:t>Diskuse bez řádu, struktury a kontroly</a:t>
            </a:r>
          </a:p>
          <a:p>
            <a:r>
              <a:rPr lang="cs-CZ" sz="2400" dirty="0"/>
              <a:t>Odchody z jednání kvůli telefonátům</a:t>
            </a:r>
          </a:p>
          <a:p>
            <a:r>
              <a:rPr lang="cs-CZ" sz="2400" dirty="0"/>
              <a:t>Zvonící telefony, spánek, soukromé hovory, skákání do řeči, čtení atd.</a:t>
            </a:r>
          </a:p>
          <a:p>
            <a:r>
              <a:rPr lang="cs-CZ" sz="2400" dirty="0"/>
              <a:t>Nedává se prostor všem účastníkům porady</a:t>
            </a:r>
          </a:p>
          <a:p>
            <a:r>
              <a:rPr lang="cs-CZ" sz="2400" dirty="0"/>
              <a:t>Neprovedení shrnutí porady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pl-PL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Chyby na poradách</a:t>
            </a:r>
          </a:p>
        </p:txBody>
      </p:sp>
    </p:spTree>
    <p:extLst>
      <p:ext uri="{BB962C8B-B14F-4D97-AF65-F5344CB8AC3E}">
        <p14:creationId xmlns:p14="http://schemas.microsoft.com/office/powerpoint/2010/main" val="371808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/>
              <a:t>Volná diskuse týmu k získání nových tvůrčích nápadů a myšlenek na zlepšení nebo nalezení správného řešení v krátkém čase.</a:t>
            </a:r>
          </a:p>
          <a:p>
            <a:pPr algn="just"/>
            <a:r>
              <a:rPr lang="cs-CZ" sz="2300" dirty="0"/>
              <a:t>Logické myšlení je nahrazeno intuitivním</a:t>
            </a:r>
          </a:p>
          <a:p>
            <a:pPr algn="just"/>
            <a:r>
              <a:rPr lang="cs-CZ" sz="2300" dirty="0"/>
              <a:t>Při řešení zamlženého problému, rámcově vymezená oblast</a:t>
            </a:r>
          </a:p>
          <a:p>
            <a:pPr algn="just"/>
            <a:r>
              <a:rPr lang="cs-CZ" sz="2300" dirty="0"/>
              <a:t>Účastníci – odborníci z oboru 50%, odborníci z příbuzných oborů 30%, osoby bez spojitosti s daným oborem 20%</a:t>
            </a:r>
          </a:p>
          <a:p>
            <a:pPr algn="just"/>
            <a:r>
              <a:rPr lang="cs-CZ" sz="2300" dirty="0"/>
              <a:t>Pravidla – zákaz kritiky, uvolnění fantazie, vzájemná inspirace, co největší množství, rovnost účastníků</a:t>
            </a:r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pl-PL" sz="23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Brainstorming</a:t>
            </a:r>
          </a:p>
        </p:txBody>
      </p:sp>
    </p:spTree>
    <p:extLst>
      <p:ext uri="{BB962C8B-B14F-4D97-AF65-F5344CB8AC3E}">
        <p14:creationId xmlns:p14="http://schemas.microsoft.com/office/powerpoint/2010/main" val="181754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802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podpora efektivního využití času a úspora času manažerovi pro řešení významnějších úkolů;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podpora rozvoje schopností a dovedností manažera;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zvyšování nároků na podřízení a posilování pocitu spoluodpovědnosti podřízených za chod organizace;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diagnostika schopností podřízených a možnost jejich objektivního hodnocení a kontroly;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příprava případné personální náhrady;</a:t>
            </a:r>
          </a:p>
          <a:p>
            <a:pPr lvl="0" algn="just"/>
            <a:endParaRPr lang="cs-CZ" sz="1600" dirty="0"/>
          </a:p>
          <a:p>
            <a:pPr algn="just"/>
            <a:r>
              <a:rPr lang="cs-CZ" sz="1600" dirty="0" err="1"/>
              <a:t>sebediagnostika</a:t>
            </a:r>
            <a:r>
              <a:rPr lang="cs-CZ" sz="1600" dirty="0"/>
              <a:t> manažera vlastní nenahraditelnosti nebo nepostradatelnosti.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 delegování</a:t>
            </a:r>
          </a:p>
        </p:txBody>
      </p:sp>
    </p:spTree>
    <p:extLst>
      <p:ext uri="{BB962C8B-B14F-4D97-AF65-F5344CB8AC3E}">
        <p14:creationId xmlns:p14="http://schemas.microsoft.com/office/powerpoint/2010/main" val="34832856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Vedoucí zopakuje základní pravidla brainstormingu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Seznámení účastníků s problémem, který bude diskutován a řešen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Rozcvička – odreagování účastníků a naladění na tvůrčí myšlení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Diskuse k samotnému tématu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Zpracování a vyhodnocení námětů</a:t>
            </a:r>
          </a:p>
          <a:p>
            <a:pPr algn="just"/>
            <a:endParaRPr lang="pl-PL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Průběh brainstormingu</a:t>
            </a:r>
          </a:p>
        </p:txBody>
      </p:sp>
    </p:spTree>
    <p:extLst>
      <p:ext uri="{BB962C8B-B14F-4D97-AF65-F5344CB8AC3E}">
        <p14:creationId xmlns:p14="http://schemas.microsoft.com/office/powerpoint/2010/main" val="18728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se vždycky bude lišit podle oblasti světa. Je to dáno vývojem společnosti, v té které lokalitě a chápáním světa v těchto lokalitách. V této souvislosti mluvíme o interkulturním managementu, nebo také managementu napříč kulturami.</a:t>
            </a:r>
          </a:p>
          <a:p>
            <a:pPr algn="just"/>
            <a:r>
              <a:rPr lang="cs-CZ" sz="1800" dirty="0"/>
              <a:t>Rozdíly v kulturních standardech různých národů se stávají zdrojem mnoha významných lidských nedorozumění a často i bariérou vzájemné spolupráce. </a:t>
            </a:r>
          </a:p>
          <a:p>
            <a:pPr marL="0" indent="0" algn="just">
              <a:buNone/>
            </a:pPr>
            <a:r>
              <a:rPr lang="cs-CZ" sz="1800" dirty="0"/>
              <a:t>Interkulturní přístup by měl respektovat různé kultury a skutečně realizovat tato opatření:</a:t>
            </a:r>
          </a:p>
          <a:p>
            <a:pPr lvl="0" algn="just"/>
            <a:r>
              <a:rPr lang="cs-CZ" sz="1800" dirty="0"/>
              <a:t>dobře poznat a pochopit cizí kulturu;</a:t>
            </a:r>
          </a:p>
          <a:p>
            <a:pPr lvl="0" algn="just"/>
            <a:r>
              <a:rPr lang="cs-CZ" sz="1800" dirty="0"/>
              <a:t>cizí kulturu respektovat v její odlišnosti a specifičnosti;</a:t>
            </a:r>
          </a:p>
          <a:p>
            <a:pPr algn="just"/>
            <a:r>
              <a:rPr lang="cs-CZ" sz="1800" dirty="0"/>
              <a:t>vytvářet ve vztahu k cizím kulturám vstřícné kroky.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Manažerské přístupy v mezinárodním prostředí</a:t>
            </a:r>
          </a:p>
        </p:txBody>
      </p:sp>
    </p:spTree>
    <p:extLst>
      <p:ext uri="{BB962C8B-B14F-4D97-AF65-F5344CB8AC3E}">
        <p14:creationId xmlns:p14="http://schemas.microsoft.com/office/powerpoint/2010/main" val="7744794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Interkulturní kompetence</a:t>
            </a:r>
            <a:r>
              <a:rPr lang="cs-CZ" sz="1700" dirty="0"/>
              <a:t> představuje schopnost vstupovat do interkulturních nebo přímo multikulturních sociálních situací, schopnost pochopit je v existujících kulturních dimenzích, schopnost přiměřeně je zvládat a v jejich kontextu úspěšně řešit věcné úkoly. </a:t>
            </a:r>
          </a:p>
          <a:p>
            <a:pPr marL="0" indent="0" algn="just">
              <a:buNone/>
            </a:pPr>
            <a:r>
              <a:rPr lang="cs-CZ" sz="1700" dirty="0"/>
              <a:t>Do oblasti interkulturních kompetencí lze zahrnout:</a:t>
            </a:r>
          </a:p>
          <a:p>
            <a:pPr lvl="0" algn="just"/>
            <a:r>
              <a:rPr lang="cs-CZ" sz="1700" dirty="0"/>
              <a:t>poznání a pochopení cizí kultury v jejím fyzickém a systémovém rozměru;</a:t>
            </a:r>
          </a:p>
          <a:p>
            <a:pPr lvl="0" algn="just"/>
            <a:r>
              <a:rPr lang="cs-CZ" sz="1700" dirty="0"/>
              <a:t>poznání a pochopení kulturních standardů cizí kultury (sociálních hodnot, norem a vzorců jednání);</a:t>
            </a:r>
          </a:p>
          <a:p>
            <a:pPr lvl="0" algn="just"/>
            <a:r>
              <a:rPr lang="cs-CZ" sz="1700" dirty="0"/>
              <a:t>zvládnutí existence dvou různých kulturních vlivů v jedné osobě a ve vazbě na reprezentanta druhé kultury;</a:t>
            </a:r>
          </a:p>
          <a:p>
            <a:pPr algn="just"/>
            <a:r>
              <a:rPr lang="cs-CZ" sz="1700" dirty="0"/>
              <a:t>zobecnění a vytvoření účinného souboru taktik a strategií pro poznání, pochopení a komunikaci s dalšími cizími kulturami.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kompetence </a:t>
            </a:r>
          </a:p>
        </p:txBody>
      </p:sp>
    </p:spTree>
    <p:extLst>
      <p:ext uri="{BB962C8B-B14F-4D97-AF65-F5344CB8AC3E}">
        <p14:creationId xmlns:p14="http://schemas.microsoft.com/office/powerpoint/2010/main" val="11506433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kompetence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24398"/>
          <a:stretch/>
        </p:blipFill>
        <p:spPr>
          <a:xfrm>
            <a:off x="1137320" y="1137414"/>
            <a:ext cx="5976664" cy="330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57899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 kontextu mezinárodního managementu se setkáváme pojmy expatriot, </a:t>
            </a:r>
            <a:r>
              <a:rPr lang="cs-CZ" sz="1800" dirty="0" err="1"/>
              <a:t>inpatriot</a:t>
            </a:r>
            <a:r>
              <a:rPr lang="cs-CZ" sz="1800" dirty="0"/>
              <a:t> a </a:t>
            </a:r>
            <a:r>
              <a:rPr lang="cs-CZ" sz="1800" dirty="0" err="1"/>
              <a:t>euromanažer</a:t>
            </a:r>
            <a:r>
              <a:rPr lang="cs-CZ" sz="1800" dirty="0"/>
              <a:t>.</a:t>
            </a:r>
          </a:p>
          <a:p>
            <a:pPr algn="just"/>
            <a:r>
              <a:rPr lang="cs-CZ" sz="1800" b="1" dirty="0"/>
              <a:t>Expatriotem </a:t>
            </a:r>
            <a:r>
              <a:rPr lang="cs-CZ" sz="1800" dirty="0"/>
              <a:t>rozumíme manažera, který je vyslán mateřskou společností do zahraničí za účelem splnění určitého úkolu nebo specialistu pracujícího v zahraničí v mezinárodním týmu. </a:t>
            </a:r>
          </a:p>
          <a:p>
            <a:pPr algn="just"/>
            <a:r>
              <a:rPr lang="cs-CZ" sz="1800" dirty="0"/>
              <a:t>Za </a:t>
            </a:r>
            <a:r>
              <a:rPr lang="cs-CZ" sz="1800" b="1" dirty="0" err="1"/>
              <a:t>inpatrioty</a:t>
            </a:r>
            <a:r>
              <a:rPr lang="cs-CZ" sz="1800" dirty="0"/>
              <a:t> jsou považováni manažeři relokovaní na omezenou dobu z dceřiné společnosti do centrály mezinárodního podniku, a to většinou za účelem získání a rozvinutí interkulturní kompetence. </a:t>
            </a:r>
          </a:p>
          <a:p>
            <a:pPr algn="just"/>
            <a:r>
              <a:rPr lang="cs-CZ" sz="1800" b="1" dirty="0" err="1"/>
              <a:t>Euromanažerem</a:t>
            </a:r>
            <a:r>
              <a:rPr lang="cs-CZ" sz="1800" dirty="0"/>
              <a:t> je označován takový vedoucí pracovník, který vykonává řídicí funkce ze své mateřské země, tzv. „na dálku“ nebo-</a:t>
            </a:r>
            <a:r>
              <a:rPr lang="cs-CZ" sz="1800" dirty="0" err="1"/>
              <a:t>li</a:t>
            </a:r>
            <a:r>
              <a:rPr lang="cs-CZ" sz="1800" dirty="0"/>
              <a:t> virtuálně. V případě potřeby navštěvuje osobně jednotlivé pobočky v zahraničí. Tento typ manažera bývá v odborné literatuře vymezován také jako „virtuální expatriot“.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Typy mezinárodních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934341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 </a:t>
            </a:r>
            <a:r>
              <a:rPr lang="cs-CZ" sz="1800" b="1" dirty="0"/>
              <a:t>dominantní chování </a:t>
            </a:r>
            <a:r>
              <a:rPr lang="cs-CZ" sz="1800" dirty="0"/>
              <a:t>je typické, že uznávané hodnoty a normy chování jsou považovány za zcela výjimečné, jediné správné a jsou tedy vnímány jako nadřazené ostatním. </a:t>
            </a:r>
          </a:p>
          <a:p>
            <a:pPr algn="just"/>
            <a:r>
              <a:rPr lang="cs-CZ" sz="1800" dirty="0"/>
              <a:t>U </a:t>
            </a:r>
            <a:r>
              <a:rPr lang="cs-CZ" sz="1800" b="1" dirty="0"/>
              <a:t>asimilačního přístupu </a:t>
            </a:r>
            <a:r>
              <a:rPr lang="cs-CZ" sz="1800" dirty="0"/>
              <a:t>jsou hodnoty a normy cizí kultury přijímány za vlastní. </a:t>
            </a:r>
          </a:p>
          <a:p>
            <a:pPr algn="just"/>
            <a:r>
              <a:rPr lang="cs-CZ" sz="1800" dirty="0"/>
              <a:t>O </a:t>
            </a:r>
            <a:r>
              <a:rPr lang="cs-CZ" sz="1800" b="1" dirty="0"/>
              <a:t>divergenci</a:t>
            </a:r>
            <a:r>
              <a:rPr lang="cs-CZ" sz="1800" dirty="0"/>
              <a:t> můžeme hovořit, pokud jsou obsahové prvky střetávajících se kultur, a to zejména hodnotové systémy a normy chování, vnímány jako stejně významné a efektivní, protože jsou mnohé z hodnot a norem chování vzájemně nekompatibilní, mohou vést zejména v prvotních fázích mezinárodní spolupráce ke vzájemným rozkolům. </a:t>
            </a:r>
          </a:p>
          <a:p>
            <a:pPr algn="just"/>
            <a:r>
              <a:rPr lang="cs-CZ" sz="1800" dirty="0"/>
              <a:t>Pouze při vzájemné </a:t>
            </a:r>
            <a:r>
              <a:rPr lang="cs-CZ" sz="1800" b="1" dirty="0"/>
              <a:t>syntéze</a:t>
            </a:r>
            <a:r>
              <a:rPr lang="cs-CZ" sz="1800" dirty="0"/>
              <a:t> vlastní a cizí kultury se daří zúčastněným partnerům postupně rozmělňovat stávající uznávané kulturní systémy a formovat tak nový kvalitní interkulturní prostor.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Typy chování mezinárodních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19165564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672" y="710406"/>
            <a:ext cx="76146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 err="1"/>
              <a:t>Perlmutter</a:t>
            </a:r>
            <a:r>
              <a:rPr lang="cs-CZ" sz="1700" dirty="0"/>
              <a:t> vyvinul tzv. EPRG model, jehož prostřednictvím popsal čtyři základní způsoby manažerských přístupů na mezinárodních trzích: etnocentrický, polycentrický, geocentrický a </a:t>
            </a:r>
            <a:r>
              <a:rPr lang="cs-CZ" sz="1700" dirty="0" err="1"/>
              <a:t>regiocentrický</a:t>
            </a:r>
            <a:r>
              <a:rPr lang="cs-CZ" sz="1700" dirty="0"/>
              <a:t>. </a:t>
            </a:r>
          </a:p>
          <a:p>
            <a:pPr algn="just"/>
            <a:r>
              <a:rPr lang="cs-CZ" sz="1700" b="1" dirty="0"/>
              <a:t>Etnocentrický přístup </a:t>
            </a:r>
            <a:r>
              <a:rPr lang="cs-CZ" sz="1700" dirty="0"/>
              <a:t>je typický rozhodujícím vlivem mateřské firmy a kultury země, v níž je umístěna centrála, přičemž míra autonomie jednotlivých dceřiných společností je nízká a klíčové manažerské pozice jsou obsazeny lidmi z centrály. </a:t>
            </a:r>
          </a:p>
          <a:p>
            <a:pPr algn="just"/>
            <a:r>
              <a:rPr lang="cs-CZ" sz="1700" b="1" dirty="0"/>
              <a:t>Polycentricky přístup </a:t>
            </a:r>
            <a:r>
              <a:rPr lang="cs-CZ" sz="1700" dirty="0"/>
              <a:t>je založen na přizpůsobení se místním podmínkám a kultuře a do klíčových pozic jsou dosazování místní manažeři, kteří nejlépe chápou požadavky trhu, sociální a kulturní zvyklosti a odlišnosti. </a:t>
            </a:r>
          </a:p>
          <a:p>
            <a:pPr algn="just"/>
            <a:r>
              <a:rPr lang="cs-CZ" sz="1700" b="1" dirty="0"/>
              <a:t>Geocentrický přístup </a:t>
            </a:r>
            <a:r>
              <a:rPr lang="cs-CZ" sz="1700" dirty="0"/>
              <a:t>vytváří jednotnou koncepci řízení a organizační kulturu zcela nezávislou na kultuře, v níž se nachází mateřská společnost i zahraniční dceřiné společnosti. </a:t>
            </a:r>
          </a:p>
          <a:p>
            <a:pPr algn="just"/>
            <a:r>
              <a:rPr lang="cs-CZ" sz="1700" b="1" dirty="0" err="1"/>
              <a:t>Regiocentrický</a:t>
            </a:r>
            <a:r>
              <a:rPr lang="cs-CZ" sz="1700" b="1" dirty="0"/>
              <a:t> přístup </a:t>
            </a:r>
            <a:r>
              <a:rPr lang="cs-CZ" sz="1700" dirty="0"/>
              <a:t>spojuje podstatné kulturní prvky mateřské společnosti a lokálních kultur v zahraničí. </a:t>
            </a:r>
          </a:p>
          <a:p>
            <a:pPr lvl="1" algn="just"/>
            <a:endParaRPr lang="cs-CZ" sz="17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EPRG model</a:t>
            </a:r>
          </a:p>
        </p:txBody>
      </p:sp>
    </p:spTree>
    <p:extLst>
      <p:ext uri="{BB962C8B-B14F-4D97-AF65-F5344CB8AC3E}">
        <p14:creationId xmlns:p14="http://schemas.microsoft.com/office/powerpoint/2010/main" val="38151310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EPRG model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23121" b="7501"/>
          <a:stretch/>
        </p:blipFill>
        <p:spPr>
          <a:xfrm>
            <a:off x="467544" y="843558"/>
            <a:ext cx="7092280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2207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Americký management má od svého zrodu značnou autoritu, která stoupla zejména po druhé světové válce. </a:t>
            </a:r>
          </a:p>
          <a:p>
            <a:pPr algn="just"/>
            <a:r>
              <a:rPr lang="cs-CZ" sz="1800" dirty="0"/>
              <a:t>Přes své problémy, které americký management ve svém vývoji překonává, se v poválečném období rychle šířil zejména do zemí západní Evropy, Japonska a </a:t>
            </a:r>
            <a:r>
              <a:rPr lang="cs-CZ" sz="1800" dirty="0" err="1"/>
              <a:t>n_kterých</a:t>
            </a:r>
            <a:r>
              <a:rPr lang="cs-CZ" sz="1800" dirty="0"/>
              <a:t> tzv. nově industrializovaných zemí. </a:t>
            </a:r>
          </a:p>
          <a:p>
            <a:pPr algn="just"/>
            <a:r>
              <a:rPr lang="cs-CZ" sz="1800" dirty="0"/>
              <a:t>S uplatňováním principů amerického managementu se současně přebírala i jeho terminologie. </a:t>
            </a:r>
          </a:p>
          <a:p>
            <a:pPr algn="just"/>
            <a:r>
              <a:rPr lang="cs-CZ" sz="1800" dirty="0"/>
              <a:t>Avšak určité specifické prvky, vyplývající z národních tradic a zvyklostí, se přes uplatňování amerického managementu zachovaly (např. v managementech Francie, Německa, Itálie, Holandska apod.). </a:t>
            </a:r>
          </a:p>
          <a:p>
            <a:pPr algn="just"/>
            <a:r>
              <a:rPr lang="cs-CZ" sz="1800" dirty="0"/>
              <a:t>Protože management zemí západní Evropy, přes své národnostní zvláštnosti, uplatňuje v podstatě stejné principy a metody jako americký management, vznikl tzv. euro-americký management.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Americký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36500348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94928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 USA se uplatňují minimální zásahy vlády do činnosti podniků.</a:t>
            </a:r>
          </a:p>
          <a:p>
            <a:pPr algn="just"/>
            <a:r>
              <a:rPr lang="cs-CZ" sz="1800" dirty="0"/>
              <a:t>Management amerických podniků vychází z vědeckých a pragmatických poznatků.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Vliv amerického managementu na management podniků se projevuje nejvýrazněji v těchto oblastech řízení:</a:t>
            </a:r>
          </a:p>
          <a:p>
            <a:pPr lvl="0" algn="just"/>
            <a:r>
              <a:rPr lang="cs-CZ" sz="1800" dirty="0"/>
              <a:t>klasifikace pracovní činnosti a odměňování;</a:t>
            </a:r>
          </a:p>
          <a:p>
            <a:pPr lvl="0" algn="just"/>
            <a:r>
              <a:rPr lang="cs-CZ" sz="1800" dirty="0"/>
              <a:t>přístup k řízení z aspektu lidských vztahů;</a:t>
            </a:r>
          </a:p>
          <a:p>
            <a:pPr lvl="0" algn="just"/>
            <a:r>
              <a:rPr lang="cs-CZ" sz="1800" dirty="0"/>
              <a:t>americký systém průmyslových vztahů;</a:t>
            </a:r>
          </a:p>
          <a:p>
            <a:pPr algn="just"/>
            <a:r>
              <a:rPr lang="cs-CZ" sz="1800" dirty="0"/>
              <a:t>zvyšování produktivity práce. 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Charakteristiky amerického managementu</a:t>
            </a:r>
          </a:p>
        </p:txBody>
      </p:sp>
    </p:spTree>
    <p:extLst>
      <p:ext uri="{BB962C8B-B14F-4D97-AF65-F5344CB8AC3E}">
        <p14:creationId xmlns:p14="http://schemas.microsoft.com/office/powerpoint/2010/main" val="2857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802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Vlastní </a:t>
            </a:r>
            <a:r>
              <a:rPr lang="cs-CZ" sz="1800" b="1" dirty="0"/>
              <a:t>proces delegování</a:t>
            </a:r>
            <a:r>
              <a:rPr lang="cs-CZ" sz="1800" dirty="0"/>
              <a:t> zahrnuje tyto kroky (</a:t>
            </a:r>
            <a:r>
              <a:rPr lang="cs-CZ" sz="1800" dirty="0" err="1"/>
              <a:t>Koontz</a:t>
            </a:r>
            <a:r>
              <a:rPr lang="cs-CZ" sz="1800" dirty="0"/>
              <a:t> et al., 1993):</a:t>
            </a:r>
          </a:p>
          <a:p>
            <a:pPr lvl="0" algn="just"/>
            <a:r>
              <a:rPr lang="cs-CZ" sz="1800" dirty="0"/>
              <a:t>věcná stránka – řešen problém „komu“ a „co“ delegovat - znalost podřízených a jejich kvalifikační předpoklady;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formální stránka – řeší problém „jak“ delegovat – znalost struktury osobnosti podřízených;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předmět procesu delegování – jednotlivé činnosti, úkoly, oblasti rozhodování, pravomoci.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Proces delegování</a:t>
            </a:r>
          </a:p>
        </p:txBody>
      </p:sp>
    </p:spTree>
    <p:extLst>
      <p:ext uri="{BB962C8B-B14F-4D97-AF65-F5344CB8AC3E}">
        <p14:creationId xmlns:p14="http://schemas.microsoft.com/office/powerpoint/2010/main" val="14659204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Uplatňováním amerického managementu v Japonsku (po druhé světové válce), došlo postupně ke vzniku japonského managementu se všemi specifickými rysy a důsledky konkrétního vývoje Japonska. Vznikla tzv. </a:t>
            </a:r>
            <a:r>
              <a:rPr lang="cs-CZ" sz="1800" b="1" dirty="0"/>
              <a:t>japonská škola</a:t>
            </a:r>
            <a:r>
              <a:rPr lang="cs-CZ" sz="1800" dirty="0"/>
              <a:t>, jako protiváha amerického, resp. západního managementu. </a:t>
            </a:r>
          </a:p>
          <a:p>
            <a:pPr algn="just"/>
            <a:r>
              <a:rPr lang="cs-CZ" sz="1800" dirty="0"/>
              <a:t>Zatím co v USA se uplatňují minimální zásahy vlády do činnosti podniků, v Japonsku existuje účinná spolupráce vlády a podniků, vysoko kvalifikovaná centrální regulace ekonomiky, formulování hospodářských programů (cílů) země apod. </a:t>
            </a:r>
          </a:p>
          <a:p>
            <a:pPr algn="just"/>
            <a:r>
              <a:rPr lang="cs-CZ" sz="1800" dirty="0"/>
              <a:t>Pokud jde o řízení japonských podniků, tak je zde výraznou charakteristikou kolektivismus, dominance kolektivních cílů a pocitů závaznosti, uplatňuje se zde princip „každému své místo“, člověk se v japonském podniku uplatní svým umem, zkušenostmi, ale má i pocit sociální jistoty, má uspokojiví pocity morální, estetické i citové.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Japonský management I</a:t>
            </a:r>
          </a:p>
        </p:txBody>
      </p:sp>
    </p:spTree>
    <p:extLst>
      <p:ext uri="{BB962C8B-B14F-4D97-AF65-F5344CB8AC3E}">
        <p14:creationId xmlns:p14="http://schemas.microsoft.com/office/powerpoint/2010/main" val="2934245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Zatímco management amerických podniků vychází z vědeckých a pragmatických poznatků, tak management v Japonsku je chápán spíše jako umění než věda. </a:t>
            </a:r>
          </a:p>
          <a:p>
            <a:pPr algn="just"/>
            <a:r>
              <a:rPr lang="cs-CZ" sz="1800" dirty="0"/>
              <a:t>Často se hovoří o tzv. japonském stylu řízení, jako jednotným systému řízení uplatňovaném v japonských podnicích. Toto chápání je však příliš zjednodušené, protože japonské podniky uplatňují takový systém řízení, který jim nejvíce vyhovuje. </a:t>
            </a:r>
          </a:p>
          <a:p>
            <a:pPr algn="just"/>
            <a:r>
              <a:rPr lang="cs-CZ" sz="1800" dirty="0"/>
              <a:t>Je však realitou, že systémy řízení japonských podniků mají některé společné znaky, jako například kolektivní rozhodování (</a:t>
            </a:r>
            <a:r>
              <a:rPr lang="cs-CZ" sz="1800" dirty="0" err="1"/>
              <a:t>ringi</a:t>
            </a:r>
            <a:r>
              <a:rPr lang="cs-CZ" sz="1800" dirty="0"/>
              <a:t> systém), celoživotní pracovní poměr, systém odměňování a další. </a:t>
            </a:r>
          </a:p>
          <a:p>
            <a:pPr algn="just"/>
            <a:r>
              <a:rPr lang="cs-CZ" sz="1800" dirty="0"/>
              <a:t>Většina charakteristických znaků japonského managementu je bezprostředně spojená s řízením v tradičních podnicích.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Japonský management II</a:t>
            </a:r>
          </a:p>
        </p:txBody>
      </p:sp>
    </p:spTree>
    <p:extLst>
      <p:ext uri="{BB962C8B-B14F-4D97-AF65-F5344CB8AC3E}">
        <p14:creationId xmlns:p14="http://schemas.microsoft.com/office/powerpoint/2010/main" val="28738559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Statusový systém diferenciace pracovníků </a:t>
            </a:r>
            <a:r>
              <a:rPr lang="cs-CZ" sz="1800" dirty="0"/>
              <a:t>představuje rozdělení pracovníků v podniku na pracovníky řádné (v podniku pracují po dobu celého produktivního věku) a dočasné pracovníky (sloužící na vyrovnávání zaměstnanecké fluktuace). Řádní pracovníci jsou uspořádáni do určitých kategorií, které tvoří podmínky pro kariéru. </a:t>
            </a:r>
          </a:p>
          <a:p>
            <a:pPr algn="just"/>
            <a:r>
              <a:rPr lang="cs-CZ" sz="1800" dirty="0"/>
              <a:t>Status tedy podmiňuje funkční zařazení pracovníka. Japonské průmyslové podniky dodnes nemají vypracovaný systém detailního popisu práce. </a:t>
            </a:r>
          </a:p>
          <a:p>
            <a:pPr algn="just"/>
            <a:r>
              <a:rPr lang="cs-CZ" sz="1800" dirty="0"/>
              <a:t>Individuální úlohy a zodpovědnost pracovníků za jejich plnění nejsou jednoznačně určené. </a:t>
            </a:r>
          </a:p>
          <a:p>
            <a:pPr algn="just"/>
            <a:r>
              <a:rPr lang="cs-CZ" sz="1800" dirty="0"/>
              <a:t>Tradice japonského řízení od počátku zprůmyslňování, tzv. </a:t>
            </a:r>
            <a:r>
              <a:rPr lang="cs-CZ" sz="1800" dirty="0" err="1"/>
              <a:t>ringi</a:t>
            </a:r>
            <a:r>
              <a:rPr lang="cs-CZ" sz="1800" dirty="0"/>
              <a:t> systém rozhodování, zformoval pracovní kolektiv nesoucí plnou zodpovědnost za plnění úloh. Tento kolektivismus je výrazným prvkem i současného řízení v japonských podnicích.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Charakteristické znaky japonského managementu I</a:t>
            </a:r>
          </a:p>
        </p:txBody>
      </p:sp>
    </p:spTree>
    <p:extLst>
      <p:ext uri="{BB962C8B-B14F-4D97-AF65-F5344CB8AC3E}">
        <p14:creationId xmlns:p14="http://schemas.microsoft.com/office/powerpoint/2010/main" val="41365131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Trénink vedoucích prostřednictvím </a:t>
            </a:r>
            <a:r>
              <a:rPr lang="cs-CZ" sz="1800" b="1" dirty="0" err="1"/>
              <a:t>ringi</a:t>
            </a:r>
            <a:r>
              <a:rPr lang="cs-CZ" sz="1800" b="1" dirty="0"/>
              <a:t> systému </a:t>
            </a:r>
            <a:r>
              <a:rPr lang="cs-CZ" sz="1800" dirty="0"/>
              <a:t>(„</a:t>
            </a:r>
            <a:r>
              <a:rPr lang="cs-CZ" sz="1800" dirty="0" err="1"/>
              <a:t>rin</a:t>
            </a:r>
            <a:r>
              <a:rPr lang="cs-CZ" sz="1800" dirty="0"/>
              <a:t>“ znamená předložit návrh nadřízenému a získat si jeho souhlas a „</a:t>
            </a:r>
            <a:r>
              <a:rPr lang="cs-CZ" sz="1800" dirty="0" err="1"/>
              <a:t>gi</a:t>
            </a:r>
            <a:r>
              <a:rPr lang="cs-CZ" sz="1800" dirty="0"/>
              <a:t>“ znamená uvažovat, rozhodovat) jehož průběh je následující: nižší vedoucí pracovník na formuláři </a:t>
            </a:r>
            <a:r>
              <a:rPr lang="cs-CZ" sz="1800" dirty="0" err="1"/>
              <a:t>ringisho</a:t>
            </a:r>
            <a:r>
              <a:rPr lang="cs-CZ" sz="1800" dirty="0"/>
              <a:t> definuje návrh řešení daného systému – následuje cirkulace tohoto dokumentu mezi příslušnými sekcemi - </a:t>
            </a:r>
            <a:r>
              <a:rPr lang="cs-CZ" sz="1800" dirty="0" err="1"/>
              <a:t>ringisho</a:t>
            </a:r>
            <a:r>
              <a:rPr lang="cs-CZ" sz="1800" dirty="0"/>
              <a:t> se postupně dostane k vrcholovému vedení (k prezidentovi apod.) – když prezident vyjádří svůj souhlas, pak rozhodování je ukončeno a </a:t>
            </a:r>
            <a:r>
              <a:rPr lang="cs-CZ" sz="1800" dirty="0" err="1"/>
              <a:t>ringi</a:t>
            </a:r>
            <a:r>
              <a:rPr lang="cs-CZ" sz="1800" dirty="0"/>
              <a:t> dokument se vrátí na implementaci k iniciátorovi.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Systém odměňování je založen na délce pracovního poměru a vzdělání pracovníka</a:t>
            </a:r>
            <a:r>
              <a:rPr lang="cs-CZ" sz="1800" dirty="0"/>
              <a:t>. Mzda pracovníka v konečném důsledku závisí na tom, ve které kategorii je zařazen. Tento způsob odměňování vyplývá z neexistence popisu práce a kritérií vyjadřujících individuálních výkon pracovníka.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Charakteristické znaky japonského managementu II</a:t>
            </a:r>
          </a:p>
        </p:txBody>
      </p:sp>
    </p:spTree>
    <p:extLst>
      <p:ext uri="{BB962C8B-B14F-4D97-AF65-F5344CB8AC3E}">
        <p14:creationId xmlns:p14="http://schemas.microsoft.com/office/powerpoint/2010/main" val="23781854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Metody zdokonalování systému řízení </a:t>
            </a:r>
            <a:r>
              <a:rPr lang="cs-CZ" sz="1800" dirty="0"/>
              <a:t>jsou v tradičním japonském podniku chápány jako výchova a zdokonalování práce vedoucích pracovníků. Mezi základní metody zdokonalování řízení v Japonsku patří: </a:t>
            </a:r>
          </a:p>
          <a:p>
            <a:pPr lvl="1" algn="just"/>
            <a:r>
              <a:rPr lang="cs-CZ" sz="1800" dirty="0"/>
              <a:t>výběr kádrů – do vyšších funkcí jsou jmenováni pracovníci s vyšším vzděláním, zejména pak absolventi známých univerzit a s rychlejším postupem studia;</a:t>
            </a:r>
          </a:p>
          <a:p>
            <a:pPr lvl="1" algn="just"/>
            <a:r>
              <a:rPr lang="cs-CZ" sz="1800" dirty="0"/>
              <a:t>rotace – patřila svého času mezi nejvíce používanou metodu zdokonalování řízení, jedná se o změnu pracovního zařazení vedoucích pracovníků v pravidelných časových intervalech.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Charakteristické znaky japonského managementu III</a:t>
            </a:r>
          </a:p>
        </p:txBody>
      </p:sp>
    </p:spTree>
    <p:extLst>
      <p:ext uri="{BB962C8B-B14F-4D97-AF65-F5344CB8AC3E}">
        <p14:creationId xmlns:p14="http://schemas.microsoft.com/office/powerpoint/2010/main" val="1421862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rutinní práce;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práce, které jiní dokážou udělat lépe, rychleji a ekonomičtěji;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drobné a opakující se úkoly, které dělá manažer nejčastěji a zpravidla zabírají velkou část dne;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práce umožňující rozvoj a zvýšení motivace podřízených;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činnosti oživující rutinní práci podřízených;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činnosti, které učiní práci podřízených komplexnější.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Činnosti vhodné k delegování</a:t>
            </a:r>
          </a:p>
        </p:txBody>
      </p:sp>
    </p:spTree>
    <p:extLst>
      <p:ext uri="{BB962C8B-B14F-4D97-AF65-F5344CB8AC3E}">
        <p14:creationId xmlns:p14="http://schemas.microsoft.com/office/powerpoint/2010/main" val="2587163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práce obsahující důvěrné informace;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úkoly velmi důležité a jejichž řádné a včasné splnění může zajistit jen sám manažer;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nové úkoly, na které nebyli pracovníci připraveni;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úkoly, které jsou bezvýhradnou povinností manažera, i když jsou nepříjemné;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delikátní odpovědnost;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vágně nebo špatně definované úkoly.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Činnosti nevhodné k delegování</a:t>
            </a:r>
          </a:p>
        </p:txBody>
      </p:sp>
    </p:spTree>
    <p:extLst>
      <p:ext uri="{BB962C8B-B14F-4D97-AF65-F5344CB8AC3E}">
        <p14:creationId xmlns:p14="http://schemas.microsoft.com/office/powerpoint/2010/main" val="1546450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</a:pPr>
            <a:r>
              <a:rPr lang="cs-CZ" sz="1800" dirty="0"/>
              <a:t>Přísluší delegovaná práce určité funkci?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Kdo má zájem a schopnosti?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Pro koho bude delegovaná práce novou „vzpruhou“?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Komu delegovaný úkol pomůže v jeho růstu?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Kdo byl přehlédnut při delegování v minulosti?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Kdo má čas?</a:t>
            </a:r>
          </a:p>
          <a:p>
            <a:pPr lvl="0" algn="just">
              <a:lnSpc>
                <a:spcPct val="150000"/>
              </a:lnSpc>
            </a:pPr>
            <a:r>
              <a:rPr lang="cs-CZ" sz="1800" dirty="0"/>
              <a:t>Kdo je připraven pro povýšení?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delegování</a:t>
            </a:r>
          </a:p>
        </p:txBody>
      </p:sp>
    </p:spTree>
    <p:extLst>
      <p:ext uri="{BB962C8B-B14F-4D97-AF65-F5344CB8AC3E}">
        <p14:creationId xmlns:p14="http://schemas.microsoft.com/office/powerpoint/2010/main" val="2204076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1619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err="1"/>
              <a:t>Time</a:t>
            </a:r>
            <a:r>
              <a:rPr lang="cs-CZ" sz="1800" b="1" dirty="0"/>
              <a:t> management </a:t>
            </a:r>
            <a:r>
              <a:rPr lang="cs-CZ" sz="1800" dirty="0"/>
              <a:t>je přístup k efektivnímu řízení a využívání pracovního času.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 err="1"/>
              <a:t>Time</a:t>
            </a:r>
            <a:r>
              <a:rPr lang="cs-CZ" sz="1800" dirty="0"/>
              <a:t> management je důsledné, cílené používání osvědčených pracovních postupů v denní praxi, které napomáhá vést a organizovat samy sebe i jednotlivé oblasti života tak, aby bylo možné optimálně a smysluplně využívat čas, který máme k dispozici.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Jedná se v podstatě o přístup k efektivnímu hospodaření s časem.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Time</a:t>
            </a:r>
            <a:r>
              <a:rPr lang="cs-CZ" dirty="0"/>
              <a:t> management</a:t>
            </a:r>
          </a:p>
        </p:txBody>
      </p:sp>
    </p:spTree>
    <p:extLst>
      <p:ext uri="{BB962C8B-B14F-4D97-AF65-F5344CB8AC3E}">
        <p14:creationId xmlns:p14="http://schemas.microsoft.com/office/powerpoint/2010/main" val="68789024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2990</TotalTime>
  <Words>4468</Words>
  <Application>Microsoft Office PowerPoint</Application>
  <PresentationFormat>Předvádění na obrazovce (16:9)</PresentationFormat>
  <Paragraphs>457</Paragraphs>
  <Slides>54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9" baseType="lpstr">
      <vt:lpstr>Arial</vt:lpstr>
      <vt:lpstr>Calibri</vt:lpstr>
      <vt:lpstr>Enriqueta</vt:lpstr>
      <vt:lpstr>Times New Roman</vt:lpstr>
      <vt:lpstr>SLU</vt:lpstr>
      <vt:lpstr>Manažerské techniky a přístupy     </vt:lpstr>
      <vt:lpstr>Delegování</vt:lpstr>
      <vt:lpstr>Míra delegování</vt:lpstr>
      <vt:lpstr>Cíl delegování</vt:lpstr>
      <vt:lpstr>Proces delegování</vt:lpstr>
      <vt:lpstr>Činnosti vhodné k delegování</vt:lpstr>
      <vt:lpstr>Činnosti nevhodné k delegování</vt:lpstr>
      <vt:lpstr>Plánování delegování</vt:lpstr>
      <vt:lpstr>Time management</vt:lpstr>
      <vt:lpstr>Generace Time managementu</vt:lpstr>
      <vt:lpstr>Plánování času</vt:lpstr>
      <vt:lpstr>Nástroje plánování času</vt:lpstr>
      <vt:lpstr>Optimální rozložení času v běžném pracovním týdnu</vt:lpstr>
      <vt:lpstr>Zloději času</vt:lpstr>
      <vt:lpstr>Techniky řízení času</vt:lpstr>
      <vt:lpstr>Paretovo pravidlo</vt:lpstr>
      <vt:lpstr>ABC analýza</vt:lpstr>
      <vt:lpstr>Eisenhowerův princip </vt:lpstr>
      <vt:lpstr>Eisenhowerova matice</vt:lpstr>
      <vt:lpstr>Týmová práce</vt:lpstr>
      <vt:lpstr>Týmy I</vt:lpstr>
      <vt:lpstr>Týmy II</vt:lpstr>
      <vt:lpstr>Týmy III</vt:lpstr>
      <vt:lpstr>Týmové role podle Belbina</vt:lpstr>
      <vt:lpstr>Fáze vývoje týmu</vt:lpstr>
      <vt:lpstr>Výhody týmové práce</vt:lpstr>
      <vt:lpstr>Nevýhody týmové práce</vt:lpstr>
      <vt:lpstr>Management by Objectives MBO </vt:lpstr>
      <vt:lpstr>MBO jako cyklus aktivit</vt:lpstr>
      <vt:lpstr>Předpoklady úspěšného programu MBO </vt:lpstr>
      <vt:lpstr>Konflikt</vt:lpstr>
      <vt:lpstr>Okolnosti vzniku konfliktu</vt:lpstr>
      <vt:lpstr>Styly řešení konfliktů</vt:lpstr>
      <vt:lpstr>Řešení konfliktní situace</vt:lpstr>
      <vt:lpstr>Porada</vt:lpstr>
      <vt:lpstr>Typy porad</vt:lpstr>
      <vt:lpstr>Fáze porady</vt:lpstr>
      <vt:lpstr>Chyby na poradách</vt:lpstr>
      <vt:lpstr>Brainstorming</vt:lpstr>
      <vt:lpstr>Průběh brainstormingu</vt:lpstr>
      <vt:lpstr>Manažerské přístupy v mezinárodním prostředí</vt:lpstr>
      <vt:lpstr>Interkulturní kompetence </vt:lpstr>
      <vt:lpstr>Interkulturní kompetence</vt:lpstr>
      <vt:lpstr>Typy mezinárodních manažerů</vt:lpstr>
      <vt:lpstr>Typy chování mezinárodních manažerů</vt:lpstr>
      <vt:lpstr>EPRG model</vt:lpstr>
      <vt:lpstr>EPRG model</vt:lpstr>
      <vt:lpstr>Americký management</vt:lpstr>
      <vt:lpstr>Charakteristiky amerického managementu</vt:lpstr>
      <vt:lpstr>Japonský management I</vt:lpstr>
      <vt:lpstr>Japonský management II</vt:lpstr>
      <vt:lpstr>Charakteristické znaky japonského managementu I</vt:lpstr>
      <vt:lpstr>Charakteristické znaky japonského managementu II</vt:lpstr>
      <vt:lpstr>Charakteristické znaky japonského managementu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187</cp:revision>
  <dcterms:created xsi:type="dcterms:W3CDTF">2016-07-06T15:42:34Z</dcterms:created>
  <dcterms:modified xsi:type="dcterms:W3CDTF">2025-02-23T16:08:45Z</dcterms:modified>
</cp:coreProperties>
</file>