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384" r:id="rId2"/>
    <p:sldId id="452" r:id="rId3"/>
    <p:sldId id="478" r:id="rId4"/>
    <p:sldId id="453" r:id="rId5"/>
    <p:sldId id="454" r:id="rId6"/>
    <p:sldId id="476" r:id="rId7"/>
    <p:sldId id="456" r:id="rId8"/>
    <p:sldId id="479" r:id="rId9"/>
    <p:sldId id="455" r:id="rId10"/>
    <p:sldId id="480" r:id="rId11"/>
    <p:sldId id="477" r:id="rId12"/>
    <p:sldId id="481" r:id="rId13"/>
    <p:sldId id="482" r:id="rId14"/>
    <p:sldId id="483" r:id="rId15"/>
    <p:sldId id="485" r:id="rId16"/>
    <p:sldId id="484" r:id="rId17"/>
    <p:sldId id="457" r:id="rId18"/>
    <p:sldId id="486" r:id="rId19"/>
    <p:sldId id="487" r:id="rId20"/>
    <p:sldId id="488" r:id="rId21"/>
    <p:sldId id="489" r:id="rId22"/>
    <p:sldId id="490" r:id="rId23"/>
    <p:sldId id="491" r:id="rId24"/>
    <p:sldId id="458" r:id="rId25"/>
    <p:sldId id="475" r:id="rId26"/>
    <p:sldId id="459" r:id="rId27"/>
    <p:sldId id="460" r:id="rId28"/>
    <p:sldId id="472" r:id="rId29"/>
    <p:sldId id="473" r:id="rId30"/>
    <p:sldId id="492" r:id="rId31"/>
    <p:sldId id="493" r:id="rId32"/>
    <p:sldId id="494" r:id="rId33"/>
    <p:sldId id="503" r:id="rId34"/>
    <p:sldId id="461" r:id="rId35"/>
    <p:sldId id="495" r:id="rId36"/>
    <p:sldId id="496" r:id="rId37"/>
    <p:sldId id="497" r:id="rId38"/>
    <p:sldId id="462" r:id="rId39"/>
    <p:sldId id="499" r:id="rId40"/>
    <p:sldId id="500" r:id="rId41"/>
    <p:sldId id="498" r:id="rId42"/>
    <p:sldId id="506" r:id="rId43"/>
    <p:sldId id="463" r:id="rId44"/>
    <p:sldId id="464" r:id="rId45"/>
    <p:sldId id="465" r:id="rId46"/>
    <p:sldId id="466" r:id="rId47"/>
    <p:sldId id="467" r:id="rId48"/>
    <p:sldId id="507" r:id="rId49"/>
    <p:sldId id="468" r:id="rId50"/>
    <p:sldId id="470" r:id="rId51"/>
    <p:sldId id="469" r:id="rId52"/>
    <p:sldId id="504" r:id="rId53"/>
    <p:sldId id="471" r:id="rId54"/>
    <p:sldId id="501" r:id="rId55"/>
    <p:sldId id="502" r:id="rId56"/>
    <p:sldId id="508" r:id="rId57"/>
    <p:sldId id="511" r:id="rId58"/>
    <p:sldId id="509" r:id="rId59"/>
    <p:sldId id="510" r:id="rId60"/>
    <p:sldId id="505" r:id="rId61"/>
    <p:sldId id="474" r:id="rId6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103" d="100"/>
          <a:sy n="103" d="100"/>
        </p:scale>
        <p:origin x="811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10.03.2025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Moderní styly vedení a motivace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939902"/>
            <a:ext cx="3888432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přednáška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  <a:p>
            <a:pPr algn="r"/>
            <a:r>
              <a:rPr lang="cs-CZ" altLang="cs-CZ" sz="90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634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Metoda GROW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443EE5A-B2FD-4CC9-AD6B-009DC976BB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0" t="21200" r="9281" b="5361"/>
          <a:stretch/>
        </p:blipFill>
        <p:spPr>
          <a:xfrm>
            <a:off x="1763688" y="897853"/>
            <a:ext cx="545122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00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81526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800" b="1" dirty="0" err="1"/>
              <a:t>Neurokoučink</a:t>
            </a:r>
            <a:r>
              <a:rPr lang="cs-CZ" sz="1800" dirty="0"/>
              <a:t> neboli </a:t>
            </a:r>
            <a:r>
              <a:rPr lang="cs-CZ" sz="1800" b="1" dirty="0"/>
              <a:t>brain-</a:t>
            </a:r>
            <a:r>
              <a:rPr lang="cs-CZ" sz="1800" b="1" dirty="0" err="1"/>
              <a:t>based</a:t>
            </a:r>
            <a:r>
              <a:rPr lang="cs-CZ" sz="1800" b="1" dirty="0"/>
              <a:t> </a:t>
            </a:r>
            <a:r>
              <a:rPr lang="cs-CZ" sz="1800" b="1" dirty="0" err="1"/>
              <a:t>koučink</a:t>
            </a:r>
            <a:r>
              <a:rPr lang="cs-CZ" sz="1800" dirty="0"/>
              <a:t>. Jak už název napovídá, jedná se o metodu, která vychází z </a:t>
            </a:r>
            <a:r>
              <a:rPr lang="cs-CZ" sz="1800" b="1" dirty="0"/>
              <a:t>poznatků neurovědy</a:t>
            </a:r>
            <a:r>
              <a:rPr lang="cs-CZ" sz="1800" dirty="0"/>
              <a:t>, jež zkoumá fungování lidského mozku.</a:t>
            </a:r>
          </a:p>
          <a:p>
            <a:pPr lvl="0" algn="just"/>
            <a:r>
              <a:rPr lang="cs-CZ" sz="1800" dirty="0"/>
              <a:t>Vychází z toho, že mozek určuje, jak reagujeme, jak se chováme, jak uvažujeme. </a:t>
            </a:r>
          </a:p>
          <a:p>
            <a:pPr lvl="0" algn="just"/>
            <a:r>
              <a:rPr lang="cs-CZ" sz="1800" dirty="0"/>
              <a:t>V okamžiku, kdy začne pracovat proti nám, je třeba mu pomoci některé </a:t>
            </a:r>
            <a:r>
              <a:rPr lang="cs-CZ" sz="1800" b="1" dirty="0"/>
              <a:t>zaběhlé rituály a způsoby "přeprogramovat"</a:t>
            </a:r>
            <a:r>
              <a:rPr lang="cs-CZ" sz="1800" dirty="0"/>
              <a:t>. A právě to je oblast, na kterou se koučové zaměřují.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Brain-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koučink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6117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800" b="1" dirty="0"/>
              <a:t>Kata </a:t>
            </a:r>
            <a:r>
              <a:rPr lang="cs-CZ" sz="1800" b="1" dirty="0" err="1"/>
              <a:t>koučink</a:t>
            </a:r>
            <a:r>
              <a:rPr lang="cs-CZ" sz="1800" b="1" dirty="0"/>
              <a:t> </a:t>
            </a:r>
            <a:r>
              <a:rPr lang="cs-CZ" sz="1800" dirty="0"/>
              <a:t>vychází z japonského slova „Kata“. Toto slovo má původ v japonských bojových uměních a znamená způsoby myšlení a chování, které se stávají díky neustálému cvičení a používání rutinou a jsou potom používány automaticky. Kata </a:t>
            </a:r>
            <a:r>
              <a:rPr lang="cs-CZ" sz="1800" dirty="0" err="1"/>
              <a:t>koučink</a:t>
            </a:r>
            <a:r>
              <a:rPr lang="cs-CZ" sz="1800" dirty="0"/>
              <a:t> pak představuje hledání příležitostí pro zlepšování a úsilí o ukotvení zlepšení v hlavách zaměstnanců, aby se tyto staly součástí jejich každodenní práce. </a:t>
            </a:r>
          </a:p>
          <a:p>
            <a:pPr lvl="0" algn="just"/>
            <a:r>
              <a:rPr lang="cs-CZ" sz="1800" dirty="0"/>
              <a:t>Kata </a:t>
            </a:r>
            <a:r>
              <a:rPr lang="cs-CZ" sz="1800" dirty="0" err="1"/>
              <a:t>koučink</a:t>
            </a:r>
            <a:r>
              <a:rPr lang="cs-CZ" sz="1800" dirty="0"/>
              <a:t> rozlišuje kata zlepšování a kata koučování.</a:t>
            </a:r>
          </a:p>
          <a:p>
            <a:pPr algn="just"/>
            <a:r>
              <a:rPr lang="cs-CZ" sz="1800" b="1" dirty="0"/>
              <a:t>Kata zlepšování: Jaký je současný stav a jaký by měl být?</a:t>
            </a:r>
          </a:p>
          <a:p>
            <a:pPr lvl="1" algn="just"/>
            <a:r>
              <a:rPr lang="cs-CZ" sz="1400" dirty="0"/>
              <a:t>Kata zlepšování se zaměřuje na postupné vytváření rutin u zaměstnanců a manažerů, které vedou k neustálému přibližování se k cílovému stavu. Přitom není cesta k cíli předem určená. Tato cesta se hledá krok za krokem pomocí experimentálního přístupu. Důležitým předpokladem je přitom co nejpřesnější popis současného i cílového stavu.</a:t>
            </a:r>
          </a:p>
          <a:p>
            <a:pPr algn="just"/>
            <a:r>
              <a:rPr lang="cs-CZ" sz="1800" b="1" dirty="0"/>
              <a:t>Kata koučování: Jak dosáhnout experimentováním vlastní řešení</a:t>
            </a:r>
          </a:p>
          <a:p>
            <a:pPr lvl="1" algn="just"/>
            <a:r>
              <a:rPr lang="cs-CZ" sz="1400" dirty="0"/>
              <a:t>Vedoucí musí své podřízené podporovat na cestě od současného stavu až k požadovanému cílovému stavu.</a:t>
            </a:r>
          </a:p>
          <a:p>
            <a:pPr algn="just"/>
            <a:endParaRPr lang="cs-CZ" sz="1800" dirty="0"/>
          </a:p>
          <a:p>
            <a:pPr lvl="0"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Kata </a:t>
            </a:r>
            <a:r>
              <a:rPr lang="cs-CZ" dirty="0" err="1"/>
              <a:t>koučink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2605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Kata </a:t>
            </a:r>
            <a:r>
              <a:rPr lang="cs-CZ" sz="1800" dirty="0" err="1"/>
              <a:t>koučink</a:t>
            </a:r>
            <a:r>
              <a:rPr lang="cs-CZ" sz="1800" dirty="0"/>
              <a:t> je založen na následujících otázkách:</a:t>
            </a:r>
          </a:p>
          <a:p>
            <a:pPr marL="0" indent="357188" algn="just">
              <a:buNone/>
            </a:pPr>
            <a:r>
              <a:rPr lang="cs-CZ" sz="1800" b="1" dirty="0"/>
              <a:t>Jaký má být cílový stav? </a:t>
            </a:r>
            <a:endParaRPr lang="cs-CZ" sz="1800" dirty="0"/>
          </a:p>
          <a:p>
            <a:pPr marL="0" indent="357188" algn="just">
              <a:buNone/>
            </a:pPr>
            <a:r>
              <a:rPr lang="cs-CZ" sz="1800" b="1" dirty="0"/>
              <a:t>Jaký je současný stav?</a:t>
            </a:r>
            <a:endParaRPr lang="cs-CZ" sz="1800" dirty="0"/>
          </a:p>
          <a:p>
            <a:pPr marL="0" indent="357188" algn="just">
              <a:buNone/>
            </a:pPr>
            <a:r>
              <a:rPr lang="cs-CZ" sz="1800" b="1" dirty="0"/>
              <a:t>Jaké překážky stojí dosažení cílového stavu v cestě?</a:t>
            </a:r>
            <a:endParaRPr lang="cs-CZ" sz="1800" dirty="0"/>
          </a:p>
          <a:p>
            <a:pPr marL="0" indent="357188" algn="just">
              <a:buNone/>
            </a:pPr>
            <a:r>
              <a:rPr lang="cs-CZ" sz="1800" b="1" dirty="0"/>
              <a:t>Jaké další kroky můžeme z toho vyvodit a co se pomocí nich dozvíme?</a:t>
            </a:r>
            <a:endParaRPr lang="cs-CZ" sz="1800" dirty="0"/>
          </a:p>
          <a:p>
            <a:pPr marL="0" indent="357188" algn="just">
              <a:buNone/>
            </a:pPr>
            <a:r>
              <a:rPr lang="cs-CZ" sz="1800" b="1" dirty="0"/>
              <a:t>Do kdy můžeme pozorovat první výsledky a co se z nich naučíme?</a:t>
            </a:r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  <a:p>
            <a:pPr algn="just"/>
            <a:r>
              <a:rPr lang="cs-CZ" sz="1800" dirty="0"/>
              <a:t>Kata </a:t>
            </a:r>
            <a:r>
              <a:rPr lang="cs-CZ" sz="1800" dirty="0" err="1"/>
              <a:t>koučink</a:t>
            </a:r>
            <a:r>
              <a:rPr lang="cs-CZ" sz="1800" dirty="0"/>
              <a:t> tedy nestanovuje předem žádný způsob vyřešení. </a:t>
            </a:r>
          </a:p>
          <a:p>
            <a:pPr algn="just"/>
            <a:r>
              <a:rPr lang="cs-CZ" sz="1800" dirty="0"/>
              <a:t>Pracovníci jsou především podporováni v tom, aby nalezli pomocí experimentování vlastní řešení. </a:t>
            </a:r>
          </a:p>
          <a:p>
            <a:pPr algn="just"/>
            <a:r>
              <a:rPr lang="cs-CZ" sz="1800" dirty="0"/>
              <a:t>Ústředním předpokladem úspěchu je při Kata </a:t>
            </a:r>
            <a:r>
              <a:rPr lang="cs-CZ" sz="1800" dirty="0" err="1"/>
              <a:t>koučinku</a:t>
            </a:r>
            <a:r>
              <a:rPr lang="cs-CZ" sz="1800" dirty="0"/>
              <a:t> také vztah mezi koučem a koučovaným (případně vedoucím a podřízeným), který je založen na vzájemné důvěře a oboustranném respektu.</a:t>
            </a:r>
          </a:p>
          <a:p>
            <a:pPr algn="just"/>
            <a:endParaRPr lang="cs-CZ" sz="1800" dirty="0"/>
          </a:p>
          <a:p>
            <a:pPr lvl="0"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Kata </a:t>
            </a:r>
            <a:r>
              <a:rPr lang="cs-CZ" dirty="0" err="1"/>
              <a:t>koučink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2685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Kata </a:t>
            </a:r>
            <a:r>
              <a:rPr lang="cs-CZ" dirty="0" err="1"/>
              <a:t>koučink</a:t>
            </a:r>
            <a:r>
              <a:rPr lang="cs-CZ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06762A4-2096-41FE-8D92-9BCE72B10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05452"/>
            <a:ext cx="6840669" cy="384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64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Kata </a:t>
            </a:r>
            <a:r>
              <a:rPr lang="cs-CZ" dirty="0" err="1"/>
              <a:t>koučink</a:t>
            </a:r>
            <a:r>
              <a:rPr lang="cs-CZ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A5CB460-5945-4371-BC93-A30CCD6EF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15566"/>
            <a:ext cx="6253182" cy="357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38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Kata </a:t>
            </a:r>
            <a:r>
              <a:rPr lang="cs-CZ" dirty="0" err="1"/>
              <a:t>koučink</a:t>
            </a:r>
            <a:r>
              <a:rPr lang="cs-CZ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D212265-2506-4965-AA38-7B52863996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9"/>
          <a:stretch/>
        </p:blipFill>
        <p:spPr>
          <a:xfrm>
            <a:off x="683568" y="1203598"/>
            <a:ext cx="695710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58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864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/>
              <a:t>Mentální koučování</a:t>
            </a:r>
            <a:r>
              <a:rPr lang="cs-CZ" sz="1800" dirty="0"/>
              <a:t> znamená, že změnu startujeme v naší hlavě. </a:t>
            </a:r>
          </a:p>
          <a:p>
            <a:pPr algn="just"/>
            <a:r>
              <a:rPr lang="cs-CZ" sz="1800" b="1" dirty="0"/>
              <a:t>Holistický </a:t>
            </a:r>
            <a:r>
              <a:rPr lang="cs-CZ" sz="1800" dirty="0"/>
              <a:t>přístup jednoduše znamená, že se zabývám celou osobností. Pracuje se tedy na mysli, emocích, fyzické i duševní kondici. Při hledání osobní cesty k úspěchu tedy bereme v úvahu všechny čtyři pilíře a věnujeme se i tomu, jak spolu vzájemně propojené. Holistický přístup k životu a člověku je tu s námi už od Starověkého Řecka. </a:t>
            </a:r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Mentální </a:t>
            </a:r>
            <a:r>
              <a:rPr lang="cs-CZ" dirty="0" err="1"/>
              <a:t>koučink</a:t>
            </a:r>
            <a:r>
              <a:rPr lang="cs-CZ" dirty="0"/>
              <a:t> a holistický přístup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C5031BE6-E361-44CD-AB40-934BB237FC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5953" y="2160240"/>
            <a:ext cx="250785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3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81526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Mentorování je proces založený na využívání speciálně vybraných a vyškolených jedinců-mentorů, kteří pomáhají přiděleným osobám při jejich vzdělávání a rozvoji tím, že poskytují odborné vedení, praktické rady a trvalou podporu.</a:t>
            </a:r>
          </a:p>
          <a:p>
            <a:pPr algn="just"/>
            <a:r>
              <a:rPr lang="cs-CZ" sz="1800" dirty="0"/>
              <a:t>Mentorování může hrát důležitou roli v rozvoji lídrů a manažerů. </a:t>
            </a:r>
          </a:p>
          <a:p>
            <a:pPr algn="just"/>
            <a:r>
              <a:rPr lang="cs-CZ" sz="1800" dirty="0" err="1"/>
              <a:t>Mentoring</a:t>
            </a:r>
            <a:r>
              <a:rPr lang="cs-CZ" sz="1800" dirty="0"/>
              <a:t> je vztah mentora (zkušenější a starší), který pomáhá svému svěřenci rozvíjet jeho osobnost, dovednosti, orientovat se v dané problematice. </a:t>
            </a:r>
          </a:p>
          <a:p>
            <a:pPr algn="just"/>
            <a:r>
              <a:rPr lang="cs-CZ" sz="1800" dirty="0"/>
              <a:t>Mentor předává své poznatky, zkušenosti formou rad, diskuse a poskytování zpětné vazby. </a:t>
            </a:r>
          </a:p>
          <a:p>
            <a:pPr algn="just"/>
            <a:r>
              <a:rPr lang="cs-CZ" sz="1800" dirty="0"/>
              <a:t>Mentor navozuje dilemata a příklady řešení. Svěřenec může pozorovat mentora při činnosti a vyvolávat </a:t>
            </a:r>
            <a:r>
              <a:rPr lang="cs-CZ" sz="1800"/>
              <a:t>diskusi.</a:t>
            </a: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Mentorování</a:t>
            </a:r>
          </a:p>
        </p:txBody>
      </p:sp>
    </p:spTree>
    <p:extLst>
      <p:ext uri="{BB962C8B-B14F-4D97-AF65-F5344CB8AC3E}">
        <p14:creationId xmlns:p14="http://schemas.microsoft.com/office/powerpoint/2010/main" val="141519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Mentorování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3E7A9E3-2FD8-4511-B40A-82883B040B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15001" r="10625"/>
          <a:stretch/>
        </p:blipFill>
        <p:spPr>
          <a:xfrm>
            <a:off x="683568" y="881385"/>
            <a:ext cx="659299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4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Z pohledu stylu řízení je koučování osobní přístup realizovaný při výkonu práce a používaný manažery k rozvoji dovedností a schopností pracovníků.  </a:t>
            </a:r>
          </a:p>
          <a:p>
            <a:pPr algn="just"/>
            <a:r>
              <a:rPr lang="cs-CZ" sz="1800" dirty="0"/>
              <a:t>Řízení lidí formou koučování není založeno na přímých příkazech a rozkazech, ale spíše na přístupech podporujících důvěru, posilující spolupráci při řešení problému.</a:t>
            </a:r>
          </a:p>
          <a:p>
            <a:pPr algn="just"/>
            <a:r>
              <a:rPr lang="cs-CZ" sz="1800" dirty="0"/>
              <a:t>Koučování, jak už napovídá samotný pojem, je manažerský přístup převzatý z oblasti sportu. </a:t>
            </a:r>
          </a:p>
          <a:p>
            <a:pPr algn="just"/>
            <a:r>
              <a:rPr lang="cs-CZ" sz="1800" dirty="0"/>
              <a:t>Potřeba koučování vyplývá z formálního nebo neformálního zkoumání pracovního výkonu, ale i běžných každodenních aktivit.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Koučování</a:t>
            </a:r>
          </a:p>
        </p:txBody>
      </p:sp>
    </p:spTree>
    <p:extLst>
      <p:ext uri="{BB962C8B-B14F-4D97-AF65-F5344CB8AC3E}">
        <p14:creationId xmlns:p14="http://schemas.microsoft.com/office/powerpoint/2010/main" val="3208297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81526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Reverzní </a:t>
            </a:r>
            <a:r>
              <a:rPr lang="cs-CZ" sz="1800" dirty="0" err="1"/>
              <a:t>mentoring</a:t>
            </a:r>
            <a:r>
              <a:rPr lang="cs-CZ" sz="1800" dirty="0"/>
              <a:t> je proces, kdy méně zkušený zaměstnanec mentoruje zkušenějšího kolegu. </a:t>
            </a:r>
          </a:p>
          <a:p>
            <a:pPr algn="just"/>
            <a:r>
              <a:rPr lang="cs-CZ" sz="1800" dirty="0"/>
              <a:t>Průkopníkem tohoto přístupu k rozvoji zaměstnanců je bývalý ředitel společnosti </a:t>
            </a:r>
            <a:r>
              <a:rPr lang="cs-CZ" sz="1800" i="1" dirty="0"/>
              <a:t>General Electric</a:t>
            </a:r>
            <a:r>
              <a:rPr lang="cs-CZ" sz="1800" dirty="0"/>
              <a:t> Jack </a:t>
            </a:r>
            <a:r>
              <a:rPr lang="cs-CZ" sz="1800" dirty="0" err="1"/>
              <a:t>Welch</a:t>
            </a:r>
            <a:r>
              <a:rPr lang="cs-CZ" sz="1800" dirty="0"/>
              <a:t>. 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Reverzní </a:t>
            </a:r>
            <a:r>
              <a:rPr lang="cs-CZ" dirty="0" err="1"/>
              <a:t>mentoring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326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81526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/>
              <a:t>Chcete získat zkušenosti a rady od zkušenějšího člověka:</a:t>
            </a:r>
            <a:r>
              <a:rPr lang="cs-CZ" sz="1800" dirty="0"/>
              <a:t> Mentor je často někdo, kdo již dosáhl určitého úspěchu ve vaší oblasti a může vám předat své znalosti, dovednosti a perspektivu.</a:t>
            </a:r>
          </a:p>
          <a:p>
            <a:pPr algn="just"/>
            <a:r>
              <a:rPr lang="cs-CZ" sz="1800" b="1" dirty="0"/>
              <a:t>Hledáte dlouhodobý vztah:</a:t>
            </a:r>
            <a:r>
              <a:rPr lang="cs-CZ" sz="1800" dirty="0"/>
              <a:t> </a:t>
            </a:r>
            <a:r>
              <a:rPr lang="cs-CZ" sz="1800" dirty="0" err="1"/>
              <a:t>Mentoring</a:t>
            </a:r>
            <a:r>
              <a:rPr lang="cs-CZ" sz="1800" dirty="0"/>
              <a:t> je často založen na dlouhodobé spolupráci, během které si můžete vybudovat silný vztah se svým mentorem.</a:t>
            </a:r>
          </a:p>
          <a:p>
            <a:pPr algn="just"/>
            <a:r>
              <a:rPr lang="cs-CZ" sz="1800" b="1" dirty="0"/>
              <a:t>Chcete se orientovat v nové oblasti:</a:t>
            </a:r>
            <a:r>
              <a:rPr lang="cs-CZ" sz="1800" dirty="0"/>
              <a:t> Mentor vám může pomoci porozumět novému prostředí, naučit se nové dovednosti a získat cenné rady.</a:t>
            </a:r>
          </a:p>
          <a:p>
            <a:pPr algn="just"/>
            <a:r>
              <a:rPr lang="cs-CZ" sz="1800" b="1" dirty="0"/>
              <a:t>Potřebujete podporu při rozhodování o své kariéře:</a:t>
            </a:r>
            <a:r>
              <a:rPr lang="cs-CZ" sz="1800" dirty="0"/>
              <a:t> Mentor vám může pomoci zjistit, co vás baví a v čem jste dobří, a vybrat si správnou kariérní cestu.</a:t>
            </a:r>
          </a:p>
          <a:p>
            <a:pPr marL="0" indent="0" algn="just">
              <a:buNone/>
            </a:pP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Kdy zvolit </a:t>
            </a:r>
            <a:r>
              <a:rPr lang="cs-CZ" dirty="0" err="1"/>
              <a:t>mentoring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5864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81526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/>
              <a:t>Chcete dosáhnout konkrétních cílů:</a:t>
            </a:r>
            <a:r>
              <a:rPr lang="cs-CZ" sz="1800" dirty="0"/>
              <a:t> </a:t>
            </a:r>
            <a:r>
              <a:rPr lang="cs-CZ" sz="1800" dirty="0" err="1"/>
              <a:t>Koučink</a:t>
            </a:r>
            <a:r>
              <a:rPr lang="cs-CZ" sz="1800" dirty="0"/>
              <a:t> je zaměřen na to, abyste si stanovili jasné cíle a vytvořili plán, jak jich dosáhnout.</a:t>
            </a:r>
          </a:p>
          <a:p>
            <a:r>
              <a:rPr lang="cs-CZ" sz="1800" b="1" dirty="0"/>
              <a:t>Potřebujete zlepšit své dovednosti:</a:t>
            </a:r>
            <a:r>
              <a:rPr lang="cs-CZ" sz="1800" dirty="0"/>
              <a:t> </a:t>
            </a:r>
            <a:r>
              <a:rPr lang="cs-CZ" sz="1800" dirty="0" err="1"/>
              <a:t>Koučink</a:t>
            </a:r>
            <a:r>
              <a:rPr lang="cs-CZ" sz="1800" dirty="0"/>
              <a:t> vám může pomoci rozvíjet vaše komunikační dovednosti, </a:t>
            </a:r>
            <a:r>
              <a:rPr lang="cs-CZ" sz="1800" dirty="0" err="1"/>
              <a:t>leadership</a:t>
            </a:r>
            <a:r>
              <a:rPr lang="cs-CZ" sz="1800" dirty="0"/>
              <a:t>, řešení problémů a další.</a:t>
            </a:r>
          </a:p>
          <a:p>
            <a:r>
              <a:rPr lang="cs-CZ" sz="1800" b="1" dirty="0"/>
              <a:t>Chcete překonat osobní překážky:</a:t>
            </a:r>
            <a:r>
              <a:rPr lang="cs-CZ" sz="1800" dirty="0"/>
              <a:t> </a:t>
            </a:r>
            <a:r>
              <a:rPr lang="cs-CZ" sz="1800" dirty="0" err="1"/>
              <a:t>Koučink</a:t>
            </a:r>
            <a:r>
              <a:rPr lang="cs-CZ" sz="1800" dirty="0"/>
              <a:t> vám může pomoci identifikovat a překonat bloky, které vám brání v dosahování vašich cílů.</a:t>
            </a:r>
          </a:p>
          <a:p>
            <a:r>
              <a:rPr lang="cs-CZ" sz="1800" b="1" dirty="0"/>
              <a:t>Hledáte podporu při změně:</a:t>
            </a:r>
            <a:r>
              <a:rPr lang="cs-CZ" sz="1800" dirty="0"/>
              <a:t> </a:t>
            </a:r>
            <a:r>
              <a:rPr lang="cs-CZ" sz="1800" dirty="0" err="1"/>
              <a:t>Koučink</a:t>
            </a:r>
            <a:r>
              <a:rPr lang="cs-CZ" sz="1800" dirty="0"/>
              <a:t> vám může pomoci přizpůsobit se změnám ve vašem životě nebo kariéře.</a:t>
            </a:r>
          </a:p>
          <a:p>
            <a:pPr marL="0" indent="0" algn="just">
              <a:buNone/>
            </a:pP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Kdy zvolit </a:t>
            </a:r>
            <a:r>
              <a:rPr lang="cs-CZ" dirty="0" err="1"/>
              <a:t>koučink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2409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Terapie – </a:t>
            </a:r>
            <a:r>
              <a:rPr lang="cs-CZ" dirty="0" err="1"/>
              <a:t>koučink</a:t>
            </a:r>
            <a:r>
              <a:rPr lang="cs-CZ" dirty="0"/>
              <a:t> - </a:t>
            </a:r>
            <a:r>
              <a:rPr lang="cs-CZ" dirty="0" err="1"/>
              <a:t>mentoring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272DDB3-A741-4CA5-8470-82F1D57A1F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80879"/>
            <a:ext cx="5427111" cy="392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65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dirty="0"/>
              <a:t>Při výběru vhodného stylu vedení je potřeba si uvědomit několik základních zásad:</a:t>
            </a:r>
          </a:p>
          <a:p>
            <a:pPr lvl="0" algn="just"/>
            <a:r>
              <a:rPr lang="cs-CZ" sz="1800" dirty="0"/>
              <a:t>žádný styl vedení není univerzálně vhodný pro každou situaci;</a:t>
            </a:r>
          </a:p>
          <a:p>
            <a:pPr lvl="0" algn="just"/>
            <a:r>
              <a:rPr lang="cs-CZ" sz="1800" dirty="0"/>
              <a:t>žádný styl vedení není sám o sobě lepší než ostatní;</a:t>
            </a:r>
          </a:p>
          <a:p>
            <a:pPr lvl="0" algn="just"/>
            <a:r>
              <a:rPr lang="cs-CZ" sz="1800" dirty="0"/>
              <a:t>použití konkrétního stylu vedení závisí na povaze řešeného úkolu, složení pracovního týmu a oboru činnosti organizace;</a:t>
            </a:r>
          </a:p>
          <a:p>
            <a:pPr lvl="0" algn="just"/>
            <a:r>
              <a:rPr lang="cs-CZ" sz="1800" dirty="0"/>
              <a:t>každá situace může být analyzována tak důkladně, aby pro její řešení byl vybrán optimální styl;</a:t>
            </a:r>
          </a:p>
          <a:p>
            <a:pPr algn="just"/>
            <a:r>
              <a:rPr lang="cs-CZ" sz="1800" dirty="0"/>
              <a:t>efektivní </a:t>
            </a:r>
            <a:r>
              <a:rPr lang="cs-CZ" sz="1800" dirty="0" err="1"/>
              <a:t>leadership</a:t>
            </a:r>
            <a:r>
              <a:rPr lang="cs-CZ" sz="1800" dirty="0"/>
              <a:t> znamená být schopen posoudit, jaký styl vedení je pro danou situaci optimální a přijmout jej, i když osobně preferujeme jiný styl vedení.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Zásady volby stylu vedení</a:t>
            </a:r>
          </a:p>
        </p:txBody>
      </p:sp>
    </p:spTree>
    <p:extLst>
      <p:ext uri="{BB962C8B-B14F-4D97-AF65-F5344CB8AC3E}">
        <p14:creationId xmlns:p14="http://schemas.microsoft.com/office/powerpoint/2010/main" val="2603818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  <a:p>
            <a:pPr algn="r"/>
            <a:r>
              <a:rPr lang="cs-CZ" altLang="cs-CZ" sz="90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85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800" dirty="0"/>
              <a:t>Motivace představuje určité povzbuzení člověka do aktivity, které dělat odmítá nebo se mu do nich nechce. </a:t>
            </a:r>
          </a:p>
          <a:p>
            <a:pPr lvl="0" algn="just"/>
            <a:r>
              <a:rPr lang="cs-CZ" sz="1800" dirty="0"/>
              <a:t>Motivace je nezbytným nástrojem každého vedoucího pracovníka v každé organizaci.</a:t>
            </a:r>
          </a:p>
          <a:p>
            <a:pPr lvl="0" algn="just"/>
            <a:r>
              <a:rPr lang="cs-CZ" sz="1800" dirty="0"/>
              <a:t>Motivace se týká faktorů, které ovlivňují lidi, aby se chovali určitým způsobem. </a:t>
            </a:r>
          </a:p>
          <a:p>
            <a:pPr lvl="0" algn="just"/>
            <a:r>
              <a:rPr lang="cs-CZ" sz="1800" dirty="0"/>
              <a:t>Motivaci lze charakterizovat jako cílově orientované chování.</a:t>
            </a:r>
          </a:p>
          <a:p>
            <a:pPr lvl="0" algn="just"/>
            <a:r>
              <a:rPr lang="cs-CZ" sz="1800" dirty="0"/>
              <a:t>Motivování není inspirování, ale spíše budování trvalého vztahu. </a:t>
            </a:r>
          </a:p>
          <a:p>
            <a:pPr lvl="0" algn="just"/>
            <a:r>
              <a:rPr lang="cs-CZ" sz="1800" dirty="0"/>
              <a:t>Z tohoto důvodu motivování vyžaduje více času a investic a dlouhodobě přináší vyšší dividendy.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Motivace I</a:t>
            </a:r>
          </a:p>
        </p:txBody>
      </p:sp>
    </p:spTree>
    <p:extLst>
      <p:ext uri="{BB962C8B-B14F-4D97-AF65-F5344CB8AC3E}">
        <p14:creationId xmlns:p14="http://schemas.microsoft.com/office/powerpoint/2010/main" val="3499469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Motivace má tři složky, a to </a:t>
            </a:r>
            <a:r>
              <a:rPr lang="cs-CZ" sz="1800" b="1" dirty="0"/>
              <a:t>směr</a:t>
            </a:r>
            <a:r>
              <a:rPr lang="cs-CZ" sz="1800" dirty="0"/>
              <a:t> (co se nějaká osoba pokouší udělat) – </a:t>
            </a:r>
            <a:r>
              <a:rPr lang="cs-CZ" sz="1800" b="1" dirty="0"/>
              <a:t>úsilí </a:t>
            </a:r>
            <a:r>
              <a:rPr lang="cs-CZ" sz="1800" dirty="0"/>
              <a:t>(s jakou pílí se o to pokouší) – </a:t>
            </a:r>
            <a:r>
              <a:rPr lang="cs-CZ" sz="1800" b="1" dirty="0"/>
              <a:t>vytrvalost</a:t>
            </a:r>
            <a:r>
              <a:rPr lang="cs-CZ" sz="1800" dirty="0"/>
              <a:t> (jak dlouho se o to pokouší). </a:t>
            </a:r>
          </a:p>
          <a:p>
            <a:pPr algn="just"/>
            <a:r>
              <a:rPr lang="cs-CZ" sz="1800" dirty="0"/>
              <a:t>Pro úspěšné řízení a vedení lidí v organizacích je potřeba poznat a pochopit faktory ovlivňující chování lidí při práci. </a:t>
            </a:r>
          </a:p>
          <a:p>
            <a:pPr algn="just"/>
            <a:r>
              <a:rPr lang="cs-CZ" sz="1800" dirty="0"/>
              <a:t>Mezi tyto faktory patří jednak osobností charakteristiky jedinců (jako je například inteligence, schopnosti, postoje, emoce apod.), ale také faktory specifické povahy jako je motivace, oddanost nebo angažovanost </a:t>
            </a:r>
          </a:p>
          <a:p>
            <a:pPr algn="just"/>
            <a:r>
              <a:rPr lang="cs-CZ" sz="1800" dirty="0"/>
              <a:t>Motivace může být chápána jako síla, která ovlivňuje lidi, aby se chovali určitým způsobem. </a:t>
            </a:r>
          </a:p>
          <a:p>
            <a:pPr lvl="0" algn="just"/>
            <a:r>
              <a:rPr lang="cs-CZ" sz="1800" dirty="0"/>
              <a:t>Oddanost představuje sílu, s jakou se lidé identifikují s organizací a s jakou se zapojují do organizace.  </a:t>
            </a:r>
          </a:p>
          <a:p>
            <a:pPr algn="just"/>
            <a:r>
              <a:rPr lang="cs-CZ" sz="1800" dirty="0"/>
              <a:t>Angažovanost je stav, ve kterém jsou lidé oddáni své práci a organizaci a jsou motivovaní k dosahování vysoké úrovně výkonu.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Motivace II</a:t>
            </a:r>
          </a:p>
        </p:txBody>
      </p:sp>
    </p:spTree>
    <p:extLst>
      <p:ext uri="{BB962C8B-B14F-4D97-AF65-F5344CB8AC3E}">
        <p14:creationId xmlns:p14="http://schemas.microsoft.com/office/powerpoint/2010/main" val="1653478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Motivaci k pracovnímu jednání chápat jako vyjádření jednotlivce k přístupu k práci a jeho ochotu pracovat vycházející z jeho vnitřních pohnutek, motivů. </a:t>
            </a:r>
          </a:p>
          <a:p>
            <a:pPr algn="just"/>
            <a:r>
              <a:rPr lang="cs-CZ" sz="1800" dirty="0"/>
              <a:t>Motivace je založena na aktivizačních faktorech, které mohou být vnitřní nebo vnější povahy, a podle charakteru aktivizačního faktoru rozlišujeme dva typy motivací, a to vnitřní motivace a vnější motivace. </a:t>
            </a:r>
          </a:p>
          <a:p>
            <a:pPr algn="just"/>
            <a:r>
              <a:rPr lang="cs-CZ" sz="1800" b="1" dirty="0"/>
              <a:t>Vnitřní motivace</a:t>
            </a:r>
            <a:r>
              <a:rPr lang="cs-CZ" sz="1800" dirty="0"/>
              <a:t> je založena na vnitřních aktivizačních faktorech – </a:t>
            </a:r>
            <a:r>
              <a:rPr lang="cs-CZ" sz="1800" b="1" dirty="0"/>
              <a:t>motivech (vnitřní motivátory)</a:t>
            </a:r>
            <a:r>
              <a:rPr lang="cs-CZ" sz="1800" dirty="0"/>
              <a:t>, což jsou vnitřní (intrapsychické) pohnutky podněcující jednání člověka k něčemu. </a:t>
            </a:r>
          </a:p>
          <a:p>
            <a:pPr algn="just"/>
            <a:r>
              <a:rPr lang="cs-CZ" sz="1800" dirty="0"/>
              <a:t>Vnitřní motivy zahrnují potřebu činnosti, potřebu sociálních vztahů, touhu po moci, touhu po výkonu, potřebu seberealizace. </a:t>
            </a:r>
          </a:p>
          <a:p>
            <a:pPr algn="just"/>
            <a:r>
              <a:rPr lang="cs-CZ" sz="1800" dirty="0"/>
              <a:t>V případě pracovní motivace založené převážně na vnitřních motivech, je pracovní výkon sám o sobě zdrojem uspokojení.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Vnitřní motivace</a:t>
            </a:r>
          </a:p>
        </p:txBody>
      </p:sp>
    </p:spTree>
    <p:extLst>
      <p:ext uri="{BB962C8B-B14F-4D97-AF65-F5344CB8AC3E}">
        <p14:creationId xmlns:p14="http://schemas.microsoft.com/office/powerpoint/2010/main" val="261727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/>
              <a:t>Vnější motivace</a:t>
            </a:r>
            <a:r>
              <a:rPr lang="cs-CZ" sz="1800" dirty="0"/>
              <a:t> je založena na vnějších aktivizačních faktorech – </a:t>
            </a:r>
            <a:r>
              <a:rPr lang="cs-CZ" sz="1800" b="1" dirty="0"/>
              <a:t>stimulech (vnější motivátory)</a:t>
            </a:r>
            <a:r>
              <a:rPr lang="cs-CZ" sz="1800" dirty="0"/>
              <a:t>, které představují pobídky nebo popudy z vnějšku. </a:t>
            </a:r>
          </a:p>
          <a:p>
            <a:pPr algn="just"/>
            <a:r>
              <a:rPr lang="cs-CZ" sz="1800" dirty="0"/>
              <a:t>Tvoří ji odměny, jako třeba zvýšení platu, pochvala, povýšení, ale také tresty, jako například disciplinární řízení, odepření platu nebo kritika. </a:t>
            </a:r>
          </a:p>
          <a:p>
            <a:pPr algn="just"/>
            <a:r>
              <a:rPr lang="cs-CZ" sz="1800" dirty="0"/>
              <a:t>Podle Armstronga (2007) mohou mít vnější motivátory bezprostřední účinek působící spíše krátkodobě. </a:t>
            </a:r>
          </a:p>
          <a:p>
            <a:pPr algn="just"/>
            <a:r>
              <a:rPr lang="cs-CZ" sz="1800" dirty="0"/>
              <a:t>Zatímco vnitřní motivátory, které se týkají kvality pracovního života, mají hlubší a dlouhodobější účinek. 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Vnější motivace</a:t>
            </a:r>
          </a:p>
        </p:txBody>
      </p:sp>
    </p:spTree>
    <p:extLst>
      <p:ext uri="{BB962C8B-B14F-4D97-AF65-F5344CB8AC3E}">
        <p14:creationId xmlns:p14="http://schemas.microsoft.com/office/powerpoint/2010/main" val="1360381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Koučování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1E1179C-282C-484D-B3C7-B21A779350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47963"/>
            <a:ext cx="5454352" cy="36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59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Vnější a vnitřní motivace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2484FD2-226B-4C4B-86C6-76D741B56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88156"/>
            <a:ext cx="3528392" cy="351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96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Proces motivování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81180AF-7600-4377-9C91-9FF61EF36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53" y="774162"/>
            <a:ext cx="4598839" cy="388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61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Motivační mapa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1789760-9A7E-4358-A5EC-F9A855C3C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12" y="847725"/>
            <a:ext cx="39147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29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Motivační mapa týmová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26ED66F-604D-49B0-8F46-3001FE8C7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724930"/>
            <a:ext cx="4761902" cy="399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02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/>
              <a:t>Naše osobnost</a:t>
            </a:r>
            <a:r>
              <a:rPr lang="cs-CZ" sz="1800" dirty="0"/>
              <a:t> – má tendenci být poměrně stálá, tudíž se obtížně mění a je více zaměřena na minulost.</a:t>
            </a:r>
          </a:p>
          <a:p>
            <a:pPr algn="just"/>
            <a:r>
              <a:rPr lang="cs-CZ" sz="1800" b="1" dirty="0"/>
              <a:t>Naše sebepojetí</a:t>
            </a:r>
            <a:r>
              <a:rPr lang="cs-CZ" sz="1800" dirty="0"/>
              <a:t> – jak vidíme a vnímáme sami sebe. Je to o našem přesvědčení o sobě a o našem vnitřním světě. Je proměnlivější, bývá méně vrozené a je orientováno na současnost.</a:t>
            </a:r>
          </a:p>
          <a:p>
            <a:pPr algn="just"/>
            <a:r>
              <a:rPr lang="cs-CZ" sz="1800" b="1" dirty="0"/>
              <a:t>Naše očekávání</a:t>
            </a:r>
            <a:r>
              <a:rPr lang="cs-CZ" sz="1800" dirty="0"/>
              <a:t> – naše představa o budoucích výsledcích. Ty jsou opět proměnlivější.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Kořeny motivace</a:t>
            </a:r>
          </a:p>
        </p:txBody>
      </p:sp>
    </p:spTree>
    <p:extLst>
      <p:ext uri="{BB962C8B-B14F-4D97-AF65-F5344CB8AC3E}">
        <p14:creationId xmlns:p14="http://schemas.microsoft.com/office/powerpoint/2010/main" val="716472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Teorie motivace zkoumá proces motivování, proces utváření motivací. </a:t>
            </a:r>
          </a:p>
          <a:p>
            <a:pPr algn="just"/>
            <a:r>
              <a:rPr lang="cs-CZ" sz="1800" dirty="0"/>
              <a:t>Vysvětluje, proč se lidé při práci určitým způsobem chovají  a proč vyvíjejí určité úsilí v konkrétním směru.</a:t>
            </a:r>
          </a:p>
          <a:p>
            <a:pPr algn="just"/>
            <a:r>
              <a:rPr lang="cs-CZ" sz="1800" dirty="0"/>
              <a:t>Motivační teorie se, mimo jiné zabývají tím, co mohou organizace udělat pro povzbuzování lidí, aby uplatnili své schopnosti a vyvinuli úsilí způsobem, který podpoří naplnění cílů organizace a uspokojí vlastní potřeby zaměstnanců. </a:t>
            </a:r>
          </a:p>
          <a:p>
            <a:pPr algn="just"/>
            <a:r>
              <a:rPr lang="cs-CZ" sz="1800" dirty="0"/>
              <a:t>Motivační teorie rozděluje Armstrong do tří základních skupin, a to podle jejich zaměření na: teorie </a:t>
            </a:r>
            <a:r>
              <a:rPr lang="cs-CZ" sz="1800" dirty="0" err="1"/>
              <a:t>instrumentality</a:t>
            </a:r>
            <a:r>
              <a:rPr lang="cs-CZ" sz="1800" dirty="0"/>
              <a:t>, teorie zaměřené na obsah, teorie zaměřené na proces.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Motivační teorie</a:t>
            </a:r>
          </a:p>
        </p:txBody>
      </p:sp>
    </p:spTree>
    <p:extLst>
      <p:ext uri="{BB962C8B-B14F-4D97-AF65-F5344CB8AC3E}">
        <p14:creationId xmlns:p14="http://schemas.microsoft.com/office/powerpoint/2010/main" val="3478827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Motivační klastry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DE96D4C-A78C-42BB-946E-1669A67E7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04887"/>
            <a:ext cx="6169868" cy="338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730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Devět motivátorů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B230852-A58F-4945-AD4B-CC05212F7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24675"/>
            <a:ext cx="7043175" cy="325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734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800" dirty="0"/>
              <a:t>Poznejte, jak jsou pro vás jednotlivé klastry významné a identifikujte své 3 nejdůležitější motivátory. </a:t>
            </a:r>
          </a:p>
          <a:p>
            <a:pPr lvl="0" algn="just"/>
            <a:r>
              <a:rPr lang="cs-CZ" sz="1800" dirty="0"/>
              <a:t>Poznejte i svůj </a:t>
            </a:r>
            <a:r>
              <a:rPr lang="cs-CZ" sz="1800" dirty="0" err="1"/>
              <a:t>demotivátor</a:t>
            </a:r>
            <a:r>
              <a:rPr lang="cs-CZ" sz="1800" dirty="0"/>
              <a:t>. Obvykle takto působí váš nejméně významný motivátor, tedy ten, který se nachází na posledním místě.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K zamyšlení</a:t>
            </a:r>
          </a:p>
        </p:txBody>
      </p:sp>
    </p:spTree>
    <p:extLst>
      <p:ext uri="{BB962C8B-B14F-4D97-AF65-F5344CB8AC3E}">
        <p14:creationId xmlns:p14="http://schemas.microsoft.com/office/powerpoint/2010/main" val="33234294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23478"/>
            <a:ext cx="6048672" cy="507703"/>
          </a:xfrm>
        </p:spPr>
        <p:txBody>
          <a:bodyPr/>
          <a:lstStyle/>
          <a:p>
            <a:r>
              <a:rPr lang="cs-CZ" dirty="0"/>
              <a:t>Faktory vlivu na motivaci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B70F9B1-692E-4961-BDC2-48DD8617F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93543"/>
            <a:ext cx="6876256" cy="386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50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800" dirty="0"/>
              <a:t>pomoci lidem, aby si uvědomili, jak pracují, kde je třeba se zlepšit a co se potřebují naučit;</a:t>
            </a:r>
          </a:p>
          <a:p>
            <a:pPr lvl="0" algn="just"/>
            <a:endParaRPr lang="cs-CZ" sz="1800" dirty="0"/>
          </a:p>
          <a:p>
            <a:pPr lvl="0" algn="just"/>
            <a:r>
              <a:rPr lang="cs-CZ" sz="1800" dirty="0"/>
              <a:t>uvést řízené delegování do praxe;</a:t>
            </a:r>
          </a:p>
          <a:p>
            <a:pPr lvl="0" algn="just"/>
            <a:endParaRPr lang="cs-CZ" sz="1800" dirty="0"/>
          </a:p>
          <a:p>
            <a:pPr lvl="0" algn="just"/>
            <a:r>
              <a:rPr lang="cs-CZ" sz="1800" dirty="0"/>
              <a:t>umožnit manažerům a pracovníkům využít jakékoliv vzniklé situace jako příležitosti k učení a vzdělávání;</a:t>
            </a:r>
          </a:p>
          <a:p>
            <a:pPr lvl="0" algn="just"/>
            <a:endParaRPr lang="cs-CZ" sz="1800" dirty="0"/>
          </a:p>
          <a:p>
            <a:pPr lvl="0" algn="just"/>
            <a:r>
              <a:rPr lang="cs-CZ" sz="1800" dirty="0"/>
              <a:t>umožnit v případě potřeby poskytování vedení v tom, jak vykonávat konkrétní úkoly a tím pomáhat lidem. </a:t>
            </a:r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Cíle koučování</a:t>
            </a:r>
          </a:p>
        </p:txBody>
      </p:sp>
    </p:spTree>
    <p:extLst>
      <p:ext uri="{BB962C8B-B14F-4D97-AF65-F5344CB8AC3E}">
        <p14:creationId xmlns:p14="http://schemas.microsoft.com/office/powerpoint/2010/main" val="15224249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201024"/>
            <a:ext cx="6048672" cy="507703"/>
          </a:xfrm>
        </p:spPr>
        <p:txBody>
          <a:bodyPr/>
          <a:lstStyle/>
          <a:p>
            <a:r>
              <a:rPr lang="cs-CZ" dirty="0"/>
              <a:t>Motivace k učení – motivační karta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83456FA-89B8-4C01-84A5-982C0601C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598" y="767617"/>
            <a:ext cx="4729074" cy="396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94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700" b="1" dirty="0"/>
              <a:t>Teorie </a:t>
            </a:r>
            <a:r>
              <a:rPr lang="cs-CZ" sz="1700" b="1" dirty="0" err="1"/>
              <a:t>instrumentality</a:t>
            </a:r>
            <a:r>
              <a:rPr lang="cs-CZ" sz="1700" dirty="0"/>
              <a:t> – tvrdí, že odměny nebo tresty slouží jako prostředek (nástroj) k zabezpečení žádoucího chování a jednání lidí. Do této kategorie patří třeba teorie Taylorismu.</a:t>
            </a:r>
          </a:p>
          <a:p>
            <a:pPr lvl="0" algn="just"/>
            <a:endParaRPr lang="cs-CZ" sz="1700" dirty="0"/>
          </a:p>
          <a:p>
            <a:pPr lvl="0" algn="just"/>
            <a:r>
              <a:rPr lang="cs-CZ" sz="1700" b="1" dirty="0"/>
              <a:t>Teorie zaměřené na obsah (poznání motivačních příčin)</a:t>
            </a:r>
            <a:r>
              <a:rPr lang="cs-CZ" sz="1700" dirty="0"/>
              <a:t> – tvrdí, že motivace se týká aktivit za účelem uspokojení potřeb a identifikace hlavních potřeb ovlivňujících chování. Do této oblasti patří </a:t>
            </a:r>
            <a:r>
              <a:rPr lang="cs-CZ" sz="1700" dirty="0" err="1"/>
              <a:t>Maslowova</a:t>
            </a:r>
            <a:r>
              <a:rPr lang="cs-CZ" sz="1700" dirty="0"/>
              <a:t> pyramida potřeb, </a:t>
            </a:r>
            <a:r>
              <a:rPr lang="cs-CZ" sz="1700" dirty="0" err="1"/>
              <a:t>Herzbergova</a:t>
            </a:r>
            <a:r>
              <a:rPr lang="cs-CZ" sz="1700" dirty="0"/>
              <a:t> </a:t>
            </a:r>
            <a:r>
              <a:rPr lang="cs-CZ" sz="1700" dirty="0" err="1"/>
              <a:t>dvoufaktorová</a:t>
            </a:r>
            <a:r>
              <a:rPr lang="cs-CZ" sz="1700" dirty="0"/>
              <a:t> teorie motivace, Teorie ERG C. </a:t>
            </a:r>
            <a:r>
              <a:rPr lang="cs-CZ" sz="1700" dirty="0" err="1"/>
              <a:t>Alderfera</a:t>
            </a:r>
            <a:r>
              <a:rPr lang="cs-CZ" sz="1700" dirty="0"/>
              <a:t>, Teorie potřeb </a:t>
            </a:r>
            <a:r>
              <a:rPr lang="cs-CZ" sz="1700" dirty="0" err="1"/>
              <a:t>McClellanda</a:t>
            </a:r>
            <a:r>
              <a:rPr lang="cs-CZ" sz="1700" dirty="0"/>
              <a:t>.</a:t>
            </a:r>
          </a:p>
          <a:p>
            <a:pPr lvl="0" algn="just"/>
            <a:endParaRPr lang="cs-CZ" sz="1700" dirty="0"/>
          </a:p>
          <a:p>
            <a:pPr algn="just"/>
            <a:r>
              <a:rPr lang="cs-CZ" sz="1700" b="1" dirty="0"/>
              <a:t>Teorie zaměřené na průběh motivačního procesu</a:t>
            </a:r>
            <a:r>
              <a:rPr lang="cs-CZ" sz="1700" dirty="0"/>
              <a:t> – zaměřují se na psychologického procesy ovlivňující motivaci a související s očekáváními, cíli a vnímáním spravedlnosti. Do této kategorie patří Expektační teorie, Teorie cíle, Teorie spravedlnosti J. S. Adamse.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Rozdělení motivačních teorií</a:t>
            </a:r>
          </a:p>
        </p:txBody>
      </p:sp>
    </p:spTree>
    <p:extLst>
      <p:ext uri="{BB962C8B-B14F-4D97-AF65-F5344CB8AC3E}">
        <p14:creationId xmlns:p14="http://schemas.microsoft.com/office/powerpoint/2010/main" val="39405955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r>
              <a:rPr lang="cs-CZ" dirty="0"/>
              <a:t>Teorie zaměřené na obsah – na poznání motivačních příčin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EDAFEA7-3BA2-4704-B432-A760107816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7" b="13087"/>
          <a:stretch/>
        </p:blipFill>
        <p:spPr>
          <a:xfrm>
            <a:off x="380709" y="1059582"/>
            <a:ext cx="7114674" cy="329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480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800" b="1" dirty="0" err="1"/>
              <a:t>Maslowova</a:t>
            </a:r>
            <a:r>
              <a:rPr lang="cs-CZ" sz="1800" b="1" dirty="0"/>
              <a:t> pyramida potřeba</a:t>
            </a:r>
            <a:r>
              <a:rPr lang="cs-CZ" sz="1800" dirty="0"/>
              <a:t>, kterou sestavil v roce 1943 americký psycholog Abraham </a:t>
            </a:r>
            <a:r>
              <a:rPr lang="cs-CZ" sz="1800" dirty="0" err="1"/>
              <a:t>Maslow</a:t>
            </a:r>
            <a:r>
              <a:rPr lang="cs-CZ" sz="1800" dirty="0"/>
              <a:t>, je teorie o hierarchii lidských potřeb využitelná při motivaci lidí v organizaci. Teorie říká, že každý člověk přirozeně nejprve uspokojuje nižší potřeby, potřeby s nižší hodnotou, aby mohl dosáhnout svého potenciálu v oblasti vyšších potřeb, potřeb s vyšší hodnotou.</a:t>
            </a:r>
          </a:p>
          <a:p>
            <a:pPr marL="0" lvl="0" indent="0" algn="just">
              <a:buNone/>
            </a:pPr>
            <a:r>
              <a:rPr lang="cs-CZ" sz="1800" dirty="0"/>
              <a:t>Podle této teorie tvoří lidské potřeby hierarchickou strukturu, pyramidu, která má základy postavené na potřebách, které jsou rozděleny do těchto stupňů: </a:t>
            </a:r>
          </a:p>
          <a:p>
            <a:pPr lvl="0" algn="just"/>
            <a:r>
              <a:rPr lang="cs-CZ" sz="1800" dirty="0"/>
              <a:t>fyziologické potřeby;</a:t>
            </a:r>
          </a:p>
          <a:p>
            <a:pPr lvl="0" algn="just"/>
            <a:r>
              <a:rPr lang="cs-CZ" sz="1800" dirty="0"/>
              <a:t>potřebí bezpečí a jistoty; </a:t>
            </a:r>
          </a:p>
          <a:p>
            <a:pPr lvl="0" algn="just"/>
            <a:r>
              <a:rPr lang="cs-CZ" sz="1800" dirty="0"/>
              <a:t>potřeba lásky a sounáležitosti; </a:t>
            </a:r>
          </a:p>
          <a:p>
            <a:pPr lvl="0" algn="just"/>
            <a:r>
              <a:rPr lang="cs-CZ" sz="1800" dirty="0"/>
              <a:t>potřeba uznání a úcty;</a:t>
            </a:r>
          </a:p>
          <a:p>
            <a:pPr lvl="0" algn="just"/>
            <a:r>
              <a:rPr lang="cs-CZ" sz="1800" dirty="0"/>
              <a:t>potřeba seberealizace.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err="1"/>
              <a:t>Maslowova</a:t>
            </a:r>
            <a:r>
              <a:rPr lang="cs-CZ" dirty="0"/>
              <a:t> pyramida potřeb</a:t>
            </a:r>
          </a:p>
        </p:txBody>
      </p:sp>
    </p:spTree>
    <p:extLst>
      <p:ext uri="{BB962C8B-B14F-4D97-AF65-F5344CB8AC3E}">
        <p14:creationId xmlns:p14="http://schemas.microsoft.com/office/powerpoint/2010/main" val="40905853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err="1"/>
              <a:t>Maslowova</a:t>
            </a:r>
            <a:r>
              <a:rPr lang="cs-CZ" dirty="0"/>
              <a:t> pyramida potřeb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843558"/>
            <a:ext cx="5928320" cy="351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254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800" dirty="0"/>
              <a:t>Teorie tří kategorií potřeb, </a:t>
            </a:r>
            <a:r>
              <a:rPr lang="cs-CZ" sz="1800" b="1" dirty="0"/>
              <a:t>Teorie ERG C. </a:t>
            </a:r>
            <a:r>
              <a:rPr lang="cs-CZ" sz="1800" b="1" dirty="0" err="1"/>
              <a:t>Alderfera</a:t>
            </a:r>
            <a:r>
              <a:rPr lang="cs-CZ" sz="1800" dirty="0"/>
              <a:t>,, jejímž autorem byl </a:t>
            </a:r>
            <a:r>
              <a:rPr lang="cs-CZ" sz="1800" dirty="0" err="1"/>
              <a:t>Clayton</a:t>
            </a:r>
            <a:r>
              <a:rPr lang="cs-CZ" sz="1800" dirty="0"/>
              <a:t> P. </a:t>
            </a:r>
            <a:r>
              <a:rPr lang="cs-CZ" sz="1800" dirty="0" err="1"/>
              <a:t>Alderfer</a:t>
            </a:r>
            <a:r>
              <a:rPr lang="cs-CZ" sz="1800" dirty="0"/>
              <a:t> v roce 1972, a která navazuje na práci A. </a:t>
            </a:r>
            <a:r>
              <a:rPr lang="cs-CZ" sz="1800" dirty="0" err="1"/>
              <a:t>Maslowa</a:t>
            </a:r>
            <a:r>
              <a:rPr lang="cs-CZ" sz="1800" dirty="0"/>
              <a:t>, rozděluje lidské potřeby do tří hierarchických skupin. </a:t>
            </a:r>
          </a:p>
          <a:p>
            <a:pPr marL="0" lvl="0" indent="0" algn="just">
              <a:buNone/>
            </a:pPr>
            <a:r>
              <a:rPr lang="cs-CZ" sz="1800" dirty="0"/>
              <a:t>Jedná se o tyto potřeby: </a:t>
            </a:r>
          </a:p>
          <a:p>
            <a:pPr lvl="0" algn="just"/>
            <a:r>
              <a:rPr lang="cs-CZ" sz="1800" dirty="0"/>
              <a:t>potřeby zajištění existence; </a:t>
            </a:r>
          </a:p>
          <a:p>
            <a:pPr lvl="0" algn="just"/>
            <a:r>
              <a:rPr lang="cs-CZ" sz="1800" dirty="0"/>
              <a:t>potřeby zajištění sociálních vztahů k pracovnímu okolí; </a:t>
            </a:r>
          </a:p>
          <a:p>
            <a:pPr lvl="0" algn="just"/>
            <a:r>
              <a:rPr lang="cs-CZ" sz="1800" dirty="0"/>
              <a:t>potřeby zajištění dalšího osobního, resp. profesního a kvalifikačního rozvoje. </a:t>
            </a:r>
          </a:p>
          <a:p>
            <a:pPr lvl="0" algn="just"/>
            <a:r>
              <a:rPr lang="cs-CZ" sz="1800" dirty="0"/>
              <a:t>Podobně jako u </a:t>
            </a:r>
            <a:r>
              <a:rPr lang="cs-CZ" sz="1800" dirty="0" err="1"/>
              <a:t>Maslowa</a:t>
            </a:r>
            <a:r>
              <a:rPr lang="cs-CZ" sz="1800" dirty="0"/>
              <a:t> se vychází z toho, že potřeba uspokojení vyšších potřeb se dostavuje až poté, co jsou uspokojeny potřeby nižší. Oproti </a:t>
            </a:r>
            <a:r>
              <a:rPr lang="cs-CZ" sz="1800" dirty="0" err="1"/>
              <a:t>Maslowově</a:t>
            </a:r>
            <a:r>
              <a:rPr lang="cs-CZ" sz="1800" dirty="0"/>
              <a:t> teorie, ale </a:t>
            </a:r>
            <a:r>
              <a:rPr lang="cs-CZ" sz="1800" dirty="0" err="1"/>
              <a:t>Alderferova</a:t>
            </a:r>
            <a:r>
              <a:rPr lang="cs-CZ" sz="1800" dirty="0"/>
              <a:t> teorie předpokládá určitou substituci: když jedna z těchto skupin není dostatečně uspokojována, tak to může zvyšovat naléhavost druhé.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Teorie tří kategorií potřeb</a:t>
            </a:r>
          </a:p>
        </p:txBody>
      </p:sp>
    </p:spTree>
    <p:extLst>
      <p:ext uri="{BB962C8B-B14F-4D97-AF65-F5344CB8AC3E}">
        <p14:creationId xmlns:p14="http://schemas.microsoft.com/office/powerpoint/2010/main" val="29390737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b="1" dirty="0"/>
              <a:t>Teorie potřeb </a:t>
            </a:r>
            <a:r>
              <a:rPr lang="cs-CZ" sz="1800" b="1" dirty="0" err="1"/>
              <a:t>McClellanda</a:t>
            </a:r>
            <a:r>
              <a:rPr lang="cs-CZ" sz="1800" dirty="0"/>
              <a:t> byla ovlivněna teorií A. </a:t>
            </a:r>
            <a:r>
              <a:rPr lang="cs-CZ" sz="1800" dirty="0" err="1"/>
              <a:t>Maslowova</a:t>
            </a:r>
            <a:r>
              <a:rPr lang="cs-CZ" sz="1800" dirty="0"/>
              <a:t>. </a:t>
            </a:r>
            <a:r>
              <a:rPr lang="cs-CZ" sz="1800" dirty="0" err="1"/>
              <a:t>McClellandovi</a:t>
            </a:r>
            <a:r>
              <a:rPr lang="cs-CZ" sz="1800" dirty="0"/>
              <a:t> se podařilo identifikovat tři základní kategorie potřeb: </a:t>
            </a:r>
          </a:p>
          <a:p>
            <a:pPr algn="just"/>
            <a:r>
              <a:rPr lang="cs-CZ" sz="1800" dirty="0"/>
              <a:t>potřeba moci, </a:t>
            </a:r>
          </a:p>
          <a:p>
            <a:pPr algn="just"/>
            <a:r>
              <a:rPr lang="cs-CZ" sz="1800" dirty="0"/>
              <a:t>potřeba výkonu, </a:t>
            </a:r>
          </a:p>
          <a:p>
            <a:pPr algn="just"/>
            <a:r>
              <a:rPr lang="cs-CZ" sz="1800" dirty="0"/>
              <a:t>potřeba vztahů. 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dirty="0"/>
              <a:t>Motivované chování jedinců je důsledkem jedné nebo důsledkem kombinace všech těchto tří typů potřeb. </a:t>
            </a:r>
          </a:p>
          <a:p>
            <a:pPr algn="just"/>
            <a:r>
              <a:rPr lang="cs-CZ" sz="1800" dirty="0"/>
              <a:t>Podle </a:t>
            </a:r>
            <a:r>
              <a:rPr lang="cs-CZ" sz="1800" dirty="0" err="1"/>
              <a:t>Tureckiové</a:t>
            </a:r>
            <a:r>
              <a:rPr lang="cs-CZ" sz="1800" dirty="0"/>
              <a:t> (2007) byla tato teorie od počátku navržena tak, aby umožnila poznání preference potřeb u zaměstnanců na manažerských pozicích. </a:t>
            </a:r>
            <a:r>
              <a:rPr lang="cs-CZ" sz="1800" dirty="0" err="1"/>
              <a:t>McClellandova</a:t>
            </a:r>
            <a:r>
              <a:rPr lang="cs-CZ" sz="1800" dirty="0"/>
              <a:t> teorie předpokládá, že uspokojování potřeb je podmíněno situačními vlivy. </a:t>
            </a:r>
          </a:p>
          <a:p>
            <a:pPr lvl="0"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Teorie potřeb </a:t>
            </a:r>
            <a:r>
              <a:rPr lang="cs-CZ" dirty="0" err="1"/>
              <a:t>McClellanda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81163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356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 err="1"/>
              <a:t>Herzbergova</a:t>
            </a:r>
            <a:r>
              <a:rPr lang="cs-CZ" sz="1800" b="1" dirty="0"/>
              <a:t> </a:t>
            </a:r>
            <a:r>
              <a:rPr lang="cs-CZ" sz="1800" b="1" dirty="0" err="1"/>
              <a:t>dvoufaktorová</a:t>
            </a:r>
            <a:r>
              <a:rPr lang="cs-CZ" sz="1800" b="1" dirty="0"/>
              <a:t> teorie motivace</a:t>
            </a:r>
            <a:r>
              <a:rPr lang="cs-CZ" sz="1800" dirty="0"/>
              <a:t> Frederika </a:t>
            </a:r>
            <a:r>
              <a:rPr lang="cs-CZ" sz="1800" dirty="0" err="1"/>
              <a:t>Herzberga</a:t>
            </a:r>
            <a:r>
              <a:rPr lang="cs-CZ" sz="1800" dirty="0"/>
              <a:t> z roku 1959 říká, že pro zaměstnance jsou zdrojem spokojenosti a motivace dva základní faktory – hygienické faktory a motivátory. </a:t>
            </a:r>
          </a:p>
          <a:p>
            <a:pPr algn="just"/>
            <a:r>
              <a:rPr lang="cs-CZ" sz="1800" dirty="0"/>
              <a:t>Hygienické faktory (</a:t>
            </a:r>
            <a:r>
              <a:rPr lang="cs-CZ" sz="1800" dirty="0" err="1"/>
              <a:t>neuspokojovatele</a:t>
            </a:r>
            <a:r>
              <a:rPr lang="cs-CZ" sz="1800" dirty="0"/>
              <a:t>) zahrnuje faktory, jako jsou pracovní podmínky, mezilidské vztahy, platové podmínky, jistota zaměstnání a další.  Nenaplnění těchto faktorů může vyvolat pracovní nespokojenost, přičemž ale jejich naplnění nevyvolá pocit spokojenosti nebo zloby. Pracovník tyto faktory bere jako samozřejmé a účinek z jejich naplnění rychle vyprchá, účinek je krátkodobý. </a:t>
            </a:r>
          </a:p>
          <a:p>
            <a:pPr algn="just"/>
            <a:r>
              <a:rPr lang="cs-CZ" sz="1800" dirty="0"/>
              <a:t>Motivátory (</a:t>
            </a:r>
            <a:r>
              <a:rPr lang="cs-CZ" sz="1800" dirty="0" err="1"/>
              <a:t>uspokojovatele</a:t>
            </a:r>
            <a:r>
              <a:rPr lang="cs-CZ" sz="1800" dirty="0"/>
              <a:t>, motivátory) </a:t>
            </a:r>
            <a:r>
              <a:rPr lang="cs-CZ" sz="1800" dirty="0" err="1"/>
              <a:t>zahnrují</a:t>
            </a:r>
            <a:r>
              <a:rPr lang="cs-CZ" sz="1800" dirty="0"/>
              <a:t> například úspěch, uznání, profesní růst nebo odpovědnost, vzbuzují motivaci a spokojenost pracovníků. Naplněním motivačních faktorů je tudíž nezbytnou podmínkou pro motivaci k vyšším pracovním výkonům a jejich účinek na motivace je dlouhodobý.</a:t>
            </a:r>
          </a:p>
          <a:p>
            <a:pPr lvl="0"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err="1"/>
              <a:t>Herzbergova</a:t>
            </a:r>
            <a:r>
              <a:rPr lang="cs-CZ" dirty="0"/>
              <a:t> </a:t>
            </a:r>
            <a:r>
              <a:rPr lang="cs-CZ" dirty="0" err="1"/>
              <a:t>dvoufaktorová</a:t>
            </a:r>
            <a:r>
              <a:rPr lang="cs-CZ" dirty="0"/>
              <a:t> teorie motivace</a:t>
            </a:r>
          </a:p>
        </p:txBody>
      </p:sp>
    </p:spTree>
    <p:extLst>
      <p:ext uri="{BB962C8B-B14F-4D97-AF65-F5344CB8AC3E}">
        <p14:creationId xmlns:p14="http://schemas.microsoft.com/office/powerpoint/2010/main" val="20450755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Motivační teorie zaměřené na průběh motivačního procesu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BD5692F-6407-4F95-A238-67E4F326BD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 b="17800"/>
          <a:stretch/>
        </p:blipFill>
        <p:spPr>
          <a:xfrm>
            <a:off x="1143000" y="1275606"/>
            <a:ext cx="685800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735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356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/>
              <a:t>Expektační teorie</a:t>
            </a:r>
            <a:r>
              <a:rPr lang="cs-CZ" sz="1800" dirty="0"/>
              <a:t>, teorie očekávání, jejímž autorem je Victor H. </a:t>
            </a:r>
            <a:r>
              <a:rPr lang="cs-CZ" sz="1800" dirty="0" err="1"/>
              <a:t>Vroom</a:t>
            </a:r>
            <a:r>
              <a:rPr lang="cs-CZ" sz="1800" dirty="0"/>
              <a:t>, byla publikována v roce 1964. </a:t>
            </a:r>
          </a:p>
          <a:p>
            <a:pPr algn="just"/>
            <a:r>
              <a:rPr lang="cs-CZ" sz="1800" dirty="0"/>
              <a:t>Základem této teorie je triáda VIE: valence – instrumentalista – </a:t>
            </a:r>
            <a:r>
              <a:rPr lang="cs-CZ" sz="1800" dirty="0" err="1"/>
              <a:t>expektance</a:t>
            </a:r>
            <a:r>
              <a:rPr lang="cs-CZ" sz="1800" dirty="0"/>
              <a:t>, která je považována za základ lidské motivace k dosahování cílů. </a:t>
            </a:r>
          </a:p>
          <a:p>
            <a:pPr algn="just"/>
            <a:r>
              <a:rPr lang="cs-CZ" sz="1800" b="1" dirty="0"/>
              <a:t>Valence</a:t>
            </a:r>
            <a:r>
              <a:rPr lang="cs-CZ" sz="1800" dirty="0"/>
              <a:t> představuje subjektivní hodnotu a atraktivitu cíle, kterého se člověk snaží dosáhnout. </a:t>
            </a:r>
          </a:p>
          <a:p>
            <a:pPr algn="just"/>
            <a:r>
              <a:rPr lang="cs-CZ" sz="1800" b="1" dirty="0" err="1"/>
              <a:t>Instrumentalita</a:t>
            </a:r>
            <a:r>
              <a:rPr lang="cs-CZ" sz="1800" dirty="0"/>
              <a:t> je obsažena v očekávání, že dosažení cíle bude doprovázeno adekvátní odměnou. </a:t>
            </a:r>
          </a:p>
          <a:p>
            <a:pPr algn="just"/>
            <a:r>
              <a:rPr lang="cs-CZ" sz="1800" b="1" dirty="0" err="1"/>
              <a:t>Expektance</a:t>
            </a:r>
            <a:r>
              <a:rPr lang="cs-CZ" sz="1800" dirty="0"/>
              <a:t> je očekávání založené na předchozích zkušenostech, že se podaří dosáhnout stanoveného cíle. </a:t>
            </a:r>
          </a:p>
          <a:p>
            <a:pPr algn="just"/>
            <a:r>
              <a:rPr lang="cs-CZ" sz="1800" dirty="0"/>
              <a:t>Valence zastupuje hodnotu, instrumentalista přesvědčení, že pokud uděláme jednu věc, tak to povede k jiné, a </a:t>
            </a:r>
            <a:r>
              <a:rPr lang="cs-CZ" sz="1800" dirty="0" err="1"/>
              <a:t>expektance</a:t>
            </a:r>
            <a:r>
              <a:rPr lang="cs-CZ" sz="1800" dirty="0"/>
              <a:t> je pravděpodobnost, že úsilí povede k určitému výsledku.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Expektační teorie motivace</a:t>
            </a:r>
          </a:p>
        </p:txBody>
      </p:sp>
    </p:spTree>
    <p:extLst>
      <p:ext uri="{BB962C8B-B14F-4D97-AF65-F5344CB8AC3E}">
        <p14:creationId xmlns:p14="http://schemas.microsoft.com/office/powerpoint/2010/main" val="3617186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/>
              <a:t>Kouč je klientovým partnerem, nikoli učitelem.</a:t>
            </a:r>
            <a:r>
              <a:rPr lang="cs-CZ" sz="1800" dirty="0"/>
              <a:t> </a:t>
            </a:r>
          </a:p>
          <a:p>
            <a:pPr algn="just"/>
            <a:r>
              <a:rPr lang="cs-CZ" sz="1800" dirty="0"/>
              <a:t>Pomáhá klientovi odhalovat a prohlubovat schopnosti a vlastnosti, které jsou pro jeho růst důležité. </a:t>
            </a:r>
          </a:p>
          <a:p>
            <a:pPr algn="just"/>
            <a:r>
              <a:rPr lang="cs-CZ" sz="1800" dirty="0"/>
              <a:t>Naslouchá a pokládá otázky, jež klienta navedou na cestu, která mu pomůže dosáhnout toho, po čem touží. Vlastními způsoby, vlastními silami. </a:t>
            </a:r>
          </a:p>
          <a:p>
            <a:pPr algn="just"/>
            <a:r>
              <a:rPr lang="cs-CZ" sz="1800" b="1" dirty="0"/>
              <a:t>Posiluje klientovo sebevědomí, rozvíjí jeho osobnost.</a:t>
            </a:r>
            <a:endParaRPr lang="cs-CZ" sz="1800" dirty="0"/>
          </a:p>
          <a:p>
            <a:pPr algn="just"/>
            <a:r>
              <a:rPr lang="cs-CZ" sz="1800" dirty="0"/>
              <a:t>Kouč </a:t>
            </a:r>
            <a:r>
              <a:rPr lang="cs-CZ" sz="1800" b="1" dirty="0"/>
              <a:t>neradí, ale provází</a:t>
            </a:r>
            <a:r>
              <a:rPr lang="cs-CZ" sz="1800" dirty="0"/>
              <a:t>. Kouč věří, že sám klient v hloubi duše ví, co je pro něj nejdůležitější a jak dosáhnout svých snů, a pomáhá tyto ukryté silné stránky odhalovat. Díky koučovi na sebe začne klient nahlížet jinak - a </a:t>
            </a:r>
            <a:r>
              <a:rPr lang="cs-CZ" sz="1800" b="1" dirty="0"/>
              <a:t>změní své myšlení směrem k pozitivnímu pohledu na sebe sama.</a:t>
            </a:r>
            <a:endParaRPr lang="cs-CZ" sz="1800" dirty="0"/>
          </a:p>
          <a:p>
            <a:pPr algn="just"/>
            <a:endParaRPr lang="cs-CZ" sz="1700" dirty="0"/>
          </a:p>
          <a:p>
            <a:pPr algn="just"/>
            <a:endParaRPr lang="cs-CZ" sz="17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Co kouč dělá</a:t>
            </a:r>
          </a:p>
        </p:txBody>
      </p:sp>
    </p:spTree>
    <p:extLst>
      <p:ext uri="{BB962C8B-B14F-4D97-AF65-F5344CB8AC3E}">
        <p14:creationId xmlns:p14="http://schemas.microsoft.com/office/powerpoint/2010/main" val="39885761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700" b="1" dirty="0"/>
              <a:t>Teorie spravedlnosti</a:t>
            </a:r>
            <a:r>
              <a:rPr lang="cs-CZ" sz="1700" dirty="0"/>
              <a:t> </a:t>
            </a:r>
            <a:r>
              <a:rPr lang="cs-CZ" sz="1700" b="1" dirty="0"/>
              <a:t>J. S. Adamse</a:t>
            </a:r>
            <a:r>
              <a:rPr lang="cs-CZ" sz="1700" dirty="0"/>
              <a:t> je založena na principu sociálního srovnání. </a:t>
            </a:r>
          </a:p>
          <a:p>
            <a:pPr algn="just"/>
            <a:r>
              <a:rPr lang="cs-CZ" sz="1700" dirty="0"/>
              <a:t>Teorie se zabývá tím, jak lidé vnímají způsob, jak se s nimi v porovnání s jinými lidmi zachází. Přičemž spravedlivé zacházení podle této teorie znamená, že je s člověkem jednáno stejně jako s jinou skupinou lidí nebo jako s odpovídající jinou osobou. Spravedlnost se týká pocitů a vnímání z porovnání. </a:t>
            </a:r>
            <a:r>
              <a:rPr lang="cs-CZ" sz="1700" i="1" dirty="0"/>
              <a:t>Teorie spravedlnosti </a:t>
            </a:r>
            <a:r>
              <a:rPr lang="cs-CZ" sz="1700" dirty="0"/>
              <a:t>vychází z předpokladu, že lidé budou lépe motivováni, jestliže se s nimi bude zacházet spravedlivě, a demotivováni, jestliže to bude naopak. </a:t>
            </a:r>
          </a:p>
          <a:p>
            <a:pPr algn="just"/>
            <a:r>
              <a:rPr lang="cs-CZ" sz="1700" dirty="0"/>
              <a:t>Jak uvádí Adams ve své teorii, existují dvě formy spravedlnosti, a to distributivní spravedlnost a procedurální spravedlnost. </a:t>
            </a:r>
          </a:p>
          <a:p>
            <a:pPr algn="just"/>
            <a:r>
              <a:rPr lang="cs-CZ" sz="1700" dirty="0"/>
              <a:t>Distributivní spravedlnost se týká toho, jak lidé cítí, že jsou odměňováni podle svého přínosu a v porovnání s ostatními. </a:t>
            </a:r>
          </a:p>
          <a:p>
            <a:pPr algn="just"/>
            <a:r>
              <a:rPr lang="cs-CZ" sz="1700" dirty="0"/>
              <a:t>Procedurální spravedlnost se týká toho, jak pracovníci vnímají spravedlnost postupů používaných organizací v takových oblastech jako je hodnocení pracovníků, povyšování a disciplinární záležitosti.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Teorie spravedlnosti</a:t>
            </a:r>
          </a:p>
        </p:txBody>
      </p:sp>
    </p:spTree>
    <p:extLst>
      <p:ext uri="{BB962C8B-B14F-4D97-AF65-F5344CB8AC3E}">
        <p14:creationId xmlns:p14="http://schemas.microsoft.com/office/powerpoint/2010/main" val="21055504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42971" y="987574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/>
              <a:t>Teorie cíle</a:t>
            </a:r>
            <a:r>
              <a:rPr lang="cs-CZ" sz="1800" dirty="0"/>
              <a:t>, zformulována </a:t>
            </a:r>
            <a:r>
              <a:rPr lang="cs-CZ" sz="1800" dirty="0" err="1"/>
              <a:t>Lathamem</a:t>
            </a:r>
            <a:r>
              <a:rPr lang="cs-CZ" sz="1800" dirty="0"/>
              <a:t> a Lockem v roce 1979 konstatuje, že motivace a výkon jsou vyšší, jestliže byly jednotlivcům stanoveny specifické cíle, které jsou náročné a zároveň přijatelné, a existuje-li zpětná vazba na výkon. </a:t>
            </a:r>
          </a:p>
          <a:p>
            <a:pPr algn="just"/>
            <a:r>
              <a:rPr lang="cs-CZ" sz="1800" dirty="0"/>
              <a:t>Klíčová podle této teorie  je participace jedinců na stanovování cílů. </a:t>
            </a:r>
          </a:p>
          <a:p>
            <a:pPr algn="just"/>
            <a:r>
              <a:rPr lang="cs-CZ" sz="1800" dirty="0"/>
              <a:t>Přičemž náročnost cílů musí být projednána a odsouhlasena a jejich plnění musí být podporováno vedením a radou. </a:t>
            </a:r>
          </a:p>
          <a:p>
            <a:pPr algn="just"/>
            <a:r>
              <a:rPr lang="cs-CZ" sz="1800" dirty="0"/>
              <a:t>Životně důležitou roli pro udržení motivace a dosahování stále vyšších cílů, podle této teorie, je poskytování zpětné vazby zaměstnancům.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Teorie cíle</a:t>
            </a:r>
          </a:p>
        </p:txBody>
      </p:sp>
    </p:spTree>
    <p:extLst>
      <p:ext uri="{BB962C8B-B14F-4D97-AF65-F5344CB8AC3E}">
        <p14:creationId xmlns:p14="http://schemas.microsoft.com/office/powerpoint/2010/main" val="21408993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Motivační systémy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BD325B9-66B3-4287-870A-15C0E111BD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6" t="37695" r="3858" b="3859"/>
          <a:stretch/>
        </p:blipFill>
        <p:spPr>
          <a:xfrm>
            <a:off x="1619672" y="1131589"/>
            <a:ext cx="5688632" cy="300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915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Motivační systém organizace je chápán jako soubor opatření, pravidel a postupů, které mají za cíl podpořit pozitivní pracovní motivaci zaměstnanců.</a:t>
            </a:r>
          </a:p>
          <a:p>
            <a:pPr algn="just"/>
            <a:r>
              <a:rPr lang="cs-CZ" sz="1800" dirty="0"/>
              <a:t>Motivační systém organizace je chápán jako dynamický systém motivačních nástrojů, které odpovídají nejrůznějším potřebám zaměstnanců a jehož hlavním úkolem je měnit zavedené vztahy, zvyky a postoje k pracovní aktivitě. </a:t>
            </a:r>
          </a:p>
          <a:p>
            <a:pPr algn="just"/>
            <a:r>
              <a:rPr lang="cs-CZ" sz="1800" dirty="0"/>
              <a:t>Motivování a stimulování zaměstnanců je podstatou každého motivačního systému organizací. Motivace zaměstnanců v organizacích může mít pozitivní formu i negativní formu. V souvislosti s motivačními systémy v převážné míře hovoříme o pozitivních formách stimulace.</a:t>
            </a:r>
          </a:p>
          <a:p>
            <a:pPr algn="just"/>
            <a:r>
              <a:rPr lang="cs-CZ" sz="1800" dirty="0"/>
              <a:t>Motivační systém můžeme specifikovat jako souhrn tří základních oblastí personálních činností: hodnocení zaměstnanců; odměňování zaměstnanců; vzdělávání a rozvoj zaměstnanců.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Motivační systémy</a:t>
            </a:r>
          </a:p>
        </p:txBody>
      </p:sp>
    </p:spTree>
    <p:extLst>
      <p:ext uri="{BB962C8B-B14F-4D97-AF65-F5344CB8AC3E}">
        <p14:creationId xmlns:p14="http://schemas.microsoft.com/office/powerpoint/2010/main" val="6641860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Motivační cyklus a nástroje motivace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34C5D15-BDC7-4770-BF27-21A9A8B320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" t="5439" b="11831"/>
          <a:stretch/>
        </p:blipFill>
        <p:spPr>
          <a:xfrm>
            <a:off x="1187624" y="771551"/>
            <a:ext cx="6053098" cy="384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411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Základní zásady motivace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2E62C97-A126-4E47-825C-E58675937C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" t="29124" r="1678" b="2920"/>
          <a:stretch/>
        </p:blipFill>
        <p:spPr>
          <a:xfrm>
            <a:off x="813614" y="987574"/>
            <a:ext cx="661650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421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Motivační nástroje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EC545FB-94CD-4309-AA2F-1AFF2C8123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0" b="12200"/>
          <a:stretch/>
        </p:blipFill>
        <p:spPr>
          <a:xfrm>
            <a:off x="395536" y="996678"/>
            <a:ext cx="733646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631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Motivační nástroje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85AD81E-E9CC-43A0-8028-E2A28FB936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0" b="12200"/>
          <a:stretch/>
        </p:blipFill>
        <p:spPr>
          <a:xfrm>
            <a:off x="611560" y="1131590"/>
            <a:ext cx="685800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760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Motivační nástroje – poznatky z praxe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C23A374E-AD6B-4B7B-8D11-A36233D20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8" b="9819"/>
          <a:stretch/>
        </p:blipFill>
        <p:spPr>
          <a:xfrm>
            <a:off x="659337" y="879562"/>
            <a:ext cx="686276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649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Motivační nástroje – poznatky z praxe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4EC3311-F379-4B89-9947-A9D06581D2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 b="3801"/>
          <a:stretch/>
        </p:blipFill>
        <p:spPr>
          <a:xfrm>
            <a:off x="827584" y="843558"/>
            <a:ext cx="685800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02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Kouč </a:t>
            </a:r>
            <a:r>
              <a:rPr lang="cs-CZ" sz="1800" b="1" dirty="0"/>
              <a:t>není ani poradce, ani mentor nebo konzultant či školitel</a:t>
            </a:r>
            <a:r>
              <a:rPr lang="cs-CZ" sz="1800" dirty="0"/>
              <a:t>.</a:t>
            </a:r>
          </a:p>
          <a:p>
            <a:pPr algn="just"/>
            <a:r>
              <a:rPr lang="cs-CZ" sz="1800" dirty="0" err="1"/>
              <a:t>Koučink</a:t>
            </a:r>
            <a:r>
              <a:rPr lang="cs-CZ" sz="1800" dirty="0"/>
              <a:t> </a:t>
            </a:r>
            <a:r>
              <a:rPr lang="cs-CZ" sz="1800" b="1" dirty="0"/>
              <a:t>vychází z vás a vašeho pohledu na svět, nikoli z informací zvenčí</a:t>
            </a:r>
            <a:r>
              <a:rPr lang="cs-CZ" sz="1800" dirty="0"/>
              <a:t>.</a:t>
            </a:r>
          </a:p>
          <a:p>
            <a:pPr algn="just"/>
            <a:r>
              <a:rPr lang="cs-CZ" sz="1800" b="1" dirty="0"/>
              <a:t>kouč se zabývá přítomností a hlavně budoucností</a:t>
            </a:r>
            <a:r>
              <a:rPr lang="cs-CZ" sz="1800" dirty="0"/>
              <a:t>.</a:t>
            </a:r>
          </a:p>
          <a:p>
            <a:pPr algn="just"/>
            <a:r>
              <a:rPr lang="cs-CZ" sz="1800" dirty="0"/>
              <a:t>Kouč </a:t>
            </a:r>
            <a:r>
              <a:rPr lang="cs-CZ" sz="1800" b="1" dirty="0"/>
              <a:t>není krizovým manažerem či trenérem</a:t>
            </a:r>
            <a:r>
              <a:rPr lang="cs-CZ" sz="1800" dirty="0"/>
              <a:t>. Nemá v kapse seznam obecných rad, jež navedou na cestu ke změně klienty. Ke každému </a:t>
            </a:r>
            <a:r>
              <a:rPr lang="cs-CZ" sz="1800" b="1" dirty="0"/>
              <a:t>přistupuje individuálně</a:t>
            </a:r>
            <a:r>
              <a:rPr lang="cs-CZ" sz="1800" dirty="0"/>
              <a:t>, </a:t>
            </a:r>
            <a:r>
              <a:rPr lang="cs-CZ" sz="1800" b="1" dirty="0"/>
              <a:t>naslouchá a hledá společně s vámi řešení</a:t>
            </a:r>
            <a:r>
              <a:rPr lang="cs-CZ" sz="1800" dirty="0"/>
              <a:t>. </a:t>
            </a:r>
          </a:p>
          <a:p>
            <a:pPr algn="just"/>
            <a:r>
              <a:rPr lang="cs-CZ" sz="1800" dirty="0"/>
              <a:t>Není klientovým nadřízeným, ale zcela rovnocenným partnerem. A především - není odborníkem, který pomůže, pokud touha po změně nebude vycházet přímo z klienta.</a:t>
            </a:r>
          </a:p>
          <a:p>
            <a:pPr algn="just"/>
            <a:endParaRPr lang="cs-CZ" sz="1800" dirty="0"/>
          </a:p>
          <a:p>
            <a:pPr algn="just"/>
            <a:endParaRPr lang="cs-CZ" sz="1700" dirty="0"/>
          </a:p>
          <a:p>
            <a:pPr algn="just"/>
            <a:endParaRPr lang="cs-CZ" sz="17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Co kouč nedělá</a:t>
            </a:r>
          </a:p>
        </p:txBody>
      </p:sp>
    </p:spTree>
    <p:extLst>
      <p:ext uri="{BB962C8B-B14F-4D97-AF65-F5344CB8AC3E}">
        <p14:creationId xmlns:p14="http://schemas.microsoft.com/office/powerpoint/2010/main" val="27717057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Zásady tvorby motivačního systému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F6919FC-7A54-47F0-8C63-53D7DE26C9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" t="34619" r="1551" b="3858"/>
          <a:stretch/>
        </p:blipFill>
        <p:spPr>
          <a:xfrm>
            <a:off x="683568" y="1020808"/>
            <a:ext cx="6048672" cy="310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48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Vhodně a efektivně nastavený motivační systém je klíčovým prvkem v řízení lidských zdrojů v každé organizaci. </a:t>
            </a:r>
          </a:p>
          <a:p>
            <a:pPr algn="just"/>
            <a:r>
              <a:rPr lang="cs-CZ" sz="1800" dirty="0"/>
              <a:t>Pro vytvoření efektivního motivačního systému organizace je nutná identifikace potřeb organizaci i zaměstnanců, a nalezení rovnovážného systému, který bude odpovídat potřebám zaměstnanců i organizace. </a:t>
            </a:r>
          </a:p>
          <a:p>
            <a:pPr algn="just"/>
            <a:r>
              <a:rPr lang="cs-CZ" sz="1800" dirty="0"/>
              <a:t>Vhodně nastavený motivační systém mimo jiné posiluje firemní kulturu, posiluje loajalitu zaměstnanců a jejich spokojenost, sjednocuje zaměstnance v jejich pracovním úsilí a dosažení požadovaného výkonu organizace. </a:t>
            </a:r>
          </a:p>
          <a:p>
            <a:pPr algn="just"/>
            <a:r>
              <a:rPr lang="cs-CZ" sz="1800" dirty="0"/>
              <a:t>Důležitou vlastností motivačního systému je jeho flexibilita, schopnost se pružně a včas přizpůsobit měnící se situaci a potřebám zaměstnanců.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Požadavky na motivační systémy</a:t>
            </a:r>
          </a:p>
        </p:txBody>
      </p:sp>
    </p:spTree>
    <p:extLst>
      <p:ext uri="{BB962C8B-B14F-4D97-AF65-F5344CB8AC3E}">
        <p14:creationId xmlns:p14="http://schemas.microsoft.com/office/powerpoint/2010/main" val="3114147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81526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800" dirty="0"/>
              <a:t>identifikace oblasti znalostí, dovedností a schopností, které je potřeba posílit ke splnění konkrétního úkolu;</a:t>
            </a:r>
          </a:p>
          <a:p>
            <a:pPr lvl="0" algn="just"/>
            <a:r>
              <a:rPr lang="cs-CZ" sz="1800" dirty="0"/>
              <a:t>zabezpečit, aby daná osoba chápala a akceptovala potřebu se učit;</a:t>
            </a:r>
          </a:p>
          <a:p>
            <a:pPr lvl="0" algn="just"/>
            <a:r>
              <a:rPr lang="cs-CZ" sz="1800" dirty="0"/>
              <a:t>diskuse s danou osobou o nejlepším způsobu učení se a spolupráci;</a:t>
            </a:r>
          </a:p>
          <a:p>
            <a:pPr lvl="0" algn="just"/>
            <a:r>
              <a:rPr lang="cs-CZ" sz="1800" dirty="0"/>
              <a:t>požádat danou osobu, aby vypracovala to, jak chce řídit své vzdělávání a zjistila, v čem bude potřebovat pomoc od kouče;</a:t>
            </a:r>
          </a:p>
          <a:p>
            <a:pPr lvl="0" algn="just"/>
            <a:r>
              <a:rPr lang="cs-CZ" sz="1800" dirty="0"/>
              <a:t>zabezpečovat podle potřeby konkrétní vedení;</a:t>
            </a:r>
          </a:p>
          <a:p>
            <a:pPr algn="just"/>
            <a:r>
              <a:rPr lang="cs-CZ" sz="1800" dirty="0"/>
              <a:t>dohoda o sledování a posuzování pokroku v učení dané osoby.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Etapy koučování </a:t>
            </a:r>
          </a:p>
        </p:txBody>
      </p:sp>
    </p:spTree>
    <p:extLst>
      <p:ext uri="{BB962C8B-B14F-4D97-AF65-F5344CB8AC3E}">
        <p14:creationId xmlns:p14="http://schemas.microsoft.com/office/powerpoint/2010/main" val="440810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Principy </a:t>
            </a:r>
            <a:r>
              <a:rPr lang="cs-CZ" dirty="0" err="1"/>
              <a:t>koučinku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6F1327E-0062-48B0-9C83-985874C8E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6387"/>
            <a:ext cx="8734986" cy="287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31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63284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Systém GROW je jednoduchý nástroj vyvinutý v UK a je také jedním z nástrojů, který se v </a:t>
            </a:r>
            <a:r>
              <a:rPr lang="cs-CZ" sz="1600" dirty="0" err="1"/>
              <a:t>koučinku</a:t>
            </a:r>
            <a:r>
              <a:rPr lang="cs-CZ" sz="1600" dirty="0"/>
              <a:t> používá k tomu, aby učil manažery o koučování a konverzaci v rámci </a:t>
            </a:r>
            <a:r>
              <a:rPr lang="cs-CZ" sz="1600" dirty="0" err="1"/>
              <a:t>koučinku</a:t>
            </a:r>
            <a:r>
              <a:rPr lang="cs-CZ" sz="1600" dirty="0"/>
              <a:t>. Tento model zdůrazňuje význam přizpůsobení a změny stylů koučování založených na potřebách a vnímavosti jednotlivců.</a:t>
            </a:r>
          </a:p>
          <a:p>
            <a:pPr algn="just"/>
            <a:r>
              <a:rPr lang="cs-CZ" sz="1600" dirty="0"/>
              <a:t>Základní metodou kouče je kladení otázek s cílem dovést koučovaného, aby si na ně dovedl sám odpovědět a dovedl naplnit stanovený cíl. Pořadí otázek, které kouč klade, se postupně zaměřuje na čtyři odlišné oblasti: </a:t>
            </a:r>
            <a:r>
              <a:rPr lang="cs-CZ" sz="1600" b="1" dirty="0" err="1"/>
              <a:t>Goal</a:t>
            </a:r>
            <a:r>
              <a:rPr lang="cs-CZ" sz="1600" b="1" dirty="0"/>
              <a:t> (</a:t>
            </a:r>
            <a:r>
              <a:rPr lang="cs-CZ" sz="1600" b="1" dirty="0" err="1"/>
              <a:t>What</a:t>
            </a:r>
            <a:r>
              <a:rPr lang="cs-CZ" sz="1600" b="1" dirty="0"/>
              <a:t> do </a:t>
            </a:r>
            <a:r>
              <a:rPr lang="cs-CZ" sz="1600" b="1" dirty="0" err="1"/>
              <a:t>you</a:t>
            </a:r>
            <a:r>
              <a:rPr lang="cs-CZ" sz="1600" b="1" dirty="0"/>
              <a:t> </a:t>
            </a:r>
            <a:r>
              <a:rPr lang="cs-CZ" sz="1600" b="1" dirty="0" err="1"/>
              <a:t>want</a:t>
            </a:r>
            <a:r>
              <a:rPr lang="cs-CZ" sz="1600" b="1" dirty="0"/>
              <a:t>?) – Reality (</a:t>
            </a:r>
            <a:r>
              <a:rPr lang="cs-CZ" sz="1600" b="1" dirty="0" err="1"/>
              <a:t>What´s</a:t>
            </a:r>
            <a:r>
              <a:rPr lang="cs-CZ" sz="1600" b="1" dirty="0"/>
              <a:t> happening </a:t>
            </a:r>
            <a:r>
              <a:rPr lang="cs-CZ" sz="1600" b="1" dirty="0" err="1"/>
              <a:t>now</a:t>
            </a:r>
            <a:r>
              <a:rPr lang="cs-CZ" sz="1600" b="1" dirty="0"/>
              <a:t>?) – </a:t>
            </a:r>
            <a:r>
              <a:rPr lang="cs-CZ" sz="1600" b="1" dirty="0" err="1"/>
              <a:t>Options</a:t>
            </a:r>
            <a:r>
              <a:rPr lang="cs-CZ" sz="1600" b="1" dirty="0"/>
              <a:t> (</a:t>
            </a:r>
            <a:r>
              <a:rPr lang="cs-CZ" sz="1600" b="1" dirty="0" err="1"/>
              <a:t>What</a:t>
            </a:r>
            <a:r>
              <a:rPr lang="cs-CZ" sz="1600" b="1" dirty="0"/>
              <a:t> </a:t>
            </a:r>
            <a:r>
              <a:rPr lang="cs-CZ" sz="1600" b="1" dirty="0" err="1"/>
              <a:t>could</a:t>
            </a:r>
            <a:r>
              <a:rPr lang="cs-CZ" sz="1600" b="1" dirty="0"/>
              <a:t> </a:t>
            </a:r>
            <a:r>
              <a:rPr lang="cs-CZ" sz="1600" b="1" dirty="0" err="1"/>
              <a:t>you</a:t>
            </a:r>
            <a:r>
              <a:rPr lang="cs-CZ" sz="1600" b="1" dirty="0"/>
              <a:t> do?) – </a:t>
            </a:r>
            <a:r>
              <a:rPr lang="cs-CZ" sz="1600" b="1" dirty="0" err="1"/>
              <a:t>Will</a:t>
            </a:r>
            <a:r>
              <a:rPr lang="cs-CZ" sz="1600" b="1" dirty="0"/>
              <a:t> (</a:t>
            </a:r>
            <a:r>
              <a:rPr lang="cs-CZ" sz="1600" b="1" dirty="0" err="1"/>
              <a:t>What</a:t>
            </a:r>
            <a:r>
              <a:rPr lang="cs-CZ" sz="1600" b="1" dirty="0"/>
              <a:t> </a:t>
            </a:r>
            <a:r>
              <a:rPr lang="cs-CZ" sz="1600" b="1" dirty="0" err="1"/>
              <a:t>will</a:t>
            </a:r>
            <a:r>
              <a:rPr lang="cs-CZ" sz="1600" b="1" dirty="0"/>
              <a:t> </a:t>
            </a:r>
            <a:r>
              <a:rPr lang="cs-CZ" sz="1600" b="1" dirty="0" err="1"/>
              <a:t>you</a:t>
            </a:r>
            <a:r>
              <a:rPr lang="cs-CZ" sz="1600" b="1" dirty="0"/>
              <a:t> do?). </a:t>
            </a:r>
          </a:p>
          <a:p>
            <a:pPr lvl="0" algn="just"/>
            <a:r>
              <a:rPr lang="cs-CZ" sz="1600" dirty="0"/>
              <a:t>Model GROW je efektivní pouze tehdy, pokud se podaří minimálně následující body:</a:t>
            </a:r>
          </a:p>
          <a:p>
            <a:pPr lvl="1"/>
            <a:r>
              <a:rPr lang="cs-CZ" sz="1600" dirty="0"/>
              <a:t>Koučovaný</a:t>
            </a:r>
            <a:r>
              <a:rPr lang="cs-CZ" sz="1600" b="1" dirty="0"/>
              <a:t> - </a:t>
            </a:r>
            <a:r>
              <a:rPr lang="cs-CZ" sz="1600" dirty="0"/>
              <a:t>Chce být koučován. Vybírá své problémy nebo témata, která je třeba projednat.</a:t>
            </a:r>
          </a:p>
          <a:p>
            <a:pPr lvl="1"/>
            <a:r>
              <a:rPr lang="cs-CZ" sz="1600" dirty="0"/>
              <a:t>Koučující </a:t>
            </a:r>
            <a:r>
              <a:rPr lang="cs-CZ" sz="1600" b="1" dirty="0"/>
              <a:t>- </a:t>
            </a:r>
            <a:r>
              <a:rPr lang="cs-CZ" sz="1600" dirty="0"/>
              <a:t>Odráží jejich vlastní předpoklady. Usnadňuje obousměrnou diskusi. Umí strukturovat konverzaci k určitému směru. Ví a ovládá to, kdy přestat poskytovat </a:t>
            </a:r>
            <a:r>
              <a:rPr lang="cs-CZ" sz="1600" dirty="0" err="1"/>
              <a:t>poradenstvía</a:t>
            </a:r>
            <a:r>
              <a:rPr lang="cs-CZ" sz="1600" dirty="0"/>
              <a:t> umožnit a nastavit další kroky.</a:t>
            </a:r>
          </a:p>
          <a:p>
            <a:pPr lvl="0" algn="just"/>
            <a:endParaRPr lang="cs-CZ" sz="1600" dirty="0"/>
          </a:p>
          <a:p>
            <a:pPr lvl="0"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Metoda GROW</a:t>
            </a:r>
          </a:p>
        </p:txBody>
      </p:sp>
    </p:spTree>
    <p:extLst>
      <p:ext uri="{BB962C8B-B14F-4D97-AF65-F5344CB8AC3E}">
        <p14:creationId xmlns:p14="http://schemas.microsoft.com/office/powerpoint/2010/main" val="1839232042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3111</TotalTime>
  <Words>3900</Words>
  <Application>Microsoft Office PowerPoint</Application>
  <PresentationFormat>Předvádění na obrazovce (16:9)</PresentationFormat>
  <Paragraphs>286</Paragraphs>
  <Slides>61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6" baseType="lpstr">
      <vt:lpstr>Arial</vt:lpstr>
      <vt:lpstr>Calibri</vt:lpstr>
      <vt:lpstr>Enriqueta</vt:lpstr>
      <vt:lpstr>Times New Roman</vt:lpstr>
      <vt:lpstr>SLU</vt:lpstr>
      <vt:lpstr>Moderní styly vedení a motivace</vt:lpstr>
      <vt:lpstr>Koučování</vt:lpstr>
      <vt:lpstr>Koučování</vt:lpstr>
      <vt:lpstr>Cíle koučování</vt:lpstr>
      <vt:lpstr>Co kouč dělá</vt:lpstr>
      <vt:lpstr>Co kouč nedělá</vt:lpstr>
      <vt:lpstr>Etapy koučování </vt:lpstr>
      <vt:lpstr>Principy koučinku</vt:lpstr>
      <vt:lpstr>Metoda GROW</vt:lpstr>
      <vt:lpstr>Metoda GROW</vt:lpstr>
      <vt:lpstr>Brain-based koučink </vt:lpstr>
      <vt:lpstr>Kata koučink </vt:lpstr>
      <vt:lpstr>Kata koučink </vt:lpstr>
      <vt:lpstr>Kata koučink </vt:lpstr>
      <vt:lpstr>Kata koučink </vt:lpstr>
      <vt:lpstr>Kata koučink </vt:lpstr>
      <vt:lpstr>Mentální koučink a holistický přístup</vt:lpstr>
      <vt:lpstr>Mentorování</vt:lpstr>
      <vt:lpstr>Mentorování</vt:lpstr>
      <vt:lpstr>Reverzní mentoring</vt:lpstr>
      <vt:lpstr>Kdy zvolit mentoring</vt:lpstr>
      <vt:lpstr>Kdy zvolit koučink</vt:lpstr>
      <vt:lpstr>Terapie – koučink - mentoring</vt:lpstr>
      <vt:lpstr>Zásady volby stylu vedení</vt:lpstr>
      <vt:lpstr>Motivace</vt:lpstr>
      <vt:lpstr>Motivace I</vt:lpstr>
      <vt:lpstr>Motivace II</vt:lpstr>
      <vt:lpstr>Vnitřní motivace</vt:lpstr>
      <vt:lpstr>Vnější motivace</vt:lpstr>
      <vt:lpstr>Vnější a vnitřní motivace</vt:lpstr>
      <vt:lpstr>Proces motivování</vt:lpstr>
      <vt:lpstr>Motivační mapa</vt:lpstr>
      <vt:lpstr>Motivační mapa týmová</vt:lpstr>
      <vt:lpstr>Kořeny motivace</vt:lpstr>
      <vt:lpstr>Motivační teorie</vt:lpstr>
      <vt:lpstr>Motivační klastry</vt:lpstr>
      <vt:lpstr>Devět motivátorů</vt:lpstr>
      <vt:lpstr>K zamyšlení</vt:lpstr>
      <vt:lpstr>Faktory vlivu na motivaci</vt:lpstr>
      <vt:lpstr>Motivace k učení – motivační karta</vt:lpstr>
      <vt:lpstr>Rozdělení motivačních teorií</vt:lpstr>
      <vt:lpstr>Teorie zaměřené na obsah – na poznání motivačních příčin</vt:lpstr>
      <vt:lpstr>Maslowova pyramida potřeb</vt:lpstr>
      <vt:lpstr>Maslowova pyramida potřeb</vt:lpstr>
      <vt:lpstr>Teorie tří kategorií potřeb</vt:lpstr>
      <vt:lpstr>Teorie potřeb McClellanda</vt:lpstr>
      <vt:lpstr>Herzbergova dvoufaktorová teorie motivace</vt:lpstr>
      <vt:lpstr>Motivační teorie zaměřené na průběh motivačního procesu</vt:lpstr>
      <vt:lpstr>Expektační teorie motivace</vt:lpstr>
      <vt:lpstr>Teorie spravedlnosti</vt:lpstr>
      <vt:lpstr>Teorie cíle</vt:lpstr>
      <vt:lpstr>Motivační systémy</vt:lpstr>
      <vt:lpstr>Motivační systémy</vt:lpstr>
      <vt:lpstr>Motivační cyklus a nástroje motivace</vt:lpstr>
      <vt:lpstr>Základní zásady motivace</vt:lpstr>
      <vt:lpstr>Motivační nástroje</vt:lpstr>
      <vt:lpstr>Motivační nástroje</vt:lpstr>
      <vt:lpstr>Motivační nástroje – poznatky z praxe</vt:lpstr>
      <vt:lpstr>Motivační nástroje – poznatky z praxe</vt:lpstr>
      <vt:lpstr>Zásady tvorby motivačního systému</vt:lpstr>
      <vt:lpstr>Požadavky na motivační systémy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Šárka Zapletalová</cp:lastModifiedBy>
  <cp:revision>221</cp:revision>
  <dcterms:created xsi:type="dcterms:W3CDTF">2016-07-06T15:42:34Z</dcterms:created>
  <dcterms:modified xsi:type="dcterms:W3CDTF">2025-03-10T09:40:44Z</dcterms:modified>
</cp:coreProperties>
</file>