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99" r:id="rId3"/>
    <p:sldId id="400" r:id="rId4"/>
    <p:sldId id="352" r:id="rId5"/>
    <p:sldId id="353" r:id="rId6"/>
    <p:sldId id="355" r:id="rId7"/>
    <p:sldId id="356" r:id="rId8"/>
    <p:sldId id="354" r:id="rId9"/>
    <p:sldId id="401" r:id="rId10"/>
    <p:sldId id="402" r:id="rId11"/>
    <p:sldId id="359" r:id="rId12"/>
    <p:sldId id="360" r:id="rId13"/>
    <p:sldId id="361" r:id="rId14"/>
    <p:sldId id="362" r:id="rId15"/>
    <p:sldId id="377" r:id="rId16"/>
    <p:sldId id="347" r:id="rId17"/>
    <p:sldId id="410" r:id="rId18"/>
    <p:sldId id="411" r:id="rId19"/>
    <p:sldId id="348" r:id="rId20"/>
    <p:sldId id="349" r:id="rId21"/>
    <p:sldId id="409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vymezení managementu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Osobnost manažera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3723878"/>
            <a:ext cx="4968552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přednáška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Rozhodovací role</a:t>
            </a:r>
            <a:r>
              <a:rPr lang="cs-CZ" sz="1800" dirty="0"/>
              <a:t> – rozhodovací role je spojena s rozhodováním manažera a řešením problémů v průběhu vykonávaní manažerské práce:</a:t>
            </a:r>
          </a:p>
          <a:p>
            <a:pPr lvl="1" algn="just"/>
            <a:r>
              <a:rPr lang="cs-CZ" sz="1800" dirty="0"/>
              <a:t>role podnikatele; </a:t>
            </a:r>
          </a:p>
          <a:p>
            <a:pPr lvl="1" algn="just"/>
            <a:r>
              <a:rPr lang="cs-CZ" sz="1800" dirty="0"/>
              <a:t>role řešitele problémů; </a:t>
            </a:r>
          </a:p>
          <a:p>
            <a:pPr lvl="1" algn="just"/>
            <a:r>
              <a:rPr lang="cs-CZ" sz="1800" dirty="0"/>
              <a:t>role </a:t>
            </a:r>
            <a:r>
              <a:rPr lang="cs-CZ" sz="1800" dirty="0" err="1"/>
              <a:t>alokátora</a:t>
            </a:r>
            <a:r>
              <a:rPr lang="cs-CZ" sz="1800" dirty="0"/>
              <a:t> zdrojů; </a:t>
            </a:r>
          </a:p>
          <a:p>
            <a:pPr lvl="1" algn="just"/>
            <a:r>
              <a:rPr lang="cs-CZ" sz="1800" dirty="0"/>
              <a:t>role vyjednávače</a:t>
            </a:r>
          </a:p>
          <a:p>
            <a:pPr algn="just"/>
            <a:r>
              <a:rPr lang="cs-CZ" sz="1800" dirty="0"/>
              <a:t>K těmto třem rolím se přiřazuje ještě role administrativní. V rámci a</a:t>
            </a:r>
            <a:r>
              <a:rPr lang="cs-CZ" sz="1800" b="1" dirty="0"/>
              <a:t>dministrativní role</a:t>
            </a:r>
            <a:r>
              <a:rPr lang="cs-CZ" sz="1800" dirty="0"/>
              <a:t> manažer vystupuje v roli:</a:t>
            </a:r>
          </a:p>
          <a:p>
            <a:pPr lvl="1" algn="just"/>
            <a:r>
              <a:rPr lang="cs-CZ" sz="1800" dirty="0"/>
              <a:t>administrátora; </a:t>
            </a:r>
          </a:p>
          <a:p>
            <a:pPr lvl="1" algn="just"/>
            <a:r>
              <a:rPr lang="cs-CZ" sz="1800" dirty="0"/>
              <a:t>pozorovatele;</a:t>
            </a:r>
          </a:p>
          <a:p>
            <a:pPr lvl="1" algn="just"/>
            <a:r>
              <a:rPr lang="cs-CZ" sz="1800" dirty="0" err="1"/>
              <a:t>kontrolovatele</a:t>
            </a:r>
            <a:r>
              <a:rPr lang="cs-CZ" sz="1800" dirty="0"/>
              <a:t> úkolů;</a:t>
            </a:r>
          </a:p>
          <a:p>
            <a:pPr lvl="1" algn="just"/>
            <a:r>
              <a:rPr lang="cs-CZ" sz="1800" dirty="0"/>
              <a:t>správce rozpočtů.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 a jeho </a:t>
            </a:r>
            <a:r>
              <a:rPr lang="cs-CZ"/>
              <a:t>role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3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Tvrdé prvky manažerské práce </a:t>
            </a:r>
            <a:r>
              <a:rPr lang="cs-CZ" sz="1800" dirty="0"/>
              <a:t>představují hmotné aspekty organizace, jako je správa financí, tvorba organizačních struktur, tvorba distribučních kanálů, datových skladů apod.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Měkké prvky manažerské práce </a:t>
            </a:r>
            <a:r>
              <a:rPr lang="cs-CZ" sz="1800" dirty="0"/>
              <a:t>reprezentují nehmotné prvky organizace, mezi které patří podniková kultura a </a:t>
            </a:r>
            <a:r>
              <a:rPr lang="cs-CZ" sz="1800" dirty="0" err="1"/>
              <a:t>corporate</a:t>
            </a:r>
            <a:r>
              <a:rPr lang="cs-CZ" sz="1800" dirty="0"/>
              <a:t> identity, firemní komunikace a další.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Charakter manažerské práce</a:t>
            </a:r>
          </a:p>
        </p:txBody>
      </p:sp>
    </p:spTree>
    <p:extLst>
      <p:ext uri="{BB962C8B-B14F-4D97-AF65-F5344CB8AC3E}">
        <p14:creationId xmlns:p14="http://schemas.microsoft.com/office/powerpoint/2010/main" val="3604497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Styl manažerské práce představuje způsob práce (řízení a rozhodování) manažera a zvolené metody pro dosahování cílů organizace.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Volba konkrétního stylu manažerské práce vychází ze znalostí, zkušeností a autority manažera.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Zvolený styl manažerské práce ovlivňuje také vztah manažera ke svým zaměstnancům (způsob komunikace s pracovníky, motivace a stimulace pracovníků) a uplatnění moci (autority) při vlastní manažerské práci.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Styl manažerské práce I</a:t>
            </a:r>
          </a:p>
        </p:txBody>
      </p:sp>
    </p:spTree>
    <p:extLst>
      <p:ext uri="{BB962C8B-B14F-4D97-AF65-F5344CB8AC3E}">
        <p14:creationId xmlns:p14="http://schemas.microsoft.com/office/powerpoint/2010/main" val="783076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Styl manažerské práce představuje způsob práce (řízení a rozhodování).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Veber a kol. (2009) konkrétně uvádí, že manažerský styl aplikovaný v praxi je ovlivněn těmito charakteristikami:</a:t>
            </a:r>
          </a:p>
          <a:p>
            <a:pPr lvl="0" algn="just"/>
            <a:r>
              <a:rPr lang="cs-CZ" sz="1800" dirty="0"/>
              <a:t>charakter situace;</a:t>
            </a:r>
          </a:p>
          <a:p>
            <a:pPr lvl="0" algn="just"/>
            <a:r>
              <a:rPr lang="cs-CZ" sz="1800" dirty="0"/>
              <a:t>význam, závažnost rozhodnutí;</a:t>
            </a:r>
          </a:p>
          <a:p>
            <a:pPr lvl="0" algn="just"/>
            <a:r>
              <a:rPr lang="cs-CZ" sz="1800" dirty="0"/>
              <a:t>rizikovost rozhodnutí a strukturovanost problému;</a:t>
            </a:r>
          </a:p>
          <a:p>
            <a:pPr lvl="0" algn="just"/>
            <a:r>
              <a:rPr lang="cs-CZ" sz="1800" dirty="0"/>
              <a:t>osobní charakteristiky manažera;</a:t>
            </a:r>
          </a:p>
          <a:p>
            <a:pPr lvl="0" algn="just"/>
            <a:r>
              <a:rPr lang="cs-CZ" sz="1800" dirty="0"/>
              <a:t>postoj podřízených.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Styl manažerské práce II</a:t>
            </a:r>
          </a:p>
        </p:txBody>
      </p:sp>
    </p:spTree>
    <p:extLst>
      <p:ext uri="{BB962C8B-B14F-4D97-AF65-F5344CB8AC3E}">
        <p14:creationId xmlns:p14="http://schemas.microsoft.com/office/powerpoint/2010/main" val="1283797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Vliv prostředí na práci manažera</a:t>
            </a:r>
          </a:p>
        </p:txBody>
      </p:sp>
      <p:sp>
        <p:nvSpPr>
          <p:cNvPr id="5" name="Textové pole 2"/>
          <p:cNvSpPr txBox="1">
            <a:spLocks noChangeArrowheads="1"/>
          </p:cNvSpPr>
          <p:nvPr/>
        </p:nvSpPr>
        <p:spPr bwMode="auto">
          <a:xfrm>
            <a:off x="1763688" y="1600199"/>
            <a:ext cx="5976664" cy="19877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   	Vnitřní prostředí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 organizace		      		   Struktura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a úkoly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MANAŽER  	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Lidé					   Postavení v podniku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	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 </a:t>
            </a: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</a:t>
            </a:r>
          </a:p>
        </p:txBody>
      </p:sp>
      <p:sp>
        <p:nvSpPr>
          <p:cNvPr id="6" name="Textové pole 2"/>
          <p:cNvSpPr txBox="1">
            <a:spLocks noChangeArrowheads="1"/>
          </p:cNvSpPr>
          <p:nvPr/>
        </p:nvSpPr>
        <p:spPr bwMode="auto">
          <a:xfrm>
            <a:off x="2694744" y="864046"/>
            <a:ext cx="3638550" cy="433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prostředí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 pole 2"/>
          <p:cNvSpPr txBox="1">
            <a:spLocks noChangeArrowheads="1"/>
          </p:cNvSpPr>
          <p:nvPr/>
        </p:nvSpPr>
        <p:spPr bwMode="auto">
          <a:xfrm>
            <a:off x="2843211" y="3970957"/>
            <a:ext cx="3638550" cy="3780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prostředí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4481511" y="1291704"/>
            <a:ext cx="180975" cy="31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9" name="Šipka nahoru 8"/>
          <p:cNvSpPr/>
          <p:nvPr/>
        </p:nvSpPr>
        <p:spPr>
          <a:xfrm>
            <a:off x="4481511" y="3577887"/>
            <a:ext cx="209550" cy="361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3419872" y="2317756"/>
            <a:ext cx="733425" cy="24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563888" y="2787774"/>
            <a:ext cx="388243" cy="3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987824" y="2924624"/>
            <a:ext cx="964307" cy="35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5220072" y="2194543"/>
            <a:ext cx="1261689" cy="398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5315980" y="2787774"/>
            <a:ext cx="1017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5220072" y="2924624"/>
            <a:ext cx="432048" cy="35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253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přístupy představují způsob činnosti a zvolené metody práce manažera, především jeho práce se zaměstnanci, vedoucí k dosažení nastavených cílů. </a:t>
            </a:r>
          </a:p>
          <a:p>
            <a:pPr algn="just"/>
            <a:r>
              <a:rPr lang="cs-CZ" sz="1800" dirty="0"/>
              <a:t>Vývoj manažerských přístupů do určité míry kopíruje vývoj společnosti. </a:t>
            </a:r>
          </a:p>
          <a:p>
            <a:pPr algn="just"/>
            <a:r>
              <a:rPr lang="cs-CZ" sz="1800" dirty="0"/>
              <a:t>Každý manažer si volí svůj přístup na základě různých kritérií, jako jsou třeba podřízení, nastavené cíle, jeho osobní charakteristiky apod. </a:t>
            </a:r>
          </a:p>
          <a:p>
            <a:pPr algn="just"/>
            <a:r>
              <a:rPr lang="cs-CZ" sz="1800" dirty="0"/>
              <a:t>Manažer má možnost volby svého přístupu, která je ovlivněna takovými faktory je třeba charakter okamžité situace, závažnost rozhodnutí, postoje podřízených, osobní vlastnosti manažera.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Manažerské přístupy</a:t>
            </a:r>
          </a:p>
        </p:txBody>
      </p:sp>
    </p:spTree>
    <p:extLst>
      <p:ext uri="{BB962C8B-B14F-4D97-AF65-F5344CB8AC3E}">
        <p14:creationId xmlns:p14="http://schemas.microsoft.com/office/powerpoint/2010/main" val="2543287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Etické chování znamená chování podle morálních hodnot, tj. správné chování. </a:t>
            </a:r>
          </a:p>
          <a:p>
            <a:pPr lvl="0" algn="just"/>
            <a:r>
              <a:rPr lang="cs-CZ" sz="1800" dirty="0"/>
              <a:t>Etika v podnikání, potažmo manažerská etika, se vztahuje k chování podnikatelů a manažerů vůči zákazníkům, zaměstnancům a společnosti jako celku. </a:t>
            </a:r>
          </a:p>
          <a:p>
            <a:pPr lvl="0" algn="just"/>
            <a:endParaRPr lang="cs-CZ" sz="1800" b="1" dirty="0"/>
          </a:p>
          <a:p>
            <a:pPr lvl="0" algn="just"/>
            <a:r>
              <a:rPr lang="cs-CZ" sz="1800" b="1" dirty="0"/>
              <a:t>Etika</a:t>
            </a:r>
            <a:r>
              <a:rPr lang="cs-CZ" sz="1800" dirty="0"/>
              <a:t> 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Management podniku a manažerská etika</a:t>
            </a:r>
          </a:p>
        </p:txBody>
      </p:sp>
    </p:spTree>
    <p:extLst>
      <p:ext uri="{BB962C8B-B14F-4D97-AF65-F5344CB8AC3E}">
        <p14:creationId xmlns:p14="http://schemas.microsoft.com/office/powerpoint/2010/main" val="3814214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Dobrovolně dodržovat zákony;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Zachovávat důvěryhodnost;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Vyhýbat se střetům zájmů;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Věnovat práci potřebnou péči;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Jednat v dobré víře;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Být si vědom odpovědnosti;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Obecné zásady podnikatelské etiky</a:t>
            </a:r>
          </a:p>
        </p:txBody>
      </p:sp>
    </p:spTree>
    <p:extLst>
      <p:ext uri="{BB962C8B-B14F-4D97-AF65-F5344CB8AC3E}">
        <p14:creationId xmlns:p14="http://schemas.microsoft.com/office/powerpoint/2010/main" val="171990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Etické řízení podniku</a:t>
            </a: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23528" y="843558"/>
            <a:ext cx="8229600" cy="37444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Egoismus x altruismus</a:t>
            </a:r>
          </a:p>
          <a:p>
            <a:r>
              <a:rPr lang="cs-CZ" sz="1800" dirty="0"/>
              <a:t>Odpovědnost vůči</a:t>
            </a:r>
          </a:p>
          <a:p>
            <a:pPr lvl="1"/>
            <a:r>
              <a:rPr lang="cs-CZ" sz="1800" dirty="0"/>
              <a:t>Podniku </a:t>
            </a:r>
          </a:p>
          <a:p>
            <a:pPr lvl="1"/>
            <a:r>
              <a:rPr lang="cs-CZ" sz="1800" dirty="0"/>
              <a:t>Zaměstnancům</a:t>
            </a:r>
          </a:p>
          <a:p>
            <a:pPr lvl="1"/>
            <a:r>
              <a:rPr lang="cs-CZ" sz="1800" dirty="0"/>
              <a:t>Zákazníkům</a:t>
            </a:r>
          </a:p>
          <a:p>
            <a:pPr lvl="1"/>
            <a:r>
              <a:rPr lang="cs-CZ" sz="1800" dirty="0"/>
              <a:t>Externím uživatelům</a:t>
            </a:r>
          </a:p>
          <a:p>
            <a:r>
              <a:rPr lang="cs-CZ" sz="1800" dirty="0"/>
              <a:t>Etická rizika – krátkodobé zisky x dlouhodobý prospěch</a:t>
            </a:r>
          </a:p>
          <a:p>
            <a:r>
              <a:rPr lang="cs-CZ" sz="1800" dirty="0"/>
              <a:t>Etický audit</a:t>
            </a:r>
          </a:p>
          <a:p>
            <a:pPr lvl="1"/>
            <a:r>
              <a:rPr lang="cs-CZ" sz="1800" dirty="0"/>
              <a:t>Řešení etických problémů</a:t>
            </a:r>
          </a:p>
          <a:p>
            <a:pPr lvl="1"/>
            <a:r>
              <a:rPr lang="cs-CZ" sz="1800" dirty="0"/>
              <a:t>Možnost uplatnění vlastní osobnosti</a:t>
            </a:r>
          </a:p>
          <a:p>
            <a:pPr lvl="1"/>
            <a:r>
              <a:rPr lang="cs-CZ" sz="1800" dirty="0"/>
              <a:t>Respektování zájmů zájmových skupin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7543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Cílem etického kodexu je usnadňovat řešení etických dilemat zaměstnanců a vést organizaci k etickému a spravedlivému chování. Etické kodexy jsou nejvýznamnějšími a také nejpoužívanějšími nástroji etického řízení. Jsou vnímány jako preventivní nástroj.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Etický kodex</a:t>
            </a:r>
          </a:p>
        </p:txBody>
      </p:sp>
    </p:spTree>
    <p:extLst>
      <p:ext uri="{BB962C8B-B14F-4D97-AF65-F5344CB8AC3E}">
        <p14:creationId xmlns:p14="http://schemas.microsoft.com/office/powerpoint/2010/main" val="270844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469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Přednášející: Ing. Šárka Zapletalová, Ph.D.</a:t>
            </a:r>
          </a:p>
          <a:p>
            <a:pPr lvl="1" algn="just"/>
            <a:r>
              <a:rPr lang="cs-CZ" sz="1400" dirty="0"/>
              <a:t>Kancelář: B202</a:t>
            </a:r>
          </a:p>
          <a:p>
            <a:pPr lvl="1" algn="just"/>
            <a:r>
              <a:rPr lang="cs-CZ" sz="1400" dirty="0"/>
              <a:t>Konzultační hodiny</a:t>
            </a:r>
            <a:r>
              <a:rPr lang="cs-CZ" sz="1400"/>
              <a:t>: úterý 10,30 – 12,00 nebo </a:t>
            </a:r>
            <a:r>
              <a:rPr lang="cs-CZ" sz="1400" dirty="0"/>
              <a:t>přes online MS </a:t>
            </a:r>
            <a:r>
              <a:rPr lang="cs-CZ" sz="1400" dirty="0" err="1"/>
              <a:t>Teams</a:t>
            </a:r>
            <a:endParaRPr lang="cs-CZ" sz="1400" dirty="0"/>
          </a:p>
          <a:p>
            <a:pPr lvl="1" algn="just"/>
            <a:r>
              <a:rPr lang="cs-CZ" sz="1400" dirty="0"/>
              <a:t>Email: </a:t>
            </a:r>
            <a:r>
              <a:rPr lang="cs-CZ" sz="1400" dirty="0" err="1">
                <a:hlinkClick r:id="rId2"/>
              </a:rPr>
              <a:t>zapletalova</a:t>
            </a:r>
            <a:r>
              <a:rPr lang="en-US" sz="1400" dirty="0">
                <a:hlinkClick r:id="rId2"/>
              </a:rPr>
              <a:t>@</a:t>
            </a:r>
            <a:r>
              <a:rPr lang="cs-CZ" sz="1400" dirty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/>
              <a:t>Telefon: 596 398 433</a:t>
            </a:r>
          </a:p>
          <a:p>
            <a:pPr marL="457200" lvl="1" indent="0" algn="just">
              <a:buNone/>
            </a:pPr>
            <a:endParaRPr lang="cs-CZ" sz="1400" dirty="0"/>
          </a:p>
          <a:p>
            <a:pPr algn="just"/>
            <a:r>
              <a:rPr lang="cs-CZ" sz="1800" dirty="0"/>
              <a:t>Veškeré materiály, informace a podklady ke studiu: IS SU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Požadavky na ukončení předmětu:</a:t>
            </a:r>
          </a:p>
          <a:p>
            <a:pPr lvl="1" algn="just"/>
            <a:r>
              <a:rPr lang="cs-CZ" sz="1400" dirty="0"/>
              <a:t>Docházka na semináře, a to s minimální účastí 60% – 5% hodnocení (max. 5 bodů)</a:t>
            </a:r>
          </a:p>
          <a:p>
            <a:pPr lvl="1" algn="just"/>
            <a:r>
              <a:rPr lang="cs-CZ" sz="1400" dirty="0"/>
              <a:t>Absolvování průběžného testu (24. 3. – 30. 3. 2025) na seminářích – 20% hodnocení (max. 20 bodů)</a:t>
            </a:r>
          </a:p>
          <a:p>
            <a:pPr lvl="1" algn="just"/>
            <a:r>
              <a:rPr lang="cs-CZ" sz="1400" dirty="0"/>
              <a:t>Odevzdání (seminární práce do 2. 5. 2025) a prezentace (video do 9. 5. 2025) – 15% hodnocení (max. 15 bodů)</a:t>
            </a:r>
          </a:p>
          <a:p>
            <a:pPr lvl="1" algn="just"/>
            <a:r>
              <a:rPr lang="cs-CZ" sz="1400" dirty="0"/>
              <a:t>Úspěšné absolvování zkoušky – ústní forma, 60% hodnocení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Základní informace k předmětu</a:t>
            </a:r>
          </a:p>
        </p:txBody>
      </p:sp>
    </p:spTree>
    <p:extLst>
      <p:ext uri="{BB962C8B-B14F-4D97-AF65-F5344CB8AC3E}">
        <p14:creationId xmlns:p14="http://schemas.microsoft.com/office/powerpoint/2010/main" val="24345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Evropská unie vymezuje CSR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Responsiblity</a:t>
            </a:r>
            <a:r>
              <a:rPr lang="cs-CZ" sz="1800" dirty="0"/>
              <a:t>) 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8)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Koncept CSR se opírá o tzv. tři pilíře:</a:t>
            </a:r>
          </a:p>
          <a:p>
            <a:pPr algn="just"/>
            <a:r>
              <a:rPr lang="cs-CZ" sz="1800" b="1" dirty="0"/>
              <a:t>Profit – zisk (ekonomická oblast)</a:t>
            </a:r>
            <a:r>
              <a:rPr lang="cs-CZ" sz="1800" dirty="0"/>
              <a:t> </a:t>
            </a:r>
          </a:p>
          <a:p>
            <a:pPr algn="just"/>
            <a:r>
              <a:rPr lang="cs-CZ" sz="1800" b="1" dirty="0" err="1"/>
              <a:t>People</a:t>
            </a:r>
            <a:r>
              <a:rPr lang="cs-CZ" sz="1800" b="1" dirty="0"/>
              <a:t> – lidé (sociální oblast)</a:t>
            </a:r>
            <a:r>
              <a:rPr lang="cs-CZ" sz="1800" dirty="0"/>
              <a:t> </a:t>
            </a:r>
          </a:p>
          <a:p>
            <a:pPr algn="just"/>
            <a:r>
              <a:rPr lang="cs-CZ" sz="1800" b="1" dirty="0"/>
              <a:t>Planet – planeta (environmentální oblast)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Společenská odpovědnost organizací</a:t>
            </a:r>
          </a:p>
        </p:txBody>
      </p:sp>
    </p:spTree>
    <p:extLst>
      <p:ext uri="{BB962C8B-B14F-4D97-AF65-F5344CB8AC3E}">
        <p14:creationId xmlns:p14="http://schemas.microsoft.com/office/powerpoint/2010/main" val="1104518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ESG</a:t>
            </a:r>
            <a:r>
              <a:rPr lang="cs-CZ" sz="1800" dirty="0"/>
              <a:t>, které lze dnes prakticky zaměňovat za pojem </a:t>
            </a:r>
            <a:r>
              <a:rPr lang="cs-CZ" sz="1800" b="1" dirty="0"/>
              <a:t>korporátní udržitelnosti, </a:t>
            </a:r>
            <a:r>
              <a:rPr lang="cs-CZ" sz="1800" dirty="0"/>
              <a:t>znamená souhrnnou zkratku pro </a:t>
            </a:r>
            <a:r>
              <a:rPr lang="cs-CZ" sz="1800" b="1" dirty="0"/>
              <a:t>otázky životního prostředí</a:t>
            </a:r>
            <a:r>
              <a:rPr lang="cs-CZ" sz="1800" dirty="0"/>
              <a:t> (</a:t>
            </a:r>
            <a:r>
              <a:rPr lang="cs-CZ" sz="1800" i="1" dirty="0" err="1"/>
              <a:t>Environmental</a:t>
            </a:r>
            <a:r>
              <a:rPr lang="cs-CZ" sz="1800" dirty="0"/>
              <a:t>), </a:t>
            </a:r>
            <a:r>
              <a:rPr lang="cs-CZ" sz="1800" b="1" dirty="0"/>
              <a:t>společenské</a:t>
            </a:r>
            <a:r>
              <a:rPr lang="cs-CZ" sz="1800" dirty="0"/>
              <a:t> (</a:t>
            </a:r>
            <a:r>
              <a:rPr lang="cs-CZ" sz="1800" i="1" dirty="0" err="1"/>
              <a:t>Social</a:t>
            </a:r>
            <a:r>
              <a:rPr lang="cs-CZ" sz="1800" dirty="0"/>
              <a:t>) a </a:t>
            </a:r>
            <a:r>
              <a:rPr lang="cs-CZ" sz="1800" b="1" dirty="0"/>
              <a:t>správy a řízení</a:t>
            </a:r>
            <a:r>
              <a:rPr lang="cs-CZ" sz="1800" dirty="0"/>
              <a:t> (</a:t>
            </a:r>
            <a:r>
              <a:rPr lang="cs-CZ" sz="1800" i="1" dirty="0" err="1"/>
              <a:t>Governance</a:t>
            </a:r>
            <a:r>
              <a:rPr lang="cs-CZ" sz="1800" i="1" dirty="0"/>
              <a:t>+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Staví na </a:t>
            </a:r>
            <a:r>
              <a:rPr lang="cs-CZ" sz="1800" b="1" dirty="0"/>
              <a:t>myšlence pragmatického firemního růstu</a:t>
            </a:r>
            <a:r>
              <a:rPr lang="cs-CZ" sz="1800" dirty="0"/>
              <a:t> a </a:t>
            </a:r>
            <a:r>
              <a:rPr lang="cs-CZ" sz="1800" b="1" dirty="0"/>
              <a:t>tvorby hodnoty</a:t>
            </a:r>
            <a:r>
              <a:rPr lang="cs-CZ" sz="1800" dirty="0"/>
              <a:t> v dlouhém období.</a:t>
            </a:r>
          </a:p>
          <a:p>
            <a:pPr algn="just"/>
            <a:r>
              <a:rPr lang="cs-CZ" sz="1800" dirty="0"/>
              <a:t>V lednu 2023 nabyla účinnost evropská </a:t>
            </a:r>
            <a:r>
              <a:rPr lang="cs-CZ" sz="1800" b="1" dirty="0"/>
              <a:t>směrnice o reportingu korporátní udržitelnosti</a:t>
            </a:r>
            <a:r>
              <a:rPr lang="cs-CZ" sz="1800" dirty="0"/>
              <a:t> (CSRD) – nové povinnosti firem.</a:t>
            </a:r>
          </a:p>
          <a:p>
            <a:pPr algn="just"/>
            <a:r>
              <a:rPr lang="cs-CZ" sz="1800" dirty="0"/>
              <a:t>V rámci ESG reportingu jde především o řadu interních procesů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Udržitelnost – ESG </a:t>
            </a:r>
          </a:p>
        </p:txBody>
      </p:sp>
    </p:spTree>
    <p:extLst>
      <p:ext uri="{BB962C8B-B14F-4D97-AF65-F5344CB8AC3E}">
        <p14:creationId xmlns:p14="http://schemas.microsoft.com/office/powerpoint/2010/main" val="280517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Management znamená umění dosáhnout cíle organizace rukama a </a:t>
            </a:r>
            <a:r>
              <a:rPr lang="cs-CZ" sz="1800" dirty="0" err="1"/>
              <a:t>hlavama</a:t>
            </a:r>
            <a:r>
              <a:rPr lang="cs-CZ" sz="1800" dirty="0"/>
              <a:t> jiných. (</a:t>
            </a:r>
            <a:r>
              <a:rPr lang="cs-CZ" sz="1800" dirty="0" err="1"/>
              <a:t>American</a:t>
            </a:r>
            <a:r>
              <a:rPr lang="cs-CZ" sz="1800" dirty="0"/>
              <a:t> Management </a:t>
            </a:r>
            <a:r>
              <a:rPr lang="cs-CZ" sz="1800" dirty="0" err="1"/>
              <a:t>Association</a:t>
            </a:r>
            <a:r>
              <a:rPr lang="cs-CZ" sz="1800" dirty="0"/>
              <a:t>)</a:t>
            </a:r>
          </a:p>
          <a:p>
            <a:endParaRPr lang="cs-CZ" sz="1800" dirty="0"/>
          </a:p>
          <a:p>
            <a:r>
              <a:rPr lang="cs-CZ" sz="1800" dirty="0"/>
              <a:t>Management je funkcí, je disciplínou, návodem, který je třeba zvládnou a manažeři jsou profesionálové, kteří tuto disciplínu realizují, vykonávají funkce a z nich vyplývající povinnosti. (P. F. </a:t>
            </a:r>
            <a:r>
              <a:rPr lang="cs-CZ" sz="1800" dirty="0" err="1"/>
              <a:t>Drucker</a:t>
            </a:r>
            <a:r>
              <a:rPr lang="cs-CZ" sz="1800" dirty="0"/>
              <a:t>, 1970)</a:t>
            </a:r>
          </a:p>
          <a:p>
            <a:endParaRPr lang="cs-CZ" sz="1800" dirty="0"/>
          </a:p>
          <a:p>
            <a:pPr algn="just"/>
            <a:r>
              <a:rPr lang="cs-CZ" sz="1800" dirty="0"/>
              <a:t>Management je procesem, který probíhá mezi jednotlivcem/skupinou, který řídí (řídící subjekt) a jednotlivcem/skupinou, který je řízen (řízený subjekt). (Blažek, 2014)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Management – jeho podstata a definice</a:t>
            </a:r>
          </a:p>
        </p:txBody>
      </p:sp>
    </p:spTree>
    <p:extLst>
      <p:ext uri="{BB962C8B-B14F-4D97-AF65-F5344CB8AC3E}">
        <p14:creationId xmlns:p14="http://schemas.microsoft.com/office/powerpoint/2010/main" val="383567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5958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management jako skupina řídících pracovníků;</a:t>
            </a:r>
          </a:p>
          <a:p>
            <a:pPr algn="just"/>
            <a:endParaRPr lang="cs-CZ" sz="2400" dirty="0"/>
          </a:p>
          <a:p>
            <a:pPr lvl="0" algn="just"/>
            <a:r>
              <a:rPr lang="cs-CZ" sz="2400" dirty="0"/>
              <a:t>management jako vědní disciplína;</a:t>
            </a:r>
          </a:p>
          <a:p>
            <a:pPr lvl="0" algn="just"/>
            <a:endParaRPr lang="cs-CZ" sz="2400" dirty="0"/>
          </a:p>
          <a:p>
            <a:pPr lvl="0" algn="just"/>
            <a:r>
              <a:rPr lang="cs-CZ" sz="2400" dirty="0"/>
              <a:t>management jako funkce a aktivita.</a:t>
            </a:r>
          </a:p>
          <a:p>
            <a:pPr lvl="0" algn="just"/>
            <a:endParaRPr lang="cs-CZ" sz="2400" dirty="0"/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Pojetí managementu</a:t>
            </a:r>
          </a:p>
        </p:txBody>
      </p:sp>
    </p:spTree>
    <p:extLst>
      <p:ext uri="{BB962C8B-B14F-4D97-AF65-F5344CB8AC3E}">
        <p14:creationId xmlns:p14="http://schemas.microsoft.com/office/powerpoint/2010/main" val="315547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tomto pojetí je management spojován s lidským faktorem. Blažek (2014) hovoří o tzv. personifikaci pojmu management. </a:t>
            </a:r>
          </a:p>
          <a:p>
            <a:pPr algn="just"/>
            <a:r>
              <a:rPr lang="cs-CZ" sz="1800" dirty="0"/>
              <a:t>Management je vnímán jako skupina pracovníků, vedoucích pracovníků - manažerů, kteří jsou realizátoři managementu a mají za úkol řídit danou organizaci. </a:t>
            </a:r>
          </a:p>
          <a:p>
            <a:pPr algn="just"/>
            <a:r>
              <a:rPr lang="cs-CZ" sz="1800" dirty="0"/>
              <a:t>Manažer je klíčovou osobou v organizaci, jelikož nese odpovědnost za úspěšnost organizace v podnikatelském prostředí. V malých organizacích splývá role manažera s rolí vlastníka. S růstem organizací dochází k oddělování manažera a vlastníka. Manažer se tak stává prostředníkem mezi výkonnými zaměstnanci a vlastníky organizace.</a:t>
            </a:r>
          </a:p>
          <a:p>
            <a:pPr algn="just"/>
            <a:r>
              <a:rPr lang="cs-CZ" sz="1800" dirty="0"/>
              <a:t>Podle </a:t>
            </a:r>
            <a:r>
              <a:rPr lang="cs-CZ" sz="1800" dirty="0" err="1"/>
              <a:t>Druckera</a:t>
            </a:r>
            <a:r>
              <a:rPr lang="cs-CZ" sz="1800" dirty="0"/>
              <a:t> je manažer považován za osobu, která odpovídá za plánování, realizaci a kontrolu. </a:t>
            </a:r>
          </a:p>
          <a:p>
            <a:pPr algn="just"/>
            <a:r>
              <a:rPr lang="cs-CZ" sz="1800" dirty="0"/>
              <a:t>Lojd (2011, s. 10) považuje manažera za člověka, který dosahuje stanovených cílů s lidmi a prostřednictvím nich.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jako skupina řídících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350371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Manažery třídíme podle stupňů řízení, kterým odpovídají konkrétní úkoly a aktivity. V tomto případě hovoříme o </a:t>
            </a:r>
            <a:r>
              <a:rPr lang="cs-CZ" sz="1800" b="1" dirty="0"/>
              <a:t>vertikální typologii manažerů</a:t>
            </a:r>
            <a:r>
              <a:rPr lang="cs-CZ" sz="1800" dirty="0"/>
              <a:t> - manažery vrcholové, manažery střední a manažery první linie.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Toto členění manažerů přestavuje horizontální typologii manažerů. Podle </a:t>
            </a:r>
            <a:r>
              <a:rPr lang="cs-CZ" sz="1800" b="1" dirty="0"/>
              <a:t>horizontální typologie manažerů – </a:t>
            </a:r>
            <a:r>
              <a:rPr lang="cs-CZ" sz="1800" dirty="0"/>
              <a:t>manažeři kvality; personální manažeři; procesní manažeři; produktoví manažeři; projektoví manažeři; finanční manažeři; provozní manažeři atd.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Typologie manažerů </a:t>
            </a:r>
          </a:p>
        </p:txBody>
      </p:sp>
    </p:spTree>
    <p:extLst>
      <p:ext uri="{BB962C8B-B14F-4D97-AF65-F5344CB8AC3E}">
        <p14:creationId xmlns:p14="http://schemas.microsoft.com/office/powerpoint/2010/main" val="184473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Vrcholoví manažeři</a:t>
            </a:r>
            <a:r>
              <a:rPr lang="cs-CZ" sz="1800" dirty="0"/>
              <a:t> (tuto skupinu nazýváme často jako top management – CEO: </a:t>
            </a:r>
            <a:r>
              <a:rPr lang="cs-CZ" sz="1800" dirty="0" err="1"/>
              <a:t>Chief</a:t>
            </a:r>
            <a:r>
              <a:rPr lang="cs-CZ" sz="1800" dirty="0"/>
              <a:t> </a:t>
            </a:r>
            <a:r>
              <a:rPr lang="cs-CZ" sz="1800" dirty="0" err="1"/>
              <a:t>Executive</a:t>
            </a:r>
            <a:r>
              <a:rPr lang="cs-CZ" sz="1800" dirty="0"/>
              <a:t> Office) řídí organizaci jako celek a reprezentují ji jak vůči interním subjektům (pracovníkům a vlastníkům), tak vůči externím subjektům (zákazníci, dodavatelé, státní instituce atd.).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Střední manažeři</a:t>
            </a:r>
            <a:r>
              <a:rPr lang="cs-CZ" sz="1800" dirty="0"/>
              <a:t> (manažeři druhé linie – </a:t>
            </a:r>
            <a:r>
              <a:rPr lang="cs-CZ" sz="1800" dirty="0" err="1"/>
              <a:t>middle</a:t>
            </a:r>
            <a:r>
              <a:rPr lang="cs-CZ" sz="1800" dirty="0"/>
              <a:t> management) působí na úrovni středního managementu, tj. taktické úrovni řízení.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Manažeři první linie</a:t>
            </a:r>
            <a:r>
              <a:rPr lang="cs-CZ" sz="1800" dirty="0"/>
              <a:t> (nejnižší manažeři – </a:t>
            </a:r>
            <a:r>
              <a:rPr lang="cs-CZ" sz="1800" dirty="0" err="1"/>
              <a:t>lower</a:t>
            </a:r>
            <a:r>
              <a:rPr lang="cs-CZ" sz="1800" dirty="0"/>
              <a:t> management) jsou takoví manažeři, kteří působí na nejnižším stupni řízení a jsou v bezprostředním styku s výkonnými pracovníky.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Vertikální typologie manažerů </a:t>
            </a:r>
          </a:p>
        </p:txBody>
      </p:sp>
    </p:spTree>
    <p:extLst>
      <p:ext uri="{BB962C8B-B14F-4D97-AF65-F5344CB8AC3E}">
        <p14:creationId xmlns:p14="http://schemas.microsoft.com/office/powerpoint/2010/main" val="2397956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Mezi hlavní specifika, která odlišují manažera od výkonných pracovníků, patří:</a:t>
            </a:r>
          </a:p>
          <a:p>
            <a:pPr lvl="0" algn="just"/>
            <a:r>
              <a:rPr lang="cs-CZ" sz="1800" b="1" dirty="0"/>
              <a:t>moc</a:t>
            </a:r>
            <a:endParaRPr lang="cs-CZ" sz="1800" dirty="0"/>
          </a:p>
          <a:p>
            <a:pPr lvl="0" algn="just"/>
            <a:r>
              <a:rPr lang="cs-CZ" sz="1800" b="1" dirty="0"/>
              <a:t>autorita</a:t>
            </a:r>
            <a:r>
              <a:rPr lang="cs-CZ" sz="1800" dirty="0"/>
              <a:t> </a:t>
            </a:r>
          </a:p>
          <a:p>
            <a:pPr lvl="0" algn="just"/>
            <a:r>
              <a:rPr lang="cs-CZ" sz="1800" b="1" dirty="0"/>
              <a:t>pravomoc</a:t>
            </a:r>
            <a:endParaRPr lang="cs-CZ" sz="1800" dirty="0"/>
          </a:p>
          <a:p>
            <a:pPr lvl="0" algn="just"/>
            <a:r>
              <a:rPr lang="cs-CZ" sz="1800" b="1" dirty="0"/>
              <a:t>odpovědnost</a:t>
            </a:r>
            <a:r>
              <a:rPr lang="cs-CZ" sz="1800" dirty="0"/>
              <a:t> </a:t>
            </a:r>
          </a:p>
          <a:p>
            <a:pPr lvl="0" algn="just"/>
            <a:r>
              <a:rPr lang="cs-CZ" sz="1800" b="1" dirty="0"/>
              <a:t>výše finančního ohodnocení</a:t>
            </a:r>
            <a:r>
              <a:rPr lang="cs-CZ" sz="1800" dirty="0"/>
              <a:t>;</a:t>
            </a:r>
          </a:p>
          <a:p>
            <a:pPr lvl="0" algn="just"/>
            <a:r>
              <a:rPr lang="cs-CZ" sz="1800" b="1" dirty="0"/>
              <a:t>společenský status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</a:t>
            </a:r>
          </a:p>
        </p:txBody>
      </p:sp>
    </p:spTree>
    <p:extLst>
      <p:ext uri="{BB962C8B-B14F-4D97-AF65-F5344CB8AC3E}">
        <p14:creationId xmlns:p14="http://schemas.microsoft.com/office/powerpoint/2010/main" val="2616455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Interpersonální role</a:t>
            </a:r>
            <a:r>
              <a:rPr lang="cs-CZ" sz="1800" dirty="0"/>
              <a:t> – interpersonální role představují vztahy vzniklé z manažerova postavení a autority:</a:t>
            </a:r>
          </a:p>
          <a:p>
            <a:pPr lvl="1" algn="just"/>
            <a:r>
              <a:rPr lang="cs-CZ" sz="1800" dirty="0"/>
              <a:t>role představitele; </a:t>
            </a:r>
          </a:p>
          <a:p>
            <a:pPr lvl="1" algn="just"/>
            <a:r>
              <a:rPr lang="cs-CZ" sz="1800" dirty="0"/>
              <a:t>role vůdce; </a:t>
            </a:r>
          </a:p>
          <a:p>
            <a:pPr lvl="1" algn="just"/>
            <a:r>
              <a:rPr lang="cs-CZ" sz="1800" dirty="0"/>
              <a:t>role </a:t>
            </a:r>
            <a:r>
              <a:rPr lang="cs-CZ" sz="1800" dirty="0" err="1"/>
              <a:t>propojovatele</a:t>
            </a:r>
            <a:r>
              <a:rPr lang="cs-CZ" sz="1800" dirty="0"/>
              <a:t> (spojovacího článku).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lvl="0" algn="just"/>
            <a:r>
              <a:rPr lang="cs-CZ" sz="1800" b="1" dirty="0"/>
              <a:t>Informační role</a:t>
            </a:r>
            <a:r>
              <a:rPr lang="cs-CZ" sz="1800" dirty="0"/>
              <a:t> – informační role se vztahuje ke zdrojům a předávání informací získaných manažer při vykonávání interpersonálních rolí:</a:t>
            </a:r>
          </a:p>
          <a:p>
            <a:pPr lvl="1" algn="just"/>
            <a:r>
              <a:rPr lang="cs-CZ" sz="1800" dirty="0"/>
              <a:t>role příjemce informací; </a:t>
            </a:r>
          </a:p>
          <a:p>
            <a:pPr lvl="1" algn="just"/>
            <a:r>
              <a:rPr lang="cs-CZ" sz="1800" dirty="0"/>
              <a:t>role šiřitele informací; </a:t>
            </a:r>
          </a:p>
          <a:p>
            <a:pPr lvl="1" algn="just"/>
            <a:r>
              <a:rPr lang="cs-CZ" sz="1800" dirty="0"/>
              <a:t>role mluvčího.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 a jeho role I</a:t>
            </a:r>
          </a:p>
        </p:txBody>
      </p:sp>
    </p:spTree>
    <p:extLst>
      <p:ext uri="{BB962C8B-B14F-4D97-AF65-F5344CB8AC3E}">
        <p14:creationId xmlns:p14="http://schemas.microsoft.com/office/powerpoint/2010/main" val="266614260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3581</TotalTime>
  <Words>1660</Words>
  <Application>Microsoft Office PowerPoint</Application>
  <PresentationFormat>Předvádění na obrazovce (16:9)</PresentationFormat>
  <Paragraphs>180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Koncepční vymezení managementu Osobnost manažera</vt:lpstr>
      <vt:lpstr>Základní informace k předmětu</vt:lpstr>
      <vt:lpstr>Management – jeho podstata a definice</vt:lpstr>
      <vt:lpstr>Pojetí managementu</vt:lpstr>
      <vt:lpstr>Management jako skupina řídících pracovníků</vt:lpstr>
      <vt:lpstr>Typologie manažerů </vt:lpstr>
      <vt:lpstr>Vertikální typologie manažerů </vt:lpstr>
      <vt:lpstr>Manažer</vt:lpstr>
      <vt:lpstr>Manažer a jeho role I</vt:lpstr>
      <vt:lpstr>Manažer a jeho role II</vt:lpstr>
      <vt:lpstr>Charakter manažerské práce</vt:lpstr>
      <vt:lpstr>Styl manažerské práce I</vt:lpstr>
      <vt:lpstr>Styl manažerské práce II</vt:lpstr>
      <vt:lpstr>Vliv prostředí na práci manažera</vt:lpstr>
      <vt:lpstr>Manažerské přístupy</vt:lpstr>
      <vt:lpstr>Management podniku a manažerská etika</vt:lpstr>
      <vt:lpstr>Obecné zásady podnikatelské etiky</vt:lpstr>
      <vt:lpstr>Etické řízení podniku</vt:lpstr>
      <vt:lpstr>Etický kodex</vt:lpstr>
      <vt:lpstr>Společenská odpovědnost organizací</vt:lpstr>
      <vt:lpstr>Udržitelnost – ESG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239</cp:revision>
  <dcterms:created xsi:type="dcterms:W3CDTF">2016-07-06T15:42:34Z</dcterms:created>
  <dcterms:modified xsi:type="dcterms:W3CDTF">2025-02-17T12:28:01Z</dcterms:modified>
</cp:coreProperties>
</file>