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21" r:id="rId3"/>
    <p:sldId id="348" r:id="rId4"/>
    <p:sldId id="352" r:id="rId5"/>
    <p:sldId id="351" r:id="rId6"/>
    <p:sldId id="349" r:id="rId7"/>
    <p:sldId id="353" r:id="rId8"/>
    <p:sldId id="354" r:id="rId9"/>
    <p:sldId id="355" r:id="rId10"/>
    <p:sldId id="350" r:id="rId11"/>
    <p:sldId id="356" r:id="rId12"/>
    <p:sldId id="357" r:id="rId13"/>
    <p:sldId id="358" r:id="rId14"/>
    <p:sldId id="373" r:id="rId15"/>
    <p:sldId id="359" r:id="rId16"/>
    <p:sldId id="360" r:id="rId17"/>
    <p:sldId id="362" r:id="rId18"/>
    <p:sldId id="363" r:id="rId19"/>
    <p:sldId id="364" r:id="rId20"/>
    <p:sldId id="367" r:id="rId21"/>
    <p:sldId id="369" r:id="rId22"/>
    <p:sldId id="376" r:id="rId23"/>
    <p:sldId id="374" r:id="rId24"/>
    <p:sldId id="375" r:id="rId2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02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28.04.2025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funkce zabezpečovací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939902"/>
            <a:ext cx="3888432" cy="64807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 hlediska charakteru zdroje – primární, sekundární, terciární</a:t>
            </a:r>
          </a:p>
          <a:p>
            <a:endParaRPr lang="cs-CZ" sz="1800" dirty="0"/>
          </a:p>
          <a:p>
            <a:r>
              <a:rPr lang="cs-CZ" sz="1800" dirty="0"/>
              <a:t>Z hlediska  vztahu zdroje k podniku – interní, externí</a:t>
            </a:r>
          </a:p>
          <a:p>
            <a:endParaRPr lang="cs-CZ" sz="1800" dirty="0"/>
          </a:p>
          <a:p>
            <a:r>
              <a:rPr lang="cs-CZ" sz="1800" dirty="0"/>
              <a:t>Z hlediska dostupnosti – dostupné, nedostupné</a:t>
            </a:r>
          </a:p>
          <a:p>
            <a:endParaRPr lang="cs-CZ" sz="1800" dirty="0"/>
          </a:p>
          <a:p>
            <a:r>
              <a:rPr lang="cs-CZ" sz="1800" dirty="0"/>
              <a:t>Z hlediska odbornosti zdroje – profesionální, amatérské</a:t>
            </a:r>
          </a:p>
          <a:p>
            <a:endParaRPr lang="cs-CZ" sz="1800" dirty="0"/>
          </a:p>
          <a:p>
            <a:r>
              <a:rPr lang="cs-CZ" sz="1800" dirty="0"/>
              <a:t>Z hlediska významu zdroje – literárně-vědecké, objektivně hodnotící, spontánní zdroje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Zdroje dat podle Kozla a kol. (2006)</a:t>
            </a:r>
          </a:p>
        </p:txBody>
      </p:sp>
    </p:spTree>
    <p:extLst>
      <p:ext uri="{BB962C8B-B14F-4D97-AF65-F5344CB8AC3E}">
        <p14:creationId xmlns:p14="http://schemas.microsoft.com/office/powerpoint/2010/main" val="4217712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Informační systém podniku </a:t>
            </a:r>
            <a:r>
              <a:rPr lang="cs-CZ" sz="1800" dirty="0"/>
              <a:t>zahrnuje pracovníky, zařízení a informační technologie pro sběr, třídění, analyzování a distribuování potřebných, včasných a přesných informací tvůrcům manažerských rozhodnutí. </a:t>
            </a:r>
          </a:p>
          <a:p>
            <a:pPr algn="just"/>
            <a:r>
              <a:rPr lang="cs-CZ" sz="1800" dirty="0"/>
              <a:t>Smyslem je posouzení informační potřeby manažerů a poskytnutí potřebných informací.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i="1" dirty="0"/>
              <a:t>Podmínky efektivního informačního systému:</a:t>
            </a:r>
            <a:endParaRPr lang="cs-CZ" sz="1800" dirty="0"/>
          </a:p>
          <a:p>
            <a:pPr lvl="1" algn="just"/>
            <a:r>
              <a:rPr lang="cs-CZ" sz="1800" dirty="0"/>
              <a:t>vybavenost firmy kvalitní informační technologií;</a:t>
            </a:r>
          </a:p>
          <a:p>
            <a:pPr lvl="1" algn="just"/>
            <a:r>
              <a:rPr lang="cs-CZ" sz="1800" dirty="0"/>
              <a:t>navržení a vytvoření systému uspokojujícího informační potřeby manažerů.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Informační systém podniku</a:t>
            </a:r>
          </a:p>
        </p:txBody>
      </p:sp>
    </p:spTree>
    <p:extLst>
      <p:ext uri="{BB962C8B-B14F-4D97-AF65-F5344CB8AC3E}">
        <p14:creationId xmlns:p14="http://schemas.microsoft.com/office/powerpoint/2010/main" val="2053959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Interní informační systém </a:t>
            </a:r>
            <a:r>
              <a:rPr lang="cs-CZ" sz="1800" dirty="0"/>
              <a:t>– získává informace z podnikové evidence a statistiky. </a:t>
            </a:r>
          </a:p>
          <a:p>
            <a:pPr lvl="0" algn="just"/>
            <a:r>
              <a:rPr lang="cs-CZ" sz="1800" b="1" dirty="0"/>
              <a:t>Zpravodajský systém </a:t>
            </a:r>
            <a:r>
              <a:rPr lang="cs-CZ" sz="1800" dirty="0"/>
              <a:t>– poskytuje informace o každodenním a očekávaném vývoji v okolí podniku.</a:t>
            </a:r>
          </a:p>
          <a:p>
            <a:pPr lvl="0" algn="just"/>
            <a:r>
              <a:rPr lang="cs-CZ" sz="1800" b="1" dirty="0"/>
              <a:t>Výzkumný systém </a:t>
            </a:r>
            <a:r>
              <a:rPr lang="cs-CZ" sz="1800" dirty="0"/>
              <a:t>– představuje výzkumné studie zaměřené na specifické problémy a příležitosti firmy, realizuje se marketingovými výzkumy a výzkumy trhu.</a:t>
            </a:r>
          </a:p>
          <a:p>
            <a:pPr algn="just"/>
            <a:r>
              <a:rPr lang="cs-CZ" sz="1800" b="1" dirty="0"/>
              <a:t>Systém na podporu rozhodování </a:t>
            </a:r>
            <a:r>
              <a:rPr lang="cs-CZ" sz="1800" dirty="0"/>
              <a:t>– zahrnuje systémy využívající počítačový hardware a software k poskytování informací v procesu manažerského rozhodování.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Struktura informačního systému podniku</a:t>
            </a:r>
          </a:p>
        </p:txBody>
      </p:sp>
    </p:spTree>
    <p:extLst>
      <p:ext uri="{BB962C8B-B14F-4D97-AF65-F5344CB8AC3E}">
        <p14:creationId xmlns:p14="http://schemas.microsoft.com/office/powerpoint/2010/main" val="4011696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Lidské zdroje představují pro podnik často nejcennější a nejdražší zdroj a ten je mnohdy jazýčkem na vahách v rámci konkurenčního boje a rozhoduje tak o konkurenceschopnosti podniku. 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dirty="0"/>
              <a:t>Zaměřuje se na jeho získávání, fungování, formování, organizování a propojování jeho činností, výsledky jeho práce, pracovní chování a schopnosti, sociální rozvoj a v neposlední řadě i na vztahy k organizaci, spolupracovníkům a vykonané práci.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Zabezpečení personální</a:t>
            </a:r>
          </a:p>
        </p:txBody>
      </p:sp>
    </p:spTree>
    <p:extLst>
      <p:ext uri="{BB962C8B-B14F-4D97-AF65-F5344CB8AC3E}">
        <p14:creationId xmlns:p14="http://schemas.microsoft.com/office/powerpoint/2010/main" val="2854202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vytváření dynamického souladu mezi počtem a strukturou pracovních míst v podniku, aby v každém okamžiku bylo místo obsazeno, a aby kvalifikace odpovídala v rámci organizační struktury podniku; </a:t>
            </a:r>
          </a:p>
          <a:p>
            <a:pPr algn="just"/>
            <a:r>
              <a:rPr lang="cs-CZ" sz="1800" dirty="0"/>
              <a:t>znalosti o personálních potřebách podniku, vytváření personálního plánu, </a:t>
            </a:r>
          </a:p>
          <a:p>
            <a:pPr algn="just"/>
            <a:r>
              <a:rPr lang="cs-CZ" sz="1800" dirty="0"/>
              <a:t>optimální využívání pracovních sil v podniku, využívání kvalifikace;</a:t>
            </a:r>
          </a:p>
          <a:p>
            <a:pPr algn="just"/>
            <a:r>
              <a:rPr lang="cs-CZ" sz="1800" dirty="0"/>
              <a:t>výběr pracovních sil, rozmístění pracovníků (vhodné podmínky), pensionování a propouštění pracovníků; </a:t>
            </a:r>
          </a:p>
          <a:p>
            <a:pPr algn="just"/>
            <a:r>
              <a:rPr lang="cs-CZ" sz="1800" dirty="0"/>
              <a:t>orientace (adaptační aktivita) pracovníků; </a:t>
            </a:r>
          </a:p>
          <a:p>
            <a:pPr algn="just"/>
            <a:r>
              <a:rPr lang="cs-CZ" sz="1800" dirty="0"/>
              <a:t>personální a sociální rozvoj pracovníků (školení, možnost dalšího vzdělávání);</a:t>
            </a:r>
          </a:p>
          <a:p>
            <a:pPr algn="just"/>
            <a:r>
              <a:rPr lang="cs-CZ" sz="1800" dirty="0"/>
              <a:t>hodnocení pracovníků.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Úkoly řízení lidských zdrojů</a:t>
            </a:r>
          </a:p>
        </p:txBody>
      </p:sp>
    </p:spTree>
    <p:extLst>
      <p:ext uri="{BB962C8B-B14F-4D97-AF65-F5344CB8AC3E}">
        <p14:creationId xmlns:p14="http://schemas.microsoft.com/office/powerpoint/2010/main" val="1887162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Personální plánování nebo také plánování lidských zdrojů slouží k realizaci podnikových cílů prostřednictvím předvídání budoucího vývoje, stanovením cílů a pozdější realizaci opatření, která vedou k realizaci podnikových úkolů za pomoci adekvátní a vhodné pracovní síly. </a:t>
            </a:r>
          </a:p>
          <a:p>
            <a:pPr algn="just"/>
            <a:r>
              <a:rPr lang="cs-CZ" sz="1800" b="1" dirty="0"/>
              <a:t>Intuitivní metody </a:t>
            </a:r>
            <a:r>
              <a:rPr lang="cs-CZ" sz="1800" dirty="0"/>
              <a:t>jsou předně operativnější a rychlejší. Nepracuje se při nich s tvrdými daty a jejich analýzou. </a:t>
            </a:r>
          </a:p>
          <a:p>
            <a:pPr algn="just"/>
            <a:r>
              <a:rPr lang="cs-CZ" sz="1800" b="1" dirty="0"/>
              <a:t>Metody kvantitativní </a:t>
            </a:r>
            <a:r>
              <a:rPr lang="cs-CZ" sz="1800" dirty="0"/>
              <a:t>zase naopak vyžadují delší přípravu, spočívající ve shromažďování důležitých a potřebných dat.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Plánování lidských zdrojů</a:t>
            </a:r>
          </a:p>
        </p:txBody>
      </p:sp>
    </p:spTree>
    <p:extLst>
      <p:ext uri="{BB962C8B-B14F-4D97-AF65-F5344CB8AC3E}">
        <p14:creationId xmlns:p14="http://schemas.microsoft.com/office/powerpoint/2010/main" val="4227172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Pro plánování lidských zdrojů se jeví jako vhodnější metody intuitivní, především pro jejich operativnost, nižší náročnost na podklady a především z důvodu, že intuitivní metody berou v úvahu obtížně kvantifikovatelné nebo zcela nekvantifikovatelné faktory a je tak posuzována všeobecně širší škála těchto faktorů. Také vyhovují více flexibilnímu plánování pracovních sil, protože z hlediska kratší perspektivy bývají více spolehlivé, levnější a snadněji interpretovatelné.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r>
              <a:rPr lang="cs-CZ" sz="1800" b="1" dirty="0"/>
              <a:t>Typy intuitivních metod</a:t>
            </a:r>
          </a:p>
          <a:p>
            <a:pPr algn="just"/>
            <a:r>
              <a:rPr lang="cs-CZ" sz="1800" dirty="0"/>
              <a:t>Odborné předpovědi</a:t>
            </a:r>
          </a:p>
          <a:p>
            <a:pPr algn="just"/>
            <a:r>
              <a:rPr lang="cs-CZ" sz="1800" dirty="0"/>
              <a:t>Metody skupinového rozhodování (brainstorming)</a:t>
            </a:r>
          </a:p>
          <a:p>
            <a:pPr algn="just"/>
            <a:r>
              <a:rPr lang="cs-CZ" sz="1800" dirty="0"/>
              <a:t>Metoda </a:t>
            </a:r>
            <a:r>
              <a:rPr lang="cs-CZ" sz="1800" dirty="0" err="1"/>
              <a:t>delphi</a:t>
            </a:r>
            <a:r>
              <a:rPr lang="cs-CZ" sz="1800" dirty="0"/>
              <a:t> (kaskádová metoda)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Intuitivní metody plánování lidských zdrojů</a:t>
            </a:r>
          </a:p>
        </p:txBody>
      </p:sp>
    </p:spTree>
    <p:extLst>
      <p:ext uri="{BB962C8B-B14F-4D97-AF65-F5344CB8AC3E}">
        <p14:creationId xmlns:p14="http://schemas.microsoft.com/office/powerpoint/2010/main" val="2790975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Jedná se o velmi složité, časově náročné a nepříliš využívané matematicko-analytické metody. Z hlediska malých firem je využití těchto metod velmi nepravděpodobné. Jde například o metody indexování, které jsou využívány zejména v případě určité sezónnosti pracovních úkolů.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U metody extrapolování se na základě určitých projevů v minulosti předpovídá stav, který bude v budoucnosti, nastává zde problém variability prostředí a nelze v mnoha případech z poměrně stabilního růstu určitých hodnot předpovídat, že tato tendence bude pokračovat i nadále.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Kvantitativní metody plánování lidských zdrojů</a:t>
            </a:r>
          </a:p>
        </p:txBody>
      </p:sp>
    </p:spTree>
    <p:extLst>
      <p:ext uri="{BB962C8B-B14F-4D97-AF65-F5344CB8AC3E}">
        <p14:creationId xmlns:p14="http://schemas.microsoft.com/office/powerpoint/2010/main" val="1388610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Proces získávání lidských zdrojů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18" y="1059582"/>
            <a:ext cx="7346950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2475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Z pohledu zaměstnavatele bychom mohli zdroje pracovních sil rozdělit nejobecnějším způsobem na zdroje: </a:t>
            </a:r>
          </a:p>
          <a:p>
            <a:pPr algn="just"/>
            <a:r>
              <a:rPr lang="cs-CZ" sz="1800" b="1" dirty="0"/>
              <a:t>Interní zdroje</a:t>
            </a:r>
            <a:r>
              <a:rPr lang="cs-CZ" sz="1800" dirty="0"/>
              <a:t>, což jsou vlastní zaměstnanci firmy; </a:t>
            </a:r>
          </a:p>
          <a:p>
            <a:pPr algn="just"/>
            <a:r>
              <a:rPr lang="cs-CZ" sz="1800" b="1" dirty="0"/>
              <a:t>Zdroje externí</a:t>
            </a:r>
            <a:r>
              <a:rPr lang="cs-CZ" sz="1800" dirty="0"/>
              <a:t>, kdy se jedná o všechny ty, kteří nejsou vlastními zaměstnanci firmy a mohou tak působit jak v konkurenčních firmách, tak ve firmách mimo obor.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Zdroje lidských sil</a:t>
            </a:r>
          </a:p>
        </p:txBody>
      </p:sp>
    </p:spTree>
    <p:extLst>
      <p:ext uri="{BB962C8B-B14F-4D97-AF65-F5344CB8AC3E}">
        <p14:creationId xmlns:p14="http://schemas.microsoft.com/office/powerpoint/2010/main" val="2047699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Manažerské funkce zabezpečovací představují manažerské funkce, jejichž cílem je zabezpečení adekvátními zdroji plánované aktivity.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Jedná se především o:</a:t>
            </a:r>
          </a:p>
          <a:p>
            <a:pPr algn="just"/>
            <a:r>
              <a:rPr lang="cs-CZ" sz="1800" dirty="0"/>
              <a:t>zabezpečení materiálními zdroji (suroviny, polotovary apod.);</a:t>
            </a:r>
          </a:p>
          <a:p>
            <a:pPr algn="just"/>
            <a:r>
              <a:rPr lang="cs-CZ" sz="1800" dirty="0"/>
              <a:t>zabezpečení lidskými zdroji (manažery a pracovníky);</a:t>
            </a:r>
          </a:p>
          <a:p>
            <a:pPr algn="just"/>
            <a:r>
              <a:rPr lang="cs-CZ" sz="1800" dirty="0"/>
              <a:t>zabezpečení informacemi.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Podstata manažerských </a:t>
            </a:r>
            <a:r>
              <a:rPr lang="cs-CZ"/>
              <a:t>funkcí zabezpečovacích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5953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Užití vlastních sil při výběru zaměstnanců z externích zdrojů je standardní proces, kdy řízení lidských zdrojů oddělení firmy, popřípadě majitel nebo manažer, podává například inzerát nebo oslovuje potenciální zaměstnance.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Při užití najatých sil, pro obsazení pracovního místa z externích zdrojů, je tento proces zajišťován například najatou firmou</a:t>
            </a:r>
            <a:r>
              <a:rPr lang="cs-CZ" sz="1800" i="1" dirty="0"/>
              <a:t> </a:t>
            </a:r>
            <a:r>
              <a:rPr lang="cs-CZ" sz="1800" dirty="0"/>
              <a:t>typu</a:t>
            </a:r>
            <a:r>
              <a:rPr lang="cs-CZ" sz="1800" i="1" dirty="0"/>
              <a:t> </a:t>
            </a:r>
            <a:r>
              <a:rPr lang="cs-CZ" sz="1800" b="1" dirty="0" err="1"/>
              <a:t>recruitment</a:t>
            </a:r>
            <a:r>
              <a:rPr lang="cs-CZ" sz="1800" i="1" dirty="0"/>
              <a:t> či </a:t>
            </a:r>
            <a:r>
              <a:rPr lang="cs-CZ" sz="1800" b="1" dirty="0" err="1"/>
              <a:t>executive</a:t>
            </a:r>
            <a:r>
              <a:rPr lang="cs-CZ" sz="1800" b="1" dirty="0"/>
              <a:t> </a:t>
            </a:r>
            <a:r>
              <a:rPr lang="cs-CZ" sz="1800" b="1" dirty="0" err="1"/>
              <a:t>search</a:t>
            </a:r>
            <a:r>
              <a:rPr lang="cs-CZ" sz="1800" i="1" dirty="0"/>
              <a:t>,</a:t>
            </a:r>
            <a:r>
              <a:rPr lang="cs-CZ" sz="1800" dirty="0"/>
              <a:t> která vyhledává pro organizaci nejvhodnějšího zaměstnance, odpovídajících kvalit jak psychologických tak odborných.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/>
              <a:t>Externí zdroje lidských sil</a:t>
            </a:r>
          </a:p>
        </p:txBody>
      </p:sp>
    </p:spTree>
    <p:extLst>
      <p:ext uri="{BB962C8B-B14F-4D97-AF65-F5344CB8AC3E}">
        <p14:creationId xmlns:p14="http://schemas.microsoft.com/office/powerpoint/2010/main" val="27855639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Cílem procesu získání lidských zdrojů je získání s vynaložením co možná nejnižších nákladů potřebné množství odpovídajících pracovníků, kteří jsou žádoucí pro uspokojení podnikové potřeby lidských zdrojů.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b="1" dirty="0"/>
              <a:t>Metody k přilákání vhodných lidských zdrojů</a:t>
            </a:r>
          </a:p>
          <a:p>
            <a:pPr algn="just"/>
            <a:r>
              <a:rPr lang="cs-CZ" sz="1800" dirty="0"/>
              <a:t>Inzerování </a:t>
            </a:r>
          </a:p>
          <a:p>
            <a:pPr algn="just"/>
            <a:r>
              <a:rPr lang="cs-CZ" sz="1800" dirty="0"/>
              <a:t>Užití agentury specializované na inzerování</a:t>
            </a:r>
          </a:p>
          <a:p>
            <a:pPr algn="just"/>
            <a:r>
              <a:rPr lang="cs-CZ" sz="1800" dirty="0"/>
              <a:t>Spolupráce s úřady práce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/>
              <a:t>Přilákání vhodných lidských zdrojů</a:t>
            </a:r>
          </a:p>
        </p:txBody>
      </p:sp>
    </p:spTree>
    <p:extLst>
      <p:ext uri="{BB962C8B-B14F-4D97-AF65-F5344CB8AC3E}">
        <p14:creationId xmlns:p14="http://schemas.microsoft.com/office/powerpoint/2010/main" val="14400006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Hlavní cíl výběru zaměstnanců může být také velmi jednoduše definován, jako snaha o výběr nejlepších nebo také nejvhodnějších lidí pro danou práci. Ti, kteří zaměstnance dále vybírají, se tak pokouší předpovědět jejich výkon na konkrétní pracovní pozici.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dirty="0"/>
              <a:t>Kroky při výběru vhodných lidí</a:t>
            </a:r>
            <a:r>
              <a:rPr lang="cs-CZ" sz="1800" dirty="0"/>
              <a:t>: Shromažďování v ideálním případě maximálního množství relevantních informací. Uspořádání, vyhodnocení a ohodnocení každého kandidáta v závislosti na předpokládaném výkonu na daném pracovním místě. Poskytnutí takové informace uchazečům tak, aby se na jejich základě mohli rozhodnout, zda přijmou dané pracovní místo.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/>
              <a:t>Výběr vhodných lidských sil</a:t>
            </a:r>
          </a:p>
        </p:txBody>
      </p:sp>
    </p:spTree>
    <p:extLst>
      <p:ext uri="{BB962C8B-B14F-4D97-AF65-F5344CB8AC3E}">
        <p14:creationId xmlns:p14="http://schemas.microsoft.com/office/powerpoint/2010/main" val="22641825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437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Aby bylo možné realizovat jednotlivé řídící i výkonné funkce, k tomu nezbytně potřebujeme zabezpečení prostředky, a to materiálními a finančními.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Plnění řídící funkce (souboru činností) zabezpečení prostředky spočívá v: </a:t>
            </a:r>
          </a:p>
          <a:p>
            <a:pPr algn="just"/>
            <a:r>
              <a:rPr lang="cs-CZ" sz="1800" dirty="0"/>
              <a:t>zabezpečování materiálních a finančních prostředků; </a:t>
            </a:r>
          </a:p>
          <a:p>
            <a:pPr algn="just"/>
            <a:r>
              <a:rPr lang="cs-CZ" sz="1800" dirty="0"/>
              <a:t>rozhodování o jejich použití a racionálním využívání;</a:t>
            </a:r>
          </a:p>
          <a:p>
            <a:pPr algn="just"/>
            <a:r>
              <a:rPr lang="cs-CZ" sz="1800" dirty="0"/>
              <a:t>jejich udržování a ochraně. 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Tato funkce není mnoha autory považována za funkcí řídící. Vycházející ze struktury řídících funkcí a vzhledem na význam této funkce pro činnost podniku a náročnost její realizace je však účelné zkoumat práci s prostředky jako funkci řídící.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/>
              <a:t>Materiální zabezpečení I</a:t>
            </a:r>
          </a:p>
        </p:txBody>
      </p:sp>
    </p:spTree>
    <p:extLst>
      <p:ext uri="{BB962C8B-B14F-4D97-AF65-F5344CB8AC3E}">
        <p14:creationId xmlns:p14="http://schemas.microsoft.com/office/powerpoint/2010/main" val="8637118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437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Finanční hospodaření podniku se stará o pohyb peněz, majetku a kapitálu. </a:t>
            </a:r>
          </a:p>
          <a:p>
            <a:pPr algn="just"/>
            <a:r>
              <a:rPr lang="cs-CZ" sz="1800" dirty="0"/>
              <a:t>Jedná se nejen o jejich získávání, ale i o jejich rozdělování a efektivní využívání v rámci řídícího procesu podniku, ale i mimo něj (finanční investování). </a:t>
            </a:r>
          </a:p>
          <a:p>
            <a:pPr algn="just"/>
            <a:r>
              <a:rPr lang="cs-CZ" sz="1800" dirty="0"/>
              <a:t>Za finanční prostředky jsou pořízené potřebné hmotné prostředky (pracovní předměty, např. materiál, suroviny a pracovní prostředky např. stroje a zařízení). </a:t>
            </a:r>
          </a:p>
          <a:p>
            <a:pPr algn="just"/>
            <a:r>
              <a:rPr lang="cs-CZ" sz="1800" dirty="0"/>
              <a:t>O jejich racionální využívání, stejně jako o údržbu a ochranu strojů, zařízení, veškerého majetku organizace je nezbytné se v procesu řízení starat. </a:t>
            </a:r>
          </a:p>
          <a:p>
            <a:pPr algn="just"/>
            <a:r>
              <a:rPr lang="cs-CZ" sz="1800" dirty="0"/>
              <a:t>Plnění funkce zabezpečení prostředky se realizuje ve všech útvarech podniku, ve všech funkcích řídících i výkonných.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/>
              <a:t>Materiální zabezpečení II</a:t>
            </a:r>
          </a:p>
        </p:txBody>
      </p:sp>
    </p:spTree>
    <p:extLst>
      <p:ext uri="{BB962C8B-B14F-4D97-AF65-F5344CB8AC3E}">
        <p14:creationId xmlns:p14="http://schemas.microsoft.com/office/powerpoint/2010/main" val="1769550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Informace</a:t>
            </a:r>
            <a:r>
              <a:rPr lang="cs-CZ" sz="1800" dirty="0"/>
              <a:t> jsou strukturovaná, organizovaná, shrnutá a interpretovaná data, závislá na jejich uživateli.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dirty="0"/>
              <a:t>Data</a:t>
            </a:r>
            <a:r>
              <a:rPr lang="cs-CZ" sz="1800" dirty="0"/>
              <a:t>, která jsou základem pro vytváření informací, představují prvotní údaje získané z různých zdrojů. </a:t>
            </a:r>
          </a:p>
          <a:p>
            <a:pPr algn="just"/>
            <a:r>
              <a:rPr lang="cs-CZ" sz="1800" dirty="0"/>
              <a:t>Výchozí bod v procesu získávání informací představují data. Jsou – </a:t>
            </a:r>
            <a:r>
              <a:rPr lang="cs-CZ" sz="1800" dirty="0" err="1"/>
              <a:t>li</a:t>
            </a:r>
            <a:r>
              <a:rPr lang="cs-CZ" sz="1800" dirty="0"/>
              <a:t> prvotní data zpracována účelně, stanou se z nich informace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Zabezpečení informační</a:t>
            </a:r>
          </a:p>
        </p:txBody>
      </p:sp>
    </p:spTree>
    <p:extLst>
      <p:ext uri="{BB962C8B-B14F-4D97-AF65-F5344CB8AC3E}">
        <p14:creationId xmlns:p14="http://schemas.microsoft.com/office/powerpoint/2010/main" val="3848263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Potřeba informací závisí na tom, jakou funkci v podniku pracovník zastává. </a:t>
            </a:r>
          </a:p>
          <a:p>
            <a:pPr algn="just"/>
            <a:r>
              <a:rPr lang="cs-CZ" sz="1800" dirty="0"/>
              <a:t>Manažer potřebuje informace pro to, aby mohl plnit ostatní manažerské funkce. </a:t>
            </a:r>
          </a:p>
          <a:p>
            <a:pPr algn="just"/>
            <a:r>
              <a:rPr lang="cs-CZ" sz="1800" dirty="0"/>
              <a:t>Informace je třeba řídit. Jejich získávání, uchovávání a ochrana je drahá a často i časově náročná záležitost.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Kdo používá informace </a:t>
            </a:r>
          </a:p>
          <a:p>
            <a:pPr algn="just"/>
            <a:r>
              <a:rPr lang="cs-CZ" sz="1800" b="1" dirty="0"/>
              <a:t>interní uživatelé </a:t>
            </a:r>
            <a:r>
              <a:rPr lang="cs-CZ" sz="1800" dirty="0"/>
              <a:t>– pracovníci podniku na všech stupních podnikové hierarchie;</a:t>
            </a:r>
          </a:p>
          <a:p>
            <a:pPr algn="just"/>
            <a:r>
              <a:rPr lang="cs-CZ" sz="1800" b="1" dirty="0"/>
              <a:t>externí uživatelé </a:t>
            </a:r>
            <a:r>
              <a:rPr lang="cs-CZ" sz="1800" dirty="0"/>
              <a:t>– zákazníci, dodavatelé, společnost, atd.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Využití informací</a:t>
            </a:r>
          </a:p>
        </p:txBody>
      </p:sp>
    </p:spTree>
    <p:extLst>
      <p:ext uri="{BB962C8B-B14F-4D97-AF65-F5344CB8AC3E}">
        <p14:creationId xmlns:p14="http://schemas.microsoft.com/office/powerpoint/2010/main" val="4029704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K tomu, abychom mohli informace využívat v procesu rozhodování a řízení, musí splňovat tato kritéria: </a:t>
            </a:r>
          </a:p>
          <a:p>
            <a:pPr algn="just"/>
            <a:r>
              <a:rPr lang="cs-CZ" sz="1800" dirty="0"/>
              <a:t>relevantnost, </a:t>
            </a:r>
          </a:p>
          <a:p>
            <a:pPr algn="just"/>
            <a:r>
              <a:rPr lang="cs-CZ" sz="1800" dirty="0"/>
              <a:t>reliabilita, </a:t>
            </a:r>
          </a:p>
          <a:p>
            <a:pPr algn="just"/>
            <a:r>
              <a:rPr lang="cs-CZ" sz="1800" dirty="0"/>
              <a:t>validita, </a:t>
            </a:r>
          </a:p>
          <a:p>
            <a:pPr algn="just"/>
            <a:r>
              <a:rPr lang="cs-CZ" sz="1800" dirty="0"/>
              <a:t>efektivita, </a:t>
            </a:r>
          </a:p>
          <a:p>
            <a:pPr algn="just"/>
            <a:r>
              <a:rPr lang="cs-CZ" sz="1800" dirty="0"/>
              <a:t>odpovídající míra podrobnosti, </a:t>
            </a:r>
          </a:p>
          <a:p>
            <a:pPr algn="just"/>
            <a:r>
              <a:rPr lang="cs-CZ" sz="1800" dirty="0"/>
              <a:t>srozumitelnost, </a:t>
            </a:r>
          </a:p>
          <a:p>
            <a:pPr algn="just"/>
            <a:r>
              <a:rPr lang="cs-CZ" sz="1800" dirty="0"/>
              <a:t>aktuálnost, </a:t>
            </a:r>
          </a:p>
          <a:p>
            <a:pPr algn="just"/>
            <a:r>
              <a:rPr lang="cs-CZ" sz="1800" dirty="0"/>
              <a:t>úplnost a kontinuita atd.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Požadavky na informace</a:t>
            </a:r>
          </a:p>
        </p:txBody>
      </p:sp>
    </p:spTree>
    <p:extLst>
      <p:ext uri="{BB962C8B-B14F-4D97-AF65-F5344CB8AC3E}">
        <p14:creationId xmlns:p14="http://schemas.microsoft.com/office/powerpoint/2010/main" val="2716174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800" b="1" dirty="0"/>
              <a:t>Z hlediska rozhodovací úrovně</a:t>
            </a:r>
          </a:p>
          <a:p>
            <a:pPr lvl="0" algn="just"/>
            <a:r>
              <a:rPr lang="cs-CZ" sz="1800" dirty="0"/>
              <a:t>Informace strategické</a:t>
            </a:r>
          </a:p>
          <a:p>
            <a:pPr lvl="0" algn="just"/>
            <a:r>
              <a:rPr lang="cs-CZ" sz="1800" dirty="0"/>
              <a:t>Informace taktické </a:t>
            </a:r>
          </a:p>
          <a:p>
            <a:pPr lvl="0" algn="just"/>
            <a:r>
              <a:rPr lang="cs-CZ" sz="1800" dirty="0"/>
              <a:t>Informace operativní</a:t>
            </a:r>
          </a:p>
          <a:p>
            <a:pPr marL="0" lvl="0" indent="0" algn="just">
              <a:buNone/>
            </a:pPr>
            <a:r>
              <a:rPr lang="cs-CZ" sz="1800" b="1" dirty="0"/>
              <a:t>Z hlediska potřeb pro realizaci řídících činností</a:t>
            </a:r>
          </a:p>
          <a:p>
            <a:pPr algn="just"/>
            <a:r>
              <a:rPr lang="it-IT" sz="1800" dirty="0"/>
              <a:t>potřebné pro stanovení cílů</a:t>
            </a:r>
            <a:r>
              <a:rPr lang="cs-CZ" sz="1800" dirty="0"/>
              <a:t> </a:t>
            </a:r>
            <a:r>
              <a:rPr lang="it-IT" sz="1800" dirty="0"/>
              <a:t>podniku</a:t>
            </a:r>
            <a:endParaRPr lang="cs-CZ" sz="1800" dirty="0"/>
          </a:p>
          <a:p>
            <a:pPr algn="just"/>
            <a:r>
              <a:rPr lang="cs-CZ" sz="1800" dirty="0"/>
              <a:t>zabezpečující realizaci cílů a úkolů</a:t>
            </a:r>
          </a:p>
          <a:p>
            <a:pPr algn="just"/>
            <a:r>
              <a:rPr lang="cs-CZ" sz="1800" dirty="0"/>
              <a:t>informace o postupech účelného působení, za účelem dosažení stanovených cílů a úkolů jejich zabezpečení (kontrola plnění cílů)</a:t>
            </a:r>
          </a:p>
          <a:p>
            <a:pPr marL="0" indent="0" algn="just">
              <a:buNone/>
            </a:pPr>
            <a:r>
              <a:rPr lang="cs-CZ" sz="1800" b="1" dirty="0"/>
              <a:t>Z hlediska významnosti informací: </a:t>
            </a:r>
          </a:p>
          <a:p>
            <a:pPr algn="just"/>
            <a:r>
              <a:rPr lang="cs-CZ" sz="1800" dirty="0"/>
              <a:t>základní, rozhodující informace, </a:t>
            </a:r>
          </a:p>
          <a:p>
            <a:pPr algn="just"/>
            <a:r>
              <a:rPr lang="cs-CZ" sz="1800" dirty="0"/>
              <a:t>doplňkové. </a:t>
            </a:r>
          </a:p>
          <a:p>
            <a:pPr algn="just"/>
            <a:endParaRPr lang="cs-CZ" sz="1800" dirty="0"/>
          </a:p>
          <a:p>
            <a:pPr algn="just"/>
            <a:endParaRPr lang="it-IT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Klasifikace informací I</a:t>
            </a:r>
          </a:p>
        </p:txBody>
      </p:sp>
    </p:spTree>
    <p:extLst>
      <p:ext uri="{BB962C8B-B14F-4D97-AF65-F5344CB8AC3E}">
        <p14:creationId xmlns:p14="http://schemas.microsoft.com/office/powerpoint/2010/main" val="3906047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264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Z hlediska stálosti informací: </a:t>
            </a:r>
          </a:p>
          <a:p>
            <a:pPr algn="just"/>
            <a:r>
              <a:rPr lang="cs-CZ" sz="1800" dirty="0"/>
              <a:t>stálé – jedná se o vžitá pravidla jednání, teoretické vědomosti a praktické zkušenosti, předem známá rozhodnutí ze soustavy stálých informací, organizační a řídící normy, směrnice a nařízení atd., podle kterých musí vedoucí pracovník postupovat, </a:t>
            </a:r>
          </a:p>
          <a:p>
            <a:pPr algn="just"/>
            <a:r>
              <a:rPr lang="cs-CZ" sz="1800" dirty="0"/>
              <a:t>proměnné – informace s dočasnou platností (krátkodobé příkazy, operativní informace o výrobě apod.)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b="1" dirty="0"/>
              <a:t>Z hlediska rozsahu zabezpečení jednotlivých stupňů řízení:</a:t>
            </a:r>
          </a:p>
          <a:p>
            <a:pPr algn="just"/>
            <a:r>
              <a:rPr lang="cs-CZ" sz="1800" dirty="0"/>
              <a:t>souborné, komplexní – statistické přehledy, komplexní rozbory,... </a:t>
            </a:r>
          </a:p>
          <a:p>
            <a:pPr algn="just"/>
            <a:r>
              <a:rPr lang="cs-CZ" sz="1800" dirty="0"/>
              <a:t>výběrové – týkající se určitého úseku činnosti podniku (podrobnější), </a:t>
            </a:r>
          </a:p>
          <a:p>
            <a:pPr algn="just"/>
            <a:r>
              <a:rPr lang="cs-CZ" sz="1800" dirty="0"/>
              <a:t>veřejné – dostupné všem pracovníkům podniku, příp. dalším osobám, </a:t>
            </a:r>
          </a:p>
          <a:p>
            <a:pPr algn="just"/>
            <a:r>
              <a:rPr lang="cs-CZ" sz="1800" dirty="0"/>
              <a:t>neveřejné. </a:t>
            </a:r>
          </a:p>
          <a:p>
            <a:pPr algn="just"/>
            <a:endParaRPr lang="it-IT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Klasifikace informací II</a:t>
            </a:r>
          </a:p>
        </p:txBody>
      </p:sp>
    </p:spTree>
    <p:extLst>
      <p:ext uri="{BB962C8B-B14F-4D97-AF65-F5344CB8AC3E}">
        <p14:creationId xmlns:p14="http://schemas.microsoft.com/office/powerpoint/2010/main" val="3620822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264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Z hlediska zdrojů informací: </a:t>
            </a:r>
          </a:p>
          <a:p>
            <a:pPr algn="just"/>
            <a:r>
              <a:rPr lang="cs-CZ" sz="1800" dirty="0"/>
              <a:t>interní zdroje – vnitřní podniková datová základna, </a:t>
            </a:r>
          </a:p>
          <a:p>
            <a:pPr algn="just"/>
            <a:r>
              <a:rPr lang="cs-CZ" sz="1800" dirty="0"/>
              <a:t>externí zdroje – vnější zdroje, např. právní normy, informace o trhu, apod. </a:t>
            </a:r>
          </a:p>
          <a:p>
            <a:pPr marL="0" indent="0" algn="just">
              <a:buNone/>
            </a:pPr>
            <a:r>
              <a:rPr lang="cs-CZ" sz="1800" b="1" dirty="0"/>
              <a:t>Z hlediska účelu použití: </a:t>
            </a:r>
          </a:p>
          <a:p>
            <a:pPr algn="just"/>
            <a:r>
              <a:rPr lang="cs-CZ" sz="1800" dirty="0"/>
              <a:t>informace poznávací – např. odborná literatura sloužící pro rozšíření odborného růstu pracovníků podniku, </a:t>
            </a:r>
          </a:p>
          <a:p>
            <a:pPr algn="just"/>
            <a:r>
              <a:rPr lang="cs-CZ" sz="1800" dirty="0"/>
              <a:t>informace řídící, resp. podněcující plnění řídících funkcí: o zdrojích, o pracovnících, o minulosti (účetnictví, rozbory, statistika, výsledné kalkulace atd.), do budoucnosti (prognostické, plánované, normativní, rozpočetnictví, kalkulace), </a:t>
            </a:r>
          </a:p>
          <a:p>
            <a:pPr algn="just"/>
            <a:r>
              <a:rPr lang="cs-CZ" sz="1800" dirty="0"/>
              <a:t>informace přímé – příkazy, operativní rozhodnutí, </a:t>
            </a:r>
          </a:p>
          <a:p>
            <a:pPr algn="just"/>
            <a:r>
              <a:rPr lang="cs-CZ" sz="1800" dirty="0"/>
              <a:t>informace zpětné vazby – kontrolní, regulační. </a:t>
            </a:r>
          </a:p>
          <a:p>
            <a:pPr algn="just"/>
            <a:endParaRPr lang="it-IT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Klasifikace informací III</a:t>
            </a:r>
          </a:p>
        </p:txBody>
      </p:sp>
    </p:spTree>
    <p:extLst>
      <p:ext uri="{BB962C8B-B14F-4D97-AF65-F5344CB8AC3E}">
        <p14:creationId xmlns:p14="http://schemas.microsoft.com/office/powerpoint/2010/main" val="349673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264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Z hlediska obsahu: </a:t>
            </a:r>
          </a:p>
          <a:p>
            <a:pPr algn="just"/>
            <a:r>
              <a:rPr lang="cs-CZ" sz="1800" dirty="0"/>
              <a:t>ekonomické informace – vyjadřují ekonomickou činnost podniků; </a:t>
            </a:r>
          </a:p>
          <a:p>
            <a:pPr algn="just"/>
            <a:r>
              <a:rPr lang="cs-CZ" sz="1800" dirty="0"/>
              <a:t>technické informace, </a:t>
            </a:r>
          </a:p>
          <a:p>
            <a:pPr algn="just"/>
            <a:r>
              <a:rPr lang="cs-CZ" sz="1800" dirty="0"/>
              <a:t>právní, sociální, ekologické, inovační, atd. </a:t>
            </a:r>
          </a:p>
          <a:p>
            <a:pPr marL="0" indent="0" algn="just">
              <a:buNone/>
            </a:pPr>
            <a:r>
              <a:rPr lang="cs-CZ" sz="1800" b="1" dirty="0"/>
              <a:t>Z hlediska dokumentace: </a:t>
            </a:r>
          </a:p>
          <a:p>
            <a:pPr algn="just"/>
            <a:r>
              <a:rPr lang="cs-CZ" sz="1800" dirty="0"/>
              <a:t>informace dokumentované – např. účetnictví, statistika, systém kvality…</a:t>
            </a:r>
          </a:p>
          <a:p>
            <a:pPr algn="just"/>
            <a:r>
              <a:rPr lang="cs-CZ" sz="1800" dirty="0"/>
              <a:t>nedokumentované, </a:t>
            </a:r>
          </a:p>
          <a:p>
            <a:pPr marL="0" indent="0" algn="just">
              <a:buNone/>
            </a:pPr>
            <a:r>
              <a:rPr lang="cs-CZ" sz="1800" b="1" dirty="0"/>
              <a:t>Z hlediska odvození: </a:t>
            </a:r>
          </a:p>
          <a:p>
            <a:pPr algn="just"/>
            <a:r>
              <a:rPr lang="cs-CZ" sz="1800" dirty="0"/>
              <a:t>informace prvotní – týkají se bezprostředně průběhů výkonných procesů; jsou to např. prvotní doklady o materiálu, výrobě atd., </a:t>
            </a:r>
          </a:p>
          <a:p>
            <a:pPr algn="just"/>
            <a:r>
              <a:rPr lang="cs-CZ" sz="1800" dirty="0"/>
              <a:t>druhotné (odvozené) – jsou tvořené selekcí a agregací prvotních informací, jejich redukcí ve smyslu potřeb pro vyšší stupně řízení. </a:t>
            </a:r>
          </a:p>
          <a:p>
            <a:pPr algn="just"/>
            <a:endParaRPr lang="it-IT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Klasifikace informací IV</a:t>
            </a:r>
          </a:p>
        </p:txBody>
      </p:sp>
    </p:spTree>
    <p:extLst>
      <p:ext uri="{BB962C8B-B14F-4D97-AF65-F5344CB8AC3E}">
        <p14:creationId xmlns:p14="http://schemas.microsoft.com/office/powerpoint/2010/main" val="38676029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4013</TotalTime>
  <Words>1885</Words>
  <Application>Microsoft Office PowerPoint</Application>
  <PresentationFormat>Předvádění na obrazovce (16:9)</PresentationFormat>
  <Paragraphs>189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Enriqueta</vt:lpstr>
      <vt:lpstr>Times New Roman</vt:lpstr>
      <vt:lpstr>SLU</vt:lpstr>
      <vt:lpstr>Manažerské funkce zabezpečovací</vt:lpstr>
      <vt:lpstr>Podstata manažerských funkcí zabezpečovacích</vt:lpstr>
      <vt:lpstr>Zabezpečení informační</vt:lpstr>
      <vt:lpstr>Využití informací</vt:lpstr>
      <vt:lpstr>Požadavky na informace</vt:lpstr>
      <vt:lpstr>Klasifikace informací I</vt:lpstr>
      <vt:lpstr>Klasifikace informací II</vt:lpstr>
      <vt:lpstr>Klasifikace informací III</vt:lpstr>
      <vt:lpstr>Klasifikace informací IV</vt:lpstr>
      <vt:lpstr>Zdroje dat podle Kozla a kol. (2006)</vt:lpstr>
      <vt:lpstr>Informační systém podniku</vt:lpstr>
      <vt:lpstr>Struktura informačního systému podniku</vt:lpstr>
      <vt:lpstr>Zabezpečení personální</vt:lpstr>
      <vt:lpstr>Úkoly řízení lidských zdrojů</vt:lpstr>
      <vt:lpstr>Plánování lidských zdrojů</vt:lpstr>
      <vt:lpstr>Intuitivní metody plánování lidských zdrojů</vt:lpstr>
      <vt:lpstr>Kvantitativní metody plánování lidských zdrojů</vt:lpstr>
      <vt:lpstr>Proces získávání lidských zdrojů</vt:lpstr>
      <vt:lpstr>Zdroje lidských sil</vt:lpstr>
      <vt:lpstr>Externí zdroje lidských sil</vt:lpstr>
      <vt:lpstr>Přilákání vhodných lidských zdrojů</vt:lpstr>
      <vt:lpstr>Výběr vhodných lidských sil</vt:lpstr>
      <vt:lpstr>Materiální zabezpečení I</vt:lpstr>
      <vt:lpstr>Materiální zabezpečení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370</cp:revision>
  <dcterms:created xsi:type="dcterms:W3CDTF">2016-07-06T15:42:34Z</dcterms:created>
  <dcterms:modified xsi:type="dcterms:W3CDTF">2025-04-28T11:33:22Z</dcterms:modified>
</cp:coreProperties>
</file>