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84" r:id="rId2"/>
    <p:sldId id="476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90" r:id="rId16"/>
    <p:sldId id="510" r:id="rId17"/>
    <p:sldId id="512" r:id="rId18"/>
    <p:sldId id="511" r:id="rId19"/>
    <p:sldId id="492" r:id="rId20"/>
    <p:sldId id="493" r:id="rId21"/>
    <p:sldId id="494" r:id="rId22"/>
    <p:sldId id="495" r:id="rId23"/>
    <p:sldId id="496" r:id="rId24"/>
    <p:sldId id="497" r:id="rId25"/>
    <p:sldId id="498" r:id="rId26"/>
    <p:sldId id="500" r:id="rId27"/>
    <p:sldId id="507" r:id="rId28"/>
    <p:sldId id="502" r:id="rId29"/>
    <p:sldId id="503" r:id="rId30"/>
    <p:sldId id="504" r:id="rId31"/>
    <p:sldId id="505" r:id="rId32"/>
    <p:sldId id="506" r:id="rId33"/>
    <p:sldId id="513" r:id="rId34"/>
    <p:sldId id="508" r:id="rId35"/>
    <p:sldId id="509" r:id="rId36"/>
    <p:sldId id="515" r:id="rId37"/>
    <p:sldId id="514" r:id="rId38"/>
    <p:sldId id="516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103" d="100"/>
          <a:sy n="103" d="100"/>
        </p:scale>
        <p:origin x="811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16.03.2025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54461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kompetence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86789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3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b="1" dirty="0"/>
              <a:t>Beneš člení kompetence na:</a:t>
            </a:r>
          </a:p>
          <a:p>
            <a:pPr lvl="0" algn="just"/>
            <a:r>
              <a:rPr lang="cs-CZ" sz="1700" dirty="0"/>
              <a:t>odborné kompetence – vztahují se k obsahu, předmětu a prostředkům konkrétního pracovního výkonu;</a:t>
            </a:r>
          </a:p>
          <a:p>
            <a:pPr lvl="0" algn="just"/>
            <a:r>
              <a:rPr lang="cs-CZ" sz="1700" dirty="0"/>
              <a:t>sociální neboli týmové kompetence – zaručují zvládání sociální interakcí a komunikaci v pracovním týmu;</a:t>
            </a:r>
          </a:p>
          <a:p>
            <a:pPr lvl="0" algn="just"/>
            <a:r>
              <a:rPr lang="cs-CZ" sz="1700" dirty="0"/>
              <a:t>metodické kompetence – jsou spojené se schopnosti a dovednosti vyhledávat a zpracovávat informace a řešit konkrétní problém.</a:t>
            </a:r>
          </a:p>
          <a:p>
            <a:pPr marL="0" indent="0">
              <a:buNone/>
            </a:pPr>
            <a:r>
              <a:rPr lang="cs-CZ" sz="1700" b="1" dirty="0" err="1"/>
              <a:t>Boyatzis</a:t>
            </a:r>
            <a:r>
              <a:rPr lang="cs-CZ" sz="1700" b="1" dirty="0"/>
              <a:t> rozlišuje kompetence na:</a:t>
            </a:r>
          </a:p>
          <a:p>
            <a:pPr lvl="0"/>
            <a:r>
              <a:rPr lang="cs-CZ" sz="1700" dirty="0"/>
              <a:t>prahové kompetence – jedná se o základní kompetence požadované k výkonu práce a nerozlišující výkonnost jednotlivých pracovníků;</a:t>
            </a:r>
          </a:p>
          <a:p>
            <a:pPr lvl="0"/>
            <a:r>
              <a:rPr lang="cs-CZ" sz="1700" dirty="0"/>
              <a:t>výkonové kompetence – kompetence rozlišující mezi vysoce a málo výkonnými pracovníky;</a:t>
            </a:r>
          </a:p>
          <a:p>
            <a:pPr lvl="0"/>
            <a:r>
              <a:rPr lang="cs-CZ" sz="1700" dirty="0"/>
              <a:t>rozlišovací kompetence – definují charakteristiky chování projevující vysoce výkonní pracovníci a charakteristiky projevující méně výkonní lidé. </a:t>
            </a:r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IV</a:t>
            </a:r>
          </a:p>
        </p:txBody>
      </p:sp>
    </p:spTree>
    <p:extLst>
      <p:ext uri="{BB962C8B-B14F-4D97-AF65-F5344CB8AC3E}">
        <p14:creationId xmlns:p14="http://schemas.microsoft.com/office/powerpoint/2010/main" val="2159317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Armstrong (1999) rozlišuje tyto typy kompetencí:</a:t>
            </a:r>
          </a:p>
          <a:p>
            <a:pPr lvl="0" algn="just"/>
            <a:r>
              <a:rPr lang="cs-CZ" sz="1800" dirty="0"/>
              <a:t>behaviorální nebo personální kompetence (tzv. měkké kompetence) – zahrnují základní vlastnosti jedinců přenášené do jejich pracovních rolí;</a:t>
            </a:r>
          </a:p>
          <a:p>
            <a:pPr lvl="0" algn="just"/>
            <a:r>
              <a:rPr lang="cs-CZ" sz="1800" dirty="0"/>
              <a:t>kompetence založené na práci nebo povolání (tzv. tvrdé kompetence) – týkají se očekávání na pracovišti, normách a očekávaných výstupech;</a:t>
            </a:r>
          </a:p>
          <a:p>
            <a:pPr lvl="0" algn="just"/>
            <a:r>
              <a:rPr lang="cs-CZ" sz="1800" dirty="0"/>
              <a:t>druhové, základní a specifické kompetence:</a:t>
            </a:r>
          </a:p>
          <a:p>
            <a:pPr lvl="1" algn="just"/>
            <a:r>
              <a:rPr lang="cs-CZ" sz="1800" dirty="0"/>
              <a:t>druhové kompetence mají univerzální charakter a mají je všichni lidé v určitém povolání a to nezávisle na typu organizace nebo jejich konkrétní roli v organizaci;</a:t>
            </a:r>
          </a:p>
          <a:p>
            <a:pPr lvl="1" algn="just"/>
            <a:r>
              <a:rPr lang="cs-CZ" sz="1800" dirty="0"/>
              <a:t>základní kompetence – týkají se všech pracovníků a mohou být zaměřené na konkrétní pracovní místa nebo na určitou kategorii pracovníků;</a:t>
            </a:r>
          </a:p>
          <a:p>
            <a:pPr algn="just"/>
            <a:r>
              <a:rPr lang="cs-CZ" sz="1800" dirty="0"/>
              <a:t>specifické kompetence – jsou stanoveny pro určitou skupinu pracovních míst nebo pro jednotlivé role v organizaci.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V</a:t>
            </a:r>
          </a:p>
        </p:txBody>
      </p:sp>
    </p:spTree>
    <p:extLst>
      <p:ext uri="{BB962C8B-B14F-4D97-AF65-F5344CB8AC3E}">
        <p14:creationId xmlns:p14="http://schemas.microsoft.com/office/powerpoint/2010/main" val="1264970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Kompetence lze také rozdělit podle skupiny pracovníků a jejich potřeb:</a:t>
            </a:r>
          </a:p>
          <a:p>
            <a:pPr lvl="0" algn="just"/>
            <a:r>
              <a:rPr lang="cs-CZ" sz="1800" dirty="0"/>
              <a:t>kompetence klíčové – určené pro všechny pracovníky;</a:t>
            </a:r>
          </a:p>
          <a:p>
            <a:pPr lvl="0" algn="just"/>
            <a:r>
              <a:rPr lang="cs-CZ" sz="1800" dirty="0"/>
              <a:t>kompetence týmové – především pro skupiny vzájemně závislé a projektově zaměřené;</a:t>
            </a:r>
          </a:p>
          <a:p>
            <a:pPr lvl="0" algn="just"/>
            <a:r>
              <a:rPr lang="cs-CZ" sz="1800" dirty="0"/>
              <a:t>kompetence funkční neboli profesní – spojené se specifickým pracovním výkonem;</a:t>
            </a:r>
          </a:p>
          <a:p>
            <a:pPr algn="just"/>
            <a:r>
              <a:rPr lang="cs-CZ" sz="1800" dirty="0"/>
              <a:t>kompetence manažerské a vůdcovské – základem pro zvládnutí aktivit manažerských a v oblasti vedení lidí.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VI</a:t>
            </a:r>
          </a:p>
        </p:txBody>
      </p:sp>
    </p:spTree>
    <p:extLst>
      <p:ext uri="{BB962C8B-B14F-4D97-AF65-F5344CB8AC3E}">
        <p14:creationId xmlns:p14="http://schemas.microsoft.com/office/powerpoint/2010/main" val="146487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kompetence v podstatě kombinací tří aspektů, a to analytického, interpersonálního a emocionálního. Na základě těchto tří aspektů je možné manažerské kompetence členit do těchto skupin</a:t>
            </a:r>
            <a:r>
              <a:rPr lang="cs-CZ" sz="1800" i="1" dirty="0"/>
              <a:t>:</a:t>
            </a:r>
            <a:endParaRPr lang="cs-CZ" sz="1800" dirty="0"/>
          </a:p>
          <a:p>
            <a:pPr lvl="0" algn="just"/>
            <a:r>
              <a:rPr lang="cs-CZ" sz="1800" b="1" dirty="0"/>
              <a:t>analyticko-koncepční schopnosti </a:t>
            </a:r>
            <a:r>
              <a:rPr lang="cs-CZ" sz="1800" dirty="0"/>
              <a:t>– „co dělat“ – soubor manažerských postupů a přístupů k jednotlivým činnostem (např. řízení lidských zdrojů, finance, výroba atd.);</a:t>
            </a:r>
          </a:p>
          <a:p>
            <a:pPr lvl="0" algn="just"/>
            <a:r>
              <a:rPr lang="cs-CZ" sz="1800" b="1" dirty="0"/>
              <a:t>manažerské procesní dovednosti </a:t>
            </a:r>
            <a:r>
              <a:rPr lang="cs-CZ" sz="1800" dirty="0"/>
              <a:t>– „jak to dělat“ – umění jednat, naslouchat a komunikovat, schopnost si efektivně zorganizovat vlastní čas apod.;</a:t>
            </a:r>
          </a:p>
          <a:p>
            <a:pPr lvl="0" algn="just"/>
            <a:r>
              <a:rPr lang="cs-CZ" sz="1800" b="1" dirty="0"/>
              <a:t>osobní rysy a vlastnosti </a:t>
            </a:r>
            <a:r>
              <a:rPr lang="cs-CZ" sz="1800" dirty="0"/>
              <a:t>– schopnost pracovat v týmech, tvořivost, pracovitost, cílevědomost, důslednost, další osobností a profesní rozvoj a vzdělávání apod.;</a:t>
            </a:r>
          </a:p>
          <a:p>
            <a:pPr algn="just"/>
            <a:r>
              <a:rPr lang="cs-CZ" sz="1800" b="1" dirty="0"/>
              <a:t>„know-how“ daného odvětví </a:t>
            </a:r>
            <a:r>
              <a:rPr lang="cs-CZ" sz="1800" dirty="0"/>
              <a:t>– soubor znalostí o daném oboru a vše co souvisí s dalším rozvojem odvětví a oboru.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I</a:t>
            </a:r>
          </a:p>
        </p:txBody>
      </p:sp>
    </p:spTree>
    <p:extLst>
      <p:ext uri="{BB962C8B-B14F-4D97-AF65-F5344CB8AC3E}">
        <p14:creationId xmlns:p14="http://schemas.microsoft.com/office/powerpoint/2010/main" val="2159971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i="1" dirty="0"/>
              <a:t>Sociální psycholog organizace Robert L. </a:t>
            </a:r>
            <a:r>
              <a:rPr lang="cs-CZ" sz="1800" i="1" dirty="0" err="1"/>
              <a:t>Katz</a:t>
            </a:r>
            <a:r>
              <a:rPr lang="cs-CZ" sz="1800" i="1" dirty="0"/>
              <a:t> specifikoval požadované manažerské kompetence v souvislosti s určitou hierarchickou úrovní managementu</a:t>
            </a:r>
            <a:r>
              <a:rPr lang="cs-CZ" sz="1800" dirty="0"/>
              <a:t>:</a:t>
            </a:r>
          </a:p>
          <a:p>
            <a:pPr lvl="0" algn="just"/>
            <a:r>
              <a:rPr lang="cs-CZ" sz="1800" dirty="0"/>
              <a:t>technické kompetence – významné především pro nižší management;</a:t>
            </a:r>
          </a:p>
          <a:p>
            <a:pPr lvl="0" algn="just"/>
            <a:r>
              <a:rPr lang="cs-CZ" sz="1800" dirty="0"/>
              <a:t>lidské kompetence – potřebné pro všechny úrovně managementu;</a:t>
            </a:r>
          </a:p>
          <a:p>
            <a:pPr lvl="0" algn="just"/>
            <a:r>
              <a:rPr lang="cs-CZ" sz="1800" dirty="0"/>
              <a:t>koncepční kompetence – kompetence mající zásadní význam především u top managementu.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II</a:t>
            </a:r>
          </a:p>
        </p:txBody>
      </p:sp>
    </p:spTree>
    <p:extLst>
      <p:ext uri="{BB962C8B-B14F-4D97-AF65-F5344CB8AC3E}">
        <p14:creationId xmlns:p14="http://schemas.microsoft.com/office/powerpoint/2010/main" val="27870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721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Znalosti</a:t>
            </a:r>
            <a:r>
              <a:rPr lang="cs-CZ" sz="1800" dirty="0"/>
              <a:t> představují poznatky získané díky učení, vzdělávání se. 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Dovednosti</a:t>
            </a:r>
            <a:r>
              <a:rPr lang="cs-CZ" sz="1800" dirty="0"/>
              <a:t> získané schopnosti vykonávat určité činnosti související s konkrétním fyzickým nebo duševním úkonem. 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Schopnosti </a:t>
            </a:r>
            <a:r>
              <a:rPr lang="cs-CZ" sz="1800" dirty="0"/>
              <a:t>- jedná se o vrozené způsobilosti, které může člověk cíleným tréninkem rozvíjet, přičemž nikdy nemůže touto cestou získat schopnosti nové.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</a:t>
            </a:r>
          </a:p>
        </p:txBody>
      </p:sp>
    </p:spTree>
    <p:extLst>
      <p:ext uri="{BB962C8B-B14F-4D97-AF65-F5344CB8AC3E}">
        <p14:creationId xmlns:p14="http://schemas.microsoft.com/office/powerpoint/2010/main" val="3417650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AB5C2B-A02B-47C0-9212-D6F583A392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18" y="1203598"/>
            <a:ext cx="8338261" cy="30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843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manažerských kompetencí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BF812A9-658F-4E57-90A6-7CBC3F4BC9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03189"/>
            <a:ext cx="6481713" cy="406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0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Dovednosti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81FF56-5440-47DB-8665-FB0463F3BD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91692"/>
            <a:ext cx="6902321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647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sz="2000" dirty="0"/>
              <a:t>Hierarchický model struktury kompetencí podle Lucia a </a:t>
            </a:r>
            <a:r>
              <a:rPr lang="cs-CZ" sz="2000" dirty="0" err="1"/>
              <a:t>Lepsingera</a:t>
            </a:r>
            <a:endParaRPr lang="cs-CZ" sz="2000" dirty="0"/>
          </a:p>
        </p:txBody>
      </p:sp>
      <p:sp>
        <p:nvSpPr>
          <p:cNvPr id="5" name="Rovnoramenný trojúhelník 4"/>
          <p:cNvSpPr/>
          <p:nvPr/>
        </p:nvSpPr>
        <p:spPr>
          <a:xfrm>
            <a:off x="1835696" y="966788"/>
            <a:ext cx="5112568" cy="3549178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6" name="Textové pole 17"/>
          <p:cNvSpPr txBox="1"/>
          <p:nvPr/>
        </p:nvSpPr>
        <p:spPr>
          <a:xfrm>
            <a:off x="3924840" y="1668401"/>
            <a:ext cx="934280" cy="4476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chování</a:t>
            </a:r>
          </a:p>
        </p:txBody>
      </p:sp>
      <p:sp>
        <p:nvSpPr>
          <p:cNvPr id="7" name="Textové pole 132"/>
          <p:cNvSpPr txBox="1"/>
          <p:nvPr/>
        </p:nvSpPr>
        <p:spPr>
          <a:xfrm>
            <a:off x="3035164" y="2879508"/>
            <a:ext cx="1098686" cy="3810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dovednosti</a:t>
            </a:r>
          </a:p>
        </p:txBody>
      </p:sp>
      <p:sp>
        <p:nvSpPr>
          <p:cNvPr id="8" name="Textové pole 154"/>
          <p:cNvSpPr txBox="1"/>
          <p:nvPr/>
        </p:nvSpPr>
        <p:spPr>
          <a:xfrm>
            <a:off x="5027703" y="3563469"/>
            <a:ext cx="1055038" cy="6096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hodnoty</a:t>
            </a: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postoje</a:t>
            </a: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motivy</a:t>
            </a:r>
          </a:p>
        </p:txBody>
      </p:sp>
      <p:sp>
        <p:nvSpPr>
          <p:cNvPr id="9" name="Textové pole 133"/>
          <p:cNvSpPr txBox="1"/>
          <p:nvPr/>
        </p:nvSpPr>
        <p:spPr>
          <a:xfrm>
            <a:off x="4207997" y="2540131"/>
            <a:ext cx="1302246" cy="6953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vědomosti</a:t>
            </a: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zkušenosti</a:t>
            </a: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know-how</a:t>
            </a:r>
          </a:p>
        </p:txBody>
      </p:sp>
      <p:sp>
        <p:nvSpPr>
          <p:cNvPr id="11" name="Textové pole 134"/>
          <p:cNvSpPr txBox="1"/>
          <p:nvPr/>
        </p:nvSpPr>
        <p:spPr>
          <a:xfrm>
            <a:off x="2567154" y="3595652"/>
            <a:ext cx="1212758" cy="6191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inteligence</a:t>
            </a:r>
          </a:p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talent</a:t>
            </a:r>
          </a:p>
          <a:p>
            <a:pPr indent="180340" algn="ctr">
              <a:spcBef>
                <a:spcPts val="425"/>
              </a:spcBef>
              <a:spcAft>
                <a:spcPts val="10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</a:t>
            </a: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2567154" y="3595652"/>
            <a:ext cx="373303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491880" y="2283648"/>
            <a:ext cx="1800200" cy="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endCxn id="5" idx="3"/>
          </p:cNvCxnSpPr>
          <p:nvPr/>
        </p:nvCxnSpPr>
        <p:spPr>
          <a:xfrm>
            <a:off x="4391980" y="2283648"/>
            <a:ext cx="0" cy="223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19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kompetence ve dvou významech, a to jednak ve smyslu </a:t>
            </a:r>
            <a:r>
              <a:rPr lang="cs-CZ" sz="1800" b="1" dirty="0"/>
              <a:t>pravomoci a odpovědnosti </a:t>
            </a:r>
            <a:r>
              <a:rPr lang="cs-CZ" sz="1800" dirty="0"/>
              <a:t>(jedinec je oprávněn dělat určitou práci – angl. </a:t>
            </a:r>
            <a:r>
              <a:rPr lang="cs-CZ" sz="1800" b="1" dirty="0" err="1"/>
              <a:t>competence</a:t>
            </a:r>
            <a:r>
              <a:rPr lang="cs-CZ" sz="1800" dirty="0"/>
              <a:t>), a také ve smyslu souboru </a:t>
            </a:r>
            <a:r>
              <a:rPr lang="cs-CZ" sz="1800" b="1" dirty="0"/>
              <a:t>schopnosti jedince a jeho chování potřebné k plnění pracovních úkolů kvalitně </a:t>
            </a:r>
            <a:r>
              <a:rPr lang="cs-CZ" sz="1800" dirty="0"/>
              <a:t>(angl. </a:t>
            </a:r>
            <a:r>
              <a:rPr lang="cs-CZ" sz="1800" b="1" dirty="0" err="1"/>
              <a:t>competency</a:t>
            </a:r>
            <a:r>
              <a:rPr lang="cs-CZ" sz="1800" dirty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Samotný pojem kompetence poprvé zavedl do manažerské praxe R. </a:t>
            </a:r>
            <a:r>
              <a:rPr lang="cs-CZ" sz="1800" dirty="0" err="1"/>
              <a:t>Boyatzis</a:t>
            </a:r>
            <a:r>
              <a:rPr lang="cs-CZ" sz="1800" dirty="0"/>
              <a:t> v roce 1982, kdy představil obecný kompetenční model se dvanácti kompetencemi, které je možné aplikovat v různých organizacích.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Kompetence můžeme chápat jako základní charakteristika jednotlivce, která je spojena s jeho efektivním pracovním výkonem.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Vymezení pojmu kompetence</a:t>
            </a:r>
          </a:p>
        </p:txBody>
      </p:sp>
    </p:spTree>
    <p:extLst>
      <p:ext uri="{BB962C8B-B14F-4D97-AF65-F5344CB8AC3E}">
        <p14:creationId xmlns:p14="http://schemas.microsoft.com/office/powerpoint/2010/main" val="2701370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3368" y="843558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b="1" dirty="0"/>
              <a:t>zánik kompetence </a:t>
            </a:r>
            <a:r>
              <a:rPr lang="cs-CZ" sz="1700" dirty="0"/>
              <a:t>– kompetence odpovídají nastaveným standardům výkonu nebo cílům;</a:t>
            </a:r>
          </a:p>
          <a:p>
            <a:pPr lvl="0" algn="just"/>
            <a:r>
              <a:rPr lang="cs-CZ" sz="1700" b="1" dirty="0"/>
              <a:t>udržování osvědčených kompetencí </a:t>
            </a:r>
            <a:r>
              <a:rPr lang="cs-CZ" sz="1700" dirty="0"/>
              <a:t>– udržování a posilování kompetencí aktuálních v současné době i v budoucnu;</a:t>
            </a:r>
          </a:p>
          <a:p>
            <a:pPr lvl="0" algn="just"/>
            <a:r>
              <a:rPr lang="cs-CZ" sz="1700" b="1" dirty="0"/>
              <a:t>rozvoj kompetencí </a:t>
            </a:r>
            <a:r>
              <a:rPr lang="cs-CZ" sz="1700" dirty="0"/>
              <a:t>– probíhá na základě dalšího vzdělávání a rozvoje manažerů;</a:t>
            </a:r>
          </a:p>
          <a:p>
            <a:pPr algn="just"/>
            <a:r>
              <a:rPr lang="cs-CZ" sz="1700" b="1" dirty="0"/>
              <a:t>zavádění nových kompetencí </a:t>
            </a:r>
            <a:r>
              <a:rPr lang="cs-CZ" sz="1700" dirty="0"/>
              <a:t>– z důvodu nastavení nových standardů nebo změnách v organizaci, např. při zavádění nové strategie apod.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Životní cyklus manažerských kompetencí</a:t>
            </a:r>
          </a:p>
        </p:txBody>
      </p:sp>
    </p:spTree>
    <p:extLst>
      <p:ext uri="{BB962C8B-B14F-4D97-AF65-F5344CB8AC3E}">
        <p14:creationId xmlns:p14="http://schemas.microsoft.com/office/powerpoint/2010/main" val="2810536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Předmětem měření by měly být znalosti a dovednosti, ale i postoje manažerů v organizaci. V souvislosti s měřením manažerských se rozlišují čtyři hlavní přístupy, metody využitelné v této oblasti: </a:t>
            </a:r>
          </a:p>
          <a:p>
            <a:pPr lvl="0" algn="just"/>
            <a:r>
              <a:rPr lang="cs-CZ" sz="1800" b="1" dirty="0"/>
              <a:t>behaviorální přístup </a:t>
            </a:r>
            <a:r>
              <a:rPr lang="cs-CZ" sz="1800" dirty="0"/>
              <a:t>– vychází z toho, že kompetence se týkají pracovníků, takže těžiště spočívá v pozorování chování manažerů v různých situacích;</a:t>
            </a:r>
          </a:p>
          <a:p>
            <a:pPr lvl="0" algn="just"/>
            <a:r>
              <a:rPr lang="cs-CZ" sz="1800" b="1" dirty="0"/>
              <a:t>analogové metody </a:t>
            </a:r>
            <a:r>
              <a:rPr lang="cs-CZ" sz="1800" dirty="0"/>
              <a:t>– při tomto přístupu se zkoumá bezprostřední chování po vyprovokované podnětné situace (např. hraní rolí, případové studie, skupinové cvičení atd.);</a:t>
            </a:r>
          </a:p>
          <a:p>
            <a:pPr lvl="0" algn="just"/>
            <a:r>
              <a:rPr lang="cs-CZ" sz="1800" b="1" dirty="0"/>
              <a:t>analytické metody </a:t>
            </a:r>
            <a:r>
              <a:rPr lang="cs-CZ" sz="1800" dirty="0"/>
              <a:t>– zaměřují se na charakteristiky osobnosti univerzálně potřebné a použitelné, patří zde třeba testy osobnosti, motivační testy atd. </a:t>
            </a:r>
          </a:p>
          <a:p>
            <a:pPr algn="just"/>
            <a:r>
              <a:rPr lang="cs-CZ" sz="1800" b="1" dirty="0"/>
              <a:t>další metody </a:t>
            </a:r>
            <a:r>
              <a:rPr lang="cs-CZ" sz="1800" dirty="0"/>
              <a:t>– například dotazování.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Měření úrovně manažerských kompetencí</a:t>
            </a:r>
          </a:p>
        </p:txBody>
      </p:sp>
    </p:spTree>
    <p:extLst>
      <p:ext uri="{BB962C8B-B14F-4D97-AF65-F5344CB8AC3E}">
        <p14:creationId xmlns:p14="http://schemas.microsoft.com/office/powerpoint/2010/main" val="4007566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Kompetenční model představuje určitou kombinaci znalostí, dovedností a schopností, které jsou potřebné k výkonu určité funkce, k plnění konkrétních úkolů.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Kompetenční model není cestou tvorby standardu, ale cestou k řízení diverzity a výkonu, a zajišťující vysokou míru měřitelnosti výkonů.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Kompetenční model je soubor kompetencí, neboli způsobilostí, nezbytných pro výkon konkrétní pracovní pozice.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Kompetenční model</a:t>
            </a:r>
          </a:p>
        </p:txBody>
      </p:sp>
    </p:spTree>
    <p:extLst>
      <p:ext uri="{BB962C8B-B14F-4D97-AF65-F5344CB8AC3E}">
        <p14:creationId xmlns:p14="http://schemas.microsoft.com/office/powerpoint/2010/main" val="3880716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4117" y="98757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Sociálně-psychologické východisko </a:t>
            </a:r>
            <a:r>
              <a:rPr lang="cs-CZ" sz="1800" dirty="0"/>
              <a:t>znamená, že při sestavování kompetenčního modelu je potřeba směřovat od kompetentního jedince ke kompetentní organizaci, tj. kompetence organizace jsou součtem kompetencí jednotlivců.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Strategické východisko </a:t>
            </a:r>
            <a:r>
              <a:rPr lang="cs-CZ" sz="1800" dirty="0"/>
              <a:t>znamená, že při sestavování kompetenčního modelu je potřeba směřovat od kompetence organizace ke kompetencím jednotlivců, tj. je potřeba vytvořit podobu kompetentní organizace a z nich odvodit představu o kompetencích jednotlivců.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Východiska kompetenčních modelů</a:t>
            </a:r>
          </a:p>
        </p:txBody>
      </p:sp>
    </p:spTree>
    <p:extLst>
      <p:ext uri="{BB962C8B-B14F-4D97-AF65-F5344CB8AC3E}">
        <p14:creationId xmlns:p14="http://schemas.microsoft.com/office/powerpoint/2010/main" val="69213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4117" y="98757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Funkční kompetenční model je charakterizován těmito body:</a:t>
            </a:r>
          </a:p>
          <a:p>
            <a:pPr lvl="0" algn="just"/>
            <a:r>
              <a:rPr lang="cs-CZ" sz="1800" dirty="0"/>
              <a:t>propojující – vytváří propojení na danou strategii organizace;</a:t>
            </a:r>
          </a:p>
          <a:p>
            <a:pPr lvl="0" algn="just"/>
            <a:r>
              <a:rPr lang="cs-CZ" sz="1800" dirty="0"/>
              <a:t>uživatelsky-přátelský – jednoduchost vystihující podstatu věci;</a:t>
            </a:r>
          </a:p>
          <a:p>
            <a:pPr lvl="0" algn="just"/>
            <a:r>
              <a:rPr lang="cs-CZ" sz="1800" dirty="0"/>
              <a:t>jednotný – fungující napříč celou společností;</a:t>
            </a:r>
          </a:p>
          <a:p>
            <a:pPr lvl="0" algn="just"/>
            <a:r>
              <a:rPr lang="cs-CZ" sz="1800" dirty="0"/>
              <a:t>široce využitelný – poskytující schéma pro výběr, hodnocení, rozvoj a vzdělávání v organizaci;</a:t>
            </a:r>
          </a:p>
          <a:p>
            <a:pPr lvl="0" algn="just"/>
            <a:r>
              <a:rPr lang="cs-CZ" sz="1800" dirty="0"/>
              <a:t>sdílený – sdílení s uživateli. </a:t>
            </a:r>
          </a:p>
          <a:p>
            <a:pPr lvl="0" algn="just"/>
            <a:endParaRPr lang="cs-CZ" sz="1800" dirty="0"/>
          </a:p>
          <a:p>
            <a:pPr marL="0" lvl="0" indent="0" algn="just">
              <a:buNone/>
            </a:pPr>
            <a:r>
              <a:rPr lang="cs-CZ" sz="1800" dirty="0"/>
              <a:t>Samotná tvorba a volba konkrétního kompetenčního modelu závisí na charakteristikách organizace a jejich cílech.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Funkční kompetenční model</a:t>
            </a:r>
          </a:p>
        </p:txBody>
      </p:sp>
    </p:spTree>
    <p:extLst>
      <p:ext uri="{BB962C8B-B14F-4D97-AF65-F5344CB8AC3E}">
        <p14:creationId xmlns:p14="http://schemas.microsoft.com/office/powerpoint/2010/main" val="1327886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4117" y="987574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Model ústředních kompetencí</a:t>
            </a:r>
            <a:r>
              <a:rPr lang="cs-CZ" sz="1800" dirty="0"/>
              <a:t> – zahrnuje kompetence společné a nevyhnutelné pro všechny zaměstnance organizace bez ohledu na jejich pozici v hierarchii nebo jejich roli.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Specifický kompetenční model</a:t>
            </a:r>
            <a:r>
              <a:rPr lang="cs-CZ" sz="1800" dirty="0"/>
              <a:t> – bývá vytvořený za účelem identifikace specifických kompetencí manažerů, které je činí tak úspěšnými v konkrétních pozicích dané organizace.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Generický kompetenční model</a:t>
            </a:r>
            <a:r>
              <a:rPr lang="cs-CZ" sz="1800" dirty="0"/>
              <a:t> – zahrnuje seznam kompetencí, které jsou obvykle shodné pro všechny nebo většinu konkrétních manažerských pozic v organizaci.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Typy kompetenčních modelů</a:t>
            </a:r>
          </a:p>
        </p:txBody>
      </p:sp>
    </p:spTree>
    <p:extLst>
      <p:ext uri="{BB962C8B-B14F-4D97-AF65-F5344CB8AC3E}">
        <p14:creationId xmlns:p14="http://schemas.microsoft.com/office/powerpoint/2010/main" val="3817883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85358"/>
            <a:ext cx="80648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600" b="1" dirty="0"/>
              <a:t>Přípravná fáze </a:t>
            </a:r>
          </a:p>
          <a:p>
            <a:pPr lvl="0" algn="just"/>
            <a:r>
              <a:rPr lang="cs-CZ" sz="1600" dirty="0"/>
              <a:t>klíčová je identifikace pracovní pozice, které se má kompetenční model týkat; </a:t>
            </a:r>
          </a:p>
          <a:p>
            <a:pPr marL="0" lvl="0" indent="0" algn="just">
              <a:buNone/>
            </a:pPr>
            <a:r>
              <a:rPr lang="cs-CZ" sz="1600" b="1" dirty="0"/>
              <a:t>Fáze sběru dat</a:t>
            </a:r>
          </a:p>
          <a:p>
            <a:pPr lvl="0" algn="just"/>
            <a:r>
              <a:rPr lang="cs-CZ" sz="1600" dirty="0"/>
              <a:t>volba metody vhodné pro identifikaci kompetencí (analýza pracovního místa) – analýza interních dokumentů, rozhovory, panely expertů, dotazování, analýza pracovních úkolů;</a:t>
            </a:r>
          </a:p>
          <a:p>
            <a:pPr marL="0" lvl="0" indent="0" algn="just">
              <a:buNone/>
            </a:pPr>
            <a:r>
              <a:rPr lang="cs-CZ" sz="1600" b="1" dirty="0"/>
              <a:t>Fáze analýzy a klasifikace informací</a:t>
            </a:r>
          </a:p>
          <a:p>
            <a:pPr lvl="0" algn="just"/>
            <a:r>
              <a:rPr lang="cs-CZ" sz="1600" dirty="0"/>
              <a:t>zpracování získaných informací a vytvoření seznamu kompetencí potřebných pro manažery k řízení konkrétních aktivit a projektů;</a:t>
            </a:r>
          </a:p>
          <a:p>
            <a:pPr marL="0" lvl="0" indent="0" algn="just">
              <a:buNone/>
            </a:pPr>
            <a:r>
              <a:rPr lang="cs-CZ" sz="1600" b="1" dirty="0"/>
              <a:t>Popis a tvorba kompetencí a kompetenčního modelu</a:t>
            </a:r>
          </a:p>
          <a:p>
            <a:pPr lvl="0" algn="just"/>
            <a:r>
              <a:rPr lang="cs-CZ" sz="1600" dirty="0"/>
              <a:t>zpracování charakteristiky kompetencí v pojmech znalostí a dovedností potřebných pro manažery;</a:t>
            </a:r>
          </a:p>
          <a:p>
            <a:pPr marL="0" lvl="0" indent="0" algn="just">
              <a:buNone/>
            </a:pPr>
            <a:r>
              <a:rPr lang="cs-CZ" sz="1600" b="1" dirty="0"/>
              <a:t>Ověření a </a:t>
            </a:r>
            <a:r>
              <a:rPr lang="cs-CZ" sz="1600" b="1" dirty="0" err="1"/>
              <a:t>validizace</a:t>
            </a:r>
            <a:r>
              <a:rPr lang="cs-CZ" sz="1600" b="1" dirty="0"/>
              <a:t> vzniklého modelu </a:t>
            </a:r>
          </a:p>
          <a:p>
            <a:pPr lvl="0" algn="just"/>
            <a:r>
              <a:rPr lang="cs-CZ" sz="1600" dirty="0"/>
              <a:t>posouzení jednotlivých kompetencí v modelu a provedení případné revize, úpravy nastaveného kompetenčního modelu;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 sestavení kompetenčního modelu </a:t>
            </a:r>
          </a:p>
        </p:txBody>
      </p:sp>
    </p:spTree>
    <p:extLst>
      <p:ext uri="{BB962C8B-B14F-4D97-AF65-F5344CB8AC3E}">
        <p14:creationId xmlns:p14="http://schemas.microsoft.com/office/powerpoint/2010/main" val="3888055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Příklad tvorby kompetenčního modelu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BA5D210-2BDB-4392-8B02-C73F7E47AC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" t="1000" r="693" b="705"/>
          <a:stretch/>
        </p:blipFill>
        <p:spPr>
          <a:xfrm>
            <a:off x="1312488" y="816362"/>
            <a:ext cx="5003874" cy="390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78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ujasnění si cílů – k čemu a proč chceme model využívat;</a:t>
            </a:r>
          </a:p>
          <a:p>
            <a:pPr lvl="0" algn="just"/>
            <a:r>
              <a:rPr lang="cs-CZ" sz="1800" dirty="0"/>
              <a:t>identifikace cílové skupiny – motiv uplatnění modelu, komu bude sloužit;</a:t>
            </a:r>
          </a:p>
          <a:p>
            <a:pPr lvl="0" algn="just"/>
            <a:r>
              <a:rPr lang="cs-CZ" sz="1800" dirty="0"/>
              <a:t>volba vhodného přístupu – zvážit podmínky a možnosti organizace, její specifika a požadavky;</a:t>
            </a:r>
          </a:p>
          <a:p>
            <a:pPr lvl="0" algn="just"/>
            <a:r>
              <a:rPr lang="cs-CZ" sz="1800" dirty="0"/>
              <a:t>sestavení projektového týmu – zapojení co nejvíce pracovníků odpovědných za implementaci a používání modelu;</a:t>
            </a:r>
          </a:p>
          <a:p>
            <a:pPr lvl="0" algn="just"/>
            <a:r>
              <a:rPr lang="cs-CZ" sz="1800" dirty="0"/>
              <a:t>identifikace různých úrovní výkonu – je to potřebné pro definování kritérií efektivního výkonu;</a:t>
            </a:r>
          </a:p>
          <a:p>
            <a:pPr lvl="0" algn="just"/>
            <a:r>
              <a:rPr lang="cs-CZ" sz="1800" dirty="0"/>
              <a:t>sběr dat a jejich analýza;</a:t>
            </a:r>
          </a:p>
          <a:p>
            <a:pPr lvl="0" algn="just"/>
            <a:r>
              <a:rPr lang="cs-CZ" sz="1800" dirty="0" err="1"/>
              <a:t>validizace</a:t>
            </a:r>
            <a:r>
              <a:rPr lang="cs-CZ" sz="1800" dirty="0"/>
              <a:t> – praktické ověření zvoleného kompetenčního modelu;</a:t>
            </a:r>
          </a:p>
          <a:p>
            <a:pPr algn="just"/>
            <a:r>
              <a:rPr lang="cs-CZ" sz="1800" dirty="0"/>
              <a:t>připravení modelu k užívání – začlenění uživatele modelu do jeho implementace.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Zásady pro sestavení úspěšného kompetenčního modelu</a:t>
            </a:r>
          </a:p>
        </p:txBody>
      </p:sp>
    </p:spTree>
    <p:extLst>
      <p:ext uri="{BB962C8B-B14F-4D97-AF65-F5344CB8AC3E}">
        <p14:creationId xmlns:p14="http://schemas.microsoft.com/office/powerpoint/2010/main" val="2917144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Příklad kompetenčního modelu MŠMT I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683565" y="915566"/>
          <a:ext cx="7272810" cy="3594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5">
                  <a:extLst>
                    <a:ext uri="{9D8B030D-6E8A-4147-A177-3AD203B41FA5}">
                      <a16:colId xmlns:a16="http://schemas.microsoft.com/office/drawing/2014/main" val="142131588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16794799"/>
                    </a:ext>
                  </a:extLst>
                </a:gridCol>
                <a:gridCol w="1234692">
                  <a:extLst>
                    <a:ext uri="{9D8B030D-6E8A-4147-A177-3AD203B41FA5}">
                      <a16:colId xmlns:a16="http://schemas.microsoft.com/office/drawing/2014/main" val="386359169"/>
                    </a:ext>
                  </a:extLst>
                </a:gridCol>
                <a:gridCol w="496051">
                  <a:extLst>
                    <a:ext uri="{9D8B030D-6E8A-4147-A177-3AD203B41FA5}">
                      <a16:colId xmlns:a16="http://schemas.microsoft.com/office/drawing/2014/main" val="1911568359"/>
                    </a:ext>
                  </a:extLst>
                </a:gridCol>
                <a:gridCol w="2877768">
                  <a:extLst>
                    <a:ext uri="{9D8B030D-6E8A-4147-A177-3AD203B41FA5}">
                      <a16:colId xmlns:a16="http://schemas.microsoft.com/office/drawing/2014/main" val="3869466281"/>
                    </a:ext>
                  </a:extLst>
                </a:gridCol>
              </a:tblGrid>
              <a:tr h="472403">
                <a:tc rowSpan="4">
                  <a:txBody>
                    <a:bodyPr/>
                    <a:lstStyle/>
                    <a:p>
                      <a:pPr indent="1397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Kompetence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 anchor="ctr"/>
                </a:tc>
                <a:tc gridSpan="3"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</a:rPr>
                        <a:t>Měkké (soft) kompetence 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</a:rPr>
                        <a:t>Obecné kompetence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 anchor="ctr"/>
                </a:tc>
                <a:extLst>
                  <a:ext uri="{0D108BD9-81ED-4DB2-BD59-A6C34878D82A}">
                    <a16:rowId xmlns:a16="http://schemas.microsoft.com/office/drawing/2014/main" val="2537654454"/>
                  </a:ext>
                </a:extLst>
              </a:tr>
              <a:tr h="16387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Odborné (hard) kompetence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gridSpan="2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Odborné kompetence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obecné (přenositelné, průřezové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30577"/>
                  </a:ext>
                </a:extLst>
              </a:tr>
              <a:tr h="47240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Odborné kompetence specifické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Kompetence – činnostní charakter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028443"/>
                  </a:ext>
                </a:extLst>
              </a:tr>
              <a:tr h="9448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</a:rPr>
                        <a:t>Znalosti - výjimky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13" marR="46813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149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93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Kompetence představují schopnosti člověka chovat se způsobem odpovídajícím způsobem požadavkům práce v konkrétním prostředí organizace, a tak přinášet žádoucí výsledky (</a:t>
            </a:r>
            <a:r>
              <a:rPr lang="cs-CZ" sz="1800" dirty="0" err="1"/>
              <a:t>Boyatzis</a:t>
            </a:r>
            <a:r>
              <a:rPr lang="cs-CZ" sz="1800" dirty="0"/>
              <a:t>, 1982). </a:t>
            </a:r>
          </a:p>
          <a:p>
            <a:pPr algn="just"/>
            <a:r>
              <a:rPr lang="cs-CZ" sz="1800" dirty="0"/>
              <a:t>Kompetence představují základní schopnosti a způsobilosti potřebné k dobrému výkonu práce (</a:t>
            </a:r>
            <a:r>
              <a:rPr lang="cs-CZ" sz="1800" dirty="0" err="1"/>
              <a:t>Furnham</a:t>
            </a:r>
            <a:r>
              <a:rPr lang="cs-CZ" sz="1800" dirty="0"/>
              <a:t>, 2005).</a:t>
            </a:r>
          </a:p>
          <a:p>
            <a:pPr algn="just"/>
            <a:r>
              <a:rPr lang="cs-CZ" sz="1800" dirty="0"/>
              <a:t>Kompetence je množina chování pracovníka, které musí v dané pozici použít, aby úkoly z této pozice kompetentně zvládl (</a:t>
            </a:r>
            <a:r>
              <a:rPr lang="cs-CZ" sz="1800" dirty="0" err="1"/>
              <a:t>Woodruffe</a:t>
            </a:r>
            <a:r>
              <a:rPr lang="cs-CZ" sz="1800" dirty="0"/>
              <a:t>, 1992). </a:t>
            </a:r>
          </a:p>
          <a:p>
            <a:pPr algn="just"/>
            <a:r>
              <a:rPr lang="cs-CZ" sz="1800" dirty="0"/>
              <a:t>Kompetence představuje jakýkoliv osobní rys, vlastnost nebo dovednost, která může být považována za bezprostředně související s efektivním nebo mimořádným pracovním výkonem (Murphy, 1993).</a:t>
            </a:r>
          </a:p>
          <a:p>
            <a:pPr algn="just"/>
            <a:r>
              <a:rPr lang="cs-CZ" sz="1800" dirty="0"/>
              <a:t>Nároky kladené na pracovní místa, nazýváme kompetencemi. Kompetence je tedy schopnost vykonávat a úspěšné zvládnout určitou profesi nebo funkci (Bělohlávek et al., 2006).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Vybrané definice kompetence I</a:t>
            </a:r>
          </a:p>
        </p:txBody>
      </p:sp>
    </p:spTree>
    <p:extLst>
      <p:ext uri="{BB962C8B-B14F-4D97-AF65-F5344CB8AC3E}">
        <p14:creationId xmlns:p14="http://schemas.microsoft.com/office/powerpoint/2010/main" val="3824241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Kompetence jsou rozdělené do tří základních typů:</a:t>
            </a:r>
          </a:p>
          <a:p>
            <a:pPr lvl="0" algn="just"/>
            <a:r>
              <a:rPr lang="cs-CZ" sz="1800" dirty="0"/>
              <a:t>měkké kompetence – efektivní komunikace, plánování a organizování práce, orientace v informacích aj. </a:t>
            </a:r>
          </a:p>
          <a:p>
            <a:pPr lvl="0" algn="just"/>
            <a:r>
              <a:rPr lang="cs-CZ" sz="1800" dirty="0"/>
              <a:t>odborné kompetence obecné – obecné znalosti představují obecné způsobilosti jako je znalost anglického jazyka, využívání PC při práci, řidičský průkaz B, základní právní a ekonomické povědomí aj. </a:t>
            </a:r>
          </a:p>
          <a:p>
            <a:pPr algn="just"/>
            <a:r>
              <a:rPr lang="cs-CZ" sz="1800" dirty="0"/>
              <a:t>odborné kompetence specifické – kompetence specifické tvoří kvalifikační standard dílčí kvalifikace a je tvořenou složkou činnostní (např. kladení elektrických vedení, sestavování jídelního lístku aj.) a složkou znalostní (např. legislativa mysliveckého a lesního hospodářství, základní pojmy a vztahy v elektrotechnice aj.) 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Příklad kompetenčního modelu MŠMT II</a:t>
            </a:r>
          </a:p>
        </p:txBody>
      </p:sp>
    </p:spTree>
    <p:extLst>
      <p:ext uri="{BB962C8B-B14F-4D97-AF65-F5344CB8AC3E}">
        <p14:creationId xmlns:p14="http://schemas.microsoft.com/office/powerpoint/2010/main" val="2521292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odborné kompetence obecné – ekonomické povědomí; právní povědomí; jazyková způsobilost v češtině; jazyková způsobilost v anglickém jazyce;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odborné kompetence specifické – strategické řízení regionálního rozvoje; projektové a programové řízení; risk management;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dirty="0"/>
              <a:t>měkké kompetence – kompetence k ovlivňování a přesvědčování ostatních; kompetence k vedení lidí; kompetence k výkonnosti; kompetence ke koncepčnímu myšlení; kompetence k samostatnosti; kompetence k řešení problémů; kompetence k budování vztahů;</a:t>
            </a:r>
          </a:p>
          <a:p>
            <a:pPr lvl="0" algn="just"/>
            <a:endParaRPr lang="cs-CZ" sz="1800" dirty="0"/>
          </a:p>
          <a:p>
            <a:pPr algn="just"/>
            <a:r>
              <a:rPr lang="cs-CZ" sz="1800" dirty="0"/>
              <a:t>kompetence k orientaci v mocenské a organizační struktuře. 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Příklad:  Kompetenční model pro nově přijatého manažera</a:t>
            </a:r>
          </a:p>
        </p:txBody>
      </p:sp>
    </p:spTree>
    <p:extLst>
      <p:ext uri="{BB962C8B-B14F-4D97-AF65-F5344CB8AC3E}">
        <p14:creationId xmlns:p14="http://schemas.microsoft.com/office/powerpoint/2010/main" val="25052694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Příklad:  Kompetenční model </a:t>
            </a:r>
            <a:r>
              <a:rPr lang="cs-CZ" dirty="0" err="1"/>
              <a:t>DentalCare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06FE92A-8FAD-4B4E-AD87-128B0C2038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" t="15000" r="2230" b="5201"/>
          <a:stretch/>
        </p:blipFill>
        <p:spPr>
          <a:xfrm>
            <a:off x="251520" y="771550"/>
            <a:ext cx="7625554" cy="381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44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24106" y="728991"/>
            <a:ext cx="7760261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Digitální kompetence</a:t>
            </a:r>
            <a:r>
              <a:rPr lang="cs-CZ" sz="1600" dirty="0"/>
              <a:t> jsou soubor znalostí, dovedností a postojů, které umožňují efektivní, bezpečné a kritické využívání digitálních technologií v osobním, pracovním a společenském životě. </a:t>
            </a:r>
          </a:p>
          <a:p>
            <a:pPr algn="just"/>
            <a:r>
              <a:rPr lang="cs-CZ" sz="1600" dirty="0"/>
              <a:t>V EU jsou digitální kompetence definovány v rámci </a:t>
            </a:r>
            <a:r>
              <a:rPr lang="cs-CZ" sz="1600" b="1" dirty="0"/>
              <a:t>rámce </a:t>
            </a:r>
            <a:r>
              <a:rPr lang="cs-CZ" sz="1600" b="1" dirty="0" err="1"/>
              <a:t>DigComp</a:t>
            </a:r>
            <a:r>
              <a:rPr lang="cs-CZ" sz="1600" b="1" dirty="0"/>
              <a:t> </a:t>
            </a:r>
            <a:r>
              <a:rPr lang="en-US" sz="1600" dirty="0"/>
              <a:t>(The Digital Competence Framework for Citizens)</a:t>
            </a:r>
            <a:r>
              <a:rPr lang="cs-CZ" sz="1600" dirty="0"/>
              <a:t>, evropský referenční rámec, který definuje digitální kompetence potřebné pro život a práci v digitální společnosti. Pomáhá jednotlivcům, institucím i firmám lépe pochopit, jaké digitální dovednosti jsou klíčové, a slouží jako základ pro vzdělávací programy a hodnocení digitální gramotnosti.</a:t>
            </a:r>
          </a:p>
          <a:p>
            <a:pPr lvl="0" algn="just"/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Význam digitálních kompetencí</a:t>
            </a:r>
          </a:p>
          <a:p>
            <a:pPr algn="just"/>
            <a:r>
              <a:rPr lang="cs-CZ" sz="1600" dirty="0"/>
              <a:t>Usnadňují přístup k informacím a vzdělávání.</a:t>
            </a:r>
          </a:p>
          <a:p>
            <a:pPr algn="just"/>
            <a:r>
              <a:rPr lang="cs-CZ" sz="1600" dirty="0"/>
              <a:t>Zvyšují produktivitu v práci a podporují efektivní spolupráci.</a:t>
            </a:r>
          </a:p>
          <a:p>
            <a:pPr algn="just"/>
            <a:r>
              <a:rPr lang="cs-CZ" sz="1600" dirty="0"/>
              <a:t>Pomáhají chránit soukromí a osobní údaje.</a:t>
            </a:r>
          </a:p>
          <a:p>
            <a:pPr algn="just"/>
            <a:r>
              <a:rPr lang="cs-CZ" sz="1600" dirty="0"/>
              <a:t>Přispívají k lepšímu porozumění technologiím a kritickému myšlení.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Digitální kompetence</a:t>
            </a:r>
          </a:p>
        </p:txBody>
      </p:sp>
    </p:spTree>
    <p:extLst>
      <p:ext uri="{BB962C8B-B14F-4D97-AF65-F5344CB8AC3E}">
        <p14:creationId xmlns:p14="http://schemas.microsoft.com/office/powerpoint/2010/main" val="1943134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Digitální kompetence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C5E2E8F-C41E-4684-ADF1-4D4675694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34" y="775322"/>
            <a:ext cx="6849395" cy="386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07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Digitální kompetence a digitální gramotnost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2070EF-1D1D-4DC4-93A9-D74932C1F4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" t="17801" r="4326" b="2400"/>
          <a:stretch/>
        </p:blipFill>
        <p:spPr>
          <a:xfrm>
            <a:off x="251520" y="915566"/>
            <a:ext cx="730439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548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Informační a datová gramotnost</a:t>
            </a:r>
            <a:r>
              <a:rPr lang="cs-CZ" sz="1800" dirty="0"/>
              <a:t> – kritické myšlení při práci s informacemi.</a:t>
            </a:r>
          </a:p>
          <a:p>
            <a:pPr lvl="0" algn="just"/>
            <a:r>
              <a:rPr lang="cs-CZ" sz="1800" b="1" dirty="0"/>
              <a:t>Komunikace a spolupráce</a:t>
            </a:r>
            <a:r>
              <a:rPr lang="cs-CZ" sz="1800" dirty="0"/>
              <a:t> – efektivní používání digitálních nástrojů pro komunikaci a spolupráci, včetně sociálních sítí, e-mailu a online konferencí.</a:t>
            </a:r>
          </a:p>
          <a:p>
            <a:pPr lvl="0" algn="just"/>
            <a:r>
              <a:rPr lang="cs-CZ" sz="1800" b="1" dirty="0"/>
              <a:t>Vytváření digitálního obsahu</a:t>
            </a:r>
            <a:r>
              <a:rPr lang="cs-CZ" sz="1800" dirty="0"/>
              <a:t> – tvorba a úprava digitálního obsahu (texty, obrázky, videa, kód), dodržování autorských práv a bezpečné sdílení obsahu.</a:t>
            </a:r>
          </a:p>
          <a:p>
            <a:pPr lvl="0" algn="just"/>
            <a:r>
              <a:rPr lang="cs-CZ" sz="1800" b="1" dirty="0"/>
              <a:t>Bezpečnost v digitálním prostředí</a:t>
            </a:r>
            <a:r>
              <a:rPr lang="cs-CZ" sz="1800" dirty="0"/>
              <a:t> – ochrana osobních údajů, kybernetická bezpečnost, ochrana zařízení a digitálního zdraví.</a:t>
            </a:r>
          </a:p>
          <a:p>
            <a:pPr lvl="0" algn="just"/>
            <a:r>
              <a:rPr lang="cs-CZ" sz="1800" b="1" dirty="0"/>
              <a:t>Řešení problémů a adaptabilita</a:t>
            </a:r>
            <a:r>
              <a:rPr lang="cs-CZ" sz="1800" dirty="0"/>
              <a:t> – schopnost používat digitální technologie k řešení problémů, experimentování s novými technologiemi a přizpůsobení se změnám.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Hlavní oblasti digitálních dovedností (podle </a:t>
            </a:r>
            <a:r>
              <a:rPr lang="cs-CZ" dirty="0" err="1"/>
              <a:t>DigComp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87692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err="1"/>
              <a:t>DigComp</a:t>
            </a:r>
            <a:r>
              <a:rPr lang="cs-CZ" sz="1800" dirty="0"/>
              <a:t> definuje </a:t>
            </a:r>
            <a:r>
              <a:rPr lang="cs-CZ" sz="1800" b="1" dirty="0"/>
              <a:t>8 úrovní dovedností</a:t>
            </a:r>
            <a:r>
              <a:rPr lang="cs-CZ" sz="1800" dirty="0"/>
              <a:t>, které jsou rozděleny do </a:t>
            </a:r>
            <a:r>
              <a:rPr lang="cs-CZ" sz="1800" b="1" dirty="0"/>
              <a:t>3 hlavních kategorií</a:t>
            </a:r>
            <a:r>
              <a:rPr lang="cs-CZ" sz="1800" dirty="0"/>
              <a:t>:</a:t>
            </a:r>
          </a:p>
          <a:p>
            <a:r>
              <a:rPr lang="cs-CZ" sz="1800" b="1" dirty="0"/>
              <a:t>Základní úroveň (</a:t>
            </a:r>
            <a:r>
              <a:rPr lang="cs-CZ" sz="1800" b="1" dirty="0" err="1"/>
              <a:t>Beginner</a:t>
            </a:r>
            <a:r>
              <a:rPr lang="cs-CZ" sz="1800" b="1" dirty="0"/>
              <a:t>)</a:t>
            </a:r>
            <a:r>
              <a:rPr lang="cs-CZ" sz="1800" dirty="0"/>
              <a:t> – uživatel ovládá základní digitální nástroje, ale potřebuje podporu.</a:t>
            </a:r>
          </a:p>
          <a:p>
            <a:r>
              <a:rPr lang="cs-CZ" sz="1800" b="1" dirty="0"/>
              <a:t>Střední úroveň (</a:t>
            </a:r>
            <a:r>
              <a:rPr lang="cs-CZ" sz="1800" b="1" dirty="0" err="1"/>
              <a:t>Intermediate</a:t>
            </a:r>
            <a:r>
              <a:rPr lang="cs-CZ" sz="1800" b="1" dirty="0"/>
              <a:t>)</a:t>
            </a:r>
            <a:r>
              <a:rPr lang="cs-CZ" sz="1800" dirty="0"/>
              <a:t> – umí technologie používat samostatně a efektivně.</a:t>
            </a:r>
          </a:p>
          <a:p>
            <a:pPr algn="just"/>
            <a:r>
              <a:rPr lang="cs-CZ" sz="1800" b="1" dirty="0"/>
              <a:t>Pokročilá úroveň (</a:t>
            </a:r>
            <a:r>
              <a:rPr lang="cs-CZ" sz="1800" b="1" dirty="0" err="1"/>
              <a:t>Advanced</a:t>
            </a:r>
            <a:r>
              <a:rPr lang="cs-CZ" sz="1800" b="1" dirty="0"/>
              <a:t>)</a:t>
            </a:r>
            <a:r>
              <a:rPr lang="cs-CZ" sz="1800" dirty="0"/>
              <a:t> – kreativní a inovativní využití digitálních technologií v práci i osobním životě.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Úrovně kompetencí v </a:t>
            </a:r>
            <a:r>
              <a:rPr lang="cs-CZ" dirty="0" err="1"/>
              <a:t>DigComp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51616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Úrovně kompetencí v </a:t>
            </a:r>
            <a:r>
              <a:rPr lang="cs-CZ" dirty="0" err="1"/>
              <a:t>DigComp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E2B649D-B021-4815-92A8-81168285F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371" y="786116"/>
            <a:ext cx="4486805" cy="394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2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Kompetence představuje soubor souvisejících znalostí, postojů a schopností ovlivňující významnější část práce jedince, které korelují s pracovním výkonem, mohou být měřeny na základy dobře nastavených standardů, a které mohou být zdokonalovány prostřednictvím vzdělávání a rozvoje (</a:t>
            </a:r>
            <a:r>
              <a:rPr lang="cs-CZ" sz="1800" dirty="0" err="1"/>
              <a:t>Scott</a:t>
            </a:r>
            <a:r>
              <a:rPr lang="cs-CZ" sz="1800" dirty="0"/>
              <a:t> et al., 1997).</a:t>
            </a:r>
          </a:p>
          <a:p>
            <a:pPr algn="just"/>
            <a:r>
              <a:rPr lang="cs-CZ" sz="1800" dirty="0"/>
              <a:t>Kompetence je trs znalostí, dovedností, zkušeností a vlastností, které podporuje dosažení cíle (Hroník, 2007, s. 61). </a:t>
            </a:r>
          </a:p>
          <a:p>
            <a:pPr algn="just"/>
            <a:r>
              <a:rPr lang="cs-CZ" sz="1800" dirty="0"/>
              <a:t>Kompetence jsou definovány jako znalosti, dovednosti, schopnosti a ostatní osobní charakteristiky, které jsou mocným nástrojem pro dosažení významných pracovních výsledků a přispívají k úspěchu organizace (</a:t>
            </a:r>
            <a:r>
              <a:rPr lang="cs-CZ" sz="1800" dirty="0" err="1"/>
              <a:t>Pulakos</a:t>
            </a:r>
            <a:r>
              <a:rPr lang="cs-CZ" sz="1800" dirty="0"/>
              <a:t>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Vybrané definice kompetence II</a:t>
            </a:r>
          </a:p>
        </p:txBody>
      </p:sp>
    </p:spTree>
    <p:extLst>
      <p:ext uri="{BB962C8B-B14F-4D97-AF65-F5344CB8AC3E}">
        <p14:creationId xmlns:p14="http://schemas.microsoft.com/office/powerpoint/2010/main" val="142266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Všechny definice kompetencí mají dva </a:t>
            </a:r>
            <a:r>
              <a:rPr lang="cs-CZ" sz="1800" b="1" dirty="0"/>
              <a:t>společné prvky </a:t>
            </a:r>
            <a:r>
              <a:rPr lang="cs-CZ" sz="1800" dirty="0"/>
              <a:t>: </a:t>
            </a:r>
          </a:p>
          <a:p>
            <a:pPr lvl="0" algn="just"/>
            <a:r>
              <a:rPr lang="cs-CZ" sz="1800" dirty="0"/>
              <a:t>jedná se o soubor znalostí, dovedností a schopností, které lze pozorovat a měřit;</a:t>
            </a:r>
          </a:p>
          <a:p>
            <a:pPr lvl="0" algn="just"/>
            <a:r>
              <a:rPr lang="cs-CZ" sz="1800" dirty="0"/>
              <a:t>na základě kompetencí lze rozlišit mezi jednotlivými výkony, mezi vynikajícími výkony a průměrnými.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Z pohledu pojetí kompetencí jsou uváděny tyto požadavky na jejich nositele:</a:t>
            </a:r>
          </a:p>
          <a:p>
            <a:pPr lvl="0" algn="just"/>
            <a:r>
              <a:rPr lang="cs-CZ" sz="1800" dirty="0"/>
              <a:t>jejich získání vyžaduje výcvik, opakování a použití v různorodých reálných situacích;</a:t>
            </a:r>
          </a:p>
          <a:p>
            <a:pPr algn="just"/>
            <a:r>
              <a:rPr lang="cs-CZ" sz="1800" dirty="0"/>
              <a:t>je potřeba vnitřní připravenost a ochota naučené dovednosti použít, tím je zahrnuta i motivační stránka osobnosti, vztah k práci ke kolektivu, sebedůvěra a další vlastnosti týkající se samotného jádra osobnosti.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Pojetí kompetencí</a:t>
            </a:r>
          </a:p>
        </p:txBody>
      </p:sp>
    </p:spTree>
    <p:extLst>
      <p:ext uri="{BB962C8B-B14F-4D97-AF65-F5344CB8AC3E}">
        <p14:creationId xmlns:p14="http://schemas.microsoft.com/office/powerpoint/2010/main" val="41892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Kompetence je vždy </a:t>
            </a:r>
            <a:r>
              <a:rPr lang="cs-CZ" sz="1800" b="1" dirty="0" err="1"/>
              <a:t>kontextualizovaná</a:t>
            </a:r>
            <a:r>
              <a:rPr lang="cs-CZ" sz="1800" b="1" dirty="0"/>
              <a:t> </a:t>
            </a:r>
            <a:r>
              <a:rPr lang="cs-CZ" sz="1800" dirty="0"/>
              <a:t>– znamená to, že je vždy zasazené do určitého prostředí nebo situace. </a:t>
            </a:r>
          </a:p>
          <a:p>
            <a:pPr lvl="0" algn="just"/>
            <a:r>
              <a:rPr lang="cs-CZ" sz="1800" b="1" dirty="0"/>
              <a:t>Kompetence je multidimenzionální </a:t>
            </a:r>
            <a:r>
              <a:rPr lang="cs-CZ" sz="1800" dirty="0"/>
              <a:t>– znamená to, že se skládá z různých zdrojů a předpokládá se efektivní nakládání s těmito zdroji, které jsou propojeny se základními dimenzemi lidského chování.</a:t>
            </a:r>
          </a:p>
          <a:p>
            <a:pPr lvl="0" algn="just"/>
            <a:r>
              <a:rPr lang="cs-CZ" sz="1800" b="1" dirty="0"/>
              <a:t>Kompetence je definována standardem </a:t>
            </a:r>
            <a:r>
              <a:rPr lang="cs-CZ" sz="1800" dirty="0"/>
              <a:t>– znamená to, že předpokládaná úroveň zvládnutí kompetence je určena předem a zároveň existuje předem definovaný soubor výkonových standardů. </a:t>
            </a:r>
          </a:p>
          <a:p>
            <a:pPr lvl="0" algn="just"/>
            <a:r>
              <a:rPr lang="cs-CZ" sz="1800" b="1" dirty="0"/>
              <a:t>Kompetence má potenciál pro akci a rozvoj </a:t>
            </a:r>
            <a:r>
              <a:rPr lang="cs-CZ" sz="1800" dirty="0"/>
              <a:t>– znamená to, že je kompetence získávána a rozvíjena v procesech vzdělávání a učení, které mají kontinuální charakter a slouží k získávání a rozvíjení kompetencí.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Znaky kompetencí</a:t>
            </a:r>
          </a:p>
        </p:txBody>
      </p:sp>
    </p:spTree>
    <p:extLst>
      <p:ext uri="{BB962C8B-B14F-4D97-AF65-F5344CB8AC3E}">
        <p14:creationId xmlns:p14="http://schemas.microsoft.com/office/powerpoint/2010/main" val="123744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 členění kompetencí se používají různé přístupy. Při výběru konkrétního členění je potřeba vzít v úvahu potřeby a specifika konkrétní organizace. 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r>
              <a:rPr lang="cs-CZ" sz="1800" b="1" dirty="0"/>
              <a:t>Členění podle Vebera a kol. </a:t>
            </a:r>
            <a:r>
              <a:rPr lang="cs-CZ" sz="1800" dirty="0"/>
              <a:t>rozlišuje kompetence v následujících třech oblastech:</a:t>
            </a:r>
          </a:p>
          <a:p>
            <a:pPr lvl="0" algn="just"/>
            <a:r>
              <a:rPr lang="cs-CZ" sz="1800" dirty="0"/>
              <a:t>odborná kompetence – spojená se znalostmi a vědomostní inteligencí;</a:t>
            </a:r>
          </a:p>
          <a:p>
            <a:pPr lvl="0" algn="just"/>
            <a:r>
              <a:rPr lang="cs-CZ" sz="1800" dirty="0"/>
              <a:t>dovedností kompetence – spojená s dovednostmi (technické, lidské, koncepční, projekční) a aktivizační inteligencí;</a:t>
            </a:r>
          </a:p>
          <a:p>
            <a:pPr lvl="0" algn="just"/>
            <a:r>
              <a:rPr lang="cs-CZ" sz="1800" dirty="0"/>
              <a:t>osobnostní kompetence – spojená s osobností manažera a s emoční inteligencí.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</a:t>
            </a:r>
          </a:p>
        </p:txBody>
      </p:sp>
    </p:spTree>
    <p:extLst>
      <p:ext uri="{BB962C8B-B14F-4D97-AF65-F5344CB8AC3E}">
        <p14:creationId xmlns:p14="http://schemas.microsoft.com/office/powerpoint/2010/main" val="202304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Podle Hroníka </a:t>
            </a:r>
            <a:r>
              <a:rPr lang="cs-CZ" sz="1800" dirty="0"/>
              <a:t>můžeme kompetence členit:</a:t>
            </a:r>
          </a:p>
          <a:p>
            <a:pPr lvl="0" algn="just"/>
            <a:r>
              <a:rPr lang="cs-CZ" sz="1800" dirty="0"/>
              <a:t>ze sociálně psychologického hlediska na:</a:t>
            </a:r>
          </a:p>
          <a:p>
            <a:pPr lvl="1" algn="just"/>
            <a:r>
              <a:rPr lang="cs-CZ" sz="1800" dirty="0"/>
              <a:t>kompetence řešení problému,</a:t>
            </a:r>
          </a:p>
          <a:p>
            <a:pPr lvl="1" algn="just"/>
            <a:r>
              <a:rPr lang="cs-CZ" sz="1800" dirty="0"/>
              <a:t>interpersonální kompetence,</a:t>
            </a:r>
          </a:p>
          <a:p>
            <a:pPr lvl="1" algn="just"/>
            <a:r>
              <a:rPr lang="cs-CZ" sz="1800" dirty="0"/>
              <a:t>kompetence sebeřízení;</a:t>
            </a:r>
          </a:p>
          <a:p>
            <a:pPr lvl="0" algn="just"/>
            <a:r>
              <a:rPr lang="cs-CZ" sz="1800" dirty="0"/>
              <a:t>podle kompetenční orientace organizace na:</a:t>
            </a:r>
          </a:p>
          <a:p>
            <a:pPr lvl="1" algn="just"/>
            <a:r>
              <a:rPr lang="cs-CZ" sz="1800" dirty="0"/>
              <a:t>orientaci produktovou,</a:t>
            </a:r>
          </a:p>
          <a:p>
            <a:pPr lvl="1" algn="just"/>
            <a:r>
              <a:rPr lang="cs-CZ" sz="1800" dirty="0"/>
              <a:t>orientaci zákaznickou,</a:t>
            </a:r>
          </a:p>
          <a:p>
            <a:pPr lvl="1" algn="just"/>
            <a:r>
              <a:rPr lang="cs-CZ" sz="1800" dirty="0"/>
              <a:t>orientaci provozní a systémovou.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II</a:t>
            </a:r>
          </a:p>
        </p:txBody>
      </p:sp>
    </p:spTree>
    <p:extLst>
      <p:ext uri="{BB962C8B-B14F-4D97-AF65-F5344CB8AC3E}">
        <p14:creationId xmlns:p14="http://schemas.microsoft.com/office/powerpoint/2010/main" val="226056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Členění podle předpokládaného pracovního výkonu v určité pracovní pozici:</a:t>
            </a:r>
          </a:p>
          <a:p>
            <a:pPr lvl="0" algn="just"/>
            <a:r>
              <a:rPr lang="cs-CZ" sz="1800" dirty="0"/>
              <a:t>prahové kompetence – základní nevyhnutelné (minimální) dovednosti potřebné ke zvládnutí přiděleného úkolu;</a:t>
            </a:r>
          </a:p>
          <a:p>
            <a:pPr lvl="0" algn="just"/>
            <a:r>
              <a:rPr lang="cs-CZ" sz="1800" dirty="0"/>
              <a:t>odlišující kompetence – dovednosti a schopnosti odlišující výkon vynikající od průměrného.</a:t>
            </a:r>
          </a:p>
          <a:p>
            <a:pPr marL="0" indent="0" algn="just">
              <a:buNone/>
            </a:pPr>
            <a:r>
              <a:rPr lang="cs-CZ" sz="1800" b="1" dirty="0"/>
              <a:t>Členění založeno na typu práce a na něj navázaných potřebných dovednostech:</a:t>
            </a:r>
          </a:p>
          <a:p>
            <a:pPr lvl="0" algn="just"/>
            <a:r>
              <a:rPr lang="cs-CZ" sz="1800" dirty="0"/>
              <a:t>manažerské kompetence – dovednosti a schopnosti přispívající k výkonu v roli manažera;</a:t>
            </a:r>
          </a:p>
          <a:p>
            <a:pPr lvl="0" algn="just"/>
            <a:r>
              <a:rPr lang="cs-CZ" sz="1800" dirty="0"/>
              <a:t>interpersonální kompetence – schopnosti a dovednosti potřebné pro efektivní komunikaci a budování pozitivních vztahů s ostatními;</a:t>
            </a:r>
          </a:p>
          <a:p>
            <a:pPr lvl="0" algn="just"/>
            <a:r>
              <a:rPr lang="cs-CZ" sz="1800" dirty="0"/>
              <a:t>technické kompetence – dovednosti a schopnosti vztahující se ke konkrétní pracovní pozici.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kompetencí III</a:t>
            </a:r>
          </a:p>
        </p:txBody>
      </p:sp>
    </p:spTree>
    <p:extLst>
      <p:ext uri="{BB962C8B-B14F-4D97-AF65-F5344CB8AC3E}">
        <p14:creationId xmlns:p14="http://schemas.microsoft.com/office/powerpoint/2010/main" val="62459966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2866</Words>
  <Application>Microsoft Office PowerPoint</Application>
  <PresentationFormat>Předvádění na obrazovce (16:9)</PresentationFormat>
  <Paragraphs>255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Manažerské kompetence</vt:lpstr>
      <vt:lpstr>Vymezení pojmu kompetence</vt:lpstr>
      <vt:lpstr>Vybrané definice kompetence I</vt:lpstr>
      <vt:lpstr>Vybrané definice kompetence II</vt:lpstr>
      <vt:lpstr>Pojetí kompetencí</vt:lpstr>
      <vt:lpstr>Znaky kompetencí</vt:lpstr>
      <vt:lpstr>Členění kompetencí I</vt:lpstr>
      <vt:lpstr>Členění kompetencí II</vt:lpstr>
      <vt:lpstr>Členění kompetencí III</vt:lpstr>
      <vt:lpstr>Členění kompetencí IV</vt:lpstr>
      <vt:lpstr>Členění kompetencí V</vt:lpstr>
      <vt:lpstr>Členění kompetencí VI</vt:lpstr>
      <vt:lpstr>Složky manažerských kompetencí I</vt:lpstr>
      <vt:lpstr>Složky manažerských kompetencí II</vt:lpstr>
      <vt:lpstr>Složky manažerských kompetencí </vt:lpstr>
      <vt:lpstr>Složky manažerských kompetencí </vt:lpstr>
      <vt:lpstr>Složky manažerských kompetencí </vt:lpstr>
      <vt:lpstr>Dovednosti</vt:lpstr>
      <vt:lpstr>Hierarchický model struktury kompetencí podle Lucia a Lepsingera</vt:lpstr>
      <vt:lpstr>Životní cyklus manažerských kompetencí</vt:lpstr>
      <vt:lpstr>Měření úrovně manažerských kompetencí</vt:lpstr>
      <vt:lpstr>Kompetenční model</vt:lpstr>
      <vt:lpstr>Východiska kompetenčních modelů</vt:lpstr>
      <vt:lpstr>Funkční kompetenční model</vt:lpstr>
      <vt:lpstr>Typy kompetenčních modelů</vt:lpstr>
      <vt:lpstr>Proces sestavení kompetenčního modelu </vt:lpstr>
      <vt:lpstr>Příklad tvorby kompetenčního modelu </vt:lpstr>
      <vt:lpstr>Zásady pro sestavení úspěšného kompetenčního modelu</vt:lpstr>
      <vt:lpstr>Příklad kompetenčního modelu MŠMT I</vt:lpstr>
      <vt:lpstr>Příklad kompetenčního modelu MŠMT II</vt:lpstr>
      <vt:lpstr>Příklad:  Kompetenční model pro nově přijatého manažera</vt:lpstr>
      <vt:lpstr>Příklad:  Kompetenční model DentalCare</vt:lpstr>
      <vt:lpstr>Digitální kompetence</vt:lpstr>
      <vt:lpstr>Digitální kompetence</vt:lpstr>
      <vt:lpstr>Digitální kompetence a digitální gramotnost</vt:lpstr>
      <vt:lpstr>Hlavní oblasti digitálních dovedností (podle DigComp)</vt:lpstr>
      <vt:lpstr>Úrovně kompetencí v DigComp</vt:lpstr>
      <vt:lpstr>Úrovně kompetencí v DigComp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204</cp:revision>
  <dcterms:created xsi:type="dcterms:W3CDTF">2016-07-06T15:42:34Z</dcterms:created>
  <dcterms:modified xsi:type="dcterms:W3CDTF">2025-03-16T20:06:25Z</dcterms:modified>
</cp:coreProperties>
</file>