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33" r:id="rId3"/>
    <p:sldId id="257" r:id="rId4"/>
    <p:sldId id="335" r:id="rId5"/>
    <p:sldId id="336" r:id="rId6"/>
    <p:sldId id="264" r:id="rId7"/>
    <p:sldId id="317" r:id="rId8"/>
    <p:sldId id="318" r:id="rId9"/>
    <p:sldId id="319" r:id="rId10"/>
    <p:sldId id="320" r:id="rId11"/>
    <p:sldId id="334" r:id="rId12"/>
    <p:sldId id="266" r:id="rId13"/>
    <p:sldId id="309" r:id="rId1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98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7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732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5297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3534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Společenská odpovědnost organizací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403648" y="3219822"/>
            <a:ext cx="4248472" cy="136815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indent="0" algn="r">
              <a:buNone/>
            </a:pPr>
            <a:r>
              <a:rPr lang="cs-CZ"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Organizace a podmínky splnění předmětu</a:t>
            </a:r>
          </a:p>
          <a:p>
            <a:pPr marL="0" indent="0" algn="r">
              <a:buNone/>
            </a:pPr>
            <a:endParaRPr lang="cs-CZ" sz="1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cs-CZ"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termínu společenská odpovědnost podnikání</a:t>
            </a:r>
          </a:p>
          <a:p>
            <a:pPr marL="0" indent="0" algn="r">
              <a:buNone/>
            </a:pPr>
            <a:endParaRPr lang="cs-CZ" sz="1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cs-CZ"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Vymezení konceptu společenské odpovědnosti organizací</a:t>
            </a:r>
          </a:p>
          <a:p>
            <a:pPr marL="0" indent="0" algn="r">
              <a:buNone/>
            </a:pPr>
            <a:endParaRPr lang="cs-CZ" sz="1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23878"/>
            <a:ext cx="260007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6469158" y="1851669"/>
            <a:ext cx="2448272" cy="2351747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Jednotlivé stupně jsou řazeny vzestupně podle stupně vývoje podniku ve společensky odpovědném podnikatelském chování a jednání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cs-CZ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8" name="Zástupný symbol pro obsah 2"/>
          <p:cNvSpPr txBox="1">
            <a:spLocks/>
          </p:cNvSpPr>
          <p:nvPr/>
        </p:nvSpPr>
        <p:spPr>
          <a:xfrm>
            <a:off x="826478" y="3962875"/>
            <a:ext cx="2088232" cy="481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Carroll (1999)</a:t>
            </a:r>
            <a:endParaRPr lang="cs-CZ" altLang="cs-CZ" sz="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/>
              <a:t>Stupně společenské odpovědnosti organizace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1591"/>
            <a:ext cx="6660232" cy="275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753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PROČ CSR?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4A637906-DEB5-4824-B503-FCCA37F70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9966" y="813942"/>
            <a:ext cx="4608512" cy="38072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70606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345638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1923678"/>
            <a:ext cx="2880320" cy="2664295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endParaRPr lang="pl-PL" sz="1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067944" y="2067694"/>
            <a:ext cx="4104456" cy="25202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</a:t>
            </a:r>
          </a:p>
          <a:p>
            <a:pPr marL="0" indent="0" algn="ctr">
              <a:buNone/>
            </a:pPr>
            <a:r>
              <a:rPr 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</a:t>
            </a:r>
          </a:p>
          <a:p>
            <a:pPr marL="0" indent="0" algn="ctr">
              <a:buNone/>
            </a:pPr>
            <a:r>
              <a:rPr 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</a:t>
            </a:r>
          </a:p>
          <a:p>
            <a:pPr marL="0" indent="0" algn="ctr">
              <a:buNone/>
            </a:pPr>
            <a:endParaRPr lang="cs-CZ" sz="1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88132" y="411510"/>
            <a:ext cx="3183160" cy="24482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Dotazy a diskuse 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562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přeji Vám úspěšný den </a:t>
            </a: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2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1059582"/>
            <a:ext cx="8280920" cy="2160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Organizace  a podmínky splnění předmětu</a:t>
            </a: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termínu společenská odpovědnost podnikání</a:t>
            </a: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Vymezení konceptu společenské odpovědnosti organizací</a:t>
            </a: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/>
              <a:t>Obsahové zaměření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20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475656" y="703189"/>
            <a:ext cx="5976664" cy="2160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očekáváte od předmětu Společenská odpovědnost organizací…..?</a:t>
            </a: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5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r>
              <a:rPr lang="cs-CZ" sz="5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Vaše očekávání od předmětu?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1059582"/>
            <a:ext cx="8280920" cy="2160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Co znamená být společensky odpovědný?</a:t>
            </a: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5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r>
              <a:rPr lang="cs-CZ" sz="5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  <a:r>
              <a:rPr lang="cs-CZ" sz="5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</a:t>
            </a:r>
            <a:endParaRPr lang="cs-CZ" sz="5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AB3AA98-337A-4C9A-B4F5-4EADC4DDF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0018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1059582"/>
            <a:ext cx="8280920" cy="2160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Jste odpovědní i Vy?</a:t>
            </a: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5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r>
              <a:rPr lang="cs-CZ" sz="5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  <a:r>
              <a:rPr lang="cs-CZ" sz="5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</a:t>
            </a:r>
            <a:endParaRPr lang="cs-CZ" sz="5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AB3AA98-337A-4C9A-B4F5-4EADC4DDF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40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345638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2067694"/>
            <a:ext cx="3024336" cy="2520279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Společenská odpovědnost se stává součástí prostředí, které je reprezentováno podnikatelskou i neziskovou sférou a stále více zainteresovaných stran se zaměřuje na aspekty sociální, environmentální a ekonomické.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067944" y="972651"/>
            <a:ext cx="3888052" cy="3759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Koncept je předmětem zájmu řady mezinárodních  a nadnárodních organizací nevládního a vládního charakteru (OECD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Multinational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Guidelines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ISO 26000, UN Global Compact, ILO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Declaration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atd.)</a:t>
            </a:r>
          </a:p>
          <a:p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Současným odrazem vývoje společnosti je především znázornění v globální míře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neudržitelnosti současných přístupů lidských činností v omezeném prostředí planety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(např. neodpovědné chování jednotlivců, organizací vůči ŽP, přečerpání přírodních zdrojů, produkce odpadů, znečištění apod.).</a:t>
            </a:r>
          </a:p>
          <a:p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88132" y="411510"/>
            <a:ext cx="3183160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Corporate Social Responsibility (CSR) – Společenská odpovědnost organizací (podnikání) (SOP)</a:t>
            </a:r>
          </a:p>
          <a:p>
            <a:pPr algn="l"/>
            <a:endParaRPr lang="pl-PL" sz="2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92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345638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2067694"/>
            <a:ext cx="3024336" cy="2520279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ČR v roce 2013 vznikla - </a:t>
            </a:r>
            <a:r>
              <a:rPr lang="cs-C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Asociace společenské odpovědnosti</a:t>
            </a: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která svým velmi aktivním přístupem spoluutváří růst pojetí a aplikovatelnosti CSR v ČR ve spolupráci s dalšími organizacemi včetně podpory vlády reprezentované </a:t>
            </a:r>
            <a:r>
              <a:rPr lang="cs-C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Radou kvality ČR.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067944" y="555526"/>
            <a:ext cx="3888052" cy="41764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Vybrané definice CSR</a:t>
            </a:r>
          </a:p>
          <a:p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Nexen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(2009) definuje „</a:t>
            </a:r>
            <a:r>
              <a:rPr 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CSR jako závazek chovat se eticky a přispívat k hospodářskému rozvoji a zároveň zlepšovat kvalitu života našich zaměstnanců a jejich rodin, stejně tak jako místní komunity jako celku.“</a:t>
            </a:r>
          </a:p>
          <a:p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Kotler a Lee (2004) definují „</a:t>
            </a:r>
            <a:r>
              <a:rPr 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CSR jako závazek pro zlepšení blahobytu společnosti skrze diskreční obchodní praktiky a přínosy z podnikových zdrojů.“ </a:t>
            </a:r>
          </a:p>
          <a:p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Evropská komise v tzv. Zelené knize (2001) - „</a:t>
            </a:r>
            <a:r>
              <a:rPr 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CSR znamená dobrovolné integrování sociálních a ekologických hledisek do firemních operací a interakcí s firemními stakeholders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88132" y="411510"/>
            <a:ext cx="3183160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Corporate Social Responsibility (CSR) – Společenská odpovědnost organizací (podnikání) (SOP)</a:t>
            </a:r>
          </a:p>
          <a:p>
            <a:pPr algn="l"/>
            <a:endParaRPr lang="pl-PL" sz="2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05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345638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2067694"/>
            <a:ext cx="3312368" cy="2520279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Samotný </a:t>
            </a:r>
            <a:r>
              <a:rPr lang="cs-C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akronym CSR </a:t>
            </a: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zahrnuje (mohou být zaměněny) termíny jako jsou např. </a:t>
            </a:r>
            <a:r>
              <a:rPr lang="cs-CZ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společenská odpovědnost, corporate </a:t>
            </a:r>
            <a:r>
              <a:rPr lang="cs-CZ" sz="1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citizenship</a:t>
            </a:r>
            <a:r>
              <a:rPr lang="cs-CZ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podnikání ve společnosti, sociální společnost, udržitelnost, trvalý rozvoj, společnost s přidanou hodnotou, strategická filantropie, firemní etika, corporate governance apod</a:t>
            </a: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Existují </a:t>
            </a:r>
            <a:r>
              <a:rPr lang="cs-C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zřejmé rozdíly </a:t>
            </a: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zmiňovanými termíny.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067944" y="555526"/>
            <a:ext cx="3888052" cy="41764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Vybrané definice CSR</a:t>
            </a:r>
          </a:p>
          <a:p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Business </a:t>
            </a:r>
            <a:r>
              <a:rPr lang="cs-CZ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Leaders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Forum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(IBLF)  CSR znamená: „</a:t>
            </a:r>
            <a:r>
              <a:rPr 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Otevřené a transparentní podnikání založené na etických hodnotách a respektu k zaměstnancům, komunitám a životnímu prostředí. Přináší dlouhodobé hodnoty vlastníkům i celé společnosti“.</a:t>
            </a:r>
          </a:p>
          <a:p>
            <a:pPr marL="0" indent="0">
              <a:buNone/>
            </a:pPr>
            <a:endParaRPr lang="cs-CZ" sz="1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CSR od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Světové obchodní rady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udržitelný rozvoj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(WBCSD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zahrnuje tyto tři různé možnosti výkladu písmene „S“ ve zkratce CSR: </a:t>
            </a:r>
            <a:r>
              <a:rPr 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„CSR je závazek podnikání přispívat k trvale udržitelnému rozvoji (sustainability), k práci se zaměstnanci, jejich rodinami, místní komunitou (stakeholders) a společnosti obecně (</a:t>
            </a:r>
            <a:r>
              <a:rPr lang="cs-CZ" sz="1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za účelem zlepšení kvality života“. 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88132" y="411510"/>
            <a:ext cx="3183160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Corporate Social Responsibility (CSR) – Společenská odpovědnost organizací (podnikání) (SOP)</a:t>
            </a:r>
          </a:p>
          <a:p>
            <a:pPr algn="l"/>
            <a:endParaRPr lang="pl-PL" sz="2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1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345638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2067694"/>
            <a:ext cx="3312368" cy="2520279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pilíře – ekonomický, sociální a environmentální</a:t>
            </a:r>
          </a:p>
          <a:p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Pilíře korespondují s charakteristikami, tzv. triple-</a:t>
            </a:r>
            <a:r>
              <a:rPr lang="cs-CZ" sz="1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bottom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-line (3P): </a:t>
            </a:r>
          </a:p>
          <a:p>
            <a:pPr>
              <a:buFont typeface="+mj-lt"/>
              <a:buAutoNum type="arabicPeriod"/>
            </a:pPr>
            <a:r>
              <a:rPr lang="cs-CZ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zisk (ekonomická oblast), </a:t>
            </a:r>
          </a:p>
          <a:p>
            <a:pPr>
              <a:buFont typeface="+mj-lt"/>
              <a:buAutoNum type="arabicPeriod"/>
            </a:pPr>
            <a:r>
              <a:rPr lang="cs-CZ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lidé (sociální oblast), </a:t>
            </a:r>
          </a:p>
          <a:p>
            <a:pPr>
              <a:buFont typeface="+mj-lt"/>
              <a:buAutoNum type="arabicPeriod"/>
            </a:pPr>
            <a:r>
              <a:rPr lang="cs-CZ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planet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planeta (environmentální oblast).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067944" y="555526"/>
            <a:ext cx="3888052" cy="41764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Sumarizace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základní skutečnosti společenské odpovědnosti firem: </a:t>
            </a: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se o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dobrovolný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 (přijetí konceptu CSR je výhradně dobrovolné, nad rámec legislativy),</a:t>
            </a:r>
          </a:p>
          <a:p>
            <a:pPr>
              <a:buAutoNum type="arabicPeriod"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šíře konceptu je „částečně“ ohraničena oblastí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sociální, environmentální a ekonomickou, </a:t>
            </a:r>
          </a:p>
          <a:p>
            <a:pPr>
              <a:buAutoNum type="arabicPeriod"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koncept může mít důsledky ve zlepšování životních, pracovních a environmentálních podmínek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všech zainteresovaných skupin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88132" y="411510"/>
            <a:ext cx="3183160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Vymezení konceptu společenské odpovědnosti organizací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82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13232</TotalTime>
  <Words>703</Words>
  <Application>Microsoft Office PowerPoint</Application>
  <PresentationFormat>Předvádění na obrazovce (16:9)</PresentationFormat>
  <Paragraphs>99</Paragraphs>
  <Slides>13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Enriqueta</vt:lpstr>
      <vt:lpstr>Times New Roman</vt:lpstr>
      <vt:lpstr>Wingdings</vt:lpstr>
      <vt:lpstr>SLU</vt:lpstr>
      <vt:lpstr>Společenská odpovědnost organizací </vt:lpstr>
      <vt:lpstr>Obsahové zaměření přednášky</vt:lpstr>
      <vt:lpstr>Vaše očekávání od předmětu?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Stupně společenské odpovědnosti organizace</vt:lpstr>
      <vt:lpstr>PROČ CSR?</vt:lpstr>
      <vt:lpstr>Prezentace aplikace PowerPoint</vt:lpstr>
      <vt:lpstr> Děkuji za pozornost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Pavel Adámek</cp:lastModifiedBy>
  <cp:revision>169</cp:revision>
  <dcterms:created xsi:type="dcterms:W3CDTF">2016-07-06T15:42:34Z</dcterms:created>
  <dcterms:modified xsi:type="dcterms:W3CDTF">2024-02-19T11:50:30Z</dcterms:modified>
</cp:coreProperties>
</file>