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320" r:id="rId3"/>
    <p:sldId id="350" r:id="rId4"/>
    <p:sldId id="256" r:id="rId5"/>
    <p:sldId id="258" r:id="rId6"/>
    <p:sldId id="321" r:id="rId7"/>
    <p:sldId id="322" r:id="rId8"/>
    <p:sldId id="323" r:id="rId9"/>
    <p:sldId id="324" r:id="rId10"/>
    <p:sldId id="325" r:id="rId11"/>
    <p:sldId id="326" r:id="rId12"/>
    <p:sldId id="262" r:id="rId13"/>
    <p:sldId id="292" r:id="rId14"/>
    <p:sldId id="333" r:id="rId15"/>
    <p:sldId id="330" r:id="rId16"/>
    <p:sldId id="331" r:id="rId17"/>
    <p:sldId id="332" r:id="rId18"/>
    <p:sldId id="329" r:id="rId19"/>
    <p:sldId id="327" r:id="rId20"/>
    <p:sldId id="328" r:id="rId21"/>
    <p:sldId id="338" r:id="rId22"/>
    <p:sldId id="340" r:id="rId23"/>
    <p:sldId id="342" r:id="rId24"/>
    <p:sldId id="345" r:id="rId25"/>
    <p:sldId id="346" r:id="rId26"/>
    <p:sldId id="348" r:id="rId27"/>
    <p:sldId id="352" r:id="rId28"/>
    <p:sldId id="353" r:id="rId29"/>
    <p:sldId id="306" r:id="rId30"/>
    <p:sldId id="349" r:id="rId31"/>
    <p:sldId id="341" r:id="rId32"/>
    <p:sldId id="351" r:id="rId33"/>
    <p:sldId id="339" r:id="rId3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2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01" autoAdjust="0"/>
  </p:normalViewPr>
  <p:slideViewPr>
    <p:cSldViewPr snapToGrid="0">
      <p:cViewPr>
        <p:scale>
          <a:sx n="50" d="100"/>
          <a:sy n="50" d="100"/>
        </p:scale>
        <p:origin x="29"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57A17-86D1-4AD0-8D5F-709D832FFBFD}" type="datetimeFigureOut">
              <a:rPr lang="cs-CZ" smtClean="0"/>
              <a:t>16.04.2024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1C07D-735F-47E9-967A-81B9F5D0CC5E}" type="slidenum">
              <a:rPr lang="cs-CZ" smtClean="0"/>
              <a:t>‹#›</a:t>
            </a:fld>
            <a:endParaRPr lang="cs-CZ"/>
          </a:p>
        </p:txBody>
      </p:sp>
    </p:spTree>
    <p:extLst>
      <p:ext uri="{BB962C8B-B14F-4D97-AF65-F5344CB8AC3E}">
        <p14:creationId xmlns:p14="http://schemas.microsoft.com/office/powerpoint/2010/main" val="281530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en.acs.org/articles/93/i41/Cutting-Textile-Pollution.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a:t>
            </a:fld>
            <a:endParaRPr lang="cs-CZ"/>
          </a:p>
        </p:txBody>
      </p:sp>
    </p:spTree>
    <p:extLst>
      <p:ext uri="{BB962C8B-B14F-4D97-AF65-F5344CB8AC3E}">
        <p14:creationId xmlns:p14="http://schemas.microsoft.com/office/powerpoint/2010/main" val="1766013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16</a:t>
            </a:fld>
            <a:endParaRPr lang="cs-CZ"/>
          </a:p>
        </p:txBody>
      </p:sp>
    </p:spTree>
    <p:extLst>
      <p:ext uri="{BB962C8B-B14F-4D97-AF65-F5344CB8AC3E}">
        <p14:creationId xmlns:p14="http://schemas.microsoft.com/office/powerpoint/2010/main" val="2882967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17</a:t>
            </a:fld>
            <a:endParaRPr lang="cs-CZ"/>
          </a:p>
        </p:txBody>
      </p:sp>
    </p:spTree>
    <p:extLst>
      <p:ext uri="{BB962C8B-B14F-4D97-AF65-F5344CB8AC3E}">
        <p14:creationId xmlns:p14="http://schemas.microsoft.com/office/powerpoint/2010/main" val="3587261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18</a:t>
            </a:fld>
            <a:endParaRPr lang="cs-CZ"/>
          </a:p>
        </p:txBody>
      </p:sp>
    </p:spTree>
    <p:extLst>
      <p:ext uri="{BB962C8B-B14F-4D97-AF65-F5344CB8AC3E}">
        <p14:creationId xmlns:p14="http://schemas.microsoft.com/office/powerpoint/2010/main" val="3940443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Play video on </a:t>
            </a:r>
            <a:r>
              <a:rPr lang="cs-CZ" dirty="0" err="1"/>
              <a:t>Winnow</a:t>
            </a:r>
            <a:r>
              <a:rPr lang="cs-CZ" dirty="0"/>
              <a:t> </a:t>
            </a:r>
            <a:r>
              <a:rPr lang="cs-CZ" dirty="0" err="1"/>
              <a:t>website</a:t>
            </a:r>
            <a:r>
              <a:rPr lang="cs-CZ" dirty="0"/>
              <a:t>.</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19</a:t>
            </a:fld>
            <a:endParaRPr lang="cs-CZ"/>
          </a:p>
        </p:txBody>
      </p:sp>
    </p:spTree>
    <p:extLst>
      <p:ext uri="{BB962C8B-B14F-4D97-AF65-F5344CB8AC3E}">
        <p14:creationId xmlns:p14="http://schemas.microsoft.com/office/powerpoint/2010/main" val="181135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 textiles industry uses vast quantities of water and chemicals and produces </a:t>
            </a:r>
            <a:r>
              <a:rPr lang="en-US" sz="1200" b="0" i="0" u="none" strike="noStrike" kern="1200" dirty="0">
                <a:solidFill>
                  <a:schemeClr val="tx1"/>
                </a:solidFill>
                <a:effectLst/>
                <a:latin typeface="+mn-lt"/>
                <a:ea typeface="+mn-ea"/>
                <a:cs typeface="+mn-cs"/>
                <a:hlinkClick r:id="rId3"/>
              </a:rPr>
              <a:t>huge amounts of toxic waste</a:t>
            </a:r>
            <a:r>
              <a:rPr lang="en-US" sz="1200" b="0" i="0" kern="1200" dirty="0">
                <a:solidFill>
                  <a:schemeClr val="tx1"/>
                </a:solidFill>
                <a:effectLst/>
                <a:latin typeface="+mn-lt"/>
                <a:ea typeface="+mn-ea"/>
                <a:cs typeface="+mn-cs"/>
              </a:rPr>
              <a:t>, which is a major problem in countries like China, India, Bangladesh, Vietnam and Thailand. But Dutch company </a:t>
            </a:r>
            <a:r>
              <a:rPr lang="en-US" sz="1200" b="0" i="0" kern="1200" dirty="0" err="1">
                <a:solidFill>
                  <a:schemeClr val="tx1"/>
                </a:solidFill>
                <a:effectLst/>
                <a:latin typeface="+mn-lt"/>
                <a:ea typeface="+mn-ea"/>
                <a:cs typeface="+mn-cs"/>
              </a:rPr>
              <a:t>DyeCoo</a:t>
            </a:r>
            <a:r>
              <a:rPr lang="en-US" sz="1200" b="0" i="0" kern="1200" dirty="0">
                <a:solidFill>
                  <a:schemeClr val="tx1"/>
                </a:solidFill>
                <a:effectLst/>
                <a:latin typeface="+mn-lt"/>
                <a:ea typeface="+mn-ea"/>
                <a:cs typeface="+mn-cs"/>
              </a:rPr>
              <a:t> has developed a process of dyeing cloth that uses no water at all, and no chemicals other than the dyes themselves.</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20</a:t>
            </a:fld>
            <a:endParaRPr lang="cs-CZ"/>
          </a:p>
        </p:txBody>
      </p:sp>
    </p:spTree>
    <p:extLst>
      <p:ext uri="{BB962C8B-B14F-4D97-AF65-F5344CB8AC3E}">
        <p14:creationId xmlns:p14="http://schemas.microsoft.com/office/powerpoint/2010/main" val="408867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Watch</a:t>
            </a:r>
            <a:r>
              <a:rPr lang="cs-CZ" dirty="0"/>
              <a:t> a video and </a:t>
            </a:r>
            <a:r>
              <a:rPr lang="cs-CZ" dirty="0" err="1"/>
              <a:t>website</a:t>
            </a:r>
            <a:r>
              <a:rPr lang="cs-CZ" dirty="0"/>
              <a:t> for </a:t>
            </a:r>
            <a:r>
              <a:rPr lang="cs-CZ" dirty="0" err="1"/>
              <a:t>additional</a:t>
            </a:r>
            <a:r>
              <a:rPr lang="cs-CZ" dirty="0"/>
              <a:t> </a:t>
            </a:r>
            <a:r>
              <a:rPr lang="cs-CZ" dirty="0" err="1"/>
              <a:t>information</a:t>
            </a:r>
            <a:r>
              <a:rPr lang="cs-CZ" dirty="0"/>
              <a:t> in </a:t>
            </a:r>
            <a:r>
              <a:rPr lang="cs-CZ" dirty="0" err="1"/>
              <a:t>sustainability</a:t>
            </a:r>
            <a:r>
              <a:rPr lang="cs-CZ" dirty="0"/>
              <a:t>, </a:t>
            </a:r>
            <a:r>
              <a:rPr lang="cs-CZ" dirty="0" err="1"/>
              <a:t>circularity</a:t>
            </a:r>
            <a:r>
              <a:rPr lang="cs-CZ" dirty="0"/>
              <a:t>. </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21</a:t>
            </a:fld>
            <a:endParaRPr lang="cs-CZ"/>
          </a:p>
        </p:txBody>
      </p:sp>
    </p:spTree>
    <p:extLst>
      <p:ext uri="{BB962C8B-B14F-4D97-AF65-F5344CB8AC3E}">
        <p14:creationId xmlns:p14="http://schemas.microsoft.com/office/powerpoint/2010/main" val="1202586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22</a:t>
            </a:fld>
            <a:endParaRPr lang="cs-CZ"/>
          </a:p>
        </p:txBody>
      </p:sp>
    </p:spTree>
    <p:extLst>
      <p:ext uri="{BB962C8B-B14F-4D97-AF65-F5344CB8AC3E}">
        <p14:creationId xmlns:p14="http://schemas.microsoft.com/office/powerpoint/2010/main" val="1819481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23</a:t>
            </a:fld>
            <a:endParaRPr lang="cs-CZ"/>
          </a:p>
        </p:txBody>
      </p:sp>
    </p:spTree>
    <p:extLst>
      <p:ext uri="{BB962C8B-B14F-4D97-AF65-F5344CB8AC3E}">
        <p14:creationId xmlns:p14="http://schemas.microsoft.com/office/powerpoint/2010/main" val="610031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24</a:t>
            </a:fld>
            <a:endParaRPr lang="cs-CZ"/>
          </a:p>
        </p:txBody>
      </p:sp>
    </p:spTree>
    <p:extLst>
      <p:ext uri="{BB962C8B-B14F-4D97-AF65-F5344CB8AC3E}">
        <p14:creationId xmlns:p14="http://schemas.microsoft.com/office/powerpoint/2010/main" val="159400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25</a:t>
            </a:fld>
            <a:endParaRPr lang="cs-CZ"/>
          </a:p>
        </p:txBody>
      </p:sp>
    </p:spTree>
    <p:extLst>
      <p:ext uri="{BB962C8B-B14F-4D97-AF65-F5344CB8AC3E}">
        <p14:creationId xmlns:p14="http://schemas.microsoft.com/office/powerpoint/2010/main" val="133177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5</a:t>
            </a:fld>
            <a:endParaRPr lang="cs-CZ"/>
          </a:p>
        </p:txBody>
      </p:sp>
    </p:spTree>
    <p:extLst>
      <p:ext uri="{BB962C8B-B14F-4D97-AF65-F5344CB8AC3E}">
        <p14:creationId xmlns:p14="http://schemas.microsoft.com/office/powerpoint/2010/main" val="624972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26</a:t>
            </a:fld>
            <a:endParaRPr lang="cs-CZ"/>
          </a:p>
        </p:txBody>
      </p:sp>
    </p:spTree>
    <p:extLst>
      <p:ext uri="{BB962C8B-B14F-4D97-AF65-F5344CB8AC3E}">
        <p14:creationId xmlns:p14="http://schemas.microsoft.com/office/powerpoint/2010/main" val="2800390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27</a:t>
            </a:fld>
            <a:endParaRPr lang="cs-CZ"/>
          </a:p>
        </p:txBody>
      </p:sp>
    </p:spTree>
    <p:extLst>
      <p:ext uri="{BB962C8B-B14F-4D97-AF65-F5344CB8AC3E}">
        <p14:creationId xmlns:p14="http://schemas.microsoft.com/office/powerpoint/2010/main" val="3654474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28</a:t>
            </a:fld>
            <a:endParaRPr lang="cs-CZ"/>
          </a:p>
        </p:txBody>
      </p:sp>
    </p:spTree>
    <p:extLst>
      <p:ext uri="{BB962C8B-B14F-4D97-AF65-F5344CB8AC3E}">
        <p14:creationId xmlns:p14="http://schemas.microsoft.com/office/powerpoint/2010/main" val="3730589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30</a:t>
            </a:fld>
            <a:endParaRPr lang="cs-CZ"/>
          </a:p>
        </p:txBody>
      </p:sp>
    </p:spTree>
    <p:extLst>
      <p:ext uri="{BB962C8B-B14F-4D97-AF65-F5344CB8AC3E}">
        <p14:creationId xmlns:p14="http://schemas.microsoft.com/office/powerpoint/2010/main" val="414152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When a product reaches the end of its life, its materials are kept within the economy wherever possible thanks to recycling. These can be productively used again and again, thereby creating further value.</a:t>
            </a:r>
          </a:p>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6</a:t>
            </a:fld>
            <a:endParaRPr lang="cs-CZ"/>
          </a:p>
        </p:txBody>
      </p:sp>
    </p:spTree>
    <p:extLst>
      <p:ext uri="{BB962C8B-B14F-4D97-AF65-F5344CB8AC3E}">
        <p14:creationId xmlns:p14="http://schemas.microsoft.com/office/powerpoint/2010/main" val="25171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7</a:t>
            </a:fld>
            <a:endParaRPr lang="cs-CZ"/>
          </a:p>
        </p:txBody>
      </p:sp>
    </p:spTree>
    <p:extLst>
      <p:ext uri="{BB962C8B-B14F-4D97-AF65-F5344CB8AC3E}">
        <p14:creationId xmlns:p14="http://schemas.microsoft.com/office/powerpoint/2010/main" val="4093446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 </a:t>
            </a:r>
            <a:r>
              <a:rPr lang="cs-CZ" dirty="0"/>
              <a:t>I</a:t>
            </a:r>
            <a:r>
              <a:rPr lang="en-US" dirty="0"/>
              <a:t>t is estimated that more than 80% of a product's environmental impact is determined during the design phase.</a:t>
            </a:r>
            <a:endParaRPr lang="cs-CZ" dirty="0"/>
          </a:p>
          <a:p>
            <a:endParaRPr lang="cs-CZ" dirty="0"/>
          </a:p>
          <a:p>
            <a:r>
              <a:rPr lang="en-US" sz="1200" b="0" i="0" kern="1200" dirty="0">
                <a:solidFill>
                  <a:schemeClr val="tx1"/>
                </a:solidFill>
                <a:effectLst/>
                <a:latin typeface="+mn-lt"/>
                <a:ea typeface="+mn-ea"/>
                <a:cs typeface="+mn-cs"/>
              </a:rPr>
              <a:t>The aim is to tackle excessive packaging and improve its design to promote reuse and recycling.</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8</a:t>
            </a:fld>
            <a:endParaRPr lang="cs-CZ"/>
          </a:p>
        </p:txBody>
      </p:sp>
    </p:spTree>
    <p:extLst>
      <p:ext uri="{BB962C8B-B14F-4D97-AF65-F5344CB8AC3E}">
        <p14:creationId xmlns:p14="http://schemas.microsoft.com/office/powerpoint/2010/main" val="403639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total value of trade (import plus exports) of raw materials between the EU and the rest of the world has almost tripled since 2002, with exports growing faster than imports. Regardless, the EU still imports more than it exports. In 2021, this resulted in a trade deficit of €35.5 billion.</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9</a:t>
            </a:fld>
            <a:endParaRPr lang="cs-CZ"/>
          </a:p>
        </p:txBody>
      </p:sp>
    </p:spTree>
    <p:extLst>
      <p:ext uri="{BB962C8B-B14F-4D97-AF65-F5344CB8AC3E}">
        <p14:creationId xmlns:p14="http://schemas.microsoft.com/office/powerpoint/2010/main" val="3192353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10</a:t>
            </a:fld>
            <a:endParaRPr lang="cs-CZ"/>
          </a:p>
        </p:txBody>
      </p:sp>
    </p:spTree>
    <p:extLst>
      <p:ext uri="{BB962C8B-B14F-4D97-AF65-F5344CB8AC3E}">
        <p14:creationId xmlns:p14="http://schemas.microsoft.com/office/powerpoint/2010/main" val="2443894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Use the link for European Institute of Technology and Innovation (for </a:t>
            </a:r>
            <a:r>
              <a:rPr lang="cs-CZ" dirty="0" err="1"/>
              <a:t>additional</a:t>
            </a:r>
            <a:r>
              <a:rPr lang="cs-CZ" dirty="0"/>
              <a:t> </a:t>
            </a:r>
            <a:r>
              <a:rPr lang="cs-CZ" dirty="0" err="1"/>
              <a:t>information</a:t>
            </a:r>
            <a:r>
              <a:rPr lang="cs-CZ" dirty="0"/>
              <a:t>). </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14</a:t>
            </a:fld>
            <a:endParaRPr lang="cs-CZ"/>
          </a:p>
        </p:txBody>
      </p:sp>
    </p:spTree>
    <p:extLst>
      <p:ext uri="{BB962C8B-B14F-4D97-AF65-F5344CB8AC3E}">
        <p14:creationId xmlns:p14="http://schemas.microsoft.com/office/powerpoint/2010/main" val="366750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15</a:t>
            </a:fld>
            <a:endParaRPr lang="cs-CZ"/>
          </a:p>
        </p:txBody>
      </p:sp>
    </p:spTree>
    <p:extLst>
      <p:ext uri="{BB962C8B-B14F-4D97-AF65-F5344CB8AC3E}">
        <p14:creationId xmlns:p14="http://schemas.microsoft.com/office/powerpoint/2010/main" val="210435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16.04.2024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16.04.2024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16.04.2024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16.04.2024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16.04.2024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E9BAEC6-A37A-4403-B919-4854A6448652}" type="datetimeFigureOut">
              <a:rPr lang="cs-CZ" smtClean="0"/>
              <a:t>16.04.2024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E9BAEC6-A37A-4403-B919-4854A6448652}" type="datetimeFigureOut">
              <a:rPr lang="cs-CZ" smtClean="0"/>
              <a:t>16.04.2024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E9BAEC6-A37A-4403-B919-4854A6448652}" type="datetimeFigureOut">
              <a:rPr lang="cs-CZ" smtClean="0"/>
              <a:t>16.04.2024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9BAEC6-A37A-4403-B919-4854A6448652}" type="datetimeFigureOut">
              <a:rPr lang="cs-CZ" smtClean="0"/>
              <a:t>16.04.2024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16.04.2024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16.04.2024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BAEC6-A37A-4403-B919-4854A6448652}" type="datetimeFigureOut">
              <a:rPr lang="cs-CZ" smtClean="0"/>
              <a:t>16.04.2024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consilium.europa.eu/cs/policies/circular-economy/" TargetMode="Externa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hyperlink" Target="https://www.europarl.europa.eu/news/en/press-room/20210204IPR97114/circular-economy-meps-call-for-tighter-eu-consumption-and-recycling-rul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c.europa.eu/commission/presscorner/detail/en/ip_22_7155?fbclid=IwAR17DTjpv2Z22Wf8tQ73xYvoQ7yjuvXVeT8kZhrYDEri9eMkrz4XJrS-eAA"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ec.europa.eu/environment/pdf/circular-economy/new_circular_economy_action_plan.pdf"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eit.europa.eu/" TargetMode="External"/><Relationship Id="rId5" Type="http://schemas.openxmlformats.org/officeDocument/2006/relationships/image" Target="../media/image10.png"/><Relationship Id="rId4" Type="http://schemas.openxmlformats.org/officeDocument/2006/relationships/hyperlink" Target="https://www.eit-circulareconomy.e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kheoos.com/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longtimelabel.com/en/" TargetMode="External"/><Relationship Id="rId4" Type="http://schemas.openxmlformats.org/officeDocument/2006/relationships/hyperlink" Target="https://youtu.be/BreJiRS4xG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niaga.world/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parastruct.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www.winnowsolution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hyperlink" Target="https://www.youtube.com/watch?v=Wrw1I4mgoZQ" TargetMode="External"/><Relationship Id="rId4" Type="http://schemas.openxmlformats.org/officeDocument/2006/relationships/hyperlink" Target="https://www.essity.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closetheloopeu.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youtube.com/user/EnerkemVideo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materialdb.miniwiz.com/" TargetMode="External"/><Relationship Id="rId5" Type="http://schemas.openxmlformats.org/officeDocument/2006/relationships/hyperlink" Target="https://materialdb.miniwiz.com/showrooms" TargetMode="External"/><Relationship Id="rId4" Type="http://schemas.openxmlformats.org/officeDocument/2006/relationships/hyperlink" Target="https://youtu.be/rS72G01jOz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thousandfell.com/"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JP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nilmore.com/en/" TargetMode="Externa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JPG"/><Relationship Id="rId7" Type="http://schemas.openxmlformats.org/officeDocument/2006/relationships/hyperlink" Target="https://thecirculars.org/awards-progra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stateofgreen.com/en/news/10-examples-of-circular-economy-solutions/" TargetMode="External"/><Relationship Id="rId5" Type="http://schemas.openxmlformats.org/officeDocument/2006/relationships/hyperlink" Target="https://www.boardofinnovation.com/blog/circular-business-model-examples/" TargetMode="External"/><Relationship Id="rId4" Type="http://schemas.openxmlformats.org/officeDocument/2006/relationships/hyperlink" Target="https://ellenmacarthurfoundation.org/fashion-business-models/examples" TargetMode="External"/><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stateofgreen.com/en/publications/from-a-linear-to-a-circular-economy/" TargetMode="External"/><Relationship Id="rId7" Type="http://schemas.openxmlformats.org/officeDocument/2006/relationships/hyperlink" Target="https://incien.org/wp-content/uploads/2021/06/circular_czechia.pdf"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stateofgreen.com/en/publications/circular-economy-and-circular-business-models/" TargetMode="Externa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www.europarl.europa.eu/news/en/headlines/society/20201208STO93327/the-impact-of-textile-production-and-waste-on-the-environment-infographi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who.int/news-room/fact-sheets/detail/ambient-(outdoor)-air-quality-and-health?gclid=Cj0KCQjwyLGjBhDKARIsAFRNgW9o8hRXUuHJvBjRA2XcUkYExduBVc-WRfYwKuuyomjwbKQfqwp6XpMaAgg6EALw_wcB" TargetMode="External"/><Relationship Id="rId5" Type="http://schemas.openxmlformats.org/officeDocument/2006/relationships/hyperlink" Target="https://multimedia.europarl.europa.eu/en/video/microplastic-pollution_N01-PUB-181119-MPLAS" TargetMode="External"/><Relationship Id="rId4" Type="http://schemas.openxmlformats.org/officeDocument/2006/relationships/hyperlink" Target="https://www.europarl.europa.eu/news/en/headlines/priorities/climate-chang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hyperlink" Target="https://www.europarl.europa.eu/news/en/headlines/priorities/circular-econom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consilium.europa.eu/cs/policies/green-dea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europarl.europa.eu/RegData/etudes/BRIE/2016/573899/EPRS_BRI%282016%29573899_EN.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ec.europa.eu/eurostat/statistics-explained/index.php?title=Packaging_waste_statistics" TargetMode="External"/><Relationship Id="rId5" Type="http://schemas.openxmlformats.org/officeDocument/2006/relationships/hyperlink" Target="https://www.europarl.europa.eu/news/en/headlines/society/20180301STO98928/greenhouse-gas-emissions-by-country-and-sector-infographic" TargetMode="External"/><Relationship Id="rId4" Type="http://schemas.openxmlformats.org/officeDocument/2006/relationships/hyperlink" Target="https://www.europarl.europa.eu/news/en/headlines/society/20200109STO69929/biodiversity-loss-what-is-causing-it-and-why-is-it-a-concer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europarl.europa.eu/news/en/headlines/economy/20220228STO24218/new-eu-rules-for-more-sustainable-and-ethical-batteries" TargetMode="External"/><Relationship Id="rId5" Type="http://schemas.openxmlformats.org/officeDocument/2006/relationships/hyperlink" Target="https://www.europarl.europa.eu/news/en/press-room/20211118IPR17620/critical-raw-materials-the-eu-should-secure-its-own-supply" TargetMode="External"/><Relationship Id="rId4" Type="http://schemas.openxmlformats.org/officeDocument/2006/relationships/hyperlink" Target="https://www.worldometers.info/world-popul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2880320"/>
          </a:xfrm>
          <a:prstGeom prst="rect">
            <a:avLst/>
          </a:prstGeom>
        </p:spPr>
        <p:txBody>
          <a:bodyPr anchor="t">
            <a:normAutofit/>
          </a:bodyPr>
          <a:lstStyle/>
          <a:p>
            <a:pPr algn="l"/>
            <a:r>
              <a:rPr lang="cs-CZ" sz="5333" b="1" dirty="0">
                <a:solidFill>
                  <a:schemeClr val="bg1"/>
                </a:solidFill>
                <a:latin typeface="Times New Roman" panose="02020603050405020304" pitchFamily="18" charset="0"/>
                <a:cs typeface="Times New Roman" panose="02020603050405020304" pitchFamily="18" charset="0"/>
              </a:rPr>
              <a:t>Cesta k cirkulární ekonomice</a:t>
            </a:r>
            <a:endParaRPr lang="en-GB"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623391" y="3332990"/>
            <a:ext cx="6530443" cy="2789904"/>
          </a:xfrm>
          <a:prstGeom prst="rect">
            <a:avLst/>
          </a:prstGeom>
        </p:spPr>
        <p:txBody>
          <a:bodyPr>
            <a:normAutofit/>
          </a:bodyPr>
          <a:lstStyle/>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a:p>
            <a:pPr marL="0" indent="0">
              <a:buNone/>
            </a:pPr>
            <a:r>
              <a:rPr lang="en-GB" sz="3200" dirty="0">
                <a:solidFill>
                  <a:schemeClr val="bg1"/>
                </a:solidFill>
                <a:latin typeface="Times New Roman" panose="02020603050405020304" pitchFamily="18" charset="0"/>
                <a:cs typeface="Times New Roman" panose="02020603050405020304" pitchFamily="18" charset="0"/>
              </a:rPr>
              <a:t>Pavel Adámek</a:t>
            </a:r>
            <a:r>
              <a:rPr lang="cs-CZ" sz="3200" dirty="0">
                <a:solidFill>
                  <a:schemeClr val="bg1"/>
                </a:solidFill>
                <a:latin typeface="Times New Roman" panose="02020603050405020304" pitchFamily="18" charset="0"/>
                <a:cs typeface="Times New Roman" panose="02020603050405020304" pitchFamily="18" charset="0"/>
              </a:rPr>
              <a:t>, </a:t>
            </a:r>
            <a:r>
              <a:rPr lang="en-GB" sz="3200" dirty="0">
                <a:solidFill>
                  <a:schemeClr val="bg1"/>
                </a:solidFill>
                <a:latin typeface="Times New Roman" panose="02020603050405020304" pitchFamily="18" charset="0"/>
                <a:cs typeface="Times New Roman" panose="02020603050405020304" pitchFamily="18" charset="0"/>
              </a:rPr>
              <a:t>Ph.D.</a:t>
            </a:r>
            <a:endParaRPr lang="cs-CZ" sz="32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32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552922" y="2176395"/>
            <a:ext cx="2646948" cy="4124314"/>
          </a:xfrm>
          <a:prstGeom prst="rect">
            <a:avLst/>
          </a:prstGeom>
          <a:ln>
            <a:noFill/>
          </a:ln>
          <a:effectLst>
            <a:softEdge rad="112500"/>
          </a:effectLst>
        </p:spPr>
      </p:pic>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3957333" y="670075"/>
            <a:ext cx="6091663" cy="63003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cs-CZ" sz="2000" b="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000" b="1" dirty="0">
                <a:solidFill>
                  <a:srgbClr val="002060"/>
                </a:solidFill>
                <a:latin typeface="Times New Roman" panose="02020603050405020304" pitchFamily="18" charset="0"/>
                <a:cs typeface="Times New Roman" panose="02020603050405020304" pitchFamily="18" charset="0"/>
              </a:rPr>
              <a:t>Vytváření pracovních míst a úspora peněz spotřebitelů</a:t>
            </a:r>
          </a:p>
          <a:p>
            <a:pPr marL="0" indent="0" algn="just">
              <a:buNone/>
            </a:pPr>
            <a:endParaRPr lang="cs-CZ" sz="2000" b="1"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Přechod na oběhové hospodářství by mohl zvýšit konkurenceschopnost, stimulovat inovace, podpořit hospodářský růst a vytvořit pracovní místa (jen v EU do roku 2030 700 000 pracovních míst).</a:t>
            </a:r>
          </a:p>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Přepracování materiálů a výrobků pro oběhové využití by rovněž podpořilo inovace v různých odvětvích hospodářství.</a:t>
            </a:r>
          </a:p>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Spotřebitelé budou mít k dispozici trvanlivější a inovativnější výrobky, které zvýší kvalitu života a v dlouhodobém horizontu jim ušetří peníze.</a:t>
            </a:r>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13" name="Nadpis 1">
            <a:extLst>
              <a:ext uri="{FF2B5EF4-FFF2-40B4-BE49-F238E27FC236}">
                <a16:creationId xmlns:a16="http://schemas.microsoft.com/office/drawing/2014/main" id="{95CAEE94-5A66-40F8-A621-E49DA3A88CCD}"/>
              </a:ext>
            </a:extLst>
          </p:cNvPr>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Cirkulární ekonomika</a:t>
            </a:r>
          </a:p>
          <a:p>
            <a:endParaRPr lang="cs-CZ" sz="3600" b="1" dirty="0">
              <a:solidFill>
                <a:schemeClr val="bg1"/>
              </a:solidFill>
              <a:latin typeface="Times New Roman" panose="02020603050405020304" pitchFamily="18" charset="0"/>
              <a:cs typeface="Times New Roman" panose="02020603050405020304" pitchFamily="18" charset="0"/>
            </a:endParaRP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chemeClr val="bg1"/>
                </a:solidFill>
                <a:latin typeface="Times New Roman" panose="02020603050405020304" pitchFamily="18" charset="0"/>
                <a:cs typeface="Times New Roman" panose="02020603050405020304" pitchFamily="18" charset="0"/>
              </a:rPr>
              <a:t>Definice…</a:t>
            </a: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chemeClr val="bg1"/>
                </a:solidFill>
                <a:latin typeface="Times New Roman" panose="02020603050405020304" pitchFamily="18" charset="0"/>
                <a:cs typeface="Times New Roman" panose="02020603050405020304" pitchFamily="18" charset="0"/>
              </a:rPr>
              <a:t>Význam… </a:t>
            </a: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rgbClr val="FFFF00"/>
                </a:solidFill>
                <a:latin typeface="Times New Roman" panose="02020603050405020304" pitchFamily="18" charset="0"/>
                <a:cs typeface="Times New Roman" panose="02020603050405020304" pitchFamily="18" charset="0"/>
              </a:rPr>
              <a:t>Přínosy</a:t>
            </a:r>
            <a:r>
              <a:rPr lang="cs-CZ" sz="3600" b="1" dirty="0">
                <a:solidFill>
                  <a:schemeClr val="bg1"/>
                </a:solidFill>
                <a:latin typeface="Times New Roman" panose="02020603050405020304" pitchFamily="18" charset="0"/>
                <a:cs typeface="Times New Roman" panose="02020603050405020304" pitchFamily="18" charset="0"/>
              </a:rPr>
              <a:t>…</a:t>
            </a:r>
            <a:endParaRPr lang="en-GB"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391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331880" y="286049"/>
            <a:ext cx="5512856" cy="461665"/>
          </a:xfrm>
          <a:prstGeom prst="rect">
            <a:avLst/>
          </a:prstGeom>
        </p:spPr>
        <p:txBody>
          <a:bodyPr wrap="none">
            <a:spAutoFit/>
          </a:bodyPr>
          <a:lstStyle/>
          <a:p>
            <a:pPr algn="ctr"/>
            <a:r>
              <a:rPr lang="en-GB" sz="2400" i="1" dirty="0">
                <a:solidFill>
                  <a:srgbClr val="002060"/>
                </a:solidFill>
                <a:latin typeface="Times New Roman" panose="02020603050405020304" pitchFamily="18" charset="0"/>
                <a:cs typeface="Times New Roman" panose="02020603050405020304" pitchFamily="18" charset="0"/>
              </a:rPr>
              <a:t>Co </a:t>
            </a:r>
            <a:r>
              <a:rPr lang="en-GB" sz="2400" i="1" dirty="0" err="1">
                <a:solidFill>
                  <a:srgbClr val="002060"/>
                </a:solidFill>
                <a:latin typeface="Times New Roman" panose="02020603050405020304" pitchFamily="18" charset="0"/>
                <a:cs typeface="Times New Roman" panose="02020603050405020304" pitchFamily="18" charset="0"/>
              </a:rPr>
              <a:t>dělá</a:t>
            </a:r>
            <a:r>
              <a:rPr lang="en-GB" sz="2400" i="1" dirty="0">
                <a:solidFill>
                  <a:srgbClr val="002060"/>
                </a:solidFill>
                <a:latin typeface="Times New Roman" panose="02020603050405020304" pitchFamily="18" charset="0"/>
                <a:cs typeface="Times New Roman" panose="02020603050405020304" pitchFamily="18" charset="0"/>
              </a:rPr>
              <a:t> EU pro to, aby se </a:t>
            </a:r>
            <a:r>
              <a:rPr lang="cs-CZ" sz="2400" i="1" dirty="0">
                <a:solidFill>
                  <a:srgbClr val="002060"/>
                </a:solidFill>
                <a:latin typeface="Times New Roman" panose="02020603050405020304" pitchFamily="18" charset="0"/>
                <a:cs typeface="Times New Roman" panose="02020603050405020304" pitchFamily="18" charset="0"/>
              </a:rPr>
              <a:t>stala cirkulární?</a:t>
            </a:r>
            <a:endParaRPr lang="en-GB" sz="2400" i="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400" dirty="0">
                <a:solidFill>
                  <a:srgbClr val="002060"/>
                </a:solidFill>
                <a:latin typeface="Times New Roman" panose="02020603050405020304" pitchFamily="18" charset="0"/>
                <a:cs typeface="Times New Roman" panose="02020603050405020304" pitchFamily="18" charset="0"/>
              </a:rPr>
              <a:t>Odpověď na otázku lze nalézt ve 4 milnících...</a:t>
            </a:r>
          </a:p>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rPr>
              <a:t>2020 představila Evropská komise </a:t>
            </a:r>
            <a:r>
              <a:rPr lang="cs-CZ" sz="2400" dirty="0">
                <a:solidFill>
                  <a:srgbClr val="002060"/>
                </a:solidFill>
                <a:latin typeface="Times New Roman" panose="02020603050405020304" pitchFamily="18" charset="0"/>
                <a:cs typeface="Times New Roman" panose="02020603050405020304" pitchFamily="18" charset="0"/>
                <a:hlinkClick r:id="rId3"/>
              </a:rPr>
              <a:t>akční plán oběhového hospodářství</a:t>
            </a:r>
            <a:r>
              <a:rPr lang="cs-CZ" sz="2400" dirty="0">
                <a:solidFill>
                  <a:srgbClr val="002060"/>
                </a:solidFill>
                <a:latin typeface="Times New Roman" panose="02020603050405020304" pitchFamily="18" charset="0"/>
                <a:cs typeface="Times New Roman" panose="02020603050405020304" pitchFamily="18" charset="0"/>
              </a:rPr>
              <a:t>, jehož cílem je podpořit udržitelnější design výrobků, snížit množství odpadu a posílit postavení spotřebitelů, například vytvořením práva na opravu. Zaměřuje se na odvětví náročná na zdroje, jako je elektronika a informační a komunikační technologie, plasty, textil a stavebnictví.</a:t>
            </a:r>
          </a:p>
          <a:p>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rPr>
              <a:t>2021 Parlament přijal usnesení o novém akčním plánu oběhového hospodářství, v němž požaduje další opatření k dosažení uhlíkově neutrálního, ekologicky udržitelného, bez toxického a plně oběhového hospodářství do roku 2050, včetně přísnějších </a:t>
            </a:r>
            <a:r>
              <a:rPr lang="cs-CZ" sz="2400" dirty="0">
                <a:solidFill>
                  <a:srgbClr val="002060"/>
                </a:solidFill>
                <a:latin typeface="Times New Roman" panose="02020603050405020304" pitchFamily="18" charset="0"/>
                <a:cs typeface="Times New Roman" panose="02020603050405020304" pitchFamily="18" charset="0"/>
                <a:hlinkClick r:id="rId4"/>
              </a:rPr>
              <a:t>pravidel recyklace a závazných cílů pro využívání a spotřebu materiálů</a:t>
            </a:r>
            <a:r>
              <a:rPr lang="cs-CZ" sz="2400" dirty="0">
                <a:solidFill>
                  <a:srgbClr val="002060"/>
                </a:solidFill>
                <a:latin typeface="Times New Roman" panose="02020603050405020304" pitchFamily="18" charset="0"/>
                <a:cs typeface="Times New Roman" panose="02020603050405020304" pitchFamily="18" charset="0"/>
              </a:rPr>
              <a:t> do roku 2030.</a:t>
            </a:r>
          </a:p>
          <a:p>
            <a:endParaRPr lang="cs-CZ" sz="2400" dirty="0">
              <a:solidFill>
                <a:srgbClr val="002060"/>
              </a:solidFill>
              <a:latin typeface="Times New Roman" panose="02020603050405020304" pitchFamily="18" charset="0"/>
              <a:cs typeface="Times New Roman" panose="02020603050405020304" pitchFamily="18" charset="0"/>
            </a:endParaRPr>
          </a:p>
          <a:p>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21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endParaRPr lang="cs-CZ" sz="20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rPr>
              <a:t>2022 Komise zveřejnila první balíček opatření k urychlení přechodu na oběhové hospodářství, který je součástí akčního plánu pro oběhové hospodářství. Návrhy zahrnují podporu udržitelných výrobků, posílení postavení spotřebitelů v oblasti ekologického přechodu, revizi regulace stavebních výrobků a vytvoření strategie pro udržitelné textilie.</a:t>
            </a:r>
          </a:p>
          <a:p>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rPr>
              <a:t>2022, Komise navrhla nová celoevropská </a:t>
            </a:r>
            <a:r>
              <a:rPr lang="cs-CZ" sz="2400" dirty="0">
                <a:solidFill>
                  <a:srgbClr val="002060"/>
                </a:solidFill>
                <a:latin typeface="Times New Roman" panose="02020603050405020304" pitchFamily="18" charset="0"/>
                <a:cs typeface="Times New Roman" panose="02020603050405020304" pitchFamily="18" charset="0"/>
                <a:hlinkClick r:id="rId3"/>
              </a:rPr>
              <a:t>pravidla pro obaly</a:t>
            </a:r>
            <a:r>
              <a:rPr lang="cs-CZ" sz="2400" dirty="0">
                <a:solidFill>
                  <a:srgbClr val="002060"/>
                </a:solidFill>
                <a:latin typeface="Times New Roman" panose="02020603050405020304" pitchFamily="18" charset="0"/>
                <a:cs typeface="Times New Roman" panose="02020603050405020304" pitchFamily="18" charset="0"/>
              </a:rPr>
              <a:t>. Jejím cílem je snížit množství obalového odpadu a zlepšit design obalů, například s jasným označováním na podporu opětovného použití a recyklace; a vyzývá k přechodu na biologické, biologicky rozložitelné a kompostovatelné plasty.</a:t>
            </a:r>
          </a:p>
          <a:p>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sp>
        <p:nvSpPr>
          <p:cNvPr id="5" name="Obdélník 4">
            <a:extLst>
              <a:ext uri="{FF2B5EF4-FFF2-40B4-BE49-F238E27FC236}">
                <a16:creationId xmlns:a16="http://schemas.microsoft.com/office/drawing/2014/main" id="{B7A7243A-91BA-42EF-9585-951392B44C97}"/>
              </a:ext>
            </a:extLst>
          </p:cNvPr>
          <p:cNvSpPr/>
          <p:nvPr/>
        </p:nvSpPr>
        <p:spPr>
          <a:xfrm>
            <a:off x="2331880" y="286049"/>
            <a:ext cx="5512856" cy="461665"/>
          </a:xfrm>
          <a:prstGeom prst="rect">
            <a:avLst/>
          </a:prstGeom>
        </p:spPr>
        <p:txBody>
          <a:bodyPr wrap="none">
            <a:spAutoFit/>
          </a:bodyPr>
          <a:lstStyle/>
          <a:p>
            <a:pPr algn="ctr"/>
            <a:r>
              <a:rPr lang="en-GB" sz="2400" i="1" dirty="0">
                <a:solidFill>
                  <a:srgbClr val="002060"/>
                </a:solidFill>
                <a:latin typeface="Times New Roman" panose="02020603050405020304" pitchFamily="18" charset="0"/>
                <a:cs typeface="Times New Roman" panose="02020603050405020304" pitchFamily="18" charset="0"/>
              </a:rPr>
              <a:t>Co </a:t>
            </a:r>
            <a:r>
              <a:rPr lang="en-GB" sz="2400" i="1" dirty="0" err="1">
                <a:solidFill>
                  <a:srgbClr val="002060"/>
                </a:solidFill>
                <a:latin typeface="Times New Roman" panose="02020603050405020304" pitchFamily="18" charset="0"/>
                <a:cs typeface="Times New Roman" panose="02020603050405020304" pitchFamily="18" charset="0"/>
              </a:rPr>
              <a:t>dělá</a:t>
            </a:r>
            <a:r>
              <a:rPr lang="en-GB" sz="2400" i="1" dirty="0">
                <a:solidFill>
                  <a:srgbClr val="002060"/>
                </a:solidFill>
                <a:latin typeface="Times New Roman" panose="02020603050405020304" pitchFamily="18" charset="0"/>
                <a:cs typeface="Times New Roman" panose="02020603050405020304" pitchFamily="18" charset="0"/>
              </a:rPr>
              <a:t> EU pro to, aby se </a:t>
            </a:r>
            <a:r>
              <a:rPr lang="cs-CZ" sz="2400" i="1" dirty="0">
                <a:solidFill>
                  <a:srgbClr val="002060"/>
                </a:solidFill>
                <a:latin typeface="Times New Roman" panose="02020603050405020304" pitchFamily="18" charset="0"/>
                <a:cs typeface="Times New Roman" panose="02020603050405020304" pitchFamily="18" charset="0"/>
              </a:rPr>
              <a:t>stala cirkulární?</a:t>
            </a:r>
            <a:endParaRPr lang="en-GB"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1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2745559" y="140232"/>
            <a:ext cx="4243469" cy="830997"/>
          </a:xfrm>
          <a:prstGeom prst="rect">
            <a:avLst/>
          </a:prstGeom>
        </p:spPr>
        <p:txBody>
          <a:bodyPr wrap="none">
            <a:spAutoFit/>
          </a:bodyPr>
          <a:lstStyle/>
          <a:p>
            <a:pPr>
              <a:defRPr/>
            </a:pPr>
            <a:r>
              <a:rPr lang="en-AU" sz="2400" b="1" kern="0" dirty="0">
                <a:solidFill>
                  <a:srgbClr val="002060"/>
                </a:solidFill>
                <a:latin typeface="Times New Roman"/>
                <a:ea typeface="+mj-ea"/>
                <a:cs typeface="+mj-cs"/>
              </a:rPr>
              <a:t>Circular Economy Action Plan</a:t>
            </a:r>
            <a:endParaRPr lang="en-AU" sz="2400" dirty="0">
              <a:solidFill>
                <a:srgbClr val="002060"/>
              </a:solidFill>
              <a:latin typeface="Times New Roman" panose="02020603050405020304" pitchFamily="18" charset="0"/>
              <a:cs typeface="Times New Roman" panose="02020603050405020304" pitchFamily="18" charset="0"/>
            </a:endParaRPr>
          </a:p>
          <a:p>
            <a:pPr lvl="0">
              <a:defRPr/>
            </a:pPr>
            <a:r>
              <a:rPr lang="cs-CZ" sz="2400" kern="0" dirty="0">
                <a:solidFill>
                  <a:srgbClr val="002060"/>
                </a:solidFill>
                <a:latin typeface="Times New Roman"/>
                <a:ea typeface="+mj-ea"/>
                <a:cs typeface="+mj-cs"/>
              </a:rPr>
              <a:t> </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18011"/>
            <a:ext cx="10255973" cy="51164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hlinkClick r:id="rId3"/>
            <a:extLst>
              <a:ext uri="{FF2B5EF4-FFF2-40B4-BE49-F238E27FC236}">
                <a16:creationId xmlns:a16="http://schemas.microsoft.com/office/drawing/2014/main" id="{0B28F203-C9FD-4DDE-BA24-323DEEFACB9D}"/>
              </a:ext>
            </a:extLst>
          </p:cNvPr>
          <p:cNvPicPr>
            <a:picLocks noChangeAspect="1"/>
          </p:cNvPicPr>
          <p:nvPr/>
        </p:nvPicPr>
        <p:blipFill rotWithShape="1">
          <a:blip r:embed="rId4"/>
          <a:srcRect l="28947" t="20118" r="29605" b="5277"/>
          <a:stretch/>
        </p:blipFill>
        <p:spPr>
          <a:xfrm>
            <a:off x="251520" y="971229"/>
            <a:ext cx="4236376" cy="4289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Obrázek 2">
            <a:hlinkClick r:id="rId3"/>
            <a:extLst>
              <a:ext uri="{FF2B5EF4-FFF2-40B4-BE49-F238E27FC236}">
                <a16:creationId xmlns:a16="http://schemas.microsoft.com/office/drawing/2014/main" id="{415D35DF-9120-4D27-9C49-48A38177CF59}"/>
              </a:ext>
            </a:extLst>
          </p:cNvPr>
          <p:cNvPicPr>
            <a:picLocks noChangeAspect="1"/>
          </p:cNvPicPr>
          <p:nvPr/>
        </p:nvPicPr>
        <p:blipFill rotWithShape="1">
          <a:blip r:embed="rId5"/>
          <a:srcRect l="30921" t="25727" r="31053" b="12985"/>
          <a:stretch/>
        </p:blipFill>
        <p:spPr>
          <a:xfrm>
            <a:off x="4702174" y="971229"/>
            <a:ext cx="5643417" cy="5116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95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895236" y="1212861"/>
            <a:ext cx="7006855" cy="41388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err="1">
                <a:solidFill>
                  <a:srgbClr val="002060"/>
                </a:solidFill>
                <a:latin typeface="Times New Roman" panose="02020603050405020304" pitchFamily="18" charset="0"/>
                <a:cs typeface="Times New Roman" panose="02020603050405020304" pitchFamily="18" charset="0"/>
              </a:rPr>
              <a:t>Evropský</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technologický</a:t>
            </a:r>
            <a:r>
              <a:rPr lang="en-US" sz="2000" dirty="0">
                <a:solidFill>
                  <a:srgbClr val="002060"/>
                </a:solidFill>
                <a:latin typeface="Times New Roman" panose="02020603050405020304" pitchFamily="18" charset="0"/>
                <a:cs typeface="Times New Roman" panose="02020603050405020304" pitchFamily="18" charset="0"/>
              </a:rPr>
              <a:t> a </a:t>
            </a:r>
            <a:r>
              <a:rPr lang="en-US" sz="2000" dirty="0" err="1">
                <a:solidFill>
                  <a:srgbClr val="002060"/>
                </a:solidFill>
                <a:latin typeface="Times New Roman" panose="02020603050405020304" pitchFamily="18" charset="0"/>
                <a:cs typeface="Times New Roman" panose="02020603050405020304" pitchFamily="18" charset="0"/>
              </a:rPr>
              <a:t>inovační</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institut</a:t>
            </a:r>
            <a:r>
              <a:rPr lang="en-US" sz="2000" dirty="0">
                <a:solidFill>
                  <a:srgbClr val="002060"/>
                </a:solidFill>
                <a:latin typeface="Times New Roman" panose="02020603050405020304" pitchFamily="18" charset="0"/>
                <a:cs typeface="Times New Roman" panose="02020603050405020304" pitchFamily="18" charset="0"/>
              </a:rPr>
              <a:t> (EIT) </a:t>
            </a:r>
            <a:r>
              <a:rPr lang="en-US" sz="2000" dirty="0" err="1">
                <a:solidFill>
                  <a:srgbClr val="002060"/>
                </a:solidFill>
                <a:latin typeface="Times New Roman" panose="02020603050405020304" pitchFamily="18" charset="0"/>
                <a:cs typeface="Times New Roman" panose="02020603050405020304" pitchFamily="18" charset="0"/>
              </a:rPr>
              <a:t>sdružuje</a:t>
            </a:r>
            <a:r>
              <a:rPr lang="en-US" sz="2000" dirty="0">
                <a:solidFill>
                  <a:srgbClr val="002060"/>
                </a:solidFill>
                <a:latin typeface="Times New Roman" panose="02020603050405020304" pitchFamily="18" charset="0"/>
                <a:cs typeface="Times New Roman" panose="02020603050405020304" pitchFamily="18" charset="0"/>
              </a:rPr>
              <a:t> EIT Climate-KIC, EIT Food, EIT Manufacturing, EIT </a:t>
            </a:r>
            <a:r>
              <a:rPr lang="en-US" sz="2000" dirty="0" err="1">
                <a:solidFill>
                  <a:srgbClr val="002060"/>
                </a:solidFill>
                <a:latin typeface="Times New Roman" panose="02020603050405020304" pitchFamily="18" charset="0"/>
                <a:cs typeface="Times New Roman" panose="02020603050405020304" pitchFamily="18" charset="0"/>
              </a:rPr>
              <a:t>RawMaterials</a:t>
            </a:r>
            <a:r>
              <a:rPr lang="en-US" sz="2000" dirty="0">
                <a:solidFill>
                  <a:srgbClr val="002060"/>
                </a:solidFill>
                <a:latin typeface="Times New Roman" panose="02020603050405020304" pitchFamily="18" charset="0"/>
                <a:cs typeface="Times New Roman" panose="02020603050405020304" pitchFamily="18" charset="0"/>
              </a:rPr>
              <a:t> a EIT Urban Mobility, aby </a:t>
            </a:r>
            <a:r>
              <a:rPr lang="en-US" sz="2000" dirty="0" err="1">
                <a:solidFill>
                  <a:srgbClr val="002060"/>
                </a:solidFill>
                <a:latin typeface="Times New Roman" panose="02020603050405020304" pitchFamily="18" charset="0"/>
                <a:cs typeface="Times New Roman" panose="02020603050405020304" pitchFamily="18" charset="0"/>
              </a:rPr>
              <a:t>vyvinul</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mnohostranný</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přístup</a:t>
            </a:r>
            <a:r>
              <a:rPr lang="en-US" sz="2000" dirty="0">
                <a:solidFill>
                  <a:srgbClr val="002060"/>
                </a:solidFill>
                <a:latin typeface="Times New Roman" panose="02020603050405020304" pitchFamily="18" charset="0"/>
                <a:cs typeface="Times New Roman" panose="02020603050405020304" pitchFamily="18" charset="0"/>
              </a:rPr>
              <a:t> k </a:t>
            </a:r>
            <a:r>
              <a:rPr lang="en-US" sz="2000" dirty="0" err="1">
                <a:solidFill>
                  <a:srgbClr val="002060"/>
                </a:solidFill>
                <a:latin typeface="Times New Roman" panose="02020603050405020304" pitchFamily="18" charset="0"/>
                <a:cs typeface="Times New Roman" panose="02020603050405020304" pitchFamily="18" charset="0"/>
              </a:rPr>
              <a:t>rozvoji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oblasti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oběhového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hospodářství</a:t>
            </a:r>
            <a:r>
              <a:rPr lang="en-US" sz="2000" dirty="0">
                <a:solidFill>
                  <a:srgbClr val="002060"/>
                </a:solidFill>
                <a:latin typeface="Times New Roman" panose="02020603050405020304" pitchFamily="18" charset="0"/>
                <a:cs typeface="Times New Roman" panose="02020603050405020304" pitchFamily="18" charset="0"/>
              </a:rPr>
              <a:t> a </a:t>
            </a:r>
            <a:r>
              <a:rPr lang="en-US" sz="2000" dirty="0" err="1">
                <a:solidFill>
                  <a:srgbClr val="002060"/>
                </a:solidFill>
                <a:latin typeface="Times New Roman" panose="02020603050405020304" pitchFamily="18" charset="0"/>
                <a:cs typeface="Times New Roman" panose="02020603050405020304" pitchFamily="18" charset="0"/>
              </a:rPr>
              <a:t>podpořil</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Evropskou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komisi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při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plnění</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jejího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akčního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plánu</a:t>
            </a:r>
            <a:r>
              <a:rPr lang="en-US" sz="2000" dirty="0">
                <a:solidFill>
                  <a:srgbClr val="002060"/>
                </a:solidFill>
                <a:latin typeface="Times New Roman" panose="02020603050405020304" pitchFamily="18" charset="0"/>
                <a:cs typeface="Times New Roman" panose="02020603050405020304" pitchFamily="18" charset="0"/>
              </a:rPr>
              <a:t> pro </a:t>
            </a:r>
            <a:r>
              <a:rPr lang="en-US" sz="2000" dirty="0" err="1">
                <a:solidFill>
                  <a:srgbClr val="002060"/>
                </a:solidFill>
                <a:latin typeface="Times New Roman" panose="02020603050405020304" pitchFamily="18" charset="0"/>
                <a:cs typeface="Times New Roman" panose="02020603050405020304" pitchFamily="18" charset="0"/>
              </a:rPr>
              <a:t>oběhové</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hospodářství</a:t>
            </a:r>
            <a:r>
              <a:rPr lang="en-US" sz="2000" dirty="0">
                <a:solidFill>
                  <a:srgbClr val="002060"/>
                </a:solidFill>
                <a:latin typeface="Times New Roman" panose="02020603050405020304" pitchFamily="18" charset="0"/>
                <a:cs typeface="Times New Roman" panose="02020603050405020304" pitchFamily="18" charset="0"/>
              </a:rPr>
              <a:t>.</a:t>
            </a:r>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hlinkClick r:id="rId4"/>
            <a:extLst>
              <a:ext uri="{FF2B5EF4-FFF2-40B4-BE49-F238E27FC236}">
                <a16:creationId xmlns:a16="http://schemas.microsoft.com/office/drawing/2014/main" id="{DA6302FD-E2FB-4FB2-880E-56D6D8A1A3C3}"/>
              </a:ext>
            </a:extLst>
          </p:cNvPr>
          <p:cNvPicPr>
            <a:picLocks noChangeAspect="1"/>
          </p:cNvPicPr>
          <p:nvPr/>
        </p:nvPicPr>
        <p:blipFill rotWithShape="1">
          <a:blip r:embed="rId5"/>
          <a:srcRect t="16986" r="2833" b="12515"/>
          <a:stretch/>
        </p:blipFill>
        <p:spPr>
          <a:xfrm>
            <a:off x="4992054" y="3260529"/>
            <a:ext cx="6785897" cy="2769504"/>
          </a:xfrm>
          <a:prstGeom prst="rect">
            <a:avLst/>
          </a:prstGeom>
          <a:ln>
            <a:noFill/>
          </a:ln>
          <a:effectLst>
            <a:outerShdw blurRad="292100" dist="139700" dir="2700000" algn="tl" rotWithShape="0">
              <a:srgbClr val="333333">
                <a:alpha val="65000"/>
              </a:srgbClr>
            </a:outerShdw>
          </a:effectLst>
        </p:spPr>
      </p:pic>
      <p:pic>
        <p:nvPicPr>
          <p:cNvPr id="4" name="Obrázek 3">
            <a:hlinkClick r:id="rId6"/>
            <a:extLst>
              <a:ext uri="{FF2B5EF4-FFF2-40B4-BE49-F238E27FC236}">
                <a16:creationId xmlns:a16="http://schemas.microsoft.com/office/drawing/2014/main" id="{890B321B-9618-43DC-BD0F-B9CF61B05718}"/>
              </a:ext>
            </a:extLst>
          </p:cNvPr>
          <p:cNvPicPr>
            <a:picLocks noChangeAspect="1"/>
          </p:cNvPicPr>
          <p:nvPr/>
        </p:nvPicPr>
        <p:blipFill rotWithShape="1">
          <a:blip r:embed="rId7"/>
          <a:srcRect l="12210" t="15907" r="56052" b="10670"/>
          <a:stretch/>
        </p:blipFill>
        <p:spPr>
          <a:xfrm>
            <a:off x="227982" y="1435490"/>
            <a:ext cx="3479792" cy="4528294"/>
          </a:xfrm>
          <a:prstGeom prst="rect">
            <a:avLst/>
          </a:prstGeom>
          <a:ln>
            <a:noFill/>
          </a:ln>
          <a:effectLst>
            <a:outerShdw blurRad="292100" dist="139700" dir="2700000" algn="tl" rotWithShape="0">
              <a:srgbClr val="333333">
                <a:alpha val="65000"/>
              </a:srgbClr>
            </a:outerShdw>
          </a:effectLst>
        </p:spPr>
      </p:pic>
      <p:pic>
        <p:nvPicPr>
          <p:cNvPr id="5" name="Obrázek 4">
            <a:extLst>
              <a:ext uri="{FF2B5EF4-FFF2-40B4-BE49-F238E27FC236}">
                <a16:creationId xmlns:a16="http://schemas.microsoft.com/office/drawing/2014/main" id="{608C77A4-221E-435A-B62F-DBDE8DA9B748}"/>
              </a:ext>
            </a:extLst>
          </p:cNvPr>
          <p:cNvPicPr>
            <a:picLocks noChangeAspect="1"/>
          </p:cNvPicPr>
          <p:nvPr/>
        </p:nvPicPr>
        <p:blipFill rotWithShape="1">
          <a:blip r:embed="rId8"/>
          <a:srcRect t="13039" b="52457"/>
          <a:stretch/>
        </p:blipFill>
        <p:spPr>
          <a:xfrm>
            <a:off x="251520" y="5719786"/>
            <a:ext cx="5582653" cy="1083522"/>
          </a:xfrm>
          <a:prstGeom prst="rect">
            <a:avLst/>
          </a:prstGeom>
          <a:ln>
            <a:noFill/>
          </a:ln>
          <a:effectLst>
            <a:outerShdw blurRad="292100" dist="139700" dir="2700000" algn="tl" rotWithShape="0">
              <a:srgbClr val="333333">
                <a:alpha val="65000"/>
              </a:srgbClr>
            </a:outerShdw>
          </a:effectLst>
        </p:spPr>
      </p:pic>
      <p:sp>
        <p:nvSpPr>
          <p:cNvPr id="9" name="Obdélník 8">
            <a:extLst>
              <a:ext uri="{FF2B5EF4-FFF2-40B4-BE49-F238E27FC236}">
                <a16:creationId xmlns:a16="http://schemas.microsoft.com/office/drawing/2014/main" id="{BB77E29B-B871-4058-AA5F-098210F837D2}"/>
              </a:ext>
            </a:extLst>
          </p:cNvPr>
          <p:cNvSpPr/>
          <p:nvPr/>
        </p:nvSpPr>
        <p:spPr>
          <a:xfrm>
            <a:off x="709647" y="286049"/>
            <a:ext cx="8757334" cy="461665"/>
          </a:xfrm>
          <a:prstGeom prst="rect">
            <a:avLst/>
          </a:prstGeom>
        </p:spPr>
        <p:txBody>
          <a:bodyPr wrap="none">
            <a:spAutoFit/>
          </a:bodyPr>
          <a:lstStyle/>
          <a:p>
            <a:pPr algn="ctr"/>
            <a:r>
              <a:rPr lang="en-GB" sz="2400" i="1" dirty="0">
                <a:solidFill>
                  <a:srgbClr val="002060"/>
                </a:solidFill>
                <a:latin typeface="Times New Roman" panose="02020603050405020304" pitchFamily="18" charset="0"/>
                <a:cs typeface="Times New Roman" panose="02020603050405020304" pitchFamily="18" charset="0"/>
              </a:rPr>
              <a:t>Co </a:t>
            </a:r>
            <a:r>
              <a:rPr lang="en-GB" sz="2400" i="1" dirty="0" err="1">
                <a:solidFill>
                  <a:srgbClr val="002060"/>
                </a:solidFill>
                <a:latin typeface="Times New Roman" panose="02020603050405020304" pitchFamily="18" charset="0"/>
                <a:cs typeface="Times New Roman" panose="02020603050405020304" pitchFamily="18" charset="0"/>
              </a:rPr>
              <a:t>dělá</a:t>
            </a:r>
            <a:r>
              <a:rPr lang="en-GB" sz="2400" i="1" dirty="0">
                <a:solidFill>
                  <a:srgbClr val="002060"/>
                </a:solidFill>
                <a:latin typeface="Times New Roman" panose="02020603050405020304" pitchFamily="18" charset="0"/>
                <a:cs typeface="Times New Roman" panose="02020603050405020304" pitchFamily="18" charset="0"/>
              </a:rPr>
              <a:t> EU pro to, aby se </a:t>
            </a:r>
            <a:r>
              <a:rPr lang="cs-CZ" sz="2400" i="1" dirty="0">
                <a:solidFill>
                  <a:srgbClr val="002060"/>
                </a:solidFill>
                <a:latin typeface="Times New Roman" panose="02020603050405020304" pitchFamily="18" charset="0"/>
                <a:cs typeface="Times New Roman" panose="02020603050405020304" pitchFamily="18" charset="0"/>
              </a:rPr>
              <a:t>stala cirkulární? Příklady aktivit a sdružení</a:t>
            </a:r>
            <a:endParaRPr lang="en-GB"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79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140573" y="392746"/>
            <a:ext cx="9857250"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 - start-upy oceněné Evropským technologickým institutem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17095" y="2783305"/>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hlinkClick r:id="rId4"/>
              </a:rPr>
              <a:t>kheoos</a:t>
            </a:r>
            <a:r>
              <a:rPr lang="en-US" sz="2400" dirty="0">
                <a:solidFill>
                  <a:srgbClr val="002060"/>
                </a:solidFill>
                <a:latin typeface="Times New Roman" panose="02020603050405020304" pitchFamily="18" charset="0"/>
                <a:cs typeface="Times New Roman" panose="02020603050405020304" pitchFamily="18" charset="0"/>
              </a:rPr>
              <a:t> je </a:t>
            </a:r>
            <a:r>
              <a:rPr lang="en-US" sz="2400" dirty="0" err="1">
                <a:solidFill>
                  <a:srgbClr val="002060"/>
                </a:solidFill>
                <a:latin typeface="Times New Roman" panose="02020603050405020304" pitchFamily="18" charset="0"/>
                <a:cs typeface="Times New Roman" panose="02020603050405020304" pitchFamily="18" charset="0"/>
              </a:rPr>
              <a:t>trhem</a:t>
            </a:r>
            <a:r>
              <a:rPr lang="en-US" sz="2400" dirty="0">
                <a:solidFill>
                  <a:srgbClr val="002060"/>
                </a:solidFill>
                <a:latin typeface="Times New Roman" panose="02020603050405020304" pitchFamily="18" charset="0"/>
                <a:cs typeface="Times New Roman" panose="02020603050405020304" pitchFamily="18" charset="0"/>
              </a:rPr>
              <a:t> B-to-B pro </a:t>
            </a:r>
            <a:r>
              <a:rPr lang="en-US" sz="2400" dirty="0" err="1">
                <a:solidFill>
                  <a:srgbClr val="002060"/>
                </a:solidFill>
                <a:latin typeface="Times New Roman" panose="02020603050405020304" pitchFamily="18" charset="0"/>
                <a:cs typeface="Times New Roman" panose="02020603050405020304" pitchFamily="18" charset="0"/>
              </a:rPr>
              <a:t>průmyslové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díly</a:t>
            </a:r>
            <a:r>
              <a:rPr lang="en-US" sz="2400" dirty="0">
                <a:solidFill>
                  <a:srgbClr val="002060"/>
                </a:solidFill>
                <a:latin typeface="Times New Roman" panose="02020603050405020304" pitchFamily="18" charset="0"/>
                <a:cs typeface="Times New Roman" panose="02020603050405020304" pitchFamily="18" charset="0"/>
              </a:rPr>
              <a:t> pro </a:t>
            </a:r>
            <a:r>
              <a:rPr lang="en-US" sz="2400" dirty="0" err="1">
                <a:solidFill>
                  <a:srgbClr val="002060"/>
                </a:solidFill>
                <a:latin typeface="Times New Roman" panose="02020603050405020304" pitchFamily="18" charset="0"/>
                <a:cs typeface="Times New Roman" panose="02020603050405020304" pitchFamily="18" charset="0"/>
              </a:rPr>
              <a:t>údržbu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který</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podporuje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spojení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mezi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výrobci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distributory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zprostředkovateli</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průmyslníky</a:t>
            </a:r>
            <a:r>
              <a:rPr lang="en-US" sz="2400" dirty="0">
                <a:solidFill>
                  <a:srgbClr val="002060"/>
                </a:solidFill>
                <a:latin typeface="Times New Roman" panose="02020603050405020304" pitchFamily="18" charset="0"/>
                <a:cs typeface="Times New Roman" panose="02020603050405020304" pitchFamily="18" charset="0"/>
              </a:rPr>
              <a:t>.</a:t>
            </a:r>
            <a:endParaRPr lang="cs-CZ" sz="24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rPr>
              <a:t>kheoos</a:t>
            </a:r>
            <a:r>
              <a:rPr lang="en-US" sz="2400" dirty="0">
                <a:solidFill>
                  <a:srgbClr val="002060"/>
                </a:solidFill>
                <a:latin typeface="Times New Roman" panose="02020603050405020304" pitchFamily="18" charset="0"/>
                <a:cs typeface="Times New Roman" panose="02020603050405020304" pitchFamily="18" charset="0"/>
              </a:rPr>
              <a:t> je </a:t>
            </a:r>
            <a:r>
              <a:rPr lang="en-US" sz="2400" dirty="0" err="1">
                <a:solidFill>
                  <a:srgbClr val="002060"/>
                </a:solidFill>
                <a:latin typeface="Times New Roman" panose="02020603050405020304" pitchFamily="18" charset="0"/>
                <a:cs typeface="Times New Roman" panose="02020603050405020304" pitchFamily="18" charset="0"/>
              </a:rPr>
              <a:t>komunitní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platforma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která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umožňuje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výrobcům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spravujícím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díly</a:t>
            </a:r>
            <a:r>
              <a:rPr lang="en-US" sz="2400" dirty="0">
                <a:solidFill>
                  <a:srgbClr val="002060"/>
                </a:solidFill>
                <a:latin typeface="Times New Roman" panose="02020603050405020304" pitchFamily="18" charset="0"/>
                <a:cs typeface="Times New Roman" panose="02020603050405020304" pitchFamily="18" charset="0"/>
              </a:rPr>
              <a:t> pro </a:t>
            </a:r>
            <a:r>
              <a:rPr lang="en-US" sz="2400" dirty="0" err="1">
                <a:solidFill>
                  <a:srgbClr val="002060"/>
                </a:solidFill>
                <a:latin typeface="Times New Roman" panose="02020603050405020304" pitchFamily="18" charset="0"/>
                <a:cs typeface="Times New Roman" panose="02020603050405020304" pitchFamily="18" charset="0"/>
              </a:rPr>
              <a:t>údržbu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automaticky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vytvářet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jejich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katalogy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míru</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využívat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pokročilé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služby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které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snižují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úroveň</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jejich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zásob</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snižují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riziko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rozbití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vyhledávají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vzácné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kusy</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přeprodávají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jejich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neaktivní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zásoby</a:t>
            </a:r>
            <a:r>
              <a:rPr lang="en-US" sz="2400" dirty="0">
                <a:solidFill>
                  <a:srgbClr val="002060"/>
                </a:solidFill>
                <a:latin typeface="Times New Roman" panose="02020603050405020304" pitchFamily="18" charset="0"/>
                <a:cs typeface="Times New Roman" panose="02020603050405020304" pitchFamily="18" charset="0"/>
              </a:rPr>
              <a:t>.</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94B59FA4-EAE1-4AF2-9B35-E2EF94AB04F0}"/>
              </a:ext>
            </a:extLst>
          </p:cNvPr>
          <p:cNvPicPr>
            <a:picLocks noChangeAspect="1"/>
          </p:cNvPicPr>
          <p:nvPr/>
        </p:nvPicPr>
        <p:blipFill rotWithShape="1">
          <a:blip r:embed="rId5"/>
          <a:srcRect t="42573" b="22105"/>
          <a:stretch/>
        </p:blipFill>
        <p:spPr>
          <a:xfrm>
            <a:off x="417095" y="1049809"/>
            <a:ext cx="9004775" cy="1789107"/>
          </a:xfrm>
          <a:prstGeom prst="rect">
            <a:avLst/>
          </a:prstGeom>
        </p:spPr>
      </p:pic>
    </p:spTree>
    <p:extLst>
      <p:ext uri="{BB962C8B-B14F-4D97-AF65-F5344CB8AC3E}">
        <p14:creationId xmlns:p14="http://schemas.microsoft.com/office/powerpoint/2010/main" val="276099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49179" y="289180"/>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49179" y="3322440"/>
            <a:ext cx="9320463"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hlinkClick r:id="rId4"/>
              </a:rPr>
              <a:t>e</a:t>
            </a:r>
            <a:r>
              <a:rPr lang="en-US" sz="2400" dirty="0" err="1">
                <a:solidFill>
                  <a:srgbClr val="002060"/>
                </a:solidFill>
                <a:latin typeface="Times New Roman" panose="02020603050405020304" pitchFamily="18" charset="0"/>
                <a:cs typeface="Times New Roman" panose="02020603050405020304" pitchFamily="18" charset="0"/>
                <a:hlinkClick r:id="rId4"/>
              </a:rPr>
              <a:t>thikis</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sociální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podnik</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který</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podporuje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etickou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spotřebu</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užívání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získal</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cenu</a:t>
            </a:r>
            <a:r>
              <a:rPr lang="en-US" sz="2400" dirty="0">
                <a:solidFill>
                  <a:srgbClr val="002060"/>
                </a:solidFill>
                <a:latin typeface="Times New Roman" panose="02020603050405020304" pitchFamily="18" charset="0"/>
                <a:cs typeface="Times New Roman" panose="02020603050405020304" pitchFamily="18" charset="0"/>
              </a:rPr>
              <a:t> za </a:t>
            </a:r>
            <a:r>
              <a:rPr lang="en-US" sz="2400" dirty="0" err="1">
                <a:solidFill>
                  <a:srgbClr val="002060"/>
                </a:solidFill>
                <a:latin typeface="Times New Roman" panose="02020603050405020304" pitchFamily="18" charset="0"/>
                <a:cs typeface="Times New Roman" panose="02020603050405020304" pitchFamily="18" charset="0"/>
              </a:rPr>
              <a:t>svou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hlinkClick r:id="rId5"/>
              </a:rPr>
              <a:t>LONGTIME®</a:t>
            </a:r>
            <a:r>
              <a:rPr lang="en-US" sz="2400" dirty="0">
                <a:solidFill>
                  <a:srgbClr val="002060"/>
                </a:solidFill>
                <a:latin typeface="Times New Roman" panose="02020603050405020304" pitchFamily="18" charset="0"/>
                <a:cs typeface="Times New Roman" panose="02020603050405020304" pitchFamily="18" charset="0"/>
              </a:rPr>
              <a:t> </a:t>
            </a:r>
            <a:r>
              <a:rPr lang="cs-CZ" sz="2400" dirty="0">
                <a:solidFill>
                  <a:srgbClr val="002060"/>
                </a:solidFill>
                <a:latin typeface="Times New Roman" panose="02020603050405020304" pitchFamily="18" charset="0"/>
                <a:cs typeface="Times New Roman" panose="02020603050405020304" pitchFamily="18" charset="0"/>
              </a:rPr>
              <a:t>produktové označení</a:t>
            </a:r>
            <a:r>
              <a:rPr lang="en-US" sz="2400" dirty="0">
                <a:solidFill>
                  <a:srgbClr val="002060"/>
                </a:solidFill>
                <a:latin typeface="Times New Roman" panose="02020603050405020304" pitchFamily="18" charset="0"/>
                <a:cs typeface="Times New Roman" panose="02020603050405020304" pitchFamily="18" charset="0"/>
              </a:rPr>
              <a:t>. </a:t>
            </a: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Toto </a:t>
            </a:r>
            <a:r>
              <a:rPr lang="en-US" sz="2400" dirty="0" err="1">
                <a:solidFill>
                  <a:srgbClr val="002060"/>
                </a:solidFill>
                <a:latin typeface="Times New Roman" panose="02020603050405020304" pitchFamily="18" charset="0"/>
                <a:cs typeface="Times New Roman" panose="02020603050405020304" pitchFamily="18" charset="0"/>
              </a:rPr>
              <a:t>označení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certifikovaná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známka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schválení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informuje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spotřebitele</a:t>
            </a:r>
            <a:r>
              <a:rPr lang="en-US" sz="2400" dirty="0">
                <a:solidFill>
                  <a:srgbClr val="002060"/>
                </a:solidFill>
                <a:latin typeface="Times New Roman" panose="02020603050405020304" pitchFamily="18" charset="0"/>
                <a:cs typeface="Times New Roman" panose="02020603050405020304" pitchFamily="18" charset="0"/>
              </a:rPr>
              <a:t> o tom, </a:t>
            </a:r>
            <a:r>
              <a:rPr lang="en-US" sz="2400" dirty="0" err="1">
                <a:solidFill>
                  <a:srgbClr val="002060"/>
                </a:solidFill>
                <a:latin typeface="Times New Roman" panose="02020603050405020304" pitchFamily="18" charset="0"/>
                <a:cs typeface="Times New Roman" panose="02020603050405020304" pitchFamily="18" charset="0"/>
              </a:rPr>
              <a:t>že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výrobek</a:t>
            </a:r>
            <a:r>
              <a:rPr lang="en-US" sz="2400" dirty="0">
                <a:solidFill>
                  <a:srgbClr val="002060"/>
                </a:solidFill>
                <a:latin typeface="Times New Roman" panose="02020603050405020304" pitchFamily="18" charset="0"/>
                <a:cs typeface="Times New Roman" panose="02020603050405020304" pitchFamily="18" charset="0"/>
              </a:rPr>
              <a:t> je </a:t>
            </a:r>
            <a:r>
              <a:rPr lang="en-US" sz="2400" dirty="0" err="1">
                <a:solidFill>
                  <a:srgbClr val="002060"/>
                </a:solidFill>
                <a:latin typeface="Times New Roman" panose="02020603050405020304" pitchFamily="18" charset="0"/>
                <a:cs typeface="Times New Roman" panose="02020603050405020304" pitchFamily="18" charset="0"/>
              </a:rPr>
              <a:t>odolný</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má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dlouhou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životnost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Cílem</a:t>
            </a:r>
            <a:r>
              <a:rPr lang="en-US" sz="2400" dirty="0">
                <a:solidFill>
                  <a:srgbClr val="002060"/>
                </a:solidFill>
                <a:latin typeface="Times New Roman" panose="02020603050405020304" pitchFamily="18" charset="0"/>
                <a:cs typeface="Times New Roman" panose="02020603050405020304" pitchFamily="18" charset="0"/>
              </a:rPr>
              <a:t> je </a:t>
            </a:r>
            <a:r>
              <a:rPr lang="en-US" sz="2400" dirty="0" err="1">
                <a:solidFill>
                  <a:srgbClr val="002060"/>
                </a:solidFill>
                <a:latin typeface="Times New Roman" panose="02020603050405020304" pitchFamily="18" charset="0"/>
                <a:cs typeface="Times New Roman" panose="02020603050405020304" pitchFamily="18" charset="0"/>
              </a:rPr>
              <a:t>vést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spotřebitele</a:t>
            </a:r>
            <a:r>
              <a:rPr lang="en-US" sz="2400" dirty="0">
                <a:solidFill>
                  <a:srgbClr val="002060"/>
                </a:solidFill>
                <a:latin typeface="Times New Roman" panose="02020603050405020304" pitchFamily="18" charset="0"/>
                <a:cs typeface="Times New Roman" panose="02020603050405020304" pitchFamily="18" charset="0"/>
              </a:rPr>
              <a:t> k </a:t>
            </a:r>
            <a:r>
              <a:rPr lang="en-US" sz="2400" dirty="0" err="1">
                <a:solidFill>
                  <a:srgbClr val="002060"/>
                </a:solidFill>
                <a:latin typeface="Times New Roman" panose="02020603050405020304" pitchFamily="18" charset="0"/>
                <a:cs typeface="Times New Roman" panose="02020603050405020304" pitchFamily="18" charset="0"/>
              </a:rPr>
              <a:t>informovanějšímu</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odpovědnějšímu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rozhodování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nákupu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výrobků</a:t>
            </a:r>
            <a:r>
              <a:rPr lang="en-US" sz="2400" dirty="0">
                <a:solidFill>
                  <a:srgbClr val="002060"/>
                </a:solidFill>
                <a:latin typeface="Times New Roman" panose="02020603050405020304" pitchFamily="18" charset="0"/>
                <a:cs typeface="Times New Roman" panose="02020603050405020304" pitchFamily="18" charset="0"/>
              </a:rPr>
              <a:t>.</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A491719C-A0F4-40ED-920C-326BDCE550BD}"/>
              </a:ext>
            </a:extLst>
          </p:cNvPr>
          <p:cNvPicPr>
            <a:picLocks noChangeAspect="1"/>
          </p:cNvPicPr>
          <p:nvPr/>
        </p:nvPicPr>
        <p:blipFill rotWithShape="1">
          <a:blip r:embed="rId6"/>
          <a:srcRect t="33684" b="26079"/>
          <a:stretch/>
        </p:blipFill>
        <p:spPr>
          <a:xfrm>
            <a:off x="128337" y="1042736"/>
            <a:ext cx="9432758" cy="2134985"/>
          </a:xfrm>
          <a:prstGeom prst="rect">
            <a:avLst/>
          </a:prstGeom>
        </p:spPr>
      </p:pic>
      <p:pic>
        <p:nvPicPr>
          <p:cNvPr id="4" name="Obrázek 3">
            <a:extLst>
              <a:ext uri="{FF2B5EF4-FFF2-40B4-BE49-F238E27FC236}">
                <a16:creationId xmlns:a16="http://schemas.microsoft.com/office/drawing/2014/main" id="{AF916164-083F-4B17-9813-31325EB8D9DD}"/>
              </a:ext>
            </a:extLst>
          </p:cNvPr>
          <p:cNvPicPr>
            <a:picLocks noChangeAspect="1"/>
          </p:cNvPicPr>
          <p:nvPr/>
        </p:nvPicPr>
        <p:blipFill>
          <a:blip r:embed="rId7"/>
          <a:stretch>
            <a:fillRect/>
          </a:stretch>
        </p:blipFill>
        <p:spPr>
          <a:xfrm>
            <a:off x="9886850" y="2460663"/>
            <a:ext cx="1795824" cy="3232484"/>
          </a:xfrm>
          <a:prstGeom prst="rect">
            <a:avLst/>
          </a:prstGeom>
        </p:spPr>
      </p:pic>
    </p:spTree>
    <p:extLst>
      <p:ext uri="{BB962C8B-B14F-4D97-AF65-F5344CB8AC3E}">
        <p14:creationId xmlns:p14="http://schemas.microsoft.com/office/powerpoint/2010/main" val="42010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346169" y="392746"/>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74825" y="2833156"/>
            <a:ext cx="6063916"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hlinkClick r:id="rId4"/>
              </a:rPr>
              <a:t>Niaga’s</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řešením</a:t>
            </a:r>
            <a:r>
              <a:rPr lang="en-US" sz="2400" dirty="0">
                <a:solidFill>
                  <a:srgbClr val="002060"/>
                </a:solidFill>
                <a:latin typeface="Times New Roman" panose="02020603050405020304" pitchFamily="18" charset="0"/>
                <a:cs typeface="Times New Roman" panose="02020603050405020304" pitchFamily="18" charset="0"/>
              </a:rPr>
              <a:t> je </a:t>
            </a:r>
            <a:r>
              <a:rPr lang="en-US" sz="2400" dirty="0" err="1">
                <a:solidFill>
                  <a:srgbClr val="002060"/>
                </a:solidFill>
                <a:latin typeface="Times New Roman" panose="02020603050405020304" pitchFamily="18" charset="0"/>
                <a:cs typeface="Times New Roman" panose="02020603050405020304" pitchFamily="18" charset="0"/>
              </a:rPr>
              <a:t>etiketa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výrobcích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jako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jsou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matrace</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koberce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která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spotřebitelům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umožňuje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přesně</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zjistit</a:t>
            </a:r>
            <a:r>
              <a:rPr lang="en-US" sz="2400" dirty="0">
                <a:solidFill>
                  <a:srgbClr val="002060"/>
                </a:solidFill>
                <a:latin typeface="Times New Roman" panose="02020603050405020304" pitchFamily="18" charset="0"/>
                <a:cs typeface="Times New Roman" panose="02020603050405020304" pitchFamily="18" charset="0"/>
              </a:rPr>
              <a:t>, z </a:t>
            </a:r>
            <a:r>
              <a:rPr lang="en-US" sz="2400" dirty="0" err="1">
                <a:solidFill>
                  <a:srgbClr val="002060"/>
                </a:solidFill>
                <a:latin typeface="Times New Roman" panose="02020603050405020304" pitchFamily="18" charset="0"/>
                <a:cs typeface="Times New Roman" panose="02020603050405020304" pitchFamily="18" charset="0"/>
              </a:rPr>
              <a:t>čeho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jsou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vyrobeny</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především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jak</a:t>
            </a:r>
            <a:r>
              <a:rPr lang="en-US" sz="2400" dirty="0">
                <a:solidFill>
                  <a:srgbClr val="002060"/>
                </a:solidFill>
                <a:latin typeface="Times New Roman" panose="02020603050405020304" pitchFamily="18" charset="0"/>
                <a:cs typeface="Times New Roman" panose="02020603050405020304" pitchFamily="18" charset="0"/>
              </a:rPr>
              <a:t> je </a:t>
            </a:r>
            <a:r>
              <a:rPr lang="en-US" sz="2400" dirty="0" err="1">
                <a:solidFill>
                  <a:srgbClr val="002060"/>
                </a:solidFill>
                <a:latin typeface="Times New Roman" panose="02020603050405020304" pitchFamily="18" charset="0"/>
                <a:cs typeface="Times New Roman" panose="02020603050405020304" pitchFamily="18" charset="0"/>
              </a:rPr>
              <a:t>recyklovat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Značka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Niaga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tak</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pomáhá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zachovat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cenné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materiály</a:t>
            </a:r>
            <a:r>
              <a:rPr lang="en-US" sz="2400" dirty="0">
                <a:solidFill>
                  <a:srgbClr val="002060"/>
                </a:solidFill>
                <a:latin typeface="Times New Roman" panose="02020603050405020304" pitchFamily="18" charset="0"/>
                <a:cs typeface="Times New Roman" panose="02020603050405020304" pitchFamily="18" charset="0"/>
              </a:rPr>
              <a:t> pro </a:t>
            </a:r>
            <a:r>
              <a:rPr lang="en-US" sz="2400" dirty="0" err="1">
                <a:solidFill>
                  <a:srgbClr val="002060"/>
                </a:solidFill>
                <a:latin typeface="Times New Roman" panose="02020603050405020304" pitchFamily="18" charset="0"/>
                <a:cs typeface="Times New Roman" panose="02020603050405020304" pitchFamily="18" charset="0"/>
              </a:rPr>
              <a:t>budoucí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generace</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výrazně</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snižuje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množství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odpadu</a:t>
            </a:r>
            <a:r>
              <a:rPr lang="en-US" sz="2400" dirty="0">
                <a:solidFill>
                  <a:srgbClr val="002060"/>
                </a:solidFill>
                <a:latin typeface="Times New Roman" panose="02020603050405020304" pitchFamily="18" charset="0"/>
                <a:cs typeface="Times New Roman" panose="02020603050405020304" pitchFamily="18" charset="0"/>
              </a:rPr>
              <a:t>.</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00F4A88E-BA25-4118-BB30-4CC9E391F4C7}"/>
              </a:ext>
            </a:extLst>
          </p:cNvPr>
          <p:cNvPicPr>
            <a:picLocks noChangeAspect="1"/>
          </p:cNvPicPr>
          <p:nvPr/>
        </p:nvPicPr>
        <p:blipFill rotWithShape="1">
          <a:blip r:embed="rId5"/>
          <a:srcRect t="12459" r="41480" b="38246"/>
          <a:stretch/>
        </p:blipFill>
        <p:spPr>
          <a:xfrm>
            <a:off x="449180" y="1028058"/>
            <a:ext cx="4186989" cy="1983940"/>
          </a:xfrm>
          <a:prstGeom prst="rect">
            <a:avLst/>
          </a:prstGeom>
        </p:spPr>
      </p:pic>
      <p:pic>
        <p:nvPicPr>
          <p:cNvPr id="8" name="Obrázek 7">
            <a:extLst>
              <a:ext uri="{FF2B5EF4-FFF2-40B4-BE49-F238E27FC236}">
                <a16:creationId xmlns:a16="http://schemas.microsoft.com/office/drawing/2014/main" id="{4D111768-370A-41DA-9377-37732FFF8C60}"/>
              </a:ext>
            </a:extLst>
          </p:cNvPr>
          <p:cNvPicPr>
            <a:picLocks noChangeAspect="1"/>
          </p:cNvPicPr>
          <p:nvPr/>
        </p:nvPicPr>
        <p:blipFill rotWithShape="1">
          <a:blip r:embed="rId6"/>
          <a:srcRect t="12458" r="33947" b="9093"/>
          <a:stretch/>
        </p:blipFill>
        <p:spPr>
          <a:xfrm>
            <a:off x="6513096" y="2278276"/>
            <a:ext cx="5604079" cy="3743884"/>
          </a:xfrm>
          <a:prstGeom prst="rect">
            <a:avLst/>
          </a:prstGeom>
        </p:spPr>
      </p:pic>
    </p:spTree>
    <p:extLst>
      <p:ext uri="{BB962C8B-B14F-4D97-AF65-F5344CB8AC3E}">
        <p14:creationId xmlns:p14="http://schemas.microsoft.com/office/powerpoint/2010/main" val="65971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17095" y="348154"/>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17095" y="2390559"/>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buNone/>
            </a:pPr>
            <a:r>
              <a:rPr lang="en-US" sz="2400" dirty="0" err="1">
                <a:solidFill>
                  <a:srgbClr val="002060"/>
                </a:solidFill>
                <a:latin typeface="Times New Roman" panose="02020603050405020304" pitchFamily="18" charset="0"/>
                <a:cs typeface="Times New Roman" panose="02020603050405020304" pitchFamily="18" charset="0"/>
              </a:rPr>
              <a:t>Alpská</a:t>
            </a:r>
            <a:r>
              <a:rPr lang="en-US" sz="2400" dirty="0">
                <a:solidFill>
                  <a:srgbClr val="002060"/>
                </a:solidFill>
                <a:latin typeface="Times New Roman" panose="02020603050405020304" pitchFamily="18" charset="0"/>
                <a:cs typeface="Times New Roman" panose="02020603050405020304" pitchFamily="18" charset="0"/>
              </a:rPr>
              <a:t> mise pro </a:t>
            </a:r>
            <a:r>
              <a:rPr lang="en-US" sz="2400" dirty="0" err="1">
                <a:solidFill>
                  <a:srgbClr val="002060"/>
                </a:solidFill>
                <a:latin typeface="Times New Roman" panose="02020603050405020304" pitchFamily="18" charset="0"/>
                <a:cs typeface="Times New Roman" panose="02020603050405020304" pitchFamily="18" charset="0"/>
              </a:rPr>
              <a:t>dekarbonizaci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stavebnictví</a:t>
            </a:r>
            <a:endParaRPr lang="cs-CZ" sz="2400"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dirty="0">
              <a:solidFill>
                <a:srgbClr val="002060"/>
              </a:solidFill>
              <a:latin typeface="Times New Roman" panose="02020603050405020304" pitchFamily="18" charset="0"/>
              <a:cs typeface="Times New Roman" panose="02020603050405020304" pitchFamily="18" charset="0"/>
            </a:endParaRPr>
          </a:p>
          <a:p>
            <a:r>
              <a:rPr lang="en-GB" sz="2400" dirty="0" err="1">
                <a:solidFill>
                  <a:srgbClr val="002060"/>
                </a:solidFill>
                <a:latin typeface="Times New Roman" panose="02020603050405020304" pitchFamily="18" charset="0"/>
                <a:cs typeface="Times New Roman" panose="02020603050405020304" pitchFamily="18" charset="0"/>
              </a:rPr>
              <a:t>Technici</a:t>
            </a:r>
            <a:r>
              <a:rPr lang="en-GB" sz="2400" dirty="0">
                <a:solidFill>
                  <a:srgbClr val="002060"/>
                </a:solidFill>
                <a:latin typeface="Times New Roman" panose="02020603050405020304" pitchFamily="18" charset="0"/>
                <a:cs typeface="Times New Roman" panose="02020603050405020304" pitchFamily="18" charset="0"/>
              </a:rPr>
              <a:t> a </a:t>
            </a:r>
            <a:r>
              <a:rPr lang="en-GB" sz="2400" dirty="0" err="1">
                <a:solidFill>
                  <a:srgbClr val="002060"/>
                </a:solidFill>
                <a:latin typeface="Times New Roman" panose="02020603050405020304" pitchFamily="18" charset="0"/>
                <a:cs typeface="Times New Roman" panose="02020603050405020304" pitchFamily="18" charset="0"/>
              </a:rPr>
              <a:t>vědci</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kteří</a:t>
            </a:r>
            <a:r>
              <a:rPr lang="en-GB" sz="2400" dirty="0">
                <a:solidFill>
                  <a:srgbClr val="002060"/>
                </a:solidFill>
                <a:latin typeface="Times New Roman" panose="02020603050405020304" pitchFamily="18" charset="0"/>
                <a:cs typeface="Times New Roman" panose="02020603050405020304" pitchFamily="18" charset="0"/>
              </a:rPr>
              <a:t> se </a:t>
            </a:r>
            <a:r>
              <a:rPr lang="en-GB" sz="2400" dirty="0" err="1">
                <a:solidFill>
                  <a:srgbClr val="002060"/>
                </a:solidFill>
                <a:latin typeface="Times New Roman" panose="02020603050405020304" pitchFamily="18" charset="0"/>
                <a:cs typeface="Times New Roman" panose="02020603050405020304" pitchFamily="18" charset="0"/>
              </a:rPr>
              <a:t>stali</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svědky</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klimatických</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změn</a:t>
            </a:r>
            <a:r>
              <a:rPr lang="en-GB" sz="2400" dirty="0">
                <a:solidFill>
                  <a:srgbClr val="002060"/>
                </a:solidFill>
                <a:latin typeface="Times New Roman" panose="02020603050405020304" pitchFamily="18" charset="0"/>
                <a:cs typeface="Times New Roman" panose="02020603050405020304" pitchFamily="18" charset="0"/>
              </a:rPr>
              <a:t> v </a:t>
            </a:r>
            <a:r>
              <a:rPr lang="en-GB" sz="2400" dirty="0" err="1">
                <a:solidFill>
                  <a:srgbClr val="002060"/>
                </a:solidFill>
                <a:latin typeface="Times New Roman" panose="02020603050405020304" pitchFamily="18" charset="0"/>
                <a:cs typeface="Times New Roman" panose="02020603050405020304" pitchFamily="18" charset="0"/>
              </a:rPr>
              <a:t>alpské</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oblasti</a:t>
            </a:r>
            <a:r>
              <a:rPr lang="en-GB" sz="2400" dirty="0">
                <a:solidFill>
                  <a:srgbClr val="002060"/>
                </a:solidFill>
                <a:latin typeface="Times New Roman" panose="02020603050405020304" pitchFamily="18" charset="0"/>
                <a:cs typeface="Times New Roman" panose="02020603050405020304" pitchFamily="18" charset="0"/>
              </a:rPr>
              <a:t>, se </a:t>
            </a:r>
            <a:r>
              <a:rPr lang="en-GB" sz="2400" dirty="0" err="1">
                <a:solidFill>
                  <a:srgbClr val="002060"/>
                </a:solidFill>
                <a:latin typeface="Times New Roman" panose="02020603050405020304" pitchFamily="18" charset="0"/>
                <a:cs typeface="Times New Roman" panose="02020603050405020304" pitchFamily="18" charset="0"/>
              </a:rPr>
              <a:t>spojili</a:t>
            </a:r>
            <a:r>
              <a:rPr lang="en-GB" sz="2400" dirty="0">
                <a:solidFill>
                  <a:srgbClr val="002060"/>
                </a:solidFill>
                <a:latin typeface="Times New Roman" panose="02020603050405020304" pitchFamily="18" charset="0"/>
                <a:cs typeface="Times New Roman" panose="02020603050405020304" pitchFamily="18" charset="0"/>
              </a:rPr>
              <a:t> a </a:t>
            </a:r>
            <a:r>
              <a:rPr lang="en-GB" sz="2400" dirty="0" err="1">
                <a:solidFill>
                  <a:srgbClr val="002060"/>
                </a:solidFill>
                <a:latin typeface="Times New Roman" panose="02020603050405020304" pitchFamily="18" charset="0"/>
                <a:cs typeface="Times New Roman" panose="02020603050405020304" pitchFamily="18" charset="0"/>
              </a:rPr>
              <a:t>založili</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společnost</a:t>
            </a:r>
            <a:r>
              <a:rPr lang="en-GB" sz="2400"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hlinkClick r:id="rId4"/>
              </a:rPr>
              <a:t>ParaStruct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Jejich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posláním</a:t>
            </a:r>
            <a:r>
              <a:rPr lang="en-US" sz="2400" dirty="0">
                <a:solidFill>
                  <a:srgbClr val="002060"/>
                </a:solidFill>
                <a:latin typeface="Times New Roman" panose="02020603050405020304" pitchFamily="18" charset="0"/>
                <a:cs typeface="Times New Roman" panose="02020603050405020304" pitchFamily="18" charset="0"/>
              </a:rPr>
              <a:t> je </a:t>
            </a:r>
            <a:r>
              <a:rPr lang="en-US" sz="2400" dirty="0" err="1">
                <a:solidFill>
                  <a:srgbClr val="002060"/>
                </a:solidFill>
                <a:latin typeface="Times New Roman" panose="02020603050405020304" pitchFamily="18" charset="0"/>
                <a:cs typeface="Times New Roman" panose="02020603050405020304" pitchFamily="18" charset="0"/>
              </a:rPr>
              <a:t>dekarbonizovat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stavebnictví</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snížit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neefektivitu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využívání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zdrojů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pomocí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pokročilé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technologie</a:t>
            </a:r>
            <a:r>
              <a:rPr lang="en-US" sz="2400" dirty="0">
                <a:solidFill>
                  <a:srgbClr val="002060"/>
                </a:solidFill>
                <a:latin typeface="Times New Roman" panose="02020603050405020304" pitchFamily="18" charset="0"/>
                <a:cs typeface="Times New Roman" panose="02020603050405020304" pitchFamily="18" charset="0"/>
              </a:rPr>
              <a:t> 3D </a:t>
            </a:r>
            <a:r>
              <a:rPr lang="en-US" sz="2400" dirty="0" err="1">
                <a:solidFill>
                  <a:srgbClr val="002060"/>
                </a:solidFill>
                <a:latin typeface="Times New Roman" panose="02020603050405020304" pitchFamily="18" charset="0"/>
                <a:cs typeface="Times New Roman" panose="02020603050405020304" pitchFamily="18" charset="0"/>
              </a:rPr>
              <a:t>tisku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která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umožňuje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recyklovat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stavební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odpad</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vysoce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kvalitní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materiály</a:t>
            </a:r>
            <a:r>
              <a:rPr lang="en-US" sz="2400" dirty="0">
                <a:solidFill>
                  <a:srgbClr val="002060"/>
                </a:solidFill>
                <a:latin typeface="Times New Roman" panose="02020603050405020304" pitchFamily="18" charset="0"/>
                <a:cs typeface="Times New Roman" panose="02020603050405020304" pitchFamily="18" charset="0"/>
              </a:rPr>
              <a:t> pro </a:t>
            </a:r>
            <a:r>
              <a:rPr lang="en-US" sz="2400" dirty="0" err="1">
                <a:solidFill>
                  <a:srgbClr val="002060"/>
                </a:solidFill>
                <a:latin typeface="Times New Roman" panose="02020603050405020304" pitchFamily="18" charset="0"/>
                <a:cs typeface="Times New Roman" panose="02020603050405020304" pitchFamily="18" charset="0"/>
              </a:rPr>
              <a:t>opětovné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použití</a:t>
            </a:r>
            <a:r>
              <a:rPr lang="en-US" sz="2400" dirty="0">
                <a:solidFill>
                  <a:srgbClr val="002060"/>
                </a:solidFill>
                <a:latin typeface="Times New Roman" panose="02020603050405020304" pitchFamily="18" charset="0"/>
                <a:cs typeface="Times New Roman" panose="02020603050405020304" pitchFamily="18" charset="0"/>
              </a:rPr>
              <a:t>.</a:t>
            </a:r>
            <a:endParaRPr lang="en-GB" sz="24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86BF3C25-0CCA-4519-A74C-1FBAF9B61760}"/>
              </a:ext>
            </a:extLst>
          </p:cNvPr>
          <p:cNvPicPr>
            <a:picLocks noChangeAspect="1"/>
          </p:cNvPicPr>
          <p:nvPr/>
        </p:nvPicPr>
        <p:blipFill rotWithShape="1">
          <a:blip r:embed="rId5"/>
          <a:srcRect t="16986" r="921" b="59298"/>
          <a:stretch/>
        </p:blipFill>
        <p:spPr>
          <a:xfrm>
            <a:off x="417095" y="997962"/>
            <a:ext cx="9817768" cy="1321914"/>
          </a:xfrm>
          <a:prstGeom prst="rect">
            <a:avLst/>
          </a:prstGeom>
        </p:spPr>
      </p:pic>
    </p:spTree>
    <p:extLst>
      <p:ext uri="{BB962C8B-B14F-4D97-AF65-F5344CB8AC3E}">
        <p14:creationId xmlns:p14="http://schemas.microsoft.com/office/powerpoint/2010/main" val="52706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78668" y="361371"/>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24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rPr>
              <a:t>Britský</a:t>
            </a:r>
            <a:r>
              <a:rPr lang="en-US" sz="2400" dirty="0">
                <a:solidFill>
                  <a:srgbClr val="002060"/>
                </a:solidFill>
                <a:latin typeface="Times New Roman" panose="02020603050405020304" pitchFamily="18" charset="0"/>
                <a:cs typeface="Times New Roman" panose="02020603050405020304" pitchFamily="18" charset="0"/>
              </a:rPr>
              <a:t> start-up </a:t>
            </a:r>
            <a:r>
              <a:rPr lang="en-US" sz="2400" dirty="0">
                <a:solidFill>
                  <a:srgbClr val="002060"/>
                </a:solidFill>
                <a:latin typeface="Times New Roman" panose="02020603050405020304" pitchFamily="18" charset="0"/>
                <a:cs typeface="Times New Roman" panose="02020603050405020304" pitchFamily="18" charset="0"/>
                <a:hlinkClick r:id="rId4"/>
              </a:rPr>
              <a:t>Winnow</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vyvinula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inteligentní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měřiče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které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analyzují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odpadky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Používají</a:t>
            </a:r>
            <a:r>
              <a:rPr lang="en-US" sz="2400" dirty="0">
                <a:solidFill>
                  <a:srgbClr val="002060"/>
                </a:solidFill>
                <a:latin typeface="Times New Roman" panose="02020603050405020304" pitchFamily="18" charset="0"/>
                <a:cs typeface="Times New Roman" panose="02020603050405020304" pitchFamily="18" charset="0"/>
              </a:rPr>
              <a:t> se v </a:t>
            </a:r>
            <a:r>
              <a:rPr lang="en-US" sz="2400" dirty="0" err="1">
                <a:solidFill>
                  <a:srgbClr val="002060"/>
                </a:solidFill>
                <a:latin typeface="Times New Roman" panose="02020603050405020304" pitchFamily="18" charset="0"/>
                <a:cs typeface="Times New Roman" panose="02020603050405020304" pitchFamily="18" charset="0"/>
              </a:rPr>
              <a:t>komerčních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kuchyních</a:t>
            </a:r>
            <a:r>
              <a:rPr lang="en-US" sz="2400" dirty="0">
                <a:solidFill>
                  <a:srgbClr val="002060"/>
                </a:solidFill>
                <a:latin typeface="Times New Roman" panose="02020603050405020304" pitchFamily="18" charset="0"/>
                <a:cs typeface="Times New Roman" panose="02020603050405020304" pitchFamily="18" charset="0"/>
              </a:rPr>
              <a:t> k </a:t>
            </a:r>
            <a:r>
              <a:rPr lang="en-US" sz="2400" dirty="0" err="1">
                <a:solidFill>
                  <a:srgbClr val="002060"/>
                </a:solidFill>
                <a:latin typeface="Times New Roman" panose="02020603050405020304" pitchFamily="18" charset="0"/>
                <a:cs typeface="Times New Roman" panose="02020603050405020304" pitchFamily="18" charset="0"/>
              </a:rPr>
              <a:t>měření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množství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vyhozeného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jídla</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následnému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hledání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způsobů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jak</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snížit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množství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odpadu</a:t>
            </a:r>
            <a:r>
              <a:rPr lang="en-US" sz="2400" dirty="0">
                <a:solidFill>
                  <a:srgbClr val="002060"/>
                </a:solidFill>
                <a:latin typeface="Times New Roman" panose="02020603050405020304" pitchFamily="18" charset="0"/>
                <a:cs typeface="Times New Roman" panose="02020603050405020304" pitchFamily="18" charset="0"/>
              </a:rPr>
              <a:t>. </a:t>
            </a:r>
            <a:endParaRPr lang="cs-CZ" sz="2400" dirty="0">
              <a:solidFill>
                <a:srgbClr val="002060"/>
              </a:solidFill>
              <a:latin typeface="Times New Roman" panose="02020603050405020304" pitchFamily="18" charset="0"/>
              <a:cs typeface="Times New Roman" panose="02020603050405020304" pitchFamily="18" charset="0"/>
            </a:endParaRPr>
          </a:p>
          <a:p>
            <a:pPr lvl="1"/>
            <a:r>
              <a:rPr lang="en-US" sz="2000" dirty="0">
                <a:solidFill>
                  <a:srgbClr val="002060"/>
                </a:solidFill>
                <a:latin typeface="Times New Roman" panose="02020603050405020304" pitchFamily="18" charset="0"/>
                <a:cs typeface="Times New Roman" panose="02020603050405020304" pitchFamily="18" charset="0"/>
              </a:rPr>
              <a:t>V </a:t>
            </a:r>
            <a:r>
              <a:rPr lang="en-US" sz="2000" dirty="0" err="1">
                <a:solidFill>
                  <a:srgbClr val="002060"/>
                </a:solidFill>
                <a:latin typeface="Times New Roman" panose="02020603050405020304" pitchFamily="18" charset="0"/>
                <a:cs typeface="Times New Roman" panose="02020603050405020304" pitchFamily="18" charset="0"/>
              </a:rPr>
              <a:t>některých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kuchyních</a:t>
            </a:r>
            <a:r>
              <a:rPr lang="en-US" sz="2000" dirty="0">
                <a:solidFill>
                  <a:srgbClr val="002060"/>
                </a:solidFill>
                <a:latin typeface="Times New Roman" panose="02020603050405020304" pitchFamily="18" charset="0"/>
                <a:cs typeface="Times New Roman" panose="02020603050405020304" pitchFamily="18" charset="0"/>
              </a:rPr>
              <a:t> se </a:t>
            </a:r>
            <a:r>
              <a:rPr lang="en-US" sz="2000" dirty="0" err="1">
                <a:solidFill>
                  <a:srgbClr val="002060"/>
                </a:solidFill>
                <a:latin typeface="Times New Roman" panose="02020603050405020304" pitchFamily="18" charset="0"/>
                <a:cs typeface="Times New Roman" panose="02020603050405020304" pitchFamily="18" charset="0"/>
              </a:rPr>
              <a:t>může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vyhodit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až</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pětina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nakoupených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potravin</a:t>
            </a:r>
            <a:r>
              <a:rPr lang="en-US" sz="2000" dirty="0">
                <a:solidFill>
                  <a:srgbClr val="002060"/>
                </a:solidFill>
                <a:latin typeface="Times New Roman" panose="02020603050405020304" pitchFamily="18" charset="0"/>
                <a:cs typeface="Times New Roman" panose="02020603050405020304" pitchFamily="18" charset="0"/>
              </a:rPr>
              <a:t> a </a:t>
            </a:r>
            <a:r>
              <a:rPr lang="en-US" sz="2000" dirty="0" err="1">
                <a:solidFill>
                  <a:srgbClr val="002060"/>
                </a:solidFill>
                <a:latin typeface="Times New Roman" panose="02020603050405020304" pitchFamily="18" charset="0"/>
                <a:cs typeface="Times New Roman" panose="02020603050405020304" pitchFamily="18" charset="0"/>
              </a:rPr>
              <a:t>společnosti</a:t>
            </a:r>
            <a:r>
              <a:rPr lang="en-US" sz="2000" dirty="0">
                <a:solidFill>
                  <a:srgbClr val="002060"/>
                </a:solidFill>
                <a:latin typeface="Times New Roman" panose="02020603050405020304" pitchFamily="18" charset="0"/>
                <a:cs typeface="Times New Roman" panose="02020603050405020304" pitchFamily="18" charset="0"/>
              </a:rPr>
              <a:t> Winnow se </a:t>
            </a:r>
            <a:r>
              <a:rPr lang="en-US" sz="2000" dirty="0" err="1">
                <a:solidFill>
                  <a:srgbClr val="002060"/>
                </a:solidFill>
                <a:latin typeface="Times New Roman" panose="02020603050405020304" pitchFamily="18" charset="0"/>
                <a:cs typeface="Times New Roman" panose="02020603050405020304" pitchFamily="18" charset="0"/>
              </a:rPr>
              <a:t>podařilo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snížit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tento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podíl</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polovinu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stovkách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kuchyní</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ve</a:t>
            </a:r>
            <a:r>
              <a:rPr lang="en-US" sz="2000" dirty="0">
                <a:solidFill>
                  <a:srgbClr val="002060"/>
                </a:solidFill>
                <a:latin typeface="Times New Roman" panose="02020603050405020304" pitchFamily="18" charset="0"/>
                <a:cs typeface="Times New Roman" panose="02020603050405020304" pitchFamily="18" charset="0"/>
              </a:rPr>
              <a:t> 40 </a:t>
            </a:r>
            <a:r>
              <a:rPr lang="en-US" sz="2000" dirty="0" err="1">
                <a:solidFill>
                  <a:srgbClr val="002060"/>
                </a:solidFill>
                <a:latin typeface="Times New Roman" panose="02020603050405020304" pitchFamily="18" charset="0"/>
                <a:cs typeface="Times New Roman" panose="02020603050405020304" pitchFamily="18" charset="0"/>
              </a:rPr>
              <a:t>zemích</a:t>
            </a:r>
            <a:r>
              <a:rPr lang="en-US" sz="2000" dirty="0">
                <a:solidFill>
                  <a:srgbClr val="002060"/>
                </a:solidFill>
                <a:latin typeface="Times New Roman" panose="02020603050405020304" pitchFamily="18" charset="0"/>
                <a:cs typeface="Times New Roman" panose="02020603050405020304" pitchFamily="18" charset="0"/>
              </a:rPr>
              <a:t> a </a:t>
            </a:r>
            <a:r>
              <a:rPr lang="en-US" sz="2000" dirty="0" err="1">
                <a:solidFill>
                  <a:srgbClr val="002060"/>
                </a:solidFill>
                <a:latin typeface="Times New Roman" panose="02020603050405020304" pitchFamily="18" charset="0"/>
                <a:cs typeface="Times New Roman" panose="02020603050405020304" pitchFamily="18" charset="0"/>
              </a:rPr>
              <a:t>ušetřit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tak</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svým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zákazníkům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více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než</a:t>
            </a:r>
            <a:r>
              <a:rPr lang="en-US" sz="2000" dirty="0">
                <a:solidFill>
                  <a:srgbClr val="002060"/>
                </a:solidFill>
                <a:latin typeface="Times New Roman" panose="02020603050405020304" pitchFamily="18" charset="0"/>
                <a:cs typeface="Times New Roman" panose="02020603050405020304" pitchFamily="18" charset="0"/>
              </a:rPr>
              <a:t> 25 </a:t>
            </a:r>
            <a:r>
              <a:rPr lang="en-US" sz="2000" dirty="0" err="1">
                <a:solidFill>
                  <a:srgbClr val="002060"/>
                </a:solidFill>
                <a:latin typeface="Times New Roman" panose="02020603050405020304" pitchFamily="18" charset="0"/>
                <a:cs typeface="Times New Roman" panose="02020603050405020304" pitchFamily="18" charset="0"/>
              </a:rPr>
              <a:t>milionů</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dolarů</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ročně</a:t>
            </a:r>
            <a:r>
              <a:rPr lang="en-US" sz="2000" dirty="0">
                <a:solidFill>
                  <a:srgbClr val="002060"/>
                </a:solidFill>
                <a:latin typeface="Times New Roman" panose="02020603050405020304" pitchFamily="18" charset="0"/>
                <a:cs typeface="Times New Roman" panose="02020603050405020304" pitchFamily="18" charset="0"/>
              </a:rPr>
              <a:t>. To </a:t>
            </a:r>
            <a:r>
              <a:rPr lang="en-US" sz="2000" dirty="0" err="1">
                <a:solidFill>
                  <a:srgbClr val="002060"/>
                </a:solidFill>
                <a:latin typeface="Times New Roman" panose="02020603050405020304" pitchFamily="18" charset="0"/>
                <a:cs typeface="Times New Roman" panose="02020603050405020304" pitchFamily="18" charset="0"/>
              </a:rPr>
              <a:t>odpovídá</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tomu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že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každých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sedm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vteřin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nepřijde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jedno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jídlo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nazmar</a:t>
            </a:r>
            <a:r>
              <a:rPr lang="en-US" sz="2000" dirty="0">
                <a:solidFill>
                  <a:srgbClr val="002060"/>
                </a:solidFill>
                <a:latin typeface="Times New Roman" panose="02020603050405020304" pitchFamily="18" charset="0"/>
                <a:cs typeface="Times New Roman" panose="02020603050405020304" pitchFamily="18" charset="0"/>
              </a:rPr>
              <a:t>. Za </a:t>
            </a:r>
            <a:r>
              <a:rPr lang="en-US" sz="2000" dirty="0" err="1">
                <a:solidFill>
                  <a:srgbClr val="002060"/>
                </a:solidFill>
                <a:latin typeface="Times New Roman" panose="02020603050405020304" pitchFamily="18" charset="0"/>
                <a:cs typeface="Times New Roman" panose="02020603050405020304" pitchFamily="18" charset="0"/>
              </a:rPr>
              <a:t>tuto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inovaci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získala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společnost</a:t>
            </a:r>
            <a:r>
              <a:rPr lang="en-US" sz="2000" dirty="0">
                <a:solidFill>
                  <a:srgbClr val="002060"/>
                </a:solidFill>
                <a:latin typeface="Times New Roman" panose="02020603050405020304" pitchFamily="18" charset="0"/>
                <a:cs typeface="Times New Roman" panose="02020603050405020304" pitchFamily="18" charset="0"/>
              </a:rPr>
              <a:t> Winnow </a:t>
            </a:r>
            <a:r>
              <a:rPr lang="en-US" sz="2000" dirty="0" err="1">
                <a:solidFill>
                  <a:srgbClr val="002060"/>
                </a:solidFill>
                <a:latin typeface="Times New Roman" panose="02020603050405020304" pitchFamily="18" charset="0"/>
                <a:cs typeface="Times New Roman" panose="02020603050405020304" pitchFamily="18" charset="0"/>
              </a:rPr>
              <a:t>ocenění</a:t>
            </a:r>
            <a:r>
              <a:rPr lang="en-US" sz="2000" dirty="0">
                <a:solidFill>
                  <a:srgbClr val="002060"/>
                </a:solidFill>
                <a:latin typeface="Times New Roman" panose="02020603050405020304" pitchFamily="18" charset="0"/>
                <a:cs typeface="Times New Roman" panose="02020603050405020304" pitchFamily="18" charset="0"/>
              </a:rPr>
              <a:t> Circular Economy Tech Disruptor Award.</a:t>
            </a:r>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00E7EC6-B0A9-4E99-8BB5-EA887080548E}"/>
              </a:ext>
            </a:extLst>
          </p:cNvPr>
          <p:cNvPicPr>
            <a:picLocks noChangeAspect="1"/>
          </p:cNvPicPr>
          <p:nvPr/>
        </p:nvPicPr>
        <p:blipFill rotWithShape="1">
          <a:blip r:embed="rId5"/>
          <a:srcRect l="16711" t="15906" r="69342" b="74737"/>
          <a:stretch/>
        </p:blipFill>
        <p:spPr>
          <a:xfrm>
            <a:off x="485506" y="1347537"/>
            <a:ext cx="1700464" cy="641684"/>
          </a:xfrm>
          <a:prstGeom prst="rect">
            <a:avLst/>
          </a:prstGeom>
        </p:spPr>
      </p:pic>
    </p:spTree>
    <p:extLst>
      <p:ext uri="{BB962C8B-B14F-4D97-AF65-F5344CB8AC3E}">
        <p14:creationId xmlns:p14="http://schemas.microsoft.com/office/powerpoint/2010/main" val="11662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3762568"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3600" kern="0" dirty="0">
                <a:solidFill>
                  <a:srgbClr val="002060"/>
                </a:solidFill>
                <a:latin typeface="Times New Roman"/>
                <a:ea typeface="+mj-ea"/>
                <a:cs typeface="+mj-cs"/>
              </a:rPr>
              <a:t>Dnešní zaměření…</a:t>
            </a:r>
            <a:endParaRPr kumimoji="0" lang="en-GB"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1419727"/>
            <a:ext cx="9662864"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AU" altLang="cs-CZ" sz="2400" dirty="0">
                <a:solidFill>
                  <a:srgbClr val="002060"/>
                </a:solidFill>
                <a:latin typeface="Times New Roman" panose="02020603050405020304" pitchFamily="18" charset="0"/>
                <a:cs typeface="Times New Roman" panose="02020603050405020304" pitchFamily="18" charset="0"/>
              </a:rPr>
              <a:t>Toto </a:t>
            </a:r>
            <a:r>
              <a:rPr lang="en-AU" altLang="cs-CZ" sz="2400" dirty="0" err="1">
                <a:solidFill>
                  <a:srgbClr val="002060"/>
                </a:solidFill>
                <a:latin typeface="Times New Roman" panose="02020603050405020304" pitchFamily="18" charset="0"/>
                <a:cs typeface="Times New Roman" panose="02020603050405020304" pitchFamily="18" charset="0"/>
              </a:rPr>
              <a:t>téma</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vás</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seznámí</a:t>
            </a:r>
            <a:r>
              <a:rPr lang="en-AU" altLang="cs-CZ" sz="2400" dirty="0">
                <a:solidFill>
                  <a:srgbClr val="002060"/>
                </a:solidFill>
                <a:latin typeface="Times New Roman" panose="02020603050405020304" pitchFamily="18" charset="0"/>
                <a:cs typeface="Times New Roman" panose="02020603050405020304" pitchFamily="18" charset="0"/>
              </a:rPr>
              <a:t> s </a:t>
            </a:r>
            <a:r>
              <a:rPr lang="en-AU" altLang="cs-CZ" sz="2400" dirty="0" err="1">
                <a:solidFill>
                  <a:srgbClr val="002060"/>
                </a:solidFill>
                <a:latin typeface="Times New Roman" panose="02020603050405020304" pitchFamily="18" charset="0"/>
                <a:cs typeface="Times New Roman" panose="02020603050405020304" pitchFamily="18" charset="0"/>
              </a:rPr>
              <a:t>přístupy</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na</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nichž</a:t>
            </a:r>
            <a:r>
              <a:rPr lang="en-AU" altLang="cs-CZ" sz="2400" dirty="0">
                <a:solidFill>
                  <a:srgbClr val="002060"/>
                </a:solidFill>
                <a:latin typeface="Times New Roman" panose="02020603050405020304" pitchFamily="18" charset="0"/>
                <a:cs typeface="Times New Roman" panose="02020603050405020304" pitchFamily="18" charset="0"/>
              </a:rPr>
              <a:t> je </a:t>
            </a:r>
            <a:r>
              <a:rPr lang="en-AU" altLang="cs-CZ" sz="2400" dirty="0" err="1">
                <a:solidFill>
                  <a:srgbClr val="002060"/>
                </a:solidFill>
                <a:latin typeface="Times New Roman" panose="02020603050405020304" pitchFamily="18" charset="0"/>
                <a:cs typeface="Times New Roman" panose="02020603050405020304" pitchFamily="18" charset="0"/>
              </a:rPr>
              <a:t>založeno</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oběhové</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hospodářství</a:t>
            </a:r>
            <a:r>
              <a:rPr lang="cs-CZ" altLang="cs-CZ" sz="2400" dirty="0">
                <a:solidFill>
                  <a:srgbClr val="002060"/>
                </a:solidFill>
                <a:latin typeface="Times New Roman" panose="02020603050405020304" pitchFamily="18" charset="0"/>
                <a:cs typeface="Times New Roman" panose="02020603050405020304" pitchFamily="18" charset="0"/>
              </a:rPr>
              <a:t> (cirkulární ekonomika)</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na</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evropské</a:t>
            </a:r>
            <a:r>
              <a:rPr lang="en-AU" altLang="cs-CZ" sz="2400" dirty="0">
                <a:solidFill>
                  <a:srgbClr val="002060"/>
                </a:solidFill>
                <a:latin typeface="Times New Roman" panose="02020603050405020304" pitchFamily="18" charset="0"/>
                <a:cs typeface="Times New Roman" panose="02020603050405020304" pitchFamily="18" charset="0"/>
              </a:rPr>
              <a:t> a </a:t>
            </a:r>
            <a:r>
              <a:rPr lang="en-AU" altLang="cs-CZ" sz="2400" dirty="0" err="1">
                <a:solidFill>
                  <a:srgbClr val="002060"/>
                </a:solidFill>
                <a:latin typeface="Times New Roman" panose="02020603050405020304" pitchFamily="18" charset="0"/>
                <a:cs typeface="Times New Roman" panose="02020603050405020304" pitchFamily="18" charset="0"/>
              </a:rPr>
              <a:t>národní</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úrovni</a:t>
            </a:r>
            <a:r>
              <a:rPr lang="en-AU" altLang="cs-CZ" sz="2400" dirty="0">
                <a:solidFill>
                  <a:srgbClr val="002060"/>
                </a:solidFill>
                <a:latin typeface="Times New Roman" panose="02020603050405020304" pitchFamily="18" charset="0"/>
                <a:cs typeface="Times New Roman" panose="02020603050405020304" pitchFamily="18" charset="0"/>
              </a:rPr>
              <a:t>, a </a:t>
            </a:r>
            <a:r>
              <a:rPr lang="en-AU" altLang="cs-CZ" sz="2400" dirty="0" err="1">
                <a:solidFill>
                  <a:srgbClr val="002060"/>
                </a:solidFill>
                <a:latin typeface="Times New Roman" panose="02020603050405020304" pitchFamily="18" charset="0"/>
                <a:cs typeface="Times New Roman" panose="02020603050405020304" pitchFamily="18" charset="0"/>
              </a:rPr>
              <a:t>poskytne</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základní</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definici</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oběhového</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hospodářství</a:t>
            </a:r>
            <a:r>
              <a:rPr lang="en-AU" altLang="cs-CZ" sz="2400" dirty="0">
                <a:solidFill>
                  <a:srgbClr val="002060"/>
                </a:solidFill>
                <a:latin typeface="Times New Roman" panose="02020603050405020304" pitchFamily="18" charset="0"/>
                <a:cs typeface="Times New Roman" panose="02020603050405020304" pitchFamily="18" charset="0"/>
              </a:rPr>
              <a:t>. </a:t>
            </a:r>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altLang="cs-CZ" sz="2400" i="1" dirty="0">
              <a:solidFill>
                <a:srgbClr val="002060"/>
              </a:solidFill>
              <a:latin typeface="Times New Roman" panose="02020603050405020304" pitchFamily="18" charset="0"/>
              <a:cs typeface="Times New Roman" panose="02020603050405020304" pitchFamily="18" charset="0"/>
            </a:endParaRPr>
          </a:p>
          <a:p>
            <a:r>
              <a:rPr lang="en-AU" altLang="cs-CZ" sz="2400" i="1" dirty="0">
                <a:solidFill>
                  <a:srgbClr val="002060"/>
                </a:solidFill>
                <a:latin typeface="Times New Roman" panose="02020603050405020304" pitchFamily="18" charset="0"/>
                <a:cs typeface="Times New Roman" panose="02020603050405020304" pitchFamily="18" charset="0"/>
              </a:rPr>
              <a:t>Co </a:t>
            </a:r>
            <a:r>
              <a:rPr lang="en-AU" altLang="cs-CZ" sz="2400" i="1" dirty="0" err="1">
                <a:solidFill>
                  <a:srgbClr val="002060"/>
                </a:solidFill>
                <a:latin typeface="Times New Roman" panose="02020603050405020304" pitchFamily="18" charset="0"/>
                <a:cs typeface="Times New Roman" panose="02020603050405020304" pitchFamily="18" charset="0"/>
              </a:rPr>
              <a:t>tedy</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oběhové</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hospodářství</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skutečně</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znamená</a:t>
            </a:r>
            <a:r>
              <a:rPr lang="en-AU" altLang="cs-CZ" sz="2400" i="1" dirty="0">
                <a:solidFill>
                  <a:srgbClr val="002060"/>
                </a:solidFill>
                <a:latin typeface="Times New Roman" panose="02020603050405020304" pitchFamily="18" charset="0"/>
                <a:cs typeface="Times New Roman" panose="02020603050405020304" pitchFamily="18" charset="0"/>
              </a:rPr>
              <a:t>? </a:t>
            </a:r>
            <a:endParaRPr lang="cs-CZ" altLang="cs-CZ" sz="2400" i="1" dirty="0">
              <a:solidFill>
                <a:srgbClr val="002060"/>
              </a:solidFill>
              <a:latin typeface="Times New Roman" panose="02020603050405020304" pitchFamily="18" charset="0"/>
              <a:cs typeface="Times New Roman" panose="02020603050405020304" pitchFamily="18" charset="0"/>
            </a:endParaRPr>
          </a:p>
          <a:p>
            <a:r>
              <a:rPr lang="en-AU" altLang="cs-CZ" sz="2400" i="1" dirty="0" err="1">
                <a:solidFill>
                  <a:srgbClr val="002060"/>
                </a:solidFill>
                <a:latin typeface="Times New Roman" panose="02020603050405020304" pitchFamily="18" charset="0"/>
                <a:cs typeface="Times New Roman" panose="02020603050405020304" pitchFamily="18" charset="0"/>
              </a:rPr>
              <a:t>Jaké</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jsou</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zásady</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oběhového</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hospodářství</a:t>
            </a:r>
            <a:r>
              <a:rPr lang="en-AU" altLang="cs-CZ" sz="2400" i="1" dirty="0">
                <a:solidFill>
                  <a:srgbClr val="002060"/>
                </a:solidFill>
                <a:latin typeface="Times New Roman" panose="02020603050405020304" pitchFamily="18" charset="0"/>
                <a:cs typeface="Times New Roman" panose="02020603050405020304" pitchFamily="18" charset="0"/>
              </a:rPr>
              <a:t>? </a:t>
            </a:r>
            <a:endParaRPr lang="cs-CZ" altLang="cs-CZ" sz="2400" i="1" dirty="0">
              <a:solidFill>
                <a:srgbClr val="002060"/>
              </a:solidFill>
              <a:latin typeface="Times New Roman" panose="02020603050405020304" pitchFamily="18" charset="0"/>
              <a:cs typeface="Times New Roman" panose="02020603050405020304" pitchFamily="18" charset="0"/>
            </a:endParaRPr>
          </a:p>
          <a:p>
            <a:r>
              <a:rPr lang="en-AU" altLang="cs-CZ" sz="2400" i="1" dirty="0" err="1">
                <a:solidFill>
                  <a:srgbClr val="002060"/>
                </a:solidFill>
                <a:latin typeface="Times New Roman" panose="02020603050405020304" pitchFamily="18" charset="0"/>
                <a:cs typeface="Times New Roman" panose="02020603050405020304" pitchFamily="18" charset="0"/>
              </a:rPr>
              <a:t>Proč</a:t>
            </a:r>
            <a:r>
              <a:rPr lang="en-AU" altLang="cs-CZ" sz="2400" i="1" dirty="0">
                <a:solidFill>
                  <a:srgbClr val="002060"/>
                </a:solidFill>
                <a:latin typeface="Times New Roman" panose="02020603050405020304" pitchFamily="18" charset="0"/>
                <a:cs typeface="Times New Roman" panose="02020603050405020304" pitchFamily="18" charset="0"/>
              </a:rPr>
              <a:t> by se o </a:t>
            </a:r>
            <a:r>
              <a:rPr lang="en-AU" altLang="cs-CZ" sz="2400" i="1" dirty="0" err="1">
                <a:solidFill>
                  <a:srgbClr val="002060"/>
                </a:solidFill>
                <a:latin typeface="Times New Roman" panose="02020603050405020304" pitchFamily="18" charset="0"/>
                <a:cs typeface="Times New Roman" panose="02020603050405020304" pitchFamily="18" charset="0"/>
              </a:rPr>
              <a:t>ni</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měla</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zajímat</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každá</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společnost</a:t>
            </a:r>
            <a:r>
              <a:rPr lang="en-AU" altLang="cs-CZ" sz="2400" i="1" dirty="0">
                <a:solidFill>
                  <a:srgbClr val="002060"/>
                </a:solidFill>
                <a:latin typeface="Times New Roman" panose="02020603050405020304" pitchFamily="18" charset="0"/>
                <a:cs typeface="Times New Roman" panose="02020603050405020304" pitchFamily="18" charset="0"/>
              </a:rPr>
              <a:t>? </a:t>
            </a:r>
            <a:endParaRPr lang="cs-CZ" altLang="cs-CZ" sz="2400" i="1" dirty="0">
              <a:solidFill>
                <a:srgbClr val="002060"/>
              </a:solidFill>
              <a:latin typeface="Times New Roman" panose="02020603050405020304" pitchFamily="18" charset="0"/>
              <a:cs typeface="Times New Roman" panose="02020603050405020304" pitchFamily="18" charset="0"/>
            </a:endParaRPr>
          </a:p>
          <a:p>
            <a:r>
              <a:rPr lang="en-AU" altLang="cs-CZ" sz="2400" i="1" dirty="0">
                <a:solidFill>
                  <a:srgbClr val="002060"/>
                </a:solidFill>
                <a:latin typeface="Times New Roman" panose="02020603050405020304" pitchFamily="18" charset="0"/>
                <a:cs typeface="Times New Roman" panose="02020603050405020304" pitchFamily="18" charset="0"/>
              </a:rPr>
              <a:t>A </a:t>
            </a:r>
            <a:r>
              <a:rPr lang="en-AU" altLang="cs-CZ" sz="2400" i="1" dirty="0" err="1">
                <a:solidFill>
                  <a:srgbClr val="002060"/>
                </a:solidFill>
                <a:latin typeface="Times New Roman" panose="02020603050405020304" pitchFamily="18" charset="0"/>
                <a:cs typeface="Times New Roman" panose="02020603050405020304" pitchFamily="18" charset="0"/>
              </a:rPr>
              <a:t>nejen</a:t>
            </a:r>
            <a:r>
              <a:rPr lang="en-AU" altLang="cs-CZ" sz="2400" i="1" dirty="0">
                <a:solidFill>
                  <a:srgbClr val="002060"/>
                </a:solidFill>
                <a:latin typeface="Times New Roman" panose="02020603050405020304" pitchFamily="18" charset="0"/>
                <a:cs typeface="Times New Roman" panose="02020603050405020304" pitchFamily="18" charset="0"/>
              </a:rPr>
              <a:t> </a:t>
            </a:r>
            <a:r>
              <a:rPr lang="cs-CZ" altLang="cs-CZ" sz="2400" i="1" dirty="0">
                <a:solidFill>
                  <a:srgbClr val="002060"/>
                </a:solidFill>
                <a:latin typeface="Times New Roman" panose="02020603050405020304" pitchFamily="18" charset="0"/>
                <a:cs typeface="Times New Roman" panose="02020603050405020304" pitchFamily="18" charset="0"/>
              </a:rPr>
              <a:t>firmy</a:t>
            </a:r>
            <a:r>
              <a:rPr lang="en-AU" altLang="cs-CZ" sz="2400" i="1" dirty="0">
                <a:solidFill>
                  <a:srgbClr val="002060"/>
                </a:solidFill>
                <a:latin typeface="Times New Roman" panose="02020603050405020304" pitchFamily="18" charset="0"/>
                <a:cs typeface="Times New Roman" panose="02020603050405020304" pitchFamily="18" charset="0"/>
              </a:rPr>
              <a:t>... </a:t>
            </a:r>
            <a:endParaRPr lang="cs-CZ" altLang="cs-CZ" sz="2400" i="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AU" altLang="cs-CZ" sz="2400" dirty="0">
                <a:solidFill>
                  <a:srgbClr val="002060"/>
                </a:solidFill>
                <a:latin typeface="Times New Roman" panose="02020603050405020304" pitchFamily="18" charset="0"/>
                <a:cs typeface="Times New Roman" panose="02020603050405020304" pitchFamily="18" charset="0"/>
              </a:rPr>
              <a:t>Na </a:t>
            </a:r>
            <a:r>
              <a:rPr lang="en-AU" altLang="cs-CZ" sz="2400" dirty="0" err="1">
                <a:solidFill>
                  <a:srgbClr val="002060"/>
                </a:solidFill>
                <a:latin typeface="Times New Roman" panose="02020603050405020304" pitchFamily="18" charset="0"/>
                <a:cs typeface="Times New Roman" panose="02020603050405020304" pitchFamily="18" charset="0"/>
              </a:rPr>
              <a:t>tyto</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otázky</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budeme</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hledat</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odpovědi</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Příběhy</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vám</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pomohou</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lépe</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pochopit</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praktické</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důsledky</a:t>
            </a:r>
            <a:r>
              <a:rPr lang="en-AU" altLang="cs-CZ" sz="2400" dirty="0">
                <a:solidFill>
                  <a:srgbClr val="002060"/>
                </a:solidFill>
                <a:latin typeface="Times New Roman" panose="02020603050405020304" pitchFamily="18" charset="0"/>
                <a:cs typeface="Times New Roman" panose="02020603050405020304" pitchFamily="18" charset="0"/>
              </a:rPr>
              <a:t>.</a:t>
            </a: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9529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78668" y="361371"/>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3076074"/>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rPr>
              <a:t>DyeCoo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Weesp</a:t>
            </a:r>
            <a:r>
              <a:rPr lang="en-US" sz="2400" dirty="0">
                <a:solidFill>
                  <a:srgbClr val="002060"/>
                </a:solidFill>
                <a:latin typeface="Times New Roman" panose="02020603050405020304" pitchFamily="18" charset="0"/>
                <a:cs typeface="Times New Roman" panose="02020603050405020304" pitchFamily="18" charset="0"/>
              </a:rPr>
              <a:t>, </a:t>
            </a:r>
            <a:r>
              <a:rPr lang="cs-CZ" sz="2400" dirty="0">
                <a:solidFill>
                  <a:srgbClr val="002060"/>
                </a:solidFill>
                <a:latin typeface="Times New Roman" panose="02020603050405020304" pitchFamily="18" charset="0"/>
                <a:cs typeface="Times New Roman" panose="02020603050405020304" pitchFamily="18" charset="0"/>
              </a:rPr>
              <a:t>Holandsko. Společnost vyvinula proces barvení látek, při kterém se nepoužívá žádná voda a žádné chemické látky kromě samotných barviv. Používá se vysoce tlakový "superkritický" oxid uhličitý, který je na půl cesty mezi kapalinou a plynem, rozpouští barvivo a dostává ho hluboko do látky.</a:t>
            </a:r>
          </a:p>
          <a:p>
            <a:pPr lvl="1"/>
            <a:r>
              <a:rPr lang="en-US" sz="1600" dirty="0">
                <a:solidFill>
                  <a:srgbClr val="002060"/>
                </a:solidFill>
                <a:latin typeface="Times New Roman" panose="02020603050405020304" pitchFamily="18" charset="0"/>
                <a:cs typeface="Times New Roman" panose="02020603050405020304" pitchFamily="18" charset="0"/>
              </a:rPr>
              <a:t>Oxid </a:t>
            </a:r>
            <a:r>
              <a:rPr lang="en-US" sz="1600" dirty="0" err="1">
                <a:solidFill>
                  <a:srgbClr val="002060"/>
                </a:solidFill>
                <a:latin typeface="Times New Roman" panose="02020603050405020304" pitchFamily="18" charset="0"/>
                <a:cs typeface="Times New Roman" panose="02020603050405020304" pitchFamily="18" charset="0"/>
              </a:rPr>
              <a:t>uhličitý</a:t>
            </a:r>
            <a:r>
              <a:rPr lang="en-US" sz="1600" dirty="0">
                <a:solidFill>
                  <a:srgbClr val="002060"/>
                </a:solidFill>
                <a:latin typeface="Times New Roman" panose="02020603050405020304" pitchFamily="18" charset="0"/>
                <a:cs typeface="Times New Roman" panose="02020603050405020304" pitchFamily="18" charset="0"/>
              </a:rPr>
              <a:t> se </a:t>
            </a:r>
            <a:r>
              <a:rPr lang="en-US" sz="1600" dirty="0" err="1">
                <a:solidFill>
                  <a:srgbClr val="002060"/>
                </a:solidFill>
                <a:latin typeface="Times New Roman" panose="02020603050405020304" pitchFamily="18" charset="0"/>
                <a:cs typeface="Times New Roman" panose="02020603050405020304" pitchFamily="18" charset="0"/>
              </a:rPr>
              <a:t>pak</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odpaří</a:t>
            </a:r>
            <a:r>
              <a:rPr lang="en-US" sz="1600" dirty="0">
                <a:solidFill>
                  <a:srgbClr val="002060"/>
                </a:solidFill>
                <a:latin typeface="Times New Roman" panose="02020603050405020304" pitchFamily="18" charset="0"/>
                <a:cs typeface="Times New Roman" panose="02020603050405020304" pitchFamily="18" charset="0"/>
              </a:rPr>
              <a:t> a je </a:t>
            </a:r>
            <a:r>
              <a:rPr lang="en-US" sz="1600" dirty="0" err="1">
                <a:solidFill>
                  <a:srgbClr val="002060"/>
                </a:solidFill>
                <a:latin typeface="Times New Roman" panose="02020603050405020304" pitchFamily="18" charset="0"/>
                <a:cs typeface="Times New Roman" panose="02020603050405020304" pitchFamily="18" charset="0"/>
              </a:rPr>
              <a:t>recyklován</a:t>
            </a:r>
            <a:r>
              <a:rPr lang="en-US" sz="1600" dirty="0">
                <a:solidFill>
                  <a:srgbClr val="002060"/>
                </a:solidFill>
                <a:latin typeface="Times New Roman" panose="02020603050405020304" pitchFamily="18" charset="0"/>
                <a:cs typeface="Times New Roman" panose="02020603050405020304" pitchFamily="18" charset="0"/>
              </a:rPr>
              <a:t> a </a:t>
            </a:r>
            <a:r>
              <a:rPr lang="en-US" sz="1600" dirty="0" err="1">
                <a:solidFill>
                  <a:srgbClr val="002060"/>
                </a:solidFill>
                <a:latin typeface="Times New Roman" panose="02020603050405020304" pitchFamily="18" charset="0"/>
                <a:cs typeface="Times New Roman" panose="02020603050405020304" pitchFamily="18" charset="0"/>
              </a:rPr>
              <a:t>znovu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použit</a:t>
            </a:r>
            <a:r>
              <a:rPr lang="en-US" sz="1600" dirty="0">
                <a:solidFill>
                  <a:srgbClr val="002060"/>
                </a:solidFill>
                <a:latin typeface="Times New Roman" panose="02020603050405020304" pitchFamily="18" charset="0"/>
                <a:cs typeface="Times New Roman" panose="02020603050405020304" pitchFamily="18" charset="0"/>
              </a:rPr>
              <a:t>. 98 % </a:t>
            </a:r>
            <a:r>
              <a:rPr lang="en-US" sz="1600" dirty="0" err="1">
                <a:solidFill>
                  <a:srgbClr val="002060"/>
                </a:solidFill>
                <a:latin typeface="Times New Roman" panose="02020603050405020304" pitchFamily="18" charset="0"/>
                <a:cs typeface="Times New Roman" panose="02020603050405020304" pitchFamily="18" charset="0"/>
              </a:rPr>
              <a:t>barviva</a:t>
            </a:r>
            <a:r>
              <a:rPr lang="en-US" sz="1600" dirty="0">
                <a:solidFill>
                  <a:srgbClr val="002060"/>
                </a:solidFill>
                <a:latin typeface="Times New Roman" panose="02020603050405020304" pitchFamily="18" charset="0"/>
                <a:cs typeface="Times New Roman" panose="02020603050405020304" pitchFamily="18" charset="0"/>
              </a:rPr>
              <a:t> je </a:t>
            </a:r>
            <a:r>
              <a:rPr lang="en-US" sz="1600" dirty="0" err="1">
                <a:solidFill>
                  <a:srgbClr val="002060"/>
                </a:solidFill>
                <a:latin typeface="Times New Roman" panose="02020603050405020304" pitchFamily="18" charset="0"/>
                <a:cs typeface="Times New Roman" panose="02020603050405020304" pitchFamily="18" charset="0"/>
              </a:rPr>
              <a:t>absorbováno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látkou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která</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tak</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získá</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zářivé</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barvy</a:t>
            </a:r>
            <a:r>
              <a:rPr lang="en-US" sz="1600" dirty="0">
                <a:solidFill>
                  <a:srgbClr val="002060"/>
                </a:solidFill>
                <a:latin typeface="Times New Roman" panose="02020603050405020304" pitchFamily="18" charset="0"/>
                <a:cs typeface="Times New Roman" panose="02020603050405020304" pitchFamily="18" charset="0"/>
              </a:rPr>
              <a:t>. A </a:t>
            </a:r>
            <a:r>
              <a:rPr lang="en-US" sz="1600" dirty="0" err="1">
                <a:solidFill>
                  <a:srgbClr val="002060"/>
                </a:solidFill>
                <a:latin typeface="Times New Roman" panose="02020603050405020304" pitchFamily="18" charset="0"/>
                <a:cs typeface="Times New Roman" panose="02020603050405020304" pitchFamily="18" charset="0"/>
              </a:rPr>
              <a:t>protože</a:t>
            </a:r>
            <a:r>
              <a:rPr lang="en-US" sz="1600" dirty="0">
                <a:solidFill>
                  <a:srgbClr val="002060"/>
                </a:solidFill>
                <a:latin typeface="Times New Roman" panose="02020603050405020304" pitchFamily="18" charset="0"/>
                <a:cs typeface="Times New Roman" panose="02020603050405020304" pitchFamily="18" charset="0"/>
              </a:rPr>
              <a:t> se </a:t>
            </a:r>
            <a:r>
              <a:rPr lang="en-US" sz="1600" dirty="0" err="1">
                <a:solidFill>
                  <a:srgbClr val="002060"/>
                </a:solidFill>
                <a:latin typeface="Times New Roman" panose="02020603050405020304" pitchFamily="18" charset="0"/>
                <a:cs typeface="Times New Roman" panose="02020603050405020304" pitchFamily="18" charset="0"/>
              </a:rPr>
              <a:t>látka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nemusí</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sušit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proces</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trvá</a:t>
            </a:r>
            <a:r>
              <a:rPr lang="en-US" sz="1600" dirty="0">
                <a:solidFill>
                  <a:srgbClr val="002060"/>
                </a:solidFill>
                <a:latin typeface="Times New Roman" panose="02020603050405020304" pitchFamily="18" charset="0"/>
                <a:cs typeface="Times New Roman" panose="02020603050405020304" pitchFamily="18" charset="0"/>
              </a:rPr>
              <a:t> o </a:t>
            </a:r>
            <a:r>
              <a:rPr lang="en-US" sz="1600" dirty="0" err="1">
                <a:solidFill>
                  <a:srgbClr val="002060"/>
                </a:solidFill>
                <a:latin typeface="Times New Roman" panose="02020603050405020304" pitchFamily="18" charset="0"/>
                <a:cs typeface="Times New Roman" panose="02020603050405020304" pitchFamily="18" charset="0"/>
              </a:rPr>
              <a:t>polovinu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kratší</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dobu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spotřebuje</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méně</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energie</a:t>
            </a:r>
            <a:r>
              <a:rPr lang="en-US" sz="1600" dirty="0">
                <a:solidFill>
                  <a:srgbClr val="002060"/>
                </a:solidFill>
                <a:latin typeface="Times New Roman" panose="02020603050405020304" pitchFamily="18" charset="0"/>
                <a:cs typeface="Times New Roman" panose="02020603050405020304" pitchFamily="18" charset="0"/>
              </a:rPr>
              <a:t> a </a:t>
            </a:r>
            <a:r>
              <a:rPr lang="en-US" sz="1600" dirty="0" err="1">
                <a:solidFill>
                  <a:srgbClr val="002060"/>
                </a:solidFill>
                <a:latin typeface="Times New Roman" panose="02020603050405020304" pitchFamily="18" charset="0"/>
                <a:cs typeface="Times New Roman" panose="02020603050405020304" pitchFamily="18" charset="0"/>
              </a:rPr>
              <a:t>dokonce</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stojí</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méně</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Společnost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již</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uzavřela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partnerství</a:t>
            </a:r>
            <a:r>
              <a:rPr lang="en-US" sz="1600" dirty="0">
                <a:solidFill>
                  <a:srgbClr val="002060"/>
                </a:solidFill>
                <a:latin typeface="Times New Roman" panose="02020603050405020304" pitchFamily="18" charset="0"/>
                <a:cs typeface="Times New Roman" panose="02020603050405020304" pitchFamily="18" charset="0"/>
              </a:rPr>
              <a:t> s </a:t>
            </a:r>
            <a:r>
              <a:rPr lang="en-US" sz="1600" dirty="0" err="1">
                <a:solidFill>
                  <a:srgbClr val="002060"/>
                </a:solidFill>
                <a:latin typeface="Times New Roman" panose="02020603050405020304" pitchFamily="18" charset="0"/>
                <a:cs typeface="Times New Roman" panose="02020603050405020304" pitchFamily="18" charset="0"/>
              </a:rPr>
              <a:t>významnými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značkami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jako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jsou</a:t>
            </a:r>
            <a:r>
              <a:rPr lang="en-US" sz="1600" dirty="0">
                <a:solidFill>
                  <a:srgbClr val="002060"/>
                </a:solidFill>
                <a:latin typeface="Times New Roman" panose="02020603050405020304" pitchFamily="18" charset="0"/>
                <a:cs typeface="Times New Roman" panose="02020603050405020304" pitchFamily="18" charset="0"/>
              </a:rPr>
              <a:t> Nike a IKEA.</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1E9BE95-DB5C-4770-B3DD-95AE433D5538}"/>
              </a:ext>
            </a:extLst>
          </p:cNvPr>
          <p:cNvPicPr>
            <a:picLocks noChangeAspect="1"/>
          </p:cNvPicPr>
          <p:nvPr/>
        </p:nvPicPr>
        <p:blipFill rotWithShape="1">
          <a:blip r:embed="rId4"/>
          <a:srcRect t="15907" b="33988"/>
          <a:stretch/>
        </p:blipFill>
        <p:spPr>
          <a:xfrm>
            <a:off x="1" y="897027"/>
            <a:ext cx="8983578" cy="2531973"/>
          </a:xfrm>
          <a:prstGeom prst="rect">
            <a:avLst/>
          </a:prstGeom>
        </p:spPr>
      </p:pic>
    </p:spTree>
    <p:extLst>
      <p:ext uri="{BB962C8B-B14F-4D97-AF65-F5344CB8AC3E}">
        <p14:creationId xmlns:p14="http://schemas.microsoft.com/office/powerpoint/2010/main" val="9247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78668" y="361371"/>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4"/>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err="1">
                <a:solidFill>
                  <a:srgbClr val="002060"/>
                </a:solidFill>
                <a:latin typeface="Times New Roman" panose="02020603050405020304" pitchFamily="18" charset="0"/>
                <a:cs typeface="Times New Roman" panose="02020603050405020304" pitchFamily="18" charset="0"/>
                <a:hlinkClick r:id="rId4"/>
              </a:rPr>
              <a:t>Essity</a:t>
            </a:r>
            <a:r>
              <a:rPr lang="en-US" sz="1800" dirty="0">
                <a:solidFill>
                  <a:srgbClr val="002060"/>
                </a:solidFill>
                <a:latin typeface="Times New Roman" panose="02020603050405020304" pitchFamily="18" charset="0"/>
                <a:cs typeface="Times New Roman" panose="02020603050405020304" pitchFamily="18" charset="0"/>
              </a:rPr>
              <a:t> </a:t>
            </a:r>
            <a:r>
              <a:rPr lang="cs-CZ" sz="1800" dirty="0">
                <a:solidFill>
                  <a:srgbClr val="002060"/>
                </a:solidFill>
                <a:latin typeface="Times New Roman" panose="02020603050405020304" pitchFamily="18" charset="0"/>
                <a:cs typeface="Times New Roman" panose="02020603050405020304" pitchFamily="18" charset="0"/>
              </a:rPr>
              <a:t>je globální lídr v </a:t>
            </a:r>
            <a:r>
              <a:rPr lang="en-US" sz="1800" b="1" dirty="0">
                <a:solidFill>
                  <a:srgbClr val="002060"/>
                </a:solidFill>
                <a:latin typeface="Times New Roman" panose="02020603050405020304" pitchFamily="18" charset="0"/>
                <a:cs typeface="Times New Roman" panose="02020603050405020304" pitchFamily="18" charset="0"/>
                <a:hlinkClick r:id="rId5"/>
              </a:rPr>
              <a:t>sustainable solutions for hygiene and health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věnuje</a:t>
            </a:r>
            <a:r>
              <a:rPr lang="en-US" sz="1800" dirty="0">
                <a:solidFill>
                  <a:srgbClr val="002060"/>
                </a:solidFill>
                <a:latin typeface="Times New Roman" panose="02020603050405020304" pitchFamily="18" charset="0"/>
                <a:cs typeface="Times New Roman" panose="02020603050405020304" pitchFamily="18" charset="0"/>
              </a:rPr>
              <a:t> se </a:t>
            </a:r>
            <a:r>
              <a:rPr lang="en-US" sz="1800" dirty="0" err="1">
                <a:solidFill>
                  <a:srgbClr val="002060"/>
                </a:solidFill>
                <a:latin typeface="Times New Roman" panose="02020603050405020304" pitchFamily="18" charset="0"/>
                <a:cs typeface="Times New Roman" panose="02020603050405020304" pitchFamily="18" charset="0"/>
              </a:rPr>
              <a:t>zlepšování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pohody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prostřednictvím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výrobků</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služeb</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nezbytných</a:t>
            </a:r>
            <a:r>
              <a:rPr lang="en-US" sz="1800" dirty="0">
                <a:solidFill>
                  <a:srgbClr val="002060"/>
                </a:solidFill>
                <a:latin typeface="Times New Roman" panose="02020603050405020304" pitchFamily="18" charset="0"/>
                <a:cs typeface="Times New Roman" panose="02020603050405020304" pitchFamily="18" charset="0"/>
              </a:rPr>
              <a:t> pro </a:t>
            </a:r>
            <a:r>
              <a:rPr lang="en-US" sz="1800" dirty="0" err="1">
                <a:solidFill>
                  <a:srgbClr val="002060"/>
                </a:solidFill>
                <a:latin typeface="Times New Roman" panose="02020603050405020304" pitchFamily="18" charset="0"/>
                <a:cs typeface="Times New Roman" panose="02020603050405020304" pitchFamily="18" charset="0"/>
              </a:rPr>
              <a:t>každodenní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život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Udržitelnost</a:t>
            </a:r>
            <a:r>
              <a:rPr lang="en-US" sz="1800" dirty="0">
                <a:solidFill>
                  <a:srgbClr val="002060"/>
                </a:solidFill>
                <a:latin typeface="Times New Roman" panose="02020603050405020304" pitchFamily="18" charset="0"/>
                <a:cs typeface="Times New Roman" panose="02020603050405020304" pitchFamily="18" charset="0"/>
              </a:rPr>
              <a:t> je </a:t>
            </a:r>
            <a:r>
              <a:rPr lang="en-US" sz="1800" dirty="0" err="1">
                <a:solidFill>
                  <a:srgbClr val="002060"/>
                </a:solidFill>
                <a:latin typeface="Times New Roman" panose="02020603050405020304" pitchFamily="18" charset="0"/>
                <a:cs typeface="Times New Roman" panose="02020603050405020304" pitchFamily="18" charset="0"/>
              </a:rPr>
              <a:t>nedílnou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součástí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jejich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podnikání</a:t>
            </a:r>
            <a:r>
              <a:rPr lang="en-US" sz="1800" dirty="0">
                <a:solidFill>
                  <a:srgbClr val="002060"/>
                </a:solidFill>
                <a:latin typeface="Times New Roman" panose="02020603050405020304" pitchFamily="18" charset="0"/>
                <a:cs typeface="Times New Roman" panose="02020603050405020304" pitchFamily="18" charset="0"/>
              </a:rPr>
              <a:t> se </a:t>
            </a:r>
            <a:r>
              <a:rPr lang="en-US" sz="1800" dirty="0" err="1">
                <a:solidFill>
                  <a:srgbClr val="002060"/>
                </a:solidFill>
                <a:latin typeface="Times New Roman" panose="02020603050405020304" pitchFamily="18" charset="0"/>
                <a:cs typeface="Times New Roman" panose="02020603050405020304" pitchFamily="18" charset="0"/>
              </a:rPr>
              <a:t>zaměřením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vytváření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hodnot</a:t>
            </a:r>
            <a:r>
              <a:rPr lang="en-US" sz="1800" dirty="0">
                <a:solidFill>
                  <a:srgbClr val="002060"/>
                </a:solidFill>
                <a:latin typeface="Times New Roman" panose="02020603050405020304" pitchFamily="18" charset="0"/>
                <a:cs typeface="Times New Roman" panose="02020603050405020304" pitchFamily="18" charset="0"/>
              </a:rPr>
              <a:t> pro </a:t>
            </a:r>
            <a:r>
              <a:rPr lang="en-US" sz="1800" dirty="0" err="1">
                <a:solidFill>
                  <a:srgbClr val="002060"/>
                </a:solidFill>
                <a:latin typeface="Times New Roman" panose="02020603050405020304" pitchFamily="18" charset="0"/>
                <a:cs typeface="Times New Roman" panose="02020603050405020304" pitchFamily="18" charset="0"/>
              </a:rPr>
              <a:t>lidi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přírodu</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společnost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což</a:t>
            </a:r>
            <a:r>
              <a:rPr lang="en-US" sz="1800" dirty="0">
                <a:solidFill>
                  <a:srgbClr val="002060"/>
                </a:solidFill>
                <a:latin typeface="Times New Roman" panose="02020603050405020304" pitchFamily="18" charset="0"/>
                <a:cs typeface="Times New Roman" panose="02020603050405020304" pitchFamily="18" charset="0"/>
              </a:rPr>
              <a:t> je </a:t>
            </a:r>
            <a:r>
              <a:rPr lang="en-US" sz="1800" dirty="0" err="1">
                <a:solidFill>
                  <a:srgbClr val="002060"/>
                </a:solidFill>
                <a:latin typeface="Times New Roman" panose="02020603050405020304" pitchFamily="18" charset="0"/>
                <a:cs typeface="Times New Roman" panose="02020603050405020304" pitchFamily="18" charset="0"/>
              </a:rPr>
              <a:t>rozhodující</a:t>
            </a:r>
            <a:r>
              <a:rPr lang="en-US" sz="1800" dirty="0">
                <a:solidFill>
                  <a:srgbClr val="002060"/>
                </a:solidFill>
                <a:latin typeface="Times New Roman" panose="02020603050405020304" pitchFamily="18" charset="0"/>
                <a:cs typeface="Times New Roman" panose="02020603050405020304" pitchFamily="18" charset="0"/>
              </a:rPr>
              <a:t> pro </a:t>
            </a:r>
            <a:r>
              <a:rPr lang="en-US" sz="1800" dirty="0" err="1">
                <a:solidFill>
                  <a:srgbClr val="002060"/>
                </a:solidFill>
                <a:latin typeface="Times New Roman" panose="02020603050405020304" pitchFamily="18" charset="0"/>
                <a:cs typeface="Times New Roman" panose="02020603050405020304" pitchFamily="18" charset="0"/>
              </a:rPr>
              <a:t>úspěch</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ziskovost</a:t>
            </a:r>
            <a:r>
              <a:rPr lang="en-US" sz="1800" dirty="0">
                <a:solidFill>
                  <a:srgbClr val="002060"/>
                </a:solidFill>
                <a:latin typeface="Times New Roman" panose="02020603050405020304" pitchFamily="18" charset="0"/>
                <a:cs typeface="Times New Roman" panose="02020603050405020304" pitchFamily="18" charset="0"/>
              </a:rPr>
              <a:t>.</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err="1">
                <a:solidFill>
                  <a:srgbClr val="002060"/>
                </a:solidFill>
                <a:latin typeface="Times New Roman" panose="02020603050405020304" pitchFamily="18" charset="0"/>
                <a:cs typeface="Times New Roman" panose="02020603050405020304" pitchFamily="18" charset="0"/>
              </a:rPr>
              <a:t>Nejméně</a:t>
            </a:r>
            <a:r>
              <a:rPr lang="en-US" sz="1800" dirty="0">
                <a:solidFill>
                  <a:srgbClr val="002060"/>
                </a:solidFill>
                <a:latin typeface="Times New Roman" panose="02020603050405020304" pitchFamily="18" charset="0"/>
                <a:cs typeface="Times New Roman" panose="02020603050405020304" pitchFamily="18" charset="0"/>
              </a:rPr>
              <a:t> 1/3 </a:t>
            </a:r>
            <a:r>
              <a:rPr lang="en-US" sz="1800" dirty="0" err="1">
                <a:solidFill>
                  <a:srgbClr val="002060"/>
                </a:solidFill>
                <a:latin typeface="Times New Roman" panose="02020603050405020304" pitchFamily="18" charset="0"/>
                <a:cs typeface="Times New Roman" panose="02020603050405020304" pitchFamily="18" charset="0"/>
              </a:rPr>
              <a:t>všech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jejich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inovací</a:t>
            </a:r>
            <a:r>
              <a:rPr lang="en-US" sz="1800" dirty="0">
                <a:solidFill>
                  <a:srgbClr val="002060"/>
                </a:solidFill>
                <a:latin typeface="Times New Roman" panose="02020603050405020304" pitchFamily="18" charset="0"/>
                <a:cs typeface="Times New Roman" panose="02020603050405020304" pitchFamily="18" charset="0"/>
              </a:rPr>
              <a:t> by </a:t>
            </a:r>
            <a:r>
              <a:rPr lang="en-US" sz="1800" dirty="0" err="1">
                <a:solidFill>
                  <a:srgbClr val="002060"/>
                </a:solidFill>
                <a:latin typeface="Times New Roman" panose="02020603050405020304" pitchFamily="18" charset="0"/>
                <a:cs typeface="Times New Roman" panose="02020603050405020304" pitchFamily="18" charset="0"/>
              </a:rPr>
              <a:t>měla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každý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rok</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zlepšit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společnost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nebo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životní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prostředí</a:t>
            </a:r>
            <a:r>
              <a:rPr lang="en-US" sz="1800" dirty="0">
                <a:solidFill>
                  <a:srgbClr val="002060"/>
                </a:solidFill>
                <a:latin typeface="Times New Roman" panose="02020603050405020304" pitchFamily="18" charset="0"/>
                <a:cs typeface="Times New Roman" panose="02020603050405020304" pitchFamily="18" charset="0"/>
              </a:rPr>
              <a:t>. Do </a:t>
            </a:r>
            <a:r>
              <a:rPr lang="en-US" sz="1800" dirty="0" err="1">
                <a:solidFill>
                  <a:srgbClr val="002060"/>
                </a:solidFill>
                <a:latin typeface="Times New Roman" panose="02020603050405020304" pitchFamily="18" charset="0"/>
                <a:cs typeface="Times New Roman" panose="02020603050405020304" pitchFamily="18" charset="0"/>
              </a:rPr>
              <a:t>roku</a:t>
            </a:r>
            <a:r>
              <a:rPr lang="en-US" sz="1800" dirty="0">
                <a:solidFill>
                  <a:srgbClr val="002060"/>
                </a:solidFill>
                <a:latin typeface="Times New Roman" panose="02020603050405020304" pitchFamily="18" charset="0"/>
                <a:cs typeface="Times New Roman" panose="02020603050405020304" pitchFamily="18" charset="0"/>
              </a:rPr>
              <a:t> 2030 </a:t>
            </a:r>
            <a:r>
              <a:rPr lang="en-US" sz="1800" dirty="0" err="1">
                <a:solidFill>
                  <a:srgbClr val="002060"/>
                </a:solidFill>
                <a:latin typeface="Times New Roman" panose="02020603050405020304" pitchFamily="18" charset="0"/>
                <a:cs typeface="Times New Roman" panose="02020603050405020304" pitchFamily="18" charset="0"/>
              </a:rPr>
              <a:t>budou</a:t>
            </a:r>
            <a:r>
              <a:rPr lang="en-US" sz="1800" dirty="0">
                <a:solidFill>
                  <a:srgbClr val="002060"/>
                </a:solidFill>
                <a:latin typeface="Times New Roman" panose="02020603050405020304" pitchFamily="18" charset="0"/>
                <a:cs typeface="Times New Roman" panose="02020603050405020304" pitchFamily="18" charset="0"/>
              </a:rPr>
              <a:t> ze </a:t>
            </a:r>
            <a:r>
              <a:rPr lang="en-US" sz="1800" dirty="0" err="1">
                <a:solidFill>
                  <a:srgbClr val="002060"/>
                </a:solidFill>
                <a:latin typeface="Times New Roman" panose="02020603050405020304" pitchFamily="18" charset="0"/>
                <a:cs typeface="Times New Roman" panose="02020603050405020304" pitchFamily="18" charset="0"/>
              </a:rPr>
              <a:t>všech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odpadů</a:t>
            </a:r>
            <a:r>
              <a:rPr lang="en-US" sz="1800" dirty="0">
                <a:solidFill>
                  <a:srgbClr val="002060"/>
                </a:solidFill>
                <a:latin typeface="Times New Roman" panose="02020603050405020304" pitchFamily="18" charset="0"/>
                <a:cs typeface="Times New Roman" panose="02020603050405020304" pitchFamily="18" charset="0"/>
              </a:rPr>
              <a:t> ze </a:t>
            </a:r>
            <a:r>
              <a:rPr lang="en-US" sz="1800" dirty="0" err="1">
                <a:solidFill>
                  <a:srgbClr val="002060"/>
                </a:solidFill>
                <a:latin typeface="Times New Roman" panose="02020603050405020304" pitchFamily="18" charset="0"/>
                <a:cs typeface="Times New Roman" panose="02020603050405020304" pitchFamily="18" charset="0"/>
              </a:rPr>
              <a:t>všech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výrobních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závodů</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získávat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materiály</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energii</a:t>
            </a:r>
            <a:r>
              <a:rPr lang="en-US" sz="1800" dirty="0">
                <a:solidFill>
                  <a:srgbClr val="002060"/>
                </a:solidFill>
                <a:latin typeface="Times New Roman" panose="02020603050405020304" pitchFamily="18" charset="0"/>
                <a:cs typeface="Times New Roman" panose="02020603050405020304" pitchFamily="18" charset="0"/>
              </a:rPr>
              <a:t>. V </a:t>
            </a:r>
            <a:r>
              <a:rPr lang="en-US" sz="1800" dirty="0" err="1">
                <a:solidFill>
                  <a:srgbClr val="002060"/>
                </a:solidFill>
                <a:latin typeface="Times New Roman" panose="02020603050405020304" pitchFamily="18" charset="0"/>
                <a:cs typeface="Times New Roman" panose="02020603050405020304" pitchFamily="18" charset="0"/>
              </a:rPr>
              <a:t>roce</a:t>
            </a:r>
            <a:r>
              <a:rPr lang="en-US" sz="1800" dirty="0">
                <a:solidFill>
                  <a:srgbClr val="002060"/>
                </a:solidFill>
                <a:latin typeface="Times New Roman" panose="02020603050405020304" pitchFamily="18" charset="0"/>
                <a:cs typeface="Times New Roman" panose="02020603050405020304" pitchFamily="18" charset="0"/>
              </a:rPr>
              <a:t> 2017 </a:t>
            </a:r>
            <a:r>
              <a:rPr lang="en-US" sz="1800" dirty="0" err="1">
                <a:solidFill>
                  <a:srgbClr val="002060"/>
                </a:solidFill>
                <a:latin typeface="Times New Roman" panose="02020603050405020304" pitchFamily="18" charset="0"/>
                <a:cs typeface="Times New Roman" panose="02020603050405020304" pitchFamily="18" charset="0"/>
              </a:rPr>
              <a:t>bylo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materiálově</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nebo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energeticky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využito</a:t>
            </a:r>
            <a:r>
              <a:rPr lang="en-US" sz="1800" dirty="0">
                <a:solidFill>
                  <a:srgbClr val="002060"/>
                </a:solidFill>
                <a:latin typeface="Times New Roman" panose="02020603050405020304" pitchFamily="18" charset="0"/>
                <a:cs typeface="Times New Roman" panose="02020603050405020304" pitchFamily="18" charset="0"/>
              </a:rPr>
              <a:t> 62 % </a:t>
            </a:r>
            <a:r>
              <a:rPr lang="en-US" sz="1800" dirty="0" err="1">
                <a:solidFill>
                  <a:srgbClr val="002060"/>
                </a:solidFill>
                <a:latin typeface="Times New Roman" panose="02020603050405020304" pitchFamily="18" charset="0"/>
                <a:cs typeface="Times New Roman" panose="02020603050405020304" pitchFamily="18" charset="0"/>
              </a:rPr>
              <a:t>všech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výrobních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odpadů</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Všechny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tyto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úspěchy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přispívají</a:t>
            </a:r>
            <a:r>
              <a:rPr lang="en-US" sz="1800" dirty="0">
                <a:solidFill>
                  <a:srgbClr val="002060"/>
                </a:solidFill>
                <a:latin typeface="Times New Roman" panose="02020603050405020304" pitchFamily="18" charset="0"/>
                <a:cs typeface="Times New Roman" panose="02020603050405020304" pitchFamily="18" charset="0"/>
              </a:rPr>
              <a:t> k </a:t>
            </a:r>
            <a:r>
              <a:rPr lang="en-US" sz="1800" dirty="0" err="1">
                <a:solidFill>
                  <a:srgbClr val="002060"/>
                </a:solidFill>
                <a:latin typeface="Times New Roman" panose="02020603050405020304" pitchFamily="18" charset="0"/>
                <a:cs typeface="Times New Roman" panose="02020603050405020304" pitchFamily="18" charset="0"/>
              </a:rPr>
              <a:t>nižší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ekologické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stopě</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jejich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výrobků</a:t>
            </a:r>
            <a:r>
              <a:rPr lang="en-US" sz="1800" dirty="0">
                <a:solidFill>
                  <a:srgbClr val="002060"/>
                </a:solidFill>
                <a:latin typeface="Times New Roman" panose="02020603050405020304" pitchFamily="18" charset="0"/>
                <a:cs typeface="Times New Roman" panose="02020603050405020304" pitchFamily="18" charset="0"/>
              </a:rPr>
              <a:t>.</a:t>
            </a:r>
            <a:endParaRPr lang="en-GB"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30FAC9FC-B2F4-4F81-BDF0-3F89C9C65460}"/>
              </a:ext>
            </a:extLst>
          </p:cNvPr>
          <p:cNvPicPr>
            <a:picLocks noChangeAspect="1"/>
          </p:cNvPicPr>
          <p:nvPr/>
        </p:nvPicPr>
        <p:blipFill rotWithShape="1">
          <a:blip r:embed="rId6"/>
          <a:srcRect t="12001" r="1053" b="67485"/>
          <a:stretch/>
        </p:blipFill>
        <p:spPr>
          <a:xfrm>
            <a:off x="251520" y="986755"/>
            <a:ext cx="10058400" cy="1172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30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78668" y="361371"/>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7821669"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dirty="0">
                <a:solidFill>
                  <a:srgbClr val="002060"/>
                </a:solidFill>
                <a:latin typeface="Times New Roman" panose="02020603050405020304" pitchFamily="18" charset="0"/>
                <a:cs typeface="Times New Roman" panose="02020603050405020304" pitchFamily="18" charset="0"/>
                <a:hlinkClick r:id="rId4"/>
              </a:rPr>
              <a:t>This Australian company </a:t>
            </a:r>
            <a:r>
              <a:rPr lang="cs-CZ" sz="1800" dirty="0">
                <a:solidFill>
                  <a:srgbClr val="002060"/>
                </a:solidFill>
                <a:latin typeface="Times New Roman" panose="02020603050405020304" pitchFamily="18" charset="0"/>
                <a:cs typeface="Times New Roman" panose="02020603050405020304" pitchFamily="18" charset="0"/>
              </a:rPr>
              <a:t>s</a:t>
            </a:r>
            <a:r>
              <a:rPr lang="en-AU" sz="1800" dirty="0">
                <a:solidFill>
                  <a:srgbClr val="002060"/>
                </a:solidFill>
                <a:latin typeface="Times New Roman" panose="02020603050405020304" pitchFamily="18" charset="0"/>
                <a:cs typeface="Times New Roman" panose="02020603050405020304" pitchFamily="18" charset="0"/>
              </a:rPr>
              <a:t>e </a:t>
            </a:r>
            <a:r>
              <a:rPr lang="en-AU" sz="1800" dirty="0" err="1">
                <a:solidFill>
                  <a:srgbClr val="002060"/>
                </a:solidFill>
                <a:latin typeface="Times New Roman" panose="02020603050405020304" pitchFamily="18" charset="0"/>
                <a:cs typeface="Times New Roman" panose="02020603050405020304" pitchFamily="18" charset="0"/>
              </a:rPr>
              <a:t>již</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více</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než</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deset</a:t>
            </a:r>
            <a:r>
              <a:rPr lang="en-AU" sz="1800" dirty="0">
                <a:solidFill>
                  <a:srgbClr val="002060"/>
                </a:solidFill>
                <a:latin typeface="Times New Roman" panose="02020603050405020304" pitchFamily="18" charset="0"/>
                <a:cs typeface="Times New Roman" panose="02020603050405020304" pitchFamily="18" charset="0"/>
              </a:rPr>
              <a:t> let se </a:t>
            </a:r>
            <a:r>
              <a:rPr lang="en-AU" sz="1800" dirty="0" err="1">
                <a:solidFill>
                  <a:srgbClr val="002060"/>
                </a:solidFill>
                <a:latin typeface="Times New Roman" panose="02020603050405020304" pitchFamily="18" charset="0"/>
                <a:cs typeface="Times New Roman" panose="02020603050405020304" pitchFamily="18" charset="0"/>
              </a:rPr>
              <a:t>zpětně</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získává</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hodnot</a:t>
            </a:r>
            <a:r>
              <a:rPr lang="en-AU" sz="1800" dirty="0">
                <a:solidFill>
                  <a:srgbClr val="002060"/>
                </a:solidFill>
                <a:latin typeface="Times New Roman" panose="02020603050405020304" pitchFamily="18" charset="0"/>
                <a:cs typeface="Times New Roman" panose="02020603050405020304" pitchFamily="18" charset="0"/>
              </a:rPr>
              <a:t> ze </a:t>
            </a:r>
            <a:r>
              <a:rPr lang="en-AU" sz="1800" dirty="0" err="1">
                <a:solidFill>
                  <a:srgbClr val="002060"/>
                </a:solidFill>
                <a:latin typeface="Times New Roman" panose="02020603050405020304" pitchFamily="18" charset="0"/>
                <a:cs typeface="Times New Roman" panose="02020603050405020304" pitchFamily="18" charset="0"/>
              </a:rPr>
              <a:t>starých</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náplní</a:t>
            </a:r>
            <a:r>
              <a:rPr lang="en-AU" sz="1800" dirty="0">
                <a:solidFill>
                  <a:srgbClr val="002060"/>
                </a:solidFill>
                <a:latin typeface="Times New Roman" panose="02020603050405020304" pitchFamily="18" charset="0"/>
                <a:cs typeface="Times New Roman" panose="02020603050405020304" pitchFamily="18" charset="0"/>
              </a:rPr>
              <a:t> do </a:t>
            </a:r>
            <a:r>
              <a:rPr lang="en-AU" sz="1800" dirty="0" err="1">
                <a:solidFill>
                  <a:srgbClr val="002060"/>
                </a:solidFill>
                <a:latin typeface="Times New Roman" panose="02020603050405020304" pitchFamily="18" charset="0"/>
                <a:cs typeface="Times New Roman" panose="02020603050405020304" pitchFamily="18" charset="0"/>
              </a:rPr>
              <a:t>tiskáren</a:t>
            </a:r>
            <a:r>
              <a:rPr lang="en-AU" sz="1800" dirty="0">
                <a:solidFill>
                  <a:srgbClr val="002060"/>
                </a:solidFill>
                <a:latin typeface="Times New Roman" panose="02020603050405020304" pitchFamily="18" charset="0"/>
                <a:cs typeface="Times New Roman" panose="02020603050405020304" pitchFamily="18" charset="0"/>
              </a:rPr>
              <a:t> a </a:t>
            </a:r>
            <a:r>
              <a:rPr lang="en-AU" sz="1800" dirty="0" err="1">
                <a:solidFill>
                  <a:srgbClr val="002060"/>
                </a:solidFill>
                <a:latin typeface="Times New Roman" panose="02020603050405020304" pitchFamily="18" charset="0"/>
                <a:cs typeface="Times New Roman" panose="02020603050405020304" pitchFamily="18" charset="0"/>
              </a:rPr>
              <a:t>měkkých</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plastů</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Jejich</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nová</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inovace</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mění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tyto</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materiály</a:t>
            </a:r>
            <a:r>
              <a:rPr lang="en-AU" sz="1800" dirty="0">
                <a:solidFill>
                  <a:srgbClr val="002060"/>
                </a:solidFill>
                <a:latin typeface="Times New Roman" panose="02020603050405020304" pitchFamily="18" charset="0"/>
                <a:cs typeface="Times New Roman" panose="02020603050405020304" pitchFamily="18" charset="0"/>
              </a:rPr>
              <a:t> v </a:t>
            </a:r>
            <a:r>
              <a:rPr lang="en-AU" sz="1800" dirty="0" err="1">
                <a:solidFill>
                  <a:srgbClr val="002060"/>
                </a:solidFill>
                <a:latin typeface="Times New Roman" panose="02020603050405020304" pitchFamily="18" charset="0"/>
                <a:cs typeface="Times New Roman" panose="02020603050405020304" pitchFamily="18" charset="0"/>
              </a:rPr>
              <a:t>silnici</a:t>
            </a:r>
            <a:r>
              <a:rPr lang="en-AU" sz="1800" dirty="0">
                <a:solidFill>
                  <a:srgbClr val="002060"/>
                </a:solidFill>
                <a:latin typeface="Times New Roman" panose="02020603050405020304" pitchFamily="18" charset="0"/>
                <a:cs typeface="Times New Roman" panose="02020603050405020304" pitchFamily="18" charset="0"/>
              </a:rPr>
              <a:t>.</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AU" sz="1800" dirty="0" err="1">
                <a:solidFill>
                  <a:srgbClr val="002060"/>
                </a:solidFill>
                <a:latin typeface="Times New Roman" panose="02020603050405020304" pitchFamily="18" charset="0"/>
                <a:cs typeface="Times New Roman" panose="02020603050405020304" pitchFamily="18" charset="0"/>
              </a:rPr>
              <a:t>Produkty</a:t>
            </a:r>
            <a:r>
              <a:rPr lang="en-AU" sz="1800" dirty="0">
                <a:solidFill>
                  <a:srgbClr val="002060"/>
                </a:solidFill>
                <a:latin typeface="Times New Roman" panose="02020603050405020304" pitchFamily="18" charset="0"/>
                <a:cs typeface="Times New Roman" panose="02020603050405020304" pitchFamily="18" charset="0"/>
              </a:rPr>
              <a:t> se </a:t>
            </a:r>
            <a:r>
              <a:rPr lang="en-AU" sz="1800" dirty="0" err="1">
                <a:solidFill>
                  <a:srgbClr val="002060"/>
                </a:solidFill>
                <a:latin typeface="Times New Roman" panose="02020603050405020304" pitchFamily="18" charset="0"/>
                <a:cs typeface="Times New Roman" panose="02020603050405020304" pitchFamily="18" charset="0"/>
              </a:rPr>
              <a:t>mísí</a:t>
            </a:r>
            <a:r>
              <a:rPr lang="en-AU" sz="1800" dirty="0">
                <a:solidFill>
                  <a:srgbClr val="002060"/>
                </a:solidFill>
                <a:latin typeface="Times New Roman" panose="02020603050405020304" pitchFamily="18" charset="0"/>
                <a:cs typeface="Times New Roman" panose="02020603050405020304" pitchFamily="18" charset="0"/>
              </a:rPr>
              <a:t> s </a:t>
            </a:r>
            <a:r>
              <a:rPr lang="en-AU" sz="1800" dirty="0" err="1">
                <a:solidFill>
                  <a:srgbClr val="002060"/>
                </a:solidFill>
                <a:latin typeface="Times New Roman" panose="02020603050405020304" pitchFamily="18" charset="0"/>
                <a:cs typeface="Times New Roman" panose="02020603050405020304" pitchFamily="18" charset="0"/>
              </a:rPr>
              <a:t>asfaltem</a:t>
            </a:r>
            <a:r>
              <a:rPr lang="en-AU" sz="1800" dirty="0">
                <a:solidFill>
                  <a:srgbClr val="002060"/>
                </a:solidFill>
                <a:latin typeface="Times New Roman" panose="02020603050405020304" pitchFamily="18" charset="0"/>
                <a:cs typeface="Times New Roman" panose="02020603050405020304" pitchFamily="18" charset="0"/>
              </a:rPr>
              <a:t> a </a:t>
            </a:r>
            <a:r>
              <a:rPr lang="en-AU" sz="1800" dirty="0" err="1">
                <a:solidFill>
                  <a:srgbClr val="002060"/>
                </a:solidFill>
                <a:latin typeface="Times New Roman" panose="02020603050405020304" pitchFamily="18" charset="0"/>
                <a:cs typeface="Times New Roman" panose="02020603050405020304" pitchFamily="18" charset="0"/>
              </a:rPr>
              <a:t>recyklovaným</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sklem</a:t>
            </a:r>
            <a:r>
              <a:rPr lang="en-AU" sz="1800" dirty="0">
                <a:solidFill>
                  <a:srgbClr val="002060"/>
                </a:solidFill>
                <a:latin typeface="Times New Roman" panose="02020603050405020304" pitchFamily="18" charset="0"/>
                <a:cs typeface="Times New Roman" panose="02020603050405020304" pitchFamily="18" charset="0"/>
              </a:rPr>
              <a:t> a </a:t>
            </a:r>
            <a:r>
              <a:rPr lang="en-AU" sz="1800" dirty="0" err="1">
                <a:solidFill>
                  <a:srgbClr val="002060"/>
                </a:solidFill>
                <a:latin typeface="Times New Roman" panose="02020603050405020304" pitchFamily="18" charset="0"/>
                <a:cs typeface="Times New Roman" panose="02020603050405020304" pitchFamily="18" charset="0"/>
              </a:rPr>
              <a:t>vytvářejí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tak</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kvalitnější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povrch</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silnic</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který</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vydrží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až</a:t>
            </a:r>
            <a:r>
              <a:rPr lang="en-AU" sz="1800" dirty="0">
                <a:solidFill>
                  <a:srgbClr val="002060"/>
                </a:solidFill>
                <a:latin typeface="Times New Roman" panose="02020603050405020304" pitchFamily="18" charset="0"/>
                <a:cs typeface="Times New Roman" panose="02020603050405020304" pitchFamily="18" charset="0"/>
              </a:rPr>
              <a:t> o 65 % </a:t>
            </a:r>
            <a:r>
              <a:rPr lang="en-AU" sz="1800" dirty="0" err="1">
                <a:solidFill>
                  <a:srgbClr val="002060"/>
                </a:solidFill>
                <a:latin typeface="Times New Roman" panose="02020603050405020304" pitchFamily="18" charset="0"/>
                <a:cs typeface="Times New Roman" panose="02020603050405020304" pitchFamily="18" charset="0"/>
              </a:rPr>
              <a:t>déle</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než</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tradiční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asfalt</a:t>
            </a:r>
            <a:r>
              <a:rPr lang="en-AU" sz="1800" dirty="0">
                <a:solidFill>
                  <a:srgbClr val="002060"/>
                </a:solidFill>
                <a:latin typeface="Times New Roman" panose="02020603050405020304" pitchFamily="18" charset="0"/>
                <a:cs typeface="Times New Roman" panose="02020603050405020304" pitchFamily="18" charset="0"/>
              </a:rPr>
              <a:t>.</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rPr>
              <a:t>Na </a:t>
            </a:r>
            <a:r>
              <a:rPr lang="en-AU" sz="1800" dirty="0" err="1">
                <a:solidFill>
                  <a:srgbClr val="002060"/>
                </a:solidFill>
                <a:latin typeface="Times New Roman" panose="02020603050405020304" pitchFamily="18" charset="0"/>
                <a:cs typeface="Times New Roman" panose="02020603050405020304" pitchFamily="18" charset="0"/>
              </a:rPr>
              <a:t>každý</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kilometr</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položené</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silnice</a:t>
            </a:r>
            <a:r>
              <a:rPr lang="en-AU" sz="1800" dirty="0">
                <a:solidFill>
                  <a:srgbClr val="002060"/>
                </a:solidFill>
                <a:latin typeface="Times New Roman" panose="02020603050405020304" pitchFamily="18" charset="0"/>
                <a:cs typeface="Times New Roman" panose="02020603050405020304" pitchFamily="18" charset="0"/>
              </a:rPr>
              <a:t> se </a:t>
            </a:r>
            <a:r>
              <a:rPr lang="en-AU" sz="1800" dirty="0" err="1">
                <a:solidFill>
                  <a:srgbClr val="002060"/>
                </a:solidFill>
                <a:latin typeface="Times New Roman" panose="02020603050405020304" pitchFamily="18" charset="0"/>
                <a:cs typeface="Times New Roman" panose="02020603050405020304" pitchFamily="18" charset="0"/>
              </a:rPr>
              <a:t>ve</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směsi</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použije</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ekvivalent</a:t>
            </a:r>
            <a:r>
              <a:rPr lang="en-AU" sz="1800" dirty="0">
                <a:solidFill>
                  <a:srgbClr val="002060"/>
                </a:solidFill>
                <a:latin typeface="Times New Roman" panose="02020603050405020304" pitchFamily="18" charset="0"/>
                <a:cs typeface="Times New Roman" panose="02020603050405020304" pitchFamily="18" charset="0"/>
              </a:rPr>
              <a:t> 530 000 </a:t>
            </a:r>
            <a:r>
              <a:rPr lang="en-AU" sz="1800" dirty="0" err="1">
                <a:solidFill>
                  <a:srgbClr val="002060"/>
                </a:solidFill>
                <a:latin typeface="Times New Roman" panose="02020603050405020304" pitchFamily="18" charset="0"/>
                <a:cs typeface="Times New Roman" panose="02020603050405020304" pitchFamily="18" charset="0"/>
              </a:rPr>
              <a:t>plastových</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sáčků</a:t>
            </a:r>
            <a:r>
              <a:rPr lang="en-AU" sz="1800" dirty="0">
                <a:solidFill>
                  <a:srgbClr val="002060"/>
                </a:solidFill>
                <a:latin typeface="Times New Roman" panose="02020603050405020304" pitchFamily="18" charset="0"/>
                <a:cs typeface="Times New Roman" panose="02020603050405020304" pitchFamily="18" charset="0"/>
              </a:rPr>
              <a:t>, 168 000 </a:t>
            </a:r>
            <a:r>
              <a:rPr lang="en-AU" sz="1800" dirty="0" err="1">
                <a:solidFill>
                  <a:srgbClr val="002060"/>
                </a:solidFill>
                <a:latin typeface="Times New Roman" panose="02020603050405020304" pitchFamily="18" charset="0"/>
                <a:cs typeface="Times New Roman" panose="02020603050405020304" pitchFamily="18" charset="0"/>
              </a:rPr>
              <a:t>skleněných</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lahví</a:t>
            </a:r>
            <a:r>
              <a:rPr lang="en-AU" sz="1800" dirty="0">
                <a:solidFill>
                  <a:srgbClr val="002060"/>
                </a:solidFill>
                <a:latin typeface="Times New Roman" panose="02020603050405020304" pitchFamily="18" charset="0"/>
                <a:cs typeface="Times New Roman" panose="02020603050405020304" pitchFamily="18" charset="0"/>
              </a:rPr>
              <a:t> a </a:t>
            </a:r>
            <a:r>
              <a:rPr lang="en-AU" sz="1800" dirty="0" err="1">
                <a:solidFill>
                  <a:srgbClr val="002060"/>
                </a:solidFill>
                <a:latin typeface="Times New Roman" panose="02020603050405020304" pitchFamily="18" charset="0"/>
                <a:cs typeface="Times New Roman" panose="02020603050405020304" pitchFamily="18" charset="0"/>
              </a:rPr>
              <a:t>odpadního</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toneru</a:t>
            </a:r>
            <a:r>
              <a:rPr lang="en-AU" sz="1800" dirty="0">
                <a:solidFill>
                  <a:srgbClr val="002060"/>
                </a:solidFill>
                <a:latin typeface="Times New Roman" panose="02020603050405020304" pitchFamily="18" charset="0"/>
                <a:cs typeface="Times New Roman" panose="02020603050405020304" pitchFamily="18" charset="0"/>
              </a:rPr>
              <a:t> z 12 500 </a:t>
            </a:r>
            <a:r>
              <a:rPr lang="en-AU" sz="1800" dirty="0" err="1">
                <a:solidFill>
                  <a:srgbClr val="002060"/>
                </a:solidFill>
                <a:latin typeface="Times New Roman" panose="02020603050405020304" pitchFamily="18" charset="0"/>
                <a:cs typeface="Times New Roman" panose="02020603050405020304" pitchFamily="18" charset="0"/>
              </a:rPr>
              <a:t>kazet</a:t>
            </a:r>
            <a:r>
              <a:rPr lang="en-AU" sz="1800" dirty="0">
                <a:solidFill>
                  <a:srgbClr val="002060"/>
                </a:solidFill>
                <a:latin typeface="Times New Roman" panose="02020603050405020304" pitchFamily="18" charset="0"/>
                <a:cs typeface="Times New Roman" panose="02020603050405020304" pitchFamily="18" charset="0"/>
              </a:rPr>
              <a:t> do </a:t>
            </a:r>
            <a:r>
              <a:rPr lang="en-AU" sz="1800" dirty="0" err="1">
                <a:solidFill>
                  <a:srgbClr val="002060"/>
                </a:solidFill>
                <a:latin typeface="Times New Roman" panose="02020603050405020304" pitchFamily="18" charset="0"/>
                <a:cs typeface="Times New Roman" panose="02020603050405020304" pitchFamily="18" charset="0"/>
              </a:rPr>
              <a:t>tiskáren.Místo</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toho</a:t>
            </a:r>
            <a:r>
              <a:rPr lang="en-AU" sz="1800" dirty="0">
                <a:solidFill>
                  <a:srgbClr val="002060"/>
                </a:solidFill>
                <a:latin typeface="Times New Roman" panose="02020603050405020304" pitchFamily="18" charset="0"/>
                <a:cs typeface="Times New Roman" panose="02020603050405020304" pitchFamily="18" charset="0"/>
              </a:rPr>
              <a:t>, aby </a:t>
            </a:r>
            <a:r>
              <a:rPr lang="en-AU" sz="1800" dirty="0" err="1">
                <a:solidFill>
                  <a:srgbClr val="002060"/>
                </a:solidFill>
                <a:latin typeface="Times New Roman" panose="02020603050405020304" pitchFamily="18" charset="0"/>
                <a:cs typeface="Times New Roman" panose="02020603050405020304" pitchFamily="18" charset="0"/>
              </a:rPr>
              <a:t>všechen</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tento</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odpad</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skončil</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na</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skládce</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získá</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nový</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život</a:t>
            </a:r>
            <a:r>
              <a:rPr lang="en-AU" sz="1800" dirty="0">
                <a:solidFill>
                  <a:srgbClr val="002060"/>
                </a:solidFill>
                <a:latin typeface="Times New Roman" panose="02020603050405020304" pitchFamily="18" charset="0"/>
                <a:cs typeface="Times New Roman" panose="02020603050405020304" pitchFamily="18" charset="0"/>
              </a:rPr>
              <a:t> a </a:t>
            </a:r>
            <a:r>
              <a:rPr lang="en-AU" sz="1800" dirty="0" err="1">
                <a:solidFill>
                  <a:srgbClr val="002060"/>
                </a:solidFill>
                <a:latin typeface="Times New Roman" panose="02020603050405020304" pitchFamily="18" charset="0"/>
                <a:cs typeface="Times New Roman" panose="02020603050405020304" pitchFamily="18" charset="0"/>
              </a:rPr>
              <a:t>dostane</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nás</a:t>
            </a:r>
            <a:r>
              <a:rPr lang="en-AU" sz="1800" dirty="0">
                <a:solidFill>
                  <a:srgbClr val="002060"/>
                </a:solidFill>
                <a:latin typeface="Times New Roman" panose="02020603050405020304" pitchFamily="18" charset="0"/>
                <a:cs typeface="Times New Roman" panose="02020603050405020304" pitchFamily="18" charset="0"/>
              </a:rPr>
              <a:t> tam, </a:t>
            </a:r>
            <a:r>
              <a:rPr lang="en-AU" sz="1800" dirty="0" err="1">
                <a:solidFill>
                  <a:srgbClr val="002060"/>
                </a:solidFill>
                <a:latin typeface="Times New Roman" panose="02020603050405020304" pitchFamily="18" charset="0"/>
                <a:cs typeface="Times New Roman" panose="02020603050405020304" pitchFamily="18" charset="0"/>
              </a:rPr>
              <a:t>kam</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potřebujeme</a:t>
            </a:r>
            <a:r>
              <a:rPr lang="en-AU" sz="1800" dirty="0">
                <a:solidFill>
                  <a:srgbClr val="002060"/>
                </a:solidFill>
                <a:latin typeface="Times New Roman" panose="02020603050405020304" pitchFamily="18" charset="0"/>
                <a:cs typeface="Times New Roman" panose="02020603050405020304" pitchFamily="18" charset="0"/>
              </a:rPr>
              <a:t>.</a:t>
            </a:r>
          </a:p>
        </p:txBody>
      </p:sp>
      <p:pic>
        <p:nvPicPr>
          <p:cNvPr id="2" name="Obrázek 1">
            <a:extLst>
              <a:ext uri="{FF2B5EF4-FFF2-40B4-BE49-F238E27FC236}">
                <a16:creationId xmlns:a16="http://schemas.microsoft.com/office/drawing/2014/main" id="{F9F5B0DC-9576-461C-ADC1-5EB02AE9B72E}"/>
              </a:ext>
            </a:extLst>
          </p:cNvPr>
          <p:cNvPicPr>
            <a:picLocks noChangeAspect="1"/>
          </p:cNvPicPr>
          <p:nvPr/>
        </p:nvPicPr>
        <p:blipFill rotWithShape="1">
          <a:blip r:embed="rId5"/>
          <a:srcRect l="6579" t="12001" r="12237" b="68508"/>
          <a:stretch/>
        </p:blipFill>
        <p:spPr>
          <a:xfrm>
            <a:off x="251520" y="986755"/>
            <a:ext cx="9897979" cy="1336690"/>
          </a:xfrm>
          <a:prstGeom prst="rect">
            <a:avLst/>
          </a:prstGeom>
        </p:spPr>
      </p:pic>
      <p:pic>
        <p:nvPicPr>
          <p:cNvPr id="5" name="Obrázek 4">
            <a:extLst>
              <a:ext uri="{FF2B5EF4-FFF2-40B4-BE49-F238E27FC236}">
                <a16:creationId xmlns:a16="http://schemas.microsoft.com/office/drawing/2014/main" id="{5D539563-A627-451C-8082-82DA8F893064}"/>
              </a:ext>
            </a:extLst>
          </p:cNvPr>
          <p:cNvPicPr>
            <a:picLocks noChangeAspect="1"/>
          </p:cNvPicPr>
          <p:nvPr/>
        </p:nvPicPr>
        <p:blipFill>
          <a:blip r:embed="rId6"/>
          <a:stretch>
            <a:fillRect/>
          </a:stretch>
        </p:blipFill>
        <p:spPr>
          <a:xfrm>
            <a:off x="8351780" y="2740073"/>
            <a:ext cx="3595437" cy="26606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46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78668" y="361371"/>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620141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800" dirty="0">
                <a:solidFill>
                  <a:srgbClr val="002060"/>
                </a:solidFill>
                <a:latin typeface="Times New Roman" panose="02020603050405020304" pitchFamily="18" charset="0"/>
                <a:cs typeface="Times New Roman" panose="02020603050405020304" pitchFamily="18" charset="0"/>
              </a:rPr>
              <a:t>Kanadská firma </a:t>
            </a:r>
            <a:r>
              <a:rPr lang="en-US" sz="1800" dirty="0">
                <a:solidFill>
                  <a:srgbClr val="002060"/>
                </a:solidFill>
                <a:latin typeface="Times New Roman" panose="02020603050405020304" pitchFamily="18" charset="0"/>
                <a:cs typeface="Times New Roman" panose="02020603050405020304" pitchFamily="18" charset="0"/>
                <a:hlinkClick r:id="rId4"/>
              </a:rPr>
              <a:t>Enerkem</a:t>
            </a:r>
            <a:r>
              <a:rPr lang="en-US" sz="1800" dirty="0">
                <a:solidFill>
                  <a:srgbClr val="002060"/>
                </a:solidFill>
                <a:latin typeface="Times New Roman" panose="02020603050405020304" pitchFamily="18" charset="0"/>
                <a:cs typeface="Times New Roman" panose="02020603050405020304" pitchFamily="18" charset="0"/>
              </a:rPr>
              <a:t> je </a:t>
            </a:r>
            <a:r>
              <a:rPr lang="en-US" sz="1800" dirty="0" err="1">
                <a:solidFill>
                  <a:srgbClr val="002060"/>
                </a:solidFill>
                <a:latin typeface="Times New Roman" panose="02020603050405020304" pitchFamily="18" charset="0"/>
                <a:cs typeface="Times New Roman" panose="02020603050405020304" pitchFamily="18" charset="0"/>
              </a:rPr>
              <a:t>první</a:t>
            </a:r>
            <a:r>
              <a:rPr lang="en-US" sz="1800" dirty="0">
                <a:solidFill>
                  <a:srgbClr val="002060"/>
                </a:solidFill>
                <a:latin typeface="Times New Roman" panose="02020603050405020304" pitchFamily="18" charset="0"/>
                <a:cs typeface="Times New Roman" panose="02020603050405020304" pitchFamily="18" charset="0"/>
              </a:rPr>
              <a:t> společností </a:t>
            </a:r>
            <a:r>
              <a:rPr lang="en-US" sz="1800" dirty="0" err="1">
                <a:solidFill>
                  <a:srgbClr val="002060"/>
                </a:solidFill>
                <a:latin typeface="Times New Roman" panose="02020603050405020304" pitchFamily="18" charset="0"/>
                <a:cs typeface="Times New Roman" panose="02020603050405020304" pitchFamily="18" charset="0"/>
              </a:rPr>
              <a:t>na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světě</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která</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vyrábí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obnovitelný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metanol</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etanol</a:t>
            </a:r>
            <a:r>
              <a:rPr lang="en-US" sz="1800" dirty="0">
                <a:solidFill>
                  <a:srgbClr val="002060"/>
                </a:solidFill>
                <a:latin typeface="Times New Roman" panose="02020603050405020304" pitchFamily="18" charset="0"/>
                <a:cs typeface="Times New Roman" panose="02020603050405020304" pitchFamily="18" charset="0"/>
              </a:rPr>
              <a:t> z </a:t>
            </a:r>
            <a:r>
              <a:rPr lang="en-US" sz="1800" dirty="0" err="1">
                <a:solidFill>
                  <a:srgbClr val="002060"/>
                </a:solidFill>
                <a:latin typeface="Times New Roman" panose="02020603050405020304" pitchFamily="18" charset="0"/>
                <a:cs typeface="Times New Roman" panose="02020603050405020304" pitchFamily="18" charset="0"/>
              </a:rPr>
              <a:t>nerecyklovatelného</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nekompostovatelného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tuhého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komunálního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odpadu</a:t>
            </a:r>
            <a:r>
              <a:rPr lang="en-US" sz="1800" dirty="0">
                <a:solidFill>
                  <a:srgbClr val="002060"/>
                </a:solidFill>
                <a:latin typeface="Times New Roman" panose="02020603050405020304" pitchFamily="18" charset="0"/>
                <a:cs typeface="Times New Roman" panose="02020603050405020304" pitchFamily="18" charset="0"/>
              </a:rPr>
              <a:t> v </a:t>
            </a:r>
            <a:r>
              <a:rPr lang="en-US" sz="1800" dirty="0" err="1">
                <a:solidFill>
                  <a:srgbClr val="002060"/>
                </a:solidFill>
                <a:latin typeface="Times New Roman" panose="02020603050405020304" pitchFamily="18" charset="0"/>
                <a:cs typeface="Times New Roman" panose="02020603050405020304" pitchFamily="18" charset="0"/>
              </a:rPr>
              <a:t>plném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komerčním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měřítku</a:t>
            </a:r>
            <a:r>
              <a:rPr lang="en-US" sz="1800" dirty="0">
                <a:solidFill>
                  <a:srgbClr val="002060"/>
                </a:solidFill>
                <a:latin typeface="Times New Roman" panose="02020603050405020304" pitchFamily="18" charset="0"/>
                <a:cs typeface="Times New Roman" panose="02020603050405020304" pitchFamily="18" charset="0"/>
              </a:rPr>
              <a:t>.</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err="1">
                <a:solidFill>
                  <a:srgbClr val="002060"/>
                </a:solidFill>
                <a:latin typeface="Times New Roman" panose="02020603050405020304" pitchFamily="18" charset="0"/>
                <a:cs typeface="Times New Roman" panose="02020603050405020304" pitchFamily="18" charset="0"/>
              </a:rPr>
              <a:t>Technologie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získává</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uhlík</a:t>
            </a:r>
            <a:r>
              <a:rPr lang="en-US" sz="1800" dirty="0">
                <a:solidFill>
                  <a:srgbClr val="002060"/>
                </a:solidFill>
                <a:latin typeface="Times New Roman" panose="02020603050405020304" pitchFamily="18" charset="0"/>
                <a:cs typeface="Times New Roman" panose="02020603050405020304" pitchFamily="18" charset="0"/>
              </a:rPr>
              <a:t> z </a:t>
            </a:r>
            <a:r>
              <a:rPr lang="en-US" sz="1800" dirty="0" err="1">
                <a:solidFill>
                  <a:srgbClr val="002060"/>
                </a:solidFill>
                <a:latin typeface="Times New Roman" panose="02020603050405020304" pitchFamily="18" charset="0"/>
                <a:cs typeface="Times New Roman" panose="02020603050405020304" pitchFamily="18" charset="0"/>
              </a:rPr>
              <a:t>odpadu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který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nelze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recyklovat</a:t>
            </a:r>
            <a:r>
              <a:rPr lang="en-US" sz="1800" dirty="0">
                <a:solidFill>
                  <a:srgbClr val="002060"/>
                </a:solidFill>
                <a:latin typeface="Times New Roman" panose="02020603050405020304" pitchFamily="18" charset="0"/>
                <a:cs typeface="Times New Roman" panose="02020603050405020304" pitchFamily="18" charset="0"/>
              </a:rPr>
              <a:t>. Za </a:t>
            </a:r>
            <a:r>
              <a:rPr lang="en-US" sz="1800" dirty="0" err="1">
                <a:solidFill>
                  <a:srgbClr val="002060"/>
                </a:solidFill>
                <a:latin typeface="Times New Roman" panose="02020603050405020304" pitchFamily="18" charset="0"/>
                <a:cs typeface="Times New Roman" panose="02020603050405020304" pitchFamily="18" charset="0"/>
              </a:rPr>
              <a:t>pět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minut</a:t>
            </a:r>
            <a:r>
              <a:rPr lang="en-US" sz="1800" dirty="0">
                <a:solidFill>
                  <a:srgbClr val="002060"/>
                </a:solidFill>
                <a:latin typeface="Times New Roman" panose="02020603050405020304" pitchFamily="18" charset="0"/>
                <a:cs typeface="Times New Roman" panose="02020603050405020304" pitchFamily="18" charset="0"/>
              </a:rPr>
              <a:t> se </a:t>
            </a:r>
            <a:r>
              <a:rPr lang="en-US" sz="1800" dirty="0" err="1">
                <a:solidFill>
                  <a:srgbClr val="002060"/>
                </a:solidFill>
                <a:latin typeface="Times New Roman" panose="02020603050405020304" pitchFamily="18" charset="0"/>
                <a:cs typeface="Times New Roman" panose="02020603050405020304" pitchFamily="18" charset="0"/>
              </a:rPr>
              <a:t>pak</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uhlík</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změní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plyn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který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lze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použít</a:t>
            </a:r>
            <a:r>
              <a:rPr lang="en-US" sz="1800" dirty="0">
                <a:solidFill>
                  <a:srgbClr val="002060"/>
                </a:solidFill>
                <a:latin typeface="Times New Roman" panose="02020603050405020304" pitchFamily="18" charset="0"/>
                <a:cs typeface="Times New Roman" panose="02020603050405020304" pitchFamily="18" charset="0"/>
              </a:rPr>
              <a:t> k </a:t>
            </a:r>
            <a:r>
              <a:rPr lang="en-US" sz="1800" dirty="0" err="1">
                <a:solidFill>
                  <a:srgbClr val="002060"/>
                </a:solidFill>
                <a:latin typeface="Times New Roman" panose="02020603050405020304" pitchFamily="18" charset="0"/>
                <a:cs typeface="Times New Roman" panose="02020603050405020304" pitchFamily="18" charset="0"/>
              </a:rPr>
              <a:t>výrobě</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biopaliv</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jako</a:t>
            </a:r>
            <a:r>
              <a:rPr lang="en-US" sz="1800" dirty="0">
                <a:solidFill>
                  <a:srgbClr val="002060"/>
                </a:solidFill>
                <a:latin typeface="Times New Roman" panose="02020603050405020304" pitchFamily="18" charset="0"/>
                <a:cs typeface="Times New Roman" panose="02020603050405020304" pitchFamily="18" charset="0"/>
              </a:rPr>
              <a:t> je </a:t>
            </a:r>
            <a:r>
              <a:rPr lang="en-US" sz="1800" dirty="0" err="1">
                <a:solidFill>
                  <a:srgbClr val="002060"/>
                </a:solidFill>
                <a:latin typeface="Times New Roman" panose="02020603050405020304" pitchFamily="18" charset="0"/>
                <a:cs typeface="Times New Roman" panose="02020603050405020304" pitchFamily="18" charset="0"/>
              </a:rPr>
              <a:t>metanol</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etanol</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také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chemikálií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které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lze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použít</a:t>
            </a:r>
            <a:r>
              <a:rPr lang="en-US" sz="1800" dirty="0">
                <a:solidFill>
                  <a:srgbClr val="002060"/>
                </a:solidFill>
                <a:latin typeface="Times New Roman" panose="02020603050405020304" pitchFamily="18" charset="0"/>
                <a:cs typeface="Times New Roman" panose="02020603050405020304" pitchFamily="18" charset="0"/>
              </a:rPr>
              <a:t> v </a:t>
            </a:r>
            <a:r>
              <a:rPr lang="en-US" sz="1800" dirty="0" err="1">
                <a:solidFill>
                  <a:srgbClr val="002060"/>
                </a:solidFill>
                <a:latin typeface="Times New Roman" panose="02020603050405020304" pitchFamily="18" charset="0"/>
                <a:cs typeface="Times New Roman" panose="02020603050405020304" pitchFamily="18" charset="0"/>
              </a:rPr>
              <a:t>tisících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každodenních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výrobků</a:t>
            </a:r>
            <a:r>
              <a:rPr lang="en-US" sz="1800" dirty="0">
                <a:solidFill>
                  <a:srgbClr val="002060"/>
                </a:solidFill>
                <a:latin typeface="Times New Roman" panose="02020603050405020304" pitchFamily="18" charset="0"/>
                <a:cs typeface="Times New Roman" panose="02020603050405020304" pitchFamily="18" charset="0"/>
              </a:rPr>
              <a:t>. </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err="1">
                <a:solidFill>
                  <a:srgbClr val="002060"/>
                </a:solidFill>
                <a:latin typeface="Times New Roman" panose="02020603050405020304" pitchFamily="18" charset="0"/>
                <a:cs typeface="Times New Roman" panose="02020603050405020304" pitchFamily="18" charset="0"/>
              </a:rPr>
              <a:t>Například</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město</a:t>
            </a:r>
            <a:r>
              <a:rPr lang="en-US" sz="1800" dirty="0">
                <a:solidFill>
                  <a:srgbClr val="002060"/>
                </a:solidFill>
                <a:latin typeface="Times New Roman" panose="02020603050405020304" pitchFamily="18" charset="0"/>
                <a:cs typeface="Times New Roman" panose="02020603050405020304" pitchFamily="18" charset="0"/>
              </a:rPr>
              <a:t> Edmonton </a:t>
            </a:r>
            <a:r>
              <a:rPr lang="en-US" sz="1800" dirty="0" err="1">
                <a:solidFill>
                  <a:srgbClr val="002060"/>
                </a:solidFill>
                <a:latin typeface="Times New Roman" panose="02020603050405020304" pitchFamily="18" charset="0"/>
                <a:cs typeface="Times New Roman" panose="02020603050405020304" pitchFamily="18" charset="0"/>
              </a:rPr>
              <a:t>nyní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znovu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využívá</a:t>
            </a:r>
            <a:r>
              <a:rPr lang="en-US" sz="1800" dirty="0">
                <a:solidFill>
                  <a:srgbClr val="002060"/>
                </a:solidFill>
                <a:latin typeface="Times New Roman" panose="02020603050405020304" pitchFamily="18" charset="0"/>
                <a:cs typeface="Times New Roman" panose="02020603050405020304" pitchFamily="18" charset="0"/>
              </a:rPr>
              <a:t> 90 % </a:t>
            </a:r>
            <a:r>
              <a:rPr lang="en-US" sz="1800" dirty="0" err="1">
                <a:solidFill>
                  <a:srgbClr val="002060"/>
                </a:solidFill>
                <a:latin typeface="Times New Roman" panose="02020603050405020304" pitchFamily="18" charset="0"/>
                <a:cs typeface="Times New Roman" panose="02020603050405020304" pitchFamily="18" charset="0"/>
              </a:rPr>
              <a:t>svého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odpadu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čímž</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každoročně</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ušetří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více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než</a:t>
            </a:r>
            <a:r>
              <a:rPr lang="en-US" sz="1800" dirty="0">
                <a:solidFill>
                  <a:srgbClr val="002060"/>
                </a:solidFill>
                <a:latin typeface="Times New Roman" panose="02020603050405020304" pitchFamily="18" charset="0"/>
                <a:cs typeface="Times New Roman" panose="02020603050405020304" pitchFamily="18" charset="0"/>
              </a:rPr>
              <a:t> 100 000 tun </a:t>
            </a:r>
            <a:r>
              <a:rPr lang="en-US" sz="1800" dirty="0" err="1">
                <a:solidFill>
                  <a:srgbClr val="002060"/>
                </a:solidFill>
                <a:latin typeface="Times New Roman" panose="02020603050405020304" pitchFamily="18" charset="0"/>
                <a:cs typeface="Times New Roman" panose="02020603050405020304" pitchFamily="18" charset="0"/>
              </a:rPr>
              <a:t>skládek</a:t>
            </a:r>
            <a:r>
              <a:rPr lang="en-US" sz="1800" dirty="0">
                <a:solidFill>
                  <a:srgbClr val="002060"/>
                </a:solidFill>
                <a:latin typeface="Times New Roman" panose="02020603050405020304" pitchFamily="18" charset="0"/>
                <a:cs typeface="Times New Roman" panose="02020603050405020304" pitchFamily="18" charset="0"/>
              </a:rPr>
              <a:t>.</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3BC241D0-F742-4D0B-8F50-F37530E98C90}"/>
              </a:ext>
            </a:extLst>
          </p:cNvPr>
          <p:cNvPicPr>
            <a:picLocks noChangeAspect="1"/>
          </p:cNvPicPr>
          <p:nvPr/>
        </p:nvPicPr>
        <p:blipFill rotWithShape="1">
          <a:blip r:embed="rId5"/>
          <a:srcRect l="15871" t="14035" r="16873" b="68655"/>
          <a:stretch/>
        </p:blipFill>
        <p:spPr>
          <a:xfrm>
            <a:off x="519379" y="962526"/>
            <a:ext cx="7138651" cy="10334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Obrázek 7">
            <a:extLst>
              <a:ext uri="{FF2B5EF4-FFF2-40B4-BE49-F238E27FC236}">
                <a16:creationId xmlns:a16="http://schemas.microsoft.com/office/drawing/2014/main" id="{6DC5A140-DCF4-47FD-8864-6A8A26CEE2F1}"/>
              </a:ext>
            </a:extLst>
          </p:cNvPr>
          <p:cNvPicPr>
            <a:picLocks noChangeAspect="1"/>
          </p:cNvPicPr>
          <p:nvPr/>
        </p:nvPicPr>
        <p:blipFill>
          <a:blip r:embed="rId6"/>
          <a:stretch>
            <a:fillRect/>
          </a:stretch>
        </p:blipFill>
        <p:spPr>
          <a:xfrm>
            <a:off x="6529137" y="2337825"/>
            <a:ext cx="5295830" cy="331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6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78668" y="361371"/>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151753" y="2050980"/>
            <a:ext cx="306550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dirty="0">
                <a:solidFill>
                  <a:srgbClr val="002060"/>
                </a:solidFill>
                <a:latin typeface="Times New Roman" panose="02020603050405020304" pitchFamily="18" charset="0"/>
                <a:cs typeface="Times New Roman" panose="02020603050405020304" pitchFamily="18" charset="0"/>
              </a:rPr>
              <a:t>T</a:t>
            </a:r>
            <a:r>
              <a:rPr lang="en-US" sz="1800" dirty="0" err="1">
                <a:solidFill>
                  <a:srgbClr val="002060"/>
                </a:solidFill>
                <a:latin typeface="Times New Roman" panose="02020603050405020304" pitchFamily="18" charset="0"/>
                <a:cs typeface="Times New Roman" panose="02020603050405020304" pitchFamily="18" charset="0"/>
              </a:rPr>
              <a:t>ato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firma</a:t>
            </a:r>
            <a:r>
              <a:rPr lang="en-US" sz="1800" dirty="0">
                <a:solidFill>
                  <a:srgbClr val="002060"/>
                </a:solidFill>
                <a:latin typeface="Times New Roman" panose="02020603050405020304" pitchFamily="18" charset="0"/>
                <a:cs typeface="Times New Roman" panose="02020603050405020304" pitchFamily="18" charset="0"/>
              </a:rPr>
              <a:t> v </a:t>
            </a:r>
            <a:r>
              <a:rPr lang="en-US" sz="1800" dirty="0" err="1">
                <a:solidFill>
                  <a:srgbClr val="002060"/>
                </a:solidFill>
                <a:latin typeface="Times New Roman" panose="02020603050405020304" pitchFamily="18" charset="0"/>
                <a:cs typeface="Times New Roman" panose="02020603050405020304" pitchFamily="18" charset="0"/>
              </a:rPr>
              <a:t>Atlantě</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zpracovává</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staré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pneumatiky</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další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gumový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odpad</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tzv</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mikronizovaný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gumový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prášek</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který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lze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následně</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použít</a:t>
            </a:r>
            <a:r>
              <a:rPr lang="en-US" sz="1800" dirty="0">
                <a:solidFill>
                  <a:srgbClr val="002060"/>
                </a:solidFill>
                <a:latin typeface="Times New Roman" panose="02020603050405020304" pitchFamily="18" charset="0"/>
                <a:cs typeface="Times New Roman" panose="02020603050405020304" pitchFamily="18" charset="0"/>
              </a:rPr>
              <a:t> v </a:t>
            </a:r>
            <a:r>
              <a:rPr lang="en-US" sz="1800" dirty="0" err="1">
                <a:solidFill>
                  <a:srgbClr val="002060"/>
                </a:solidFill>
                <a:latin typeface="Times New Roman" panose="02020603050405020304" pitchFamily="18" charset="0"/>
                <a:cs typeface="Times New Roman" panose="02020603050405020304" pitchFamily="18" charset="0"/>
              </a:rPr>
              <a:t>široké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škále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aplikací</a:t>
            </a:r>
            <a:r>
              <a:rPr lang="en-US" sz="1800" dirty="0">
                <a:solidFill>
                  <a:srgbClr val="002060"/>
                </a:solidFill>
                <a:latin typeface="Times New Roman" panose="02020603050405020304" pitchFamily="18" charset="0"/>
                <a:cs typeface="Times New Roman" panose="02020603050405020304" pitchFamily="18" charset="0"/>
              </a:rPr>
              <a:t> od </a:t>
            </a:r>
            <a:r>
              <a:rPr lang="en-US" sz="1800" dirty="0" err="1">
                <a:solidFill>
                  <a:srgbClr val="002060"/>
                </a:solidFill>
                <a:latin typeface="Times New Roman" panose="02020603050405020304" pitchFamily="18" charset="0"/>
                <a:cs typeface="Times New Roman" panose="02020603050405020304" pitchFamily="18" charset="0"/>
              </a:rPr>
              <a:t>pneumatik</a:t>
            </a:r>
            <a:r>
              <a:rPr lang="en-US" sz="1800" dirty="0">
                <a:solidFill>
                  <a:srgbClr val="002060"/>
                </a:solidFill>
                <a:latin typeface="Times New Roman" panose="02020603050405020304" pitchFamily="18" charset="0"/>
                <a:cs typeface="Times New Roman" panose="02020603050405020304" pitchFamily="18" charset="0"/>
              </a:rPr>
              <a:t> po </a:t>
            </a:r>
            <a:r>
              <a:rPr lang="en-US" sz="1800" dirty="0" err="1">
                <a:solidFill>
                  <a:srgbClr val="002060"/>
                </a:solidFill>
                <a:latin typeface="Times New Roman" panose="02020603050405020304" pitchFamily="18" charset="0"/>
                <a:cs typeface="Times New Roman" panose="02020603050405020304" pitchFamily="18" charset="0"/>
              </a:rPr>
              <a:t>plasty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asfalt</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stavební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materiál</a:t>
            </a:r>
            <a:r>
              <a:rPr lang="en-US" sz="1800" dirty="0">
                <a:solidFill>
                  <a:srgbClr val="002060"/>
                </a:solidFill>
                <a:latin typeface="Times New Roman" panose="02020603050405020304" pitchFamily="18" charset="0"/>
                <a:cs typeface="Times New Roman" panose="02020603050405020304" pitchFamily="18" charset="0"/>
              </a:rPr>
              <a:t>. </a:t>
            </a: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dirty="0">
                <a:solidFill>
                  <a:srgbClr val="002060"/>
                </a:solidFill>
                <a:latin typeface="Times New Roman" panose="02020603050405020304" pitchFamily="18" charset="0"/>
                <a:cs typeface="Times New Roman" panose="02020603050405020304" pitchFamily="18" charset="0"/>
              </a:rPr>
              <a:t>Z </a:t>
            </a:r>
            <a:r>
              <a:rPr lang="en-US" sz="1800" dirty="0" err="1">
                <a:solidFill>
                  <a:srgbClr val="002060"/>
                </a:solidFill>
                <a:latin typeface="Times New Roman" panose="02020603050405020304" pitchFamily="18" charset="0"/>
                <a:cs typeface="Times New Roman" panose="02020603050405020304" pitchFamily="18" charset="0"/>
              </a:rPr>
              <a:t>jejích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výrobků</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bylo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vyrobeno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pět</a:t>
            </a:r>
            <a:r>
              <a:rPr lang="en-US" sz="1800" dirty="0">
                <a:solidFill>
                  <a:srgbClr val="002060"/>
                </a:solidFill>
                <a:latin typeface="Times New Roman" panose="02020603050405020304" pitchFamily="18" charset="0"/>
                <a:cs typeface="Times New Roman" panose="02020603050405020304" pitchFamily="18" charset="0"/>
              </a:rPr>
              <a:t> set </a:t>
            </a:r>
            <a:r>
              <a:rPr lang="en-US" sz="1800" dirty="0" err="1">
                <a:solidFill>
                  <a:srgbClr val="002060"/>
                </a:solidFill>
                <a:latin typeface="Times New Roman" panose="02020603050405020304" pitchFamily="18" charset="0"/>
                <a:cs typeface="Times New Roman" panose="02020603050405020304" pitchFamily="18" charset="0"/>
              </a:rPr>
              <a:t>milionů</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nových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pneumatik</a:t>
            </a:r>
            <a:r>
              <a:rPr lang="en-US" sz="1800" dirty="0">
                <a:solidFill>
                  <a:srgbClr val="002060"/>
                </a:solidFill>
                <a:latin typeface="Times New Roman" panose="02020603050405020304" pitchFamily="18" charset="0"/>
                <a:cs typeface="Times New Roman" panose="02020603050405020304" pitchFamily="18" charset="0"/>
              </a:rPr>
              <a:t>, za </a:t>
            </a:r>
            <a:r>
              <a:rPr lang="en-US" sz="1800" dirty="0" err="1">
                <a:solidFill>
                  <a:srgbClr val="002060"/>
                </a:solidFill>
                <a:latin typeface="Times New Roman" panose="02020603050405020304" pitchFamily="18" charset="0"/>
                <a:cs typeface="Times New Roman" panose="02020603050405020304" pitchFamily="18" charset="0"/>
              </a:rPr>
              <a:t>což</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získala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ocenění</a:t>
            </a:r>
            <a:r>
              <a:rPr lang="en-US" sz="1800" dirty="0">
                <a:solidFill>
                  <a:srgbClr val="002060"/>
                </a:solidFill>
                <a:latin typeface="Times New Roman" panose="02020603050405020304" pitchFamily="18" charset="0"/>
                <a:cs typeface="Times New Roman" panose="02020603050405020304" pitchFamily="18" charset="0"/>
              </a:rPr>
              <a:t> pro </a:t>
            </a:r>
            <a:r>
              <a:rPr lang="en-US" sz="1800" dirty="0" err="1">
                <a:solidFill>
                  <a:srgbClr val="002060"/>
                </a:solidFill>
                <a:latin typeface="Times New Roman" panose="02020603050405020304" pitchFamily="18" charset="0"/>
                <a:cs typeface="Times New Roman" panose="02020603050405020304" pitchFamily="18" charset="0"/>
              </a:rPr>
              <a:t>malé</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střední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podniky</a:t>
            </a:r>
            <a:r>
              <a:rPr lang="en-US" sz="1800" dirty="0">
                <a:solidFill>
                  <a:srgbClr val="002060"/>
                </a:solidFill>
                <a:latin typeface="Times New Roman" panose="02020603050405020304" pitchFamily="18" charset="0"/>
                <a:cs typeface="Times New Roman" panose="02020603050405020304" pitchFamily="18" charset="0"/>
              </a:rPr>
              <a:t> v </a:t>
            </a:r>
            <a:r>
              <a:rPr lang="en-US" sz="1800" dirty="0" err="1">
                <a:solidFill>
                  <a:srgbClr val="002060"/>
                </a:solidFill>
                <a:latin typeface="Times New Roman" panose="02020603050405020304" pitchFamily="18" charset="0"/>
                <a:cs typeface="Times New Roman" panose="02020603050405020304" pitchFamily="18" charset="0"/>
              </a:rPr>
              <a:t>oblasti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oběhového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hospodářství</a:t>
            </a:r>
            <a:r>
              <a:rPr lang="en-US" sz="1800" dirty="0">
                <a:solidFill>
                  <a:srgbClr val="002060"/>
                </a:solidFill>
                <a:latin typeface="Times New Roman" panose="02020603050405020304" pitchFamily="18" charset="0"/>
                <a:cs typeface="Times New Roman" panose="02020603050405020304" pitchFamily="18" charset="0"/>
              </a:rPr>
              <a:t>.</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2C009F32-3A01-45BF-B4AE-0A6C459D2D0A}"/>
              </a:ext>
            </a:extLst>
          </p:cNvPr>
          <p:cNvPicPr>
            <a:picLocks noChangeAspect="1"/>
          </p:cNvPicPr>
          <p:nvPr/>
        </p:nvPicPr>
        <p:blipFill rotWithShape="1">
          <a:blip r:embed="rId4"/>
          <a:srcRect l="2062" t="12002" r="85873" b="81849"/>
          <a:stretch/>
        </p:blipFill>
        <p:spPr>
          <a:xfrm>
            <a:off x="248725" y="1161995"/>
            <a:ext cx="2871561" cy="823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EC6D45B5-CA3F-45F1-94C0-AA2AABBC9A8E}"/>
              </a:ext>
            </a:extLst>
          </p:cNvPr>
          <p:cNvPicPr>
            <a:picLocks noChangeAspect="1"/>
          </p:cNvPicPr>
          <p:nvPr/>
        </p:nvPicPr>
        <p:blipFill>
          <a:blip r:embed="rId5"/>
          <a:stretch>
            <a:fillRect/>
          </a:stretch>
        </p:blipFill>
        <p:spPr>
          <a:xfrm>
            <a:off x="3271606" y="0"/>
            <a:ext cx="8920395" cy="6858000"/>
          </a:xfrm>
          <a:prstGeom prst="rect">
            <a:avLst/>
          </a:prstGeom>
        </p:spPr>
      </p:pic>
      <p:sp>
        <p:nvSpPr>
          <p:cNvPr id="8" name="TextovéPole 7">
            <a:extLst>
              <a:ext uri="{FF2B5EF4-FFF2-40B4-BE49-F238E27FC236}">
                <a16:creationId xmlns:a16="http://schemas.microsoft.com/office/drawing/2014/main" id="{CD4245B0-C81F-4F38-B55B-04F715FB330D}"/>
              </a:ext>
            </a:extLst>
          </p:cNvPr>
          <p:cNvSpPr txBox="1"/>
          <p:nvPr/>
        </p:nvSpPr>
        <p:spPr>
          <a:xfrm>
            <a:off x="341351" y="6212823"/>
            <a:ext cx="2930255" cy="369332"/>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41780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78668" y="361371"/>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85506" y="2098688"/>
            <a:ext cx="6172466"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dirty="0">
                <a:solidFill>
                  <a:srgbClr val="002060"/>
                </a:solidFill>
                <a:latin typeface="Times New Roman" panose="02020603050405020304" pitchFamily="18" charset="0"/>
                <a:cs typeface="Times New Roman" panose="02020603050405020304" pitchFamily="18" charset="0"/>
              </a:rPr>
              <a:t>Pro zakladatele </a:t>
            </a:r>
            <a:r>
              <a:rPr lang="en-US" sz="1800" dirty="0" err="1">
                <a:solidFill>
                  <a:srgbClr val="002060"/>
                </a:solidFill>
                <a:latin typeface="Times New Roman" panose="02020603050405020304" pitchFamily="18" charset="0"/>
                <a:cs typeface="Times New Roman" panose="02020603050405020304" pitchFamily="18" charset="0"/>
                <a:hlinkClick r:id="rId4"/>
              </a:rPr>
              <a:t>Miniwiz</a:t>
            </a:r>
            <a:r>
              <a:rPr lang="en-US" sz="1800" dirty="0">
                <a:solidFill>
                  <a:srgbClr val="002060"/>
                </a:solidFill>
                <a:latin typeface="Times New Roman" panose="02020603050405020304" pitchFamily="18" charset="0"/>
                <a:cs typeface="Times New Roman" panose="02020603050405020304" pitchFamily="18" charset="0"/>
              </a:rPr>
              <a:t>, Arthur</a:t>
            </a:r>
            <a:r>
              <a:rPr lang="cs-CZ" sz="1800" dirty="0">
                <a:solidFill>
                  <a:srgbClr val="002060"/>
                </a:solidFill>
                <a:latin typeface="Times New Roman" panose="02020603050405020304" pitchFamily="18" charset="0"/>
                <a:cs typeface="Times New Roman" panose="02020603050405020304" pitchFamily="18" charset="0"/>
              </a:rPr>
              <a:t>a</a:t>
            </a:r>
            <a:r>
              <a:rPr lang="en-US" sz="1800" dirty="0">
                <a:solidFill>
                  <a:srgbClr val="002060"/>
                </a:solidFill>
                <a:latin typeface="Times New Roman" panose="02020603050405020304" pitchFamily="18" charset="0"/>
                <a:cs typeface="Times New Roman" panose="02020603050405020304" pitchFamily="18" charset="0"/>
              </a:rPr>
              <a:t> Huang</a:t>
            </a:r>
            <a:r>
              <a:rPr lang="cs-CZ" sz="1800" dirty="0">
                <a:solidFill>
                  <a:srgbClr val="002060"/>
                </a:solidFill>
                <a:latin typeface="Times New Roman" panose="02020603050405020304" pitchFamily="18" charset="0"/>
                <a:cs typeface="Times New Roman" panose="02020603050405020304" pitchFamily="18" charset="0"/>
              </a:rPr>
              <a:t>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neexistuje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nic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takového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jako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odpad</a:t>
            </a:r>
            <a:r>
              <a:rPr lang="en-US" sz="1800" dirty="0">
                <a:solidFill>
                  <a:srgbClr val="002060"/>
                </a:solidFill>
                <a:latin typeface="Times New Roman" panose="02020603050405020304" pitchFamily="18" charset="0"/>
                <a:cs typeface="Times New Roman" panose="02020603050405020304" pitchFamily="18" charset="0"/>
              </a:rPr>
              <a:t>. Je pro </a:t>
            </a:r>
            <a:r>
              <a:rPr lang="en-US" sz="1800" dirty="0" err="1">
                <a:solidFill>
                  <a:srgbClr val="002060"/>
                </a:solidFill>
                <a:latin typeface="Times New Roman" panose="02020603050405020304" pitchFamily="18" charset="0"/>
                <a:cs typeface="Times New Roman" panose="02020603050405020304" pitchFamily="18" charset="0"/>
              </a:rPr>
              <a:t>upcyklaci</a:t>
            </a:r>
            <a:r>
              <a:rPr lang="en-US" sz="1800" dirty="0">
                <a:solidFill>
                  <a:srgbClr val="002060"/>
                </a:solidFill>
                <a:latin typeface="Times New Roman" panose="02020603050405020304" pitchFamily="18" charset="0"/>
                <a:cs typeface="Times New Roman" panose="02020603050405020304" pitchFamily="18" charset="0"/>
              </a:rPr>
              <a:t> - </a:t>
            </a:r>
            <a:r>
              <a:rPr lang="en-US" sz="1800" dirty="0" err="1">
                <a:solidFill>
                  <a:srgbClr val="002060"/>
                </a:solidFill>
                <a:latin typeface="Times New Roman" panose="02020603050405020304" pitchFamily="18" charset="0"/>
                <a:cs typeface="Times New Roman" panose="02020603050405020304" pitchFamily="18" charset="0"/>
              </a:rPr>
              <a:t>přeměnu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starých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materiálů</a:t>
            </a:r>
            <a:r>
              <a:rPr lang="en-US" sz="1800" dirty="0">
                <a:solidFill>
                  <a:srgbClr val="002060"/>
                </a:solidFill>
                <a:latin typeface="Times New Roman" panose="02020603050405020304" pitchFamily="18" charset="0"/>
                <a:cs typeface="Times New Roman" panose="02020603050405020304" pitchFamily="18" charset="0"/>
              </a:rPr>
              <a:t> v </a:t>
            </a:r>
            <a:r>
              <a:rPr lang="en-US" sz="1800" dirty="0" err="1">
                <a:solidFill>
                  <a:srgbClr val="002060"/>
                </a:solidFill>
                <a:latin typeface="Times New Roman" panose="02020603050405020304" pitchFamily="18" charset="0"/>
                <a:cs typeface="Times New Roman" panose="02020603050405020304" pitchFamily="18" charset="0"/>
              </a:rPr>
              <a:t>něco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nového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Jak</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sám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přiznává</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není</a:t>
            </a:r>
            <a:r>
              <a:rPr lang="en-US" sz="1800" dirty="0">
                <a:solidFill>
                  <a:srgbClr val="002060"/>
                </a:solidFill>
                <a:latin typeface="Times New Roman" panose="02020603050405020304" pitchFamily="18" charset="0"/>
                <a:cs typeface="Times New Roman" panose="02020603050405020304" pitchFamily="18" charset="0"/>
              </a:rPr>
              <a:t> to </a:t>
            </a:r>
            <a:r>
              <a:rPr lang="en-US" sz="1800" dirty="0" err="1">
                <a:solidFill>
                  <a:srgbClr val="002060"/>
                </a:solidFill>
                <a:latin typeface="Times New Roman" panose="02020603050405020304" pitchFamily="18" charset="0"/>
                <a:cs typeface="Times New Roman" panose="02020603050405020304" pitchFamily="18" charset="0"/>
              </a:rPr>
              <a:t>nová</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myšlenka</a:t>
            </a:r>
            <a:r>
              <a:rPr lang="en-US" sz="1800" dirty="0">
                <a:solidFill>
                  <a:srgbClr val="002060"/>
                </a:solidFill>
                <a:latin typeface="Times New Roman" panose="02020603050405020304" pitchFamily="18" charset="0"/>
                <a:cs typeface="Times New Roman" panose="02020603050405020304" pitchFamily="18" charset="0"/>
              </a:rPr>
              <a:t> - </a:t>
            </a:r>
            <a:r>
              <a:rPr lang="en-US" sz="1800" dirty="0" err="1">
                <a:solidFill>
                  <a:srgbClr val="002060"/>
                </a:solidFill>
                <a:latin typeface="Times New Roman" panose="02020603050405020304" pitchFamily="18" charset="0"/>
                <a:cs typeface="Times New Roman" panose="02020603050405020304" pitchFamily="18" charset="0"/>
              </a:rPr>
              <a:t>až</a:t>
            </a:r>
            <a:r>
              <a:rPr lang="en-US" sz="1800" dirty="0">
                <a:solidFill>
                  <a:srgbClr val="002060"/>
                </a:solidFill>
                <a:latin typeface="Times New Roman" panose="02020603050405020304" pitchFamily="18" charset="0"/>
                <a:cs typeface="Times New Roman" panose="02020603050405020304" pitchFamily="18" charset="0"/>
              </a:rPr>
              <a:t> do 20. </a:t>
            </a:r>
            <a:r>
              <a:rPr lang="en-US" sz="1800" dirty="0" err="1">
                <a:solidFill>
                  <a:srgbClr val="002060"/>
                </a:solidFill>
                <a:latin typeface="Times New Roman" panose="02020603050405020304" pitchFamily="18" charset="0"/>
                <a:cs typeface="Times New Roman" panose="02020603050405020304" pitchFamily="18" charset="0"/>
              </a:rPr>
              <a:t>století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bylo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normou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opětovné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využití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všeho</a:t>
            </a:r>
            <a:r>
              <a:rPr lang="en-US" sz="1800" dirty="0">
                <a:solidFill>
                  <a:srgbClr val="002060"/>
                </a:solidFill>
                <a:latin typeface="Times New Roman" panose="02020603050405020304" pitchFamily="18" charset="0"/>
                <a:cs typeface="Times New Roman" panose="02020603050405020304" pitchFamily="18" charset="0"/>
              </a:rPr>
              <a:t>, co se </a:t>
            </a:r>
            <a:r>
              <a:rPr lang="en-US" sz="1800" dirty="0" err="1">
                <a:solidFill>
                  <a:srgbClr val="002060"/>
                </a:solidFill>
                <a:latin typeface="Times New Roman" panose="02020603050405020304" pitchFamily="18" charset="0"/>
                <a:cs typeface="Times New Roman" panose="02020603050405020304" pitchFamily="18" charset="0"/>
              </a:rPr>
              <a:t>povalovalo</a:t>
            </a:r>
            <a:r>
              <a:rPr lang="en-US" sz="1800" dirty="0">
                <a:solidFill>
                  <a:srgbClr val="002060"/>
                </a:solidFill>
                <a:latin typeface="Times New Roman" panose="02020603050405020304" pitchFamily="18" charset="0"/>
                <a:cs typeface="Times New Roman" panose="02020603050405020304" pitchFamily="18" charset="0"/>
              </a:rPr>
              <a:t>. Ale on </a:t>
            </a:r>
            <a:r>
              <a:rPr lang="en-US" sz="1800" dirty="0" err="1">
                <a:solidFill>
                  <a:srgbClr val="002060"/>
                </a:solidFill>
                <a:latin typeface="Times New Roman" panose="02020603050405020304" pitchFamily="18" charset="0"/>
                <a:cs typeface="Times New Roman" panose="02020603050405020304" pitchFamily="18" charset="0"/>
              </a:rPr>
              <a:t>tento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princip</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posouvá</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novou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úroveň</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přičemž</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vědci</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inženýři</a:t>
            </a:r>
            <a:r>
              <a:rPr lang="en-US" sz="1800" dirty="0">
                <a:solidFill>
                  <a:srgbClr val="002060"/>
                </a:solidFill>
                <a:latin typeface="Times New Roman" panose="02020603050405020304" pitchFamily="18" charset="0"/>
                <a:cs typeface="Times New Roman" panose="02020603050405020304" pitchFamily="18" charset="0"/>
              </a:rPr>
              <a:t> v </a:t>
            </a:r>
            <a:r>
              <a:rPr lang="en-US" sz="1800" dirty="0" err="1">
                <a:solidFill>
                  <a:srgbClr val="002060"/>
                </a:solidFill>
                <a:latin typeface="Times New Roman" panose="02020603050405020304" pitchFamily="18" charset="0"/>
                <a:cs typeface="Times New Roman" panose="02020603050405020304" pitchFamily="18" charset="0"/>
              </a:rPr>
              <a:t>jeho</a:t>
            </a:r>
            <a:r>
              <a:rPr lang="en-US" sz="1800"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hlinkClick r:id="rId5"/>
              </a:rPr>
              <a:t>Miniwiz</a:t>
            </a:r>
            <a:r>
              <a:rPr lang="en-US" sz="1800" b="1" dirty="0">
                <a:solidFill>
                  <a:srgbClr val="002060"/>
                </a:solidFill>
                <a:latin typeface="Times New Roman" panose="02020603050405020304" pitchFamily="18" charset="0"/>
                <a:cs typeface="Times New Roman" panose="02020603050405020304" pitchFamily="18" charset="0"/>
                <a:hlinkClick r:id="rId5"/>
              </a:rPr>
              <a:t> Trash Lab </a:t>
            </a:r>
            <a:r>
              <a:rPr lang="en-US" sz="1800" b="1" dirty="0" err="1">
                <a:solidFill>
                  <a:srgbClr val="002060"/>
                </a:solidFill>
                <a:latin typeface="Times New Roman" panose="02020603050405020304" pitchFamily="18" charset="0"/>
                <a:cs typeface="Times New Roman" panose="02020603050405020304" pitchFamily="18" charset="0"/>
              </a:rPr>
              <a:t>vynalezli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více</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než</a:t>
            </a:r>
            <a:r>
              <a:rPr lang="en-US" sz="1800" b="1" dirty="0">
                <a:solidFill>
                  <a:srgbClr val="002060"/>
                </a:solidFill>
                <a:latin typeface="Times New Roman" panose="02020603050405020304" pitchFamily="18" charset="0"/>
                <a:cs typeface="Times New Roman" panose="02020603050405020304" pitchFamily="18" charset="0"/>
              </a:rPr>
              <a:t> 1 000 </a:t>
            </a:r>
            <a:r>
              <a:rPr lang="en-US" sz="1800" b="1" dirty="0" err="1">
                <a:solidFill>
                  <a:srgbClr val="002060"/>
                </a:solidFill>
                <a:latin typeface="Times New Roman" panose="02020603050405020304" pitchFamily="18" charset="0"/>
                <a:cs typeface="Times New Roman" panose="02020603050405020304" pitchFamily="18" charset="0"/>
              </a:rPr>
              <a:t>nových</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udržitelných</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a:solidFill>
                  <a:srgbClr val="002060"/>
                </a:solidFill>
                <a:latin typeface="Times New Roman" panose="02020603050405020304" pitchFamily="18" charset="0"/>
                <a:cs typeface="Times New Roman" panose="02020603050405020304" pitchFamily="18" charset="0"/>
                <a:hlinkClick r:id="rId6"/>
              </a:rPr>
              <a:t>materials</a:t>
            </a:r>
            <a:r>
              <a:rPr lang="cs-CZ" sz="1800" b="1" dirty="0">
                <a:solidFill>
                  <a:srgbClr val="002060"/>
                </a:solidFill>
                <a:latin typeface="Times New Roman" panose="02020603050405020304" pitchFamily="18" charset="0"/>
                <a:cs typeface="Times New Roman" panose="02020603050405020304" pitchFamily="18" charset="0"/>
              </a:rPr>
              <a:t>.</a:t>
            </a: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dirty="0" err="1">
                <a:solidFill>
                  <a:srgbClr val="002060"/>
                </a:solidFill>
                <a:latin typeface="Times New Roman" panose="02020603050405020304" pitchFamily="18" charset="0"/>
                <a:cs typeface="Times New Roman" panose="02020603050405020304" pitchFamily="18" charset="0"/>
              </a:rPr>
              <a:t>Kávovar</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Trashpresso</a:t>
            </a:r>
            <a:r>
              <a:rPr lang="en-US" sz="1800" dirty="0">
                <a:solidFill>
                  <a:srgbClr val="002060"/>
                </a:solidFill>
                <a:latin typeface="Times New Roman" panose="02020603050405020304" pitchFamily="18" charset="0"/>
                <a:cs typeface="Times New Roman" panose="02020603050405020304" pitchFamily="18" charset="0"/>
              </a:rPr>
              <a:t> je </a:t>
            </a:r>
            <a:r>
              <a:rPr lang="en-US" sz="1800" dirty="0" err="1">
                <a:solidFill>
                  <a:srgbClr val="002060"/>
                </a:solidFill>
                <a:latin typeface="Times New Roman" panose="02020603050405020304" pitchFamily="18" charset="0"/>
                <a:cs typeface="Times New Roman" panose="02020603050405020304" pitchFamily="18" charset="0"/>
              </a:rPr>
              <a:t>dokonalým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projevem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udržitelné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recyklace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Jedná</a:t>
            </a:r>
            <a:r>
              <a:rPr lang="en-US" sz="1800" dirty="0">
                <a:solidFill>
                  <a:srgbClr val="002060"/>
                </a:solidFill>
                <a:latin typeface="Times New Roman" panose="02020603050405020304" pitchFamily="18" charset="0"/>
                <a:cs typeface="Times New Roman" panose="02020603050405020304" pitchFamily="18" charset="0"/>
              </a:rPr>
              <a:t> se o </a:t>
            </a:r>
            <a:r>
              <a:rPr lang="en-US" sz="1800" dirty="0" err="1">
                <a:solidFill>
                  <a:srgbClr val="002060"/>
                </a:solidFill>
                <a:latin typeface="Times New Roman" panose="02020603050405020304" pitchFamily="18" charset="0"/>
                <a:cs typeface="Times New Roman" panose="02020603050405020304" pitchFamily="18" charset="0"/>
              </a:rPr>
              <a:t>mobilní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upcyklační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zařízení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které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lze</a:t>
            </a:r>
            <a:r>
              <a:rPr lang="en-US" sz="1800" dirty="0">
                <a:solidFill>
                  <a:srgbClr val="002060"/>
                </a:solidFill>
                <a:latin typeface="Times New Roman" panose="02020603050405020304" pitchFamily="18" charset="0"/>
                <a:cs typeface="Times New Roman" panose="02020603050405020304" pitchFamily="18" charset="0"/>
              </a:rPr>
              <a:t> k </a:t>
            </a:r>
            <a:r>
              <a:rPr lang="en-US" sz="1800" dirty="0" err="1">
                <a:solidFill>
                  <a:srgbClr val="002060"/>
                </a:solidFill>
                <a:latin typeface="Times New Roman" panose="02020603050405020304" pitchFamily="18" charset="0"/>
                <a:cs typeface="Times New Roman" panose="02020603050405020304" pitchFamily="18" charset="0"/>
              </a:rPr>
              <a:t>zákazníkům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přepravovat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dvou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přepravních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kontejnerech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Jakmile</a:t>
            </a:r>
            <a:r>
              <a:rPr lang="en-US" sz="1800" dirty="0">
                <a:solidFill>
                  <a:srgbClr val="002060"/>
                </a:solidFill>
                <a:latin typeface="Times New Roman" panose="02020603050405020304" pitchFamily="18" charset="0"/>
                <a:cs typeface="Times New Roman" panose="02020603050405020304" pitchFamily="18" charset="0"/>
              </a:rPr>
              <a:t> je </a:t>
            </a:r>
            <a:r>
              <a:rPr lang="en-US" sz="1800" dirty="0" err="1">
                <a:solidFill>
                  <a:srgbClr val="002060"/>
                </a:solidFill>
                <a:latin typeface="Times New Roman" panose="02020603050405020304" pitchFamily="18" charset="0"/>
                <a:cs typeface="Times New Roman" panose="02020603050405020304" pitchFamily="18" charset="0"/>
              </a:rPr>
              <a:t>na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místě</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přemění</a:t>
            </a:r>
            <a:r>
              <a:rPr lang="en-US" sz="1800" dirty="0">
                <a:solidFill>
                  <a:srgbClr val="002060"/>
                </a:solidFill>
                <a:latin typeface="Times New Roman" panose="02020603050405020304" pitchFamily="18" charset="0"/>
                <a:cs typeface="Times New Roman" panose="02020603050405020304" pitchFamily="18" charset="0"/>
              </a:rPr>
              <a:t> 50 kg </a:t>
            </a:r>
            <a:r>
              <a:rPr lang="en-US" sz="1800" dirty="0" err="1">
                <a:solidFill>
                  <a:srgbClr val="002060"/>
                </a:solidFill>
                <a:latin typeface="Times New Roman" panose="02020603050405020304" pitchFamily="18" charset="0"/>
                <a:cs typeface="Times New Roman" panose="02020603050405020304" pitchFamily="18" charset="0"/>
              </a:rPr>
              <a:t>plastových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lahví</a:t>
            </a:r>
            <a:r>
              <a:rPr lang="en-US" sz="1800" dirty="0">
                <a:solidFill>
                  <a:srgbClr val="002060"/>
                </a:solidFill>
                <a:latin typeface="Times New Roman" panose="02020603050405020304" pitchFamily="18" charset="0"/>
                <a:cs typeface="Times New Roman" panose="02020603050405020304" pitchFamily="18" charset="0"/>
              </a:rPr>
              <a:t> za </a:t>
            </a:r>
            <a:r>
              <a:rPr lang="en-US" sz="1800" dirty="0" err="1">
                <a:solidFill>
                  <a:srgbClr val="002060"/>
                </a:solidFill>
                <a:latin typeface="Times New Roman" panose="02020603050405020304" pitchFamily="18" charset="0"/>
                <a:cs typeface="Times New Roman" panose="02020603050405020304" pitchFamily="18" charset="0"/>
              </a:rPr>
              <a:t>hodinu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levný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stavební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materiál</a:t>
            </a:r>
            <a:r>
              <a:rPr lang="en-US" sz="1800" dirty="0">
                <a:solidFill>
                  <a:srgbClr val="002060"/>
                </a:solidFill>
                <a:latin typeface="Times New Roman" panose="02020603050405020304" pitchFamily="18" charset="0"/>
                <a:cs typeface="Times New Roman" panose="02020603050405020304" pitchFamily="18" charset="0"/>
              </a:rPr>
              <a:t>, a to bez </a:t>
            </a:r>
            <a:r>
              <a:rPr lang="en-US" sz="1800" dirty="0" err="1">
                <a:solidFill>
                  <a:srgbClr val="002060"/>
                </a:solidFill>
                <a:latin typeface="Times New Roman" panose="02020603050405020304" pitchFamily="18" charset="0"/>
                <a:cs typeface="Times New Roman" panose="02020603050405020304" pitchFamily="18" charset="0"/>
              </a:rPr>
              <a:t>použití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vody</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pouze</a:t>
            </a:r>
            <a:r>
              <a:rPr lang="en-US" sz="1800" dirty="0">
                <a:solidFill>
                  <a:srgbClr val="002060"/>
                </a:solidFill>
                <a:latin typeface="Times New Roman" panose="02020603050405020304" pitchFamily="18" charset="0"/>
                <a:cs typeface="Times New Roman" panose="02020603050405020304" pitchFamily="18" charset="0"/>
              </a:rPr>
              <a:t> se </a:t>
            </a:r>
            <a:r>
              <a:rPr lang="en-US" sz="1800" dirty="0" err="1">
                <a:solidFill>
                  <a:srgbClr val="002060"/>
                </a:solidFill>
                <a:latin typeface="Times New Roman" panose="02020603050405020304" pitchFamily="18" charset="0"/>
                <a:cs typeface="Times New Roman" panose="02020603050405020304" pitchFamily="18" charset="0"/>
              </a:rPr>
              <a:t>solární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energií</a:t>
            </a:r>
            <a:r>
              <a:rPr lang="en-US" sz="1800" dirty="0">
                <a:solidFill>
                  <a:srgbClr val="002060"/>
                </a:solidFill>
                <a:latin typeface="Times New Roman" panose="02020603050405020304" pitchFamily="18" charset="0"/>
                <a:cs typeface="Times New Roman" panose="02020603050405020304" pitchFamily="18" charset="0"/>
              </a:rPr>
              <a:t>.</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59B2268C-B857-4FDD-9D97-4893B6875496}"/>
              </a:ext>
            </a:extLst>
          </p:cNvPr>
          <p:cNvPicPr>
            <a:picLocks noChangeAspect="1"/>
          </p:cNvPicPr>
          <p:nvPr/>
        </p:nvPicPr>
        <p:blipFill rotWithShape="1">
          <a:blip r:embed="rId7"/>
          <a:srcRect t="11915" r="89500" b="73556"/>
          <a:stretch/>
        </p:blipFill>
        <p:spPr>
          <a:xfrm>
            <a:off x="404346" y="1054539"/>
            <a:ext cx="1280160" cy="996441"/>
          </a:xfrm>
          <a:prstGeom prst="rect">
            <a:avLst/>
          </a:prstGeom>
          <a:ln>
            <a:noFill/>
          </a:ln>
          <a:effectLst>
            <a:softEdge rad="112500"/>
          </a:effectLst>
        </p:spPr>
      </p:pic>
      <p:pic>
        <p:nvPicPr>
          <p:cNvPr id="9" name="Obrázek 8">
            <a:extLst>
              <a:ext uri="{FF2B5EF4-FFF2-40B4-BE49-F238E27FC236}">
                <a16:creationId xmlns:a16="http://schemas.microsoft.com/office/drawing/2014/main" id="{C57EF1FF-3F09-415B-A389-F814CB9905F2}"/>
              </a:ext>
            </a:extLst>
          </p:cNvPr>
          <p:cNvPicPr>
            <a:picLocks noChangeAspect="1"/>
          </p:cNvPicPr>
          <p:nvPr/>
        </p:nvPicPr>
        <p:blipFill rotWithShape="1">
          <a:blip r:embed="rId8"/>
          <a:srcRect t="12001" r="44625" b="14077"/>
          <a:stretch/>
        </p:blipFill>
        <p:spPr>
          <a:xfrm>
            <a:off x="6850320" y="1788535"/>
            <a:ext cx="5090160" cy="3822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37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78668" y="361371"/>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12683" y="1293887"/>
            <a:ext cx="304908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solidFill>
                  <a:srgbClr val="002060"/>
                </a:solidFill>
                <a:latin typeface="Times New Roman" panose="02020603050405020304" pitchFamily="18" charset="0"/>
                <a:cs typeface="Times New Roman" panose="02020603050405020304" pitchFamily="18" charset="0"/>
                <a:hlinkClick r:id="rId4"/>
              </a:rPr>
              <a:t>Thousand Fell </a:t>
            </a:r>
            <a:r>
              <a:rPr lang="en-GB" sz="1800" dirty="0">
                <a:solidFill>
                  <a:srgbClr val="002060"/>
                </a:solidFill>
                <a:latin typeface="Times New Roman" panose="02020603050405020304" pitchFamily="18" charset="0"/>
                <a:cs typeface="Times New Roman" panose="02020603050405020304" pitchFamily="18" charset="0"/>
              </a:rPr>
              <a:t>se </a:t>
            </a:r>
            <a:r>
              <a:rPr lang="en-GB" sz="1800" dirty="0" err="1">
                <a:solidFill>
                  <a:srgbClr val="002060"/>
                </a:solidFill>
                <a:latin typeface="Times New Roman" panose="02020603050405020304" pitchFamily="18" charset="0"/>
                <a:cs typeface="Times New Roman" panose="02020603050405020304" pitchFamily="18" charset="0"/>
              </a:rPr>
              <a:t>již</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proslavila</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jako</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výrobce</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který</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dbá</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na</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životní</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prostředí</a:t>
            </a:r>
            <a:r>
              <a:rPr lang="en-GB" sz="1800" dirty="0">
                <a:solidFill>
                  <a:srgbClr val="002060"/>
                </a:solidFill>
                <a:latin typeface="Times New Roman" panose="02020603050405020304" pitchFamily="18" charset="0"/>
                <a:cs typeface="Times New Roman" panose="02020603050405020304" pitchFamily="18" charset="0"/>
              </a:rPr>
              <a:t>, a </a:t>
            </a:r>
            <a:r>
              <a:rPr lang="en-GB" sz="1800" dirty="0" err="1">
                <a:solidFill>
                  <a:srgbClr val="002060"/>
                </a:solidFill>
                <a:latin typeface="Times New Roman" panose="02020603050405020304" pitchFamily="18" charset="0"/>
                <a:cs typeface="Times New Roman" panose="02020603050405020304" pitchFamily="18" charset="0"/>
              </a:rPr>
              <a:t>nabízí</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boty</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vyrobené</a:t>
            </a:r>
            <a:r>
              <a:rPr lang="en-GB" sz="1800" dirty="0">
                <a:solidFill>
                  <a:srgbClr val="002060"/>
                </a:solidFill>
                <a:latin typeface="Times New Roman" panose="02020603050405020304" pitchFamily="18" charset="0"/>
                <a:cs typeface="Times New Roman" panose="02020603050405020304" pitchFamily="18" charset="0"/>
              </a:rPr>
              <a:t> z </a:t>
            </a:r>
            <a:r>
              <a:rPr lang="en-GB" sz="1800" dirty="0" err="1">
                <a:solidFill>
                  <a:srgbClr val="002060"/>
                </a:solidFill>
                <a:latin typeface="Times New Roman" panose="02020603050405020304" pitchFamily="18" charset="0"/>
                <a:cs typeface="Times New Roman" panose="02020603050405020304" pitchFamily="18" charset="0"/>
              </a:rPr>
              <a:t>udržitelných</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materiálů</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jako</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jsou</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kokosové</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slupky</a:t>
            </a:r>
            <a:r>
              <a:rPr lang="en-GB" sz="1800" dirty="0">
                <a:solidFill>
                  <a:srgbClr val="002060"/>
                </a:solidFill>
                <a:latin typeface="Times New Roman" panose="02020603050405020304" pitchFamily="18" charset="0"/>
                <a:cs typeface="Times New Roman" panose="02020603050405020304" pitchFamily="18" charset="0"/>
              </a:rPr>
              <a:t> a </a:t>
            </a:r>
            <a:r>
              <a:rPr lang="en-GB" sz="1800" dirty="0" err="1">
                <a:solidFill>
                  <a:srgbClr val="002060"/>
                </a:solidFill>
                <a:latin typeface="Times New Roman" panose="02020603050405020304" pitchFamily="18" charset="0"/>
                <a:cs typeface="Times New Roman" panose="02020603050405020304" pitchFamily="18" charset="0"/>
              </a:rPr>
              <a:t>cukrová</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třtina</a:t>
            </a:r>
            <a:r>
              <a:rPr lang="en-GB" sz="1800" dirty="0">
                <a:solidFill>
                  <a:srgbClr val="002060"/>
                </a:solidFill>
                <a:latin typeface="Times New Roman" panose="02020603050405020304" pitchFamily="18" charset="0"/>
                <a:cs typeface="Times New Roman" panose="02020603050405020304" pitchFamily="18" charset="0"/>
              </a:rPr>
              <a:t>, a </a:t>
            </a:r>
            <a:r>
              <a:rPr lang="en-GB" sz="1800" dirty="0" err="1">
                <a:solidFill>
                  <a:srgbClr val="002060"/>
                </a:solidFill>
                <a:latin typeface="Times New Roman" panose="02020603050405020304" pitchFamily="18" charset="0"/>
                <a:cs typeface="Times New Roman" panose="02020603050405020304" pitchFamily="18" charset="0"/>
              </a:rPr>
              <a:t>dokonce</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i</a:t>
            </a:r>
            <a:r>
              <a:rPr lang="en-GB" sz="1800" dirty="0">
                <a:solidFill>
                  <a:srgbClr val="002060"/>
                </a:solidFill>
                <a:latin typeface="Times New Roman" panose="02020603050405020304" pitchFamily="18" charset="0"/>
                <a:cs typeface="Times New Roman" panose="02020603050405020304" pitchFamily="18" charset="0"/>
              </a:rPr>
              <a:t> z </a:t>
            </a:r>
            <a:r>
              <a:rPr lang="en-GB" sz="1800" dirty="0" err="1">
                <a:solidFill>
                  <a:srgbClr val="002060"/>
                </a:solidFill>
                <a:latin typeface="Times New Roman" panose="02020603050405020304" pitchFamily="18" charset="0"/>
                <a:cs typeface="Times New Roman" panose="02020603050405020304" pitchFamily="18" charset="0"/>
              </a:rPr>
              <a:t>recyklovaných</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plastových</a:t>
            </a:r>
            <a:r>
              <a:rPr lang="en-GB" sz="1800" dirty="0">
                <a:solidFill>
                  <a:srgbClr val="002060"/>
                </a:solidFill>
                <a:latin typeface="Times New Roman" panose="02020603050405020304" pitchFamily="18" charset="0"/>
                <a:cs typeface="Times New Roman" panose="02020603050405020304" pitchFamily="18" charset="0"/>
              </a:rPr>
              <a:t> </a:t>
            </a:r>
            <a:r>
              <a:rPr lang="en-GB" sz="1800" dirty="0" err="1">
                <a:solidFill>
                  <a:srgbClr val="002060"/>
                </a:solidFill>
                <a:latin typeface="Times New Roman" panose="02020603050405020304" pitchFamily="18" charset="0"/>
                <a:cs typeface="Times New Roman" panose="02020603050405020304" pitchFamily="18" charset="0"/>
              </a:rPr>
              <a:t>lahví</a:t>
            </a:r>
            <a:r>
              <a:rPr lang="en-GB" sz="1800" dirty="0">
                <a:solidFill>
                  <a:srgbClr val="002060"/>
                </a:solidFill>
                <a:latin typeface="Times New Roman" panose="02020603050405020304" pitchFamily="18" charset="0"/>
                <a:cs typeface="Times New Roman" panose="02020603050405020304" pitchFamily="18" charset="0"/>
              </a:rPr>
              <a:t>,</a:t>
            </a:r>
          </a:p>
          <a:p>
            <a:pPr marL="0" indent="0">
              <a:buNone/>
            </a:pPr>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9D8F0BCB-F6B3-40E4-A0E8-42CBDBD1A883}"/>
              </a:ext>
            </a:extLst>
          </p:cNvPr>
          <p:cNvPicPr>
            <a:picLocks noChangeAspect="1"/>
          </p:cNvPicPr>
          <p:nvPr/>
        </p:nvPicPr>
        <p:blipFill rotWithShape="1">
          <a:blip r:embed="rId5"/>
          <a:srcRect t="13950" r="40375" b="20444"/>
          <a:stretch/>
        </p:blipFill>
        <p:spPr>
          <a:xfrm>
            <a:off x="6090554" y="1722120"/>
            <a:ext cx="5684520" cy="3518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F4EFBAA8-212C-444F-9311-9177268C4AF2}"/>
              </a:ext>
            </a:extLst>
          </p:cNvPr>
          <p:cNvPicPr>
            <a:picLocks noChangeAspect="1"/>
          </p:cNvPicPr>
          <p:nvPr/>
        </p:nvPicPr>
        <p:blipFill rotWithShape="1">
          <a:blip r:embed="rId6"/>
          <a:srcRect l="12000" t="25111" r="61982" b="12889"/>
          <a:stretch/>
        </p:blipFill>
        <p:spPr>
          <a:xfrm>
            <a:off x="3300607" y="202696"/>
            <a:ext cx="3172094" cy="4251960"/>
          </a:xfrm>
          <a:prstGeom prst="rect">
            <a:avLst/>
          </a:prstGeom>
          <a:ln>
            <a:noFill/>
          </a:ln>
          <a:effectLst>
            <a:softEdge rad="112500"/>
          </a:effectLst>
        </p:spPr>
      </p:pic>
      <p:sp>
        <p:nvSpPr>
          <p:cNvPr id="10" name="Zástupný symbol pro obsah 2">
            <a:extLst>
              <a:ext uri="{FF2B5EF4-FFF2-40B4-BE49-F238E27FC236}">
                <a16:creationId xmlns:a16="http://schemas.microsoft.com/office/drawing/2014/main" id="{69FF62B6-5375-4E5B-BEDF-69B07CE04A8B}"/>
              </a:ext>
            </a:extLst>
          </p:cNvPr>
          <p:cNvSpPr txBox="1">
            <a:spLocks/>
          </p:cNvSpPr>
          <p:nvPr/>
        </p:nvSpPr>
        <p:spPr>
          <a:xfrm>
            <a:off x="212683" y="4583690"/>
            <a:ext cx="5877871"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err="1">
                <a:solidFill>
                  <a:srgbClr val="002060"/>
                </a:solidFill>
                <a:latin typeface="Times New Roman" panose="02020603050405020304" pitchFamily="18" charset="0"/>
                <a:cs typeface="Times New Roman" panose="02020603050405020304" pitchFamily="18" charset="0"/>
              </a:rPr>
              <a:t>Nyní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výrobce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spolupráci</a:t>
            </a:r>
            <a:r>
              <a:rPr lang="en-US" sz="1800" dirty="0">
                <a:solidFill>
                  <a:srgbClr val="002060"/>
                </a:solidFill>
                <a:latin typeface="Times New Roman" panose="02020603050405020304" pitchFamily="18" charset="0"/>
                <a:cs typeface="Times New Roman" panose="02020603050405020304" pitchFamily="18" charset="0"/>
              </a:rPr>
              <a:t> se </a:t>
            </a:r>
            <a:r>
              <a:rPr lang="en-US" sz="1800" dirty="0" err="1">
                <a:solidFill>
                  <a:srgbClr val="002060"/>
                </a:solidFill>
                <a:latin typeface="Times New Roman" panose="02020603050405020304" pitchFamily="18" charset="0"/>
                <a:cs typeface="Times New Roman" panose="02020603050405020304" pitchFamily="18" charset="0"/>
              </a:rPr>
              <a:t>společnostmi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TerraCycle</a:t>
            </a:r>
            <a:r>
              <a:rPr lang="en-US" sz="1800" dirty="0">
                <a:solidFill>
                  <a:srgbClr val="002060"/>
                </a:solidFill>
                <a:latin typeface="Times New Roman" panose="02020603050405020304" pitchFamily="18" charset="0"/>
                <a:cs typeface="Times New Roman" panose="02020603050405020304" pitchFamily="18" charset="0"/>
              </a:rPr>
              <a:t> a UPS </a:t>
            </a:r>
            <a:r>
              <a:rPr lang="en-US" sz="1800" dirty="0" err="1">
                <a:solidFill>
                  <a:srgbClr val="002060"/>
                </a:solidFill>
                <a:latin typeface="Times New Roman" panose="02020603050405020304" pitchFamily="18" charset="0"/>
                <a:cs typeface="Times New Roman" panose="02020603050405020304" pitchFamily="18" charset="0"/>
              </a:rPr>
              <a:t>spustil</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speciální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recyklační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pobídku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Zákazníci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mohou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vrátit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staré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páry</a:t>
            </a:r>
            <a:r>
              <a:rPr lang="en-US" sz="1800" dirty="0">
                <a:solidFill>
                  <a:srgbClr val="002060"/>
                </a:solidFill>
                <a:latin typeface="Times New Roman" panose="02020603050405020304" pitchFamily="18" charset="0"/>
                <a:cs typeface="Times New Roman" panose="02020603050405020304" pitchFamily="18" charset="0"/>
              </a:rPr>
              <a:t> bot Thousand Fell </a:t>
            </a:r>
            <a:r>
              <a:rPr lang="en-US" sz="1800" dirty="0" err="1">
                <a:solidFill>
                  <a:srgbClr val="002060"/>
                </a:solidFill>
                <a:latin typeface="Times New Roman" panose="02020603050405020304" pitchFamily="18" charset="0"/>
                <a:cs typeface="Times New Roman" panose="02020603050405020304" pitchFamily="18" charset="0"/>
              </a:rPr>
              <a:t>zpět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výrobci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Společnost</a:t>
            </a:r>
            <a:r>
              <a:rPr lang="en-US" sz="1800" dirty="0">
                <a:solidFill>
                  <a:srgbClr val="002060"/>
                </a:solidFill>
                <a:latin typeface="Times New Roman" panose="02020603050405020304" pitchFamily="18" charset="0"/>
                <a:cs typeface="Times New Roman" panose="02020603050405020304" pitchFamily="18" charset="0"/>
              </a:rPr>
              <a:t> Thousand Fell </a:t>
            </a:r>
            <a:r>
              <a:rPr lang="en-US" sz="1800" dirty="0" err="1">
                <a:solidFill>
                  <a:srgbClr val="002060"/>
                </a:solidFill>
                <a:latin typeface="Times New Roman" panose="02020603050405020304" pitchFamily="18" charset="0"/>
                <a:cs typeface="Times New Roman" panose="02020603050405020304" pitchFamily="18" charset="0"/>
              </a:rPr>
              <a:t>pak</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vrácenou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obuv</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zrecykluje</a:t>
            </a:r>
            <a:r>
              <a:rPr lang="en-US" sz="1800" dirty="0">
                <a:solidFill>
                  <a:srgbClr val="002060"/>
                </a:solidFill>
                <a:latin typeface="Times New Roman" panose="02020603050405020304" pitchFamily="18" charset="0"/>
                <a:cs typeface="Times New Roman" panose="02020603050405020304" pitchFamily="18" charset="0"/>
              </a:rPr>
              <a:t> a </a:t>
            </a:r>
            <a:r>
              <a:rPr lang="en-US" sz="1800" dirty="0" err="1">
                <a:solidFill>
                  <a:srgbClr val="002060"/>
                </a:solidFill>
                <a:latin typeface="Times New Roman" panose="02020603050405020304" pitchFamily="18" charset="0"/>
                <a:cs typeface="Times New Roman" panose="02020603050405020304" pitchFamily="18" charset="0"/>
              </a:rPr>
              <a:t>pošle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zákazníkům</a:t>
            </a:r>
            <a:r>
              <a:rPr lang="en-US" sz="1800" dirty="0">
                <a:solidFill>
                  <a:srgbClr val="002060"/>
                </a:solidFill>
                <a:latin typeface="Times New Roman" panose="02020603050405020304" pitchFamily="18" charset="0"/>
                <a:cs typeface="Times New Roman" panose="02020603050405020304" pitchFamily="18" charset="0"/>
              </a:rPr>
              <a:t> 20 </a:t>
            </a:r>
            <a:r>
              <a:rPr lang="en-US" sz="1800" dirty="0" err="1">
                <a:solidFill>
                  <a:srgbClr val="002060"/>
                </a:solidFill>
                <a:latin typeface="Times New Roman" panose="02020603050405020304" pitchFamily="18" charset="0"/>
                <a:cs typeface="Times New Roman" panose="02020603050405020304" pitchFamily="18" charset="0"/>
              </a:rPr>
              <a:t>dolarů</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které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mohou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použít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nový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pár</a:t>
            </a:r>
            <a:r>
              <a:rPr lang="en-US" sz="1800" dirty="0">
                <a:solidFill>
                  <a:srgbClr val="002060"/>
                </a:solidFill>
                <a:latin typeface="Times New Roman" panose="02020603050405020304" pitchFamily="18" charset="0"/>
                <a:cs typeface="Times New Roman" panose="02020603050405020304" pitchFamily="18" charset="0"/>
              </a:rPr>
              <a:t> bot.</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8" name="Obrázek 7">
            <a:extLst>
              <a:ext uri="{FF2B5EF4-FFF2-40B4-BE49-F238E27FC236}">
                <a16:creationId xmlns:a16="http://schemas.microsoft.com/office/drawing/2014/main" id="{1EB318D0-9A1C-4B03-9B9E-131ED078C647}"/>
              </a:ext>
            </a:extLst>
          </p:cNvPr>
          <p:cNvPicPr>
            <a:picLocks noChangeAspect="1"/>
          </p:cNvPicPr>
          <p:nvPr/>
        </p:nvPicPr>
        <p:blipFill rotWithShape="1">
          <a:blip r:embed="rId7"/>
          <a:srcRect l="27072" t="28445" r="27161" b="26078"/>
          <a:stretch/>
        </p:blipFill>
        <p:spPr>
          <a:xfrm>
            <a:off x="7003926" y="5072720"/>
            <a:ext cx="3010251" cy="16825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4351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352725B9-5355-4A57-A871-A1F75C5CF296}"/>
              </a:ext>
            </a:extLst>
          </p:cNvPr>
          <p:cNvPicPr>
            <a:picLocks noChangeAspect="1"/>
          </p:cNvPicPr>
          <p:nvPr/>
        </p:nvPicPr>
        <p:blipFill rotWithShape="1">
          <a:blip r:embed="rId4"/>
          <a:srcRect l="3983" t="28671" r="7624" b="16985"/>
          <a:stretch/>
        </p:blipFill>
        <p:spPr>
          <a:xfrm>
            <a:off x="4539750" y="104104"/>
            <a:ext cx="5621683" cy="1944107"/>
          </a:xfrm>
          <a:prstGeom prst="rect">
            <a:avLst/>
          </a:prstGeom>
          <a:ln>
            <a:noFill/>
          </a:ln>
          <a:effectLst>
            <a:outerShdw blurRad="292100" dist="139700" dir="2700000" algn="tl" rotWithShape="0">
              <a:srgbClr val="333333">
                <a:alpha val="65000"/>
              </a:srgbClr>
            </a:outerShdw>
          </a:effectLst>
        </p:spPr>
      </p:pic>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78668" y="361371"/>
            <a:ext cx="2117118"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Příklady firem</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99148" y="2308081"/>
            <a:ext cx="5322366" cy="2831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dirty="0">
                <a:solidFill>
                  <a:srgbClr val="002060"/>
                </a:solidFill>
                <a:latin typeface="Times New Roman" panose="02020603050405020304" pitchFamily="18" charset="0"/>
                <a:cs typeface="Times New Roman" panose="02020603050405020304" pitchFamily="18" charset="0"/>
              </a:rPr>
              <a:t>Česká firma </a:t>
            </a:r>
            <a:r>
              <a:rPr lang="cs-CZ" sz="1800" dirty="0">
                <a:solidFill>
                  <a:srgbClr val="002060"/>
                </a:solidFill>
                <a:latin typeface="Times New Roman" panose="02020603050405020304" pitchFamily="18" charset="0"/>
                <a:cs typeface="Times New Roman" panose="02020603050405020304" pitchFamily="18" charset="0"/>
                <a:hlinkClick r:id="rId5"/>
              </a:rPr>
              <a:t>NILMORE</a:t>
            </a:r>
            <a:r>
              <a:rPr lang="cs-CZ" sz="1800" dirty="0">
                <a:solidFill>
                  <a:srgbClr val="002060"/>
                </a:solidFill>
                <a:latin typeface="Times New Roman" panose="02020603050405020304" pitchFamily="18" charset="0"/>
                <a:cs typeface="Times New Roman" panose="02020603050405020304" pitchFamily="18" charset="0"/>
              </a:rPr>
              <a:t> </a:t>
            </a:r>
            <a:r>
              <a:rPr lang="en-US" sz="1800" dirty="0">
                <a:solidFill>
                  <a:srgbClr val="002060"/>
                </a:solidFill>
                <a:latin typeface="Times New Roman" panose="02020603050405020304" pitchFamily="18" charset="0"/>
                <a:cs typeface="Times New Roman" panose="02020603050405020304" pitchFamily="18" charset="0"/>
              </a:rPr>
              <a:t>_</a:t>
            </a:r>
            <a:r>
              <a:rPr lang="cs-CZ" sz="1800" dirty="0">
                <a:solidFill>
                  <a:srgbClr val="002060"/>
                </a:solidFill>
                <a:latin typeface="Times New Roman" panose="02020603050405020304" pitchFamily="18" charset="0"/>
                <a:cs typeface="Times New Roman" panose="02020603050405020304" pitchFamily="18" charset="0"/>
              </a:rPr>
              <a:t>o</a:t>
            </a:r>
            <a:r>
              <a:rPr lang="en-US" sz="1800" dirty="0" err="1">
                <a:solidFill>
                  <a:srgbClr val="002060"/>
                </a:solidFill>
                <a:latin typeface="Times New Roman" panose="02020603050405020304" pitchFamily="18" charset="0"/>
                <a:cs typeface="Times New Roman" panose="02020603050405020304" pitchFamily="18" charset="0"/>
              </a:rPr>
              <a:t>devzdávání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oděvů</a:t>
            </a:r>
            <a:r>
              <a:rPr lang="en-US" sz="1800" dirty="0">
                <a:solidFill>
                  <a:srgbClr val="002060"/>
                </a:solidFill>
                <a:latin typeface="Times New Roman" panose="02020603050405020304" pitchFamily="18" charset="0"/>
                <a:cs typeface="Times New Roman" panose="02020603050405020304" pitchFamily="18" charset="0"/>
              </a:rPr>
              <a:t> k </a:t>
            </a:r>
            <a:r>
              <a:rPr lang="en-US" sz="1800" dirty="0" err="1">
                <a:solidFill>
                  <a:srgbClr val="002060"/>
                </a:solidFill>
                <a:latin typeface="Times New Roman" panose="02020603050405020304" pitchFamily="18" charset="0"/>
                <a:cs typeface="Times New Roman" panose="02020603050405020304" pitchFamily="18" charset="0"/>
              </a:rPr>
              <a:t>recyklaci</a:t>
            </a:r>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err="1">
                <a:solidFill>
                  <a:srgbClr val="002060"/>
                </a:solidFill>
                <a:latin typeface="Times New Roman" panose="02020603050405020304" pitchFamily="18" charset="0"/>
                <a:cs typeface="Times New Roman" panose="02020603050405020304" pitchFamily="18" charset="0"/>
              </a:rPr>
              <a:t>Už</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nechcete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naše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oblečení</a:t>
            </a:r>
            <a:r>
              <a:rPr lang="en-US" sz="1800" dirty="0">
                <a:solidFill>
                  <a:srgbClr val="002060"/>
                </a:solidFill>
                <a:latin typeface="Times New Roman" panose="02020603050405020304" pitchFamily="18" charset="0"/>
                <a:cs typeface="Times New Roman" panose="02020603050405020304" pitchFamily="18" charset="0"/>
              </a:rPr>
              <a:t>? Je </a:t>
            </a:r>
            <a:r>
              <a:rPr lang="en-US" sz="1800" dirty="0" err="1">
                <a:solidFill>
                  <a:srgbClr val="002060"/>
                </a:solidFill>
                <a:latin typeface="Times New Roman" panose="02020603050405020304" pitchFamily="18" charset="0"/>
                <a:cs typeface="Times New Roman" panose="02020603050405020304" pitchFamily="18" charset="0"/>
              </a:rPr>
              <a:t>nošené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nebo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jen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vyšlo</a:t>
            </a:r>
            <a:r>
              <a:rPr lang="en-US" sz="1800" dirty="0">
                <a:solidFill>
                  <a:srgbClr val="002060"/>
                </a:solidFill>
                <a:latin typeface="Times New Roman" panose="02020603050405020304" pitchFamily="18" charset="0"/>
                <a:cs typeface="Times New Roman" panose="02020603050405020304" pitchFamily="18" charset="0"/>
              </a:rPr>
              <a:t> z </a:t>
            </a:r>
            <a:r>
              <a:rPr lang="en-US" sz="1800" dirty="0" err="1">
                <a:solidFill>
                  <a:srgbClr val="002060"/>
                </a:solidFill>
                <a:latin typeface="Times New Roman" panose="02020603050405020304" pitchFamily="18" charset="0"/>
                <a:cs typeface="Times New Roman" panose="02020603050405020304" pitchFamily="18" charset="0"/>
              </a:rPr>
              <a:t>módy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Můžete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nám</a:t>
            </a:r>
            <a:r>
              <a:rPr lang="en-US" sz="1800" dirty="0">
                <a:solidFill>
                  <a:srgbClr val="002060"/>
                </a:solidFill>
                <a:latin typeface="Times New Roman" panose="02020603050405020304" pitchFamily="18" charset="0"/>
                <a:cs typeface="Times New Roman" panose="02020603050405020304" pitchFamily="18" charset="0"/>
              </a:rPr>
              <a:t> ho </a:t>
            </a:r>
            <a:r>
              <a:rPr lang="en-US" sz="1800" dirty="0" err="1">
                <a:solidFill>
                  <a:srgbClr val="002060"/>
                </a:solidFill>
                <a:latin typeface="Times New Roman" panose="02020603050405020304" pitchFamily="18" charset="0"/>
                <a:cs typeface="Times New Roman" panose="02020603050405020304" pitchFamily="18" charset="0"/>
              </a:rPr>
              <a:t>vrátit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prostřednictvím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naší</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sítě</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Nilmore</a:t>
            </a:r>
            <a:r>
              <a:rPr lang="en-US" sz="1800" dirty="0">
                <a:solidFill>
                  <a:srgbClr val="002060"/>
                </a:solidFill>
                <a:latin typeface="Times New Roman" panose="02020603050405020304" pitchFamily="18" charset="0"/>
                <a:cs typeface="Times New Roman" panose="02020603050405020304" pitchFamily="18" charset="0"/>
              </a:rPr>
              <a:t>® Circular Points. </a:t>
            </a:r>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a:solidFill>
                  <a:srgbClr val="002060"/>
                </a:solidFill>
                <a:latin typeface="Times New Roman" panose="02020603050405020304" pitchFamily="18" charset="0"/>
                <a:cs typeface="Times New Roman" panose="02020603050405020304" pitchFamily="18" charset="0"/>
              </a:rPr>
              <a:t>Za </a:t>
            </a:r>
            <a:r>
              <a:rPr lang="en-US" sz="1800" dirty="0" err="1">
                <a:solidFill>
                  <a:srgbClr val="002060"/>
                </a:solidFill>
                <a:latin typeface="Times New Roman" panose="02020603050405020304" pitchFamily="18" charset="0"/>
                <a:cs typeface="Times New Roman" panose="02020603050405020304" pitchFamily="18" charset="0"/>
              </a:rPr>
              <a:t>každý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vrácený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kus</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obdržíte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slevu</a:t>
            </a:r>
            <a:r>
              <a:rPr lang="en-US" sz="1800" dirty="0">
                <a:solidFill>
                  <a:srgbClr val="002060"/>
                </a:solidFill>
                <a:latin typeface="Times New Roman" panose="02020603050405020304" pitchFamily="18" charset="0"/>
                <a:cs typeface="Times New Roman" panose="02020603050405020304" pitchFamily="18" charset="0"/>
              </a:rPr>
              <a:t> 100 </a:t>
            </a:r>
            <a:r>
              <a:rPr lang="en-US" sz="1800" dirty="0" err="1">
                <a:solidFill>
                  <a:srgbClr val="002060"/>
                </a:solidFill>
                <a:latin typeface="Times New Roman" panose="02020603050405020304" pitchFamily="18" charset="0"/>
                <a:cs typeface="Times New Roman" panose="02020603050405020304" pitchFamily="18" charset="0"/>
              </a:rPr>
              <a:t>Kč</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kterou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můžete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využít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při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dalším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nákupu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Pokud</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jste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zakoupili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výrobek</a:t>
            </a:r>
            <a:r>
              <a:rPr lang="en-US" sz="1800" dirty="0">
                <a:solidFill>
                  <a:srgbClr val="002060"/>
                </a:solidFill>
                <a:latin typeface="Times New Roman" panose="02020603050405020304" pitchFamily="18" charset="0"/>
                <a:cs typeface="Times New Roman" panose="02020603050405020304" pitchFamily="18" charset="0"/>
              </a:rPr>
              <a:t> u </a:t>
            </a:r>
            <a:r>
              <a:rPr lang="en-US" sz="1800" dirty="0" err="1">
                <a:solidFill>
                  <a:srgbClr val="002060"/>
                </a:solidFill>
                <a:latin typeface="Times New Roman" panose="02020603050405020304" pitchFamily="18" charset="0"/>
                <a:cs typeface="Times New Roman" panose="02020603050405020304" pitchFamily="18" charset="0"/>
              </a:rPr>
              <a:t>některého</a:t>
            </a:r>
            <a:r>
              <a:rPr lang="en-US" sz="1800" dirty="0">
                <a:solidFill>
                  <a:srgbClr val="002060"/>
                </a:solidFill>
                <a:latin typeface="Times New Roman" panose="02020603050405020304" pitchFamily="18" charset="0"/>
                <a:cs typeface="Times New Roman" panose="02020603050405020304" pitchFamily="18" charset="0"/>
              </a:rPr>
              <a:t> z </a:t>
            </a:r>
            <a:r>
              <a:rPr lang="en-US" sz="1800" dirty="0" err="1">
                <a:solidFill>
                  <a:srgbClr val="002060"/>
                </a:solidFill>
                <a:latin typeface="Times New Roman" panose="02020603050405020304" pitchFamily="18" charset="0"/>
                <a:cs typeface="Times New Roman" panose="02020603050405020304" pitchFamily="18" charset="0"/>
              </a:rPr>
              <a:t>našich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partnerů</a:t>
            </a:r>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203BE08-E739-4064-A599-85D6CD9A0253}"/>
              </a:ext>
            </a:extLst>
          </p:cNvPr>
          <p:cNvPicPr>
            <a:picLocks noChangeAspect="1"/>
          </p:cNvPicPr>
          <p:nvPr/>
        </p:nvPicPr>
        <p:blipFill rotWithShape="1">
          <a:blip r:embed="rId6"/>
          <a:srcRect t="22601" r="78558" b="70620"/>
          <a:stretch/>
        </p:blipFill>
        <p:spPr>
          <a:xfrm>
            <a:off x="251519" y="1177671"/>
            <a:ext cx="3970523" cy="706114"/>
          </a:xfrm>
          <a:prstGeom prst="rect">
            <a:avLst/>
          </a:prstGeom>
        </p:spPr>
      </p:pic>
      <p:pic>
        <p:nvPicPr>
          <p:cNvPr id="9" name="Obrázek 8">
            <a:extLst>
              <a:ext uri="{FF2B5EF4-FFF2-40B4-BE49-F238E27FC236}">
                <a16:creationId xmlns:a16="http://schemas.microsoft.com/office/drawing/2014/main" id="{FC42D692-C043-4A1B-83E6-033D30962013}"/>
              </a:ext>
            </a:extLst>
          </p:cNvPr>
          <p:cNvPicPr>
            <a:picLocks noChangeAspect="1"/>
          </p:cNvPicPr>
          <p:nvPr/>
        </p:nvPicPr>
        <p:blipFill rotWithShape="1">
          <a:blip r:embed="rId7"/>
          <a:srcRect l="41500" t="16985" r="18375" b="13663"/>
          <a:stretch/>
        </p:blipFill>
        <p:spPr>
          <a:xfrm>
            <a:off x="7350592" y="2148840"/>
            <a:ext cx="4704247" cy="45735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Obrázek 10">
            <a:extLst>
              <a:ext uri="{FF2B5EF4-FFF2-40B4-BE49-F238E27FC236}">
                <a16:creationId xmlns:a16="http://schemas.microsoft.com/office/drawing/2014/main" id="{687CF6FC-81E1-472D-839B-ED19F8764DDD}"/>
              </a:ext>
            </a:extLst>
          </p:cNvPr>
          <p:cNvPicPr>
            <a:picLocks noChangeAspect="1"/>
          </p:cNvPicPr>
          <p:nvPr/>
        </p:nvPicPr>
        <p:blipFill rotWithShape="1">
          <a:blip r:embed="rId8"/>
          <a:srcRect l="9124" t="33655" r="9876" b="36222"/>
          <a:stretch/>
        </p:blipFill>
        <p:spPr>
          <a:xfrm>
            <a:off x="251520" y="5240242"/>
            <a:ext cx="6911280" cy="1445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99148" y="234761"/>
            <a:ext cx="8166018" cy="461665"/>
          </a:xfrm>
          <a:prstGeom prst="rect">
            <a:avLst/>
          </a:prstGeom>
        </p:spPr>
        <p:txBody>
          <a:bodyPr wrap="none">
            <a:spAutoFit/>
          </a:bodyPr>
          <a:lstStyle/>
          <a:p>
            <a:pPr algn="ctr"/>
            <a:r>
              <a:rPr lang="en-AU" sz="2400" b="1" dirty="0">
                <a:solidFill>
                  <a:srgbClr val="002060"/>
                </a:solidFill>
                <a:latin typeface="Times New Roman" panose="02020603050405020304" pitchFamily="18" charset="0"/>
                <a:cs typeface="Times New Roman" panose="02020603050405020304" pitchFamily="18" charset="0"/>
              </a:rPr>
              <a:t>Impact on business concepts in new forms of business models</a:t>
            </a: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123063" y="1036320"/>
            <a:ext cx="4825434" cy="53887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dirty="0">
                <a:solidFill>
                  <a:srgbClr val="002060"/>
                </a:solidFill>
                <a:latin typeface="Times New Roman" panose="02020603050405020304" pitchFamily="18" charset="0"/>
                <a:cs typeface="Times New Roman" panose="02020603050405020304" pitchFamily="18" charset="0"/>
                <a:hlinkClick r:id="rId4"/>
              </a:rPr>
              <a:t>Circular Business models </a:t>
            </a:r>
            <a:br>
              <a:rPr lang="cs-CZ" sz="1800" dirty="0">
                <a:solidFill>
                  <a:srgbClr val="002060"/>
                </a:solidFill>
                <a:latin typeface="Times New Roman" panose="02020603050405020304" pitchFamily="18" charset="0"/>
                <a:cs typeface="Times New Roman" panose="02020603050405020304" pitchFamily="18" charset="0"/>
              </a:rPr>
            </a:br>
            <a:r>
              <a:rPr lang="en-AU" sz="1800" dirty="0">
                <a:solidFill>
                  <a:srgbClr val="002060"/>
                </a:solidFill>
                <a:latin typeface="Times New Roman" panose="02020603050405020304" pitchFamily="18" charset="0"/>
                <a:cs typeface="Times New Roman" panose="02020603050405020304" pitchFamily="18" charset="0"/>
              </a:rPr>
              <a:t>(ELLEN MACARTHUR FOUNDATION)</a:t>
            </a:r>
          </a:p>
          <a:p>
            <a:pPr marL="0" indent="0">
              <a:buNone/>
            </a:pPr>
            <a:endParaRPr lang="en-AU" sz="1800" dirty="0">
              <a:solidFill>
                <a:srgbClr val="002060"/>
              </a:solidFill>
              <a:latin typeface="Times New Roman" panose="02020603050405020304" pitchFamily="18" charset="0"/>
              <a:cs typeface="Times New Roman" panose="02020603050405020304" pitchFamily="18" charset="0"/>
              <a:hlinkClick r:id="rId5"/>
            </a:endParaRPr>
          </a:p>
          <a:p>
            <a:r>
              <a:rPr lang="en-AU" sz="1800" dirty="0">
                <a:solidFill>
                  <a:srgbClr val="002060"/>
                </a:solidFill>
                <a:latin typeface="Times New Roman" panose="02020603050405020304" pitchFamily="18" charset="0"/>
                <a:cs typeface="Times New Roman" panose="02020603050405020304" pitchFamily="18" charset="0"/>
                <a:hlinkClick r:id="rId5"/>
              </a:rPr>
              <a:t>10 Circular Business Model Examples</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Oběhové</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hodnotové</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řetězce</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prostřednictvím</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dat</a:t>
            </a:r>
            <a:r>
              <a:rPr lang="en-AU" sz="1800" dirty="0">
                <a:solidFill>
                  <a:srgbClr val="002060"/>
                </a:solidFill>
                <a:latin typeface="Times New Roman" panose="02020603050405020304" pitchFamily="18" charset="0"/>
                <a:cs typeface="Times New Roman" panose="02020603050405020304" pitchFamily="18" charset="0"/>
              </a:rPr>
              <a:t> / </a:t>
            </a:r>
            <a:r>
              <a:rPr lang="en-AU" sz="1800" dirty="0" err="1">
                <a:solidFill>
                  <a:srgbClr val="002060"/>
                </a:solidFill>
                <a:latin typeface="Times New Roman" panose="02020603050405020304" pitchFamily="18" charset="0"/>
                <a:cs typeface="Times New Roman" panose="02020603050405020304" pitchFamily="18" charset="0"/>
              </a:rPr>
              <a:t>Oběhový</a:t>
            </a:r>
            <a:r>
              <a:rPr lang="en-AU" sz="1800" dirty="0">
                <a:solidFill>
                  <a:srgbClr val="002060"/>
                </a:solidFill>
                <a:latin typeface="Times New Roman" panose="02020603050405020304" pitchFamily="18" charset="0"/>
                <a:cs typeface="Times New Roman" panose="02020603050405020304" pitchFamily="18" charset="0"/>
              </a:rPr>
              <a:t> design </a:t>
            </a:r>
            <a:r>
              <a:rPr lang="en-AU" sz="1800" dirty="0" err="1">
                <a:solidFill>
                  <a:srgbClr val="002060"/>
                </a:solidFill>
                <a:latin typeface="Times New Roman" panose="02020603050405020304" pitchFamily="18" charset="0"/>
                <a:cs typeface="Times New Roman" panose="02020603050405020304" pitchFamily="18" charset="0"/>
              </a:rPr>
              <a:t>výrobků</a:t>
            </a:r>
            <a:r>
              <a:rPr lang="en-AU" sz="1800" dirty="0">
                <a:solidFill>
                  <a:srgbClr val="002060"/>
                </a:solidFill>
                <a:latin typeface="Times New Roman" panose="02020603050405020304" pitchFamily="18" charset="0"/>
                <a:cs typeface="Times New Roman" panose="02020603050405020304" pitchFamily="18" charset="0"/>
              </a:rPr>
              <a:t> / </a:t>
            </a:r>
            <a:r>
              <a:rPr lang="en-AU" sz="1800" dirty="0" err="1">
                <a:solidFill>
                  <a:srgbClr val="002060"/>
                </a:solidFill>
                <a:latin typeface="Times New Roman" panose="02020603050405020304" pitchFamily="18" charset="0"/>
                <a:cs typeface="Times New Roman" panose="02020603050405020304" pitchFamily="18" charset="0"/>
              </a:rPr>
              <a:t>Použití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opětovné</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použití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sdílení</a:t>
            </a:r>
            <a:r>
              <a:rPr lang="en-AU" sz="1800" dirty="0">
                <a:solidFill>
                  <a:srgbClr val="002060"/>
                </a:solidFill>
                <a:latin typeface="Times New Roman" panose="02020603050405020304" pitchFamily="18" charset="0"/>
                <a:cs typeface="Times New Roman" panose="02020603050405020304" pitchFamily="18" charset="0"/>
              </a:rPr>
              <a:t> a </a:t>
            </a:r>
            <a:r>
              <a:rPr lang="en-AU" sz="1800" dirty="0" err="1">
                <a:solidFill>
                  <a:srgbClr val="002060"/>
                </a:solidFill>
                <a:latin typeface="Times New Roman" panose="02020603050405020304" pitchFamily="18" charset="0"/>
                <a:cs typeface="Times New Roman" panose="02020603050405020304" pitchFamily="18" charset="0"/>
              </a:rPr>
              <a:t>oprava</a:t>
            </a:r>
            <a:r>
              <a:rPr lang="en-AU" sz="1800" dirty="0">
                <a:solidFill>
                  <a:srgbClr val="002060"/>
                </a:solidFill>
                <a:latin typeface="Times New Roman" panose="02020603050405020304" pitchFamily="18" charset="0"/>
                <a:cs typeface="Times New Roman" panose="02020603050405020304" pitchFamily="18" charset="0"/>
              </a:rPr>
              <a:t>) </a:t>
            </a:r>
            <a:endParaRPr lang="cs-CZ" sz="1800" dirty="0">
              <a:solidFill>
                <a:srgbClr val="002060"/>
              </a:solidFill>
              <a:latin typeface="Times New Roman" panose="02020603050405020304" pitchFamily="18" charset="0"/>
              <a:cs typeface="Times New Roman" panose="02020603050405020304" pitchFamily="18" charset="0"/>
            </a:endParaRP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hlinkClick r:id="rId6"/>
              </a:rPr>
              <a:t>10 Examples of Circular Economy Solutions</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Průmyslová</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symbióza</a:t>
            </a:r>
            <a:r>
              <a:rPr lang="en-AU" sz="1800" dirty="0">
                <a:solidFill>
                  <a:srgbClr val="002060"/>
                </a:solidFill>
                <a:latin typeface="Times New Roman" panose="02020603050405020304" pitchFamily="18" charset="0"/>
                <a:cs typeface="Times New Roman" panose="02020603050405020304" pitchFamily="18" charset="0"/>
              </a:rPr>
              <a:t> / </a:t>
            </a:r>
            <a:r>
              <a:rPr lang="en-AU" sz="1800" dirty="0" err="1">
                <a:solidFill>
                  <a:srgbClr val="002060"/>
                </a:solidFill>
                <a:latin typeface="Times New Roman" panose="02020603050405020304" pitchFamily="18" charset="0"/>
                <a:cs typeface="Times New Roman" panose="02020603050405020304" pitchFamily="18" charset="0"/>
              </a:rPr>
              <a:t>Dánský</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zálohový</a:t>
            </a:r>
            <a:r>
              <a:rPr lang="en-AU" sz="1800" dirty="0">
                <a:solidFill>
                  <a:srgbClr val="002060"/>
                </a:solidFill>
                <a:latin typeface="Times New Roman" panose="02020603050405020304" pitchFamily="18" charset="0"/>
                <a:cs typeface="Times New Roman" panose="02020603050405020304" pitchFamily="18" charset="0"/>
              </a:rPr>
              <a:t> a </a:t>
            </a:r>
            <a:r>
              <a:rPr lang="en-AU" sz="1800" dirty="0" err="1">
                <a:solidFill>
                  <a:srgbClr val="002060"/>
                </a:solidFill>
                <a:latin typeface="Times New Roman" panose="02020603050405020304" pitchFamily="18" charset="0"/>
                <a:cs typeface="Times New Roman" panose="02020603050405020304" pitchFamily="18" charset="0"/>
              </a:rPr>
              <a:t>vratný</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systém</a:t>
            </a:r>
            <a:r>
              <a:rPr lang="en-AU" sz="1800" dirty="0">
                <a:solidFill>
                  <a:srgbClr val="002060"/>
                </a:solidFill>
                <a:latin typeface="Times New Roman" panose="02020603050405020304" pitchFamily="18" charset="0"/>
                <a:cs typeface="Times New Roman" panose="02020603050405020304" pitchFamily="18" charset="0"/>
              </a:rPr>
              <a:t> pro </a:t>
            </a:r>
            <a:r>
              <a:rPr lang="en-AU" sz="1800" dirty="0" err="1">
                <a:solidFill>
                  <a:srgbClr val="002060"/>
                </a:solidFill>
                <a:latin typeface="Times New Roman" panose="02020603050405020304" pitchFamily="18" charset="0"/>
                <a:cs typeface="Times New Roman" panose="02020603050405020304" pitchFamily="18" charset="0"/>
              </a:rPr>
              <a:t>recyklaci</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plechovek</a:t>
            </a:r>
            <a:r>
              <a:rPr lang="en-AU" sz="1800" dirty="0">
                <a:solidFill>
                  <a:srgbClr val="002060"/>
                </a:solidFill>
                <a:latin typeface="Times New Roman" panose="02020603050405020304" pitchFamily="18" charset="0"/>
                <a:cs typeface="Times New Roman" panose="02020603050405020304" pitchFamily="18" charset="0"/>
              </a:rPr>
              <a:t> a </a:t>
            </a:r>
            <a:r>
              <a:rPr lang="en-AU" sz="1800" dirty="0" err="1">
                <a:solidFill>
                  <a:srgbClr val="002060"/>
                </a:solidFill>
                <a:latin typeface="Times New Roman" panose="02020603050405020304" pitchFamily="18" charset="0"/>
                <a:cs typeface="Times New Roman" panose="02020603050405020304" pitchFamily="18" charset="0"/>
              </a:rPr>
              <a:t>lahví</a:t>
            </a:r>
            <a:r>
              <a:rPr lang="en-AU" sz="1800" dirty="0">
                <a:solidFill>
                  <a:srgbClr val="002060"/>
                </a:solidFill>
                <a:latin typeface="Times New Roman" panose="02020603050405020304" pitchFamily="18" charset="0"/>
                <a:cs typeface="Times New Roman" panose="02020603050405020304" pitchFamily="18" charset="0"/>
              </a:rPr>
              <a:t> / </a:t>
            </a:r>
            <a:r>
              <a:rPr lang="en-AU" sz="1800" dirty="0" err="1">
                <a:solidFill>
                  <a:srgbClr val="002060"/>
                </a:solidFill>
                <a:latin typeface="Times New Roman" panose="02020603050405020304" pitchFamily="18" charset="0"/>
                <a:cs typeface="Times New Roman" panose="02020603050405020304" pitchFamily="18" charset="0"/>
              </a:rPr>
              <a:t>První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dánský</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projekt</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kruhového</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sociálního</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bydlení</a:t>
            </a:r>
            <a:r>
              <a:rPr lang="en-AU" sz="1800" dirty="0">
                <a:solidFill>
                  <a:srgbClr val="002060"/>
                </a:solidFill>
                <a:latin typeface="Times New Roman" panose="02020603050405020304" pitchFamily="18" charset="0"/>
                <a:cs typeface="Times New Roman" panose="02020603050405020304" pitchFamily="18" charset="0"/>
              </a:rPr>
              <a:t> / </a:t>
            </a:r>
            <a:r>
              <a:rPr lang="en-AU" sz="1800" dirty="0" err="1">
                <a:solidFill>
                  <a:srgbClr val="002060"/>
                </a:solidFill>
                <a:latin typeface="Times New Roman" panose="02020603050405020304" pitchFamily="18" charset="0"/>
                <a:cs typeface="Times New Roman" panose="02020603050405020304" pitchFamily="18" charset="0"/>
              </a:rPr>
              <a:t>Recyklace</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umělého</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trávníku</a:t>
            </a:r>
            <a:r>
              <a:rPr lang="en-AU" sz="1800" dirty="0">
                <a:solidFill>
                  <a:srgbClr val="002060"/>
                </a:solidFill>
                <a:latin typeface="Times New Roman" panose="02020603050405020304" pitchFamily="18" charset="0"/>
                <a:cs typeface="Times New Roman" panose="02020603050405020304" pitchFamily="18" charset="0"/>
              </a:rPr>
              <a:t> / </a:t>
            </a:r>
            <a:r>
              <a:rPr lang="en-AU" sz="1800" dirty="0" err="1">
                <a:solidFill>
                  <a:srgbClr val="002060"/>
                </a:solidFill>
                <a:latin typeface="Times New Roman" panose="02020603050405020304" pitchFamily="18" charset="0"/>
                <a:cs typeface="Times New Roman" panose="02020603050405020304" pitchFamily="18" charset="0"/>
              </a:rPr>
              <a:t>Uzavřená</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smyčka</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při</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opakovaném</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použití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obalů</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jako</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služby</a:t>
            </a:r>
            <a:r>
              <a:rPr lang="en-AU" sz="1800" dirty="0">
                <a:solidFill>
                  <a:srgbClr val="002060"/>
                </a:solidFill>
                <a:latin typeface="Times New Roman" panose="02020603050405020304" pitchFamily="18" charset="0"/>
                <a:cs typeface="Times New Roman" panose="02020603050405020304" pitchFamily="18" charset="0"/>
              </a:rPr>
              <a:t> / </a:t>
            </a:r>
            <a:r>
              <a:rPr lang="en-AU" sz="1800" dirty="0" err="1">
                <a:solidFill>
                  <a:srgbClr val="002060"/>
                </a:solidFill>
                <a:latin typeface="Times New Roman" panose="02020603050405020304" pitchFamily="18" charset="0"/>
                <a:cs typeface="Times New Roman" panose="02020603050405020304" pitchFamily="18" charset="0"/>
              </a:rPr>
              <a:t>Opětovné</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použití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starých</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cihel</a:t>
            </a:r>
            <a:r>
              <a:rPr lang="en-AU" sz="1800" dirty="0">
                <a:solidFill>
                  <a:srgbClr val="002060"/>
                </a:solidFill>
                <a:latin typeface="Times New Roman" panose="02020603050405020304" pitchFamily="18" charset="0"/>
                <a:cs typeface="Times New Roman" panose="02020603050405020304" pitchFamily="18" charset="0"/>
              </a:rPr>
              <a:t> pro </a:t>
            </a:r>
            <a:r>
              <a:rPr lang="en-AU" sz="1800" dirty="0" err="1">
                <a:solidFill>
                  <a:srgbClr val="002060"/>
                </a:solidFill>
                <a:latin typeface="Times New Roman" panose="02020603050405020304" pitchFamily="18" charset="0"/>
                <a:cs typeface="Times New Roman" panose="02020603050405020304" pitchFamily="18" charset="0"/>
              </a:rPr>
              <a:t>stavbu</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zelenější</a:t>
            </a:r>
            <a:r>
              <a:rPr lang="en-AU" sz="1800" dirty="0">
                <a:solidFill>
                  <a:srgbClr val="002060"/>
                </a:solidFill>
                <a:latin typeface="Times New Roman" panose="02020603050405020304" pitchFamily="18" charset="0"/>
                <a:cs typeface="Times New Roman" panose="02020603050405020304" pitchFamily="18" charset="0"/>
              </a:rPr>
              <a:t> </a:t>
            </a:r>
            <a:r>
              <a:rPr lang="en-AU" sz="1800" dirty="0" err="1">
                <a:solidFill>
                  <a:srgbClr val="002060"/>
                </a:solidFill>
                <a:latin typeface="Times New Roman" panose="02020603050405020304" pitchFamily="18" charset="0"/>
                <a:cs typeface="Times New Roman" panose="02020603050405020304" pitchFamily="18" charset="0"/>
              </a:rPr>
              <a:t>budoucnosti</a:t>
            </a:r>
            <a:r>
              <a:rPr lang="en-AU" sz="1800" dirty="0">
                <a:solidFill>
                  <a:srgbClr val="002060"/>
                </a:solidFill>
                <a:latin typeface="Times New Roman" panose="02020603050405020304" pitchFamily="18" charset="0"/>
                <a:cs typeface="Times New Roman" panose="02020603050405020304" pitchFamily="18" charset="0"/>
              </a:rPr>
              <a:t>).</a:t>
            </a:r>
            <a:endParaRPr lang="cs-CZ" sz="1800" dirty="0">
              <a:solidFill>
                <a:srgbClr val="002060"/>
              </a:solidFill>
              <a:latin typeface="Times New Roman" panose="02020603050405020304" pitchFamily="18" charset="0"/>
              <a:cs typeface="Times New Roman" panose="02020603050405020304" pitchFamily="18" charset="0"/>
            </a:endParaRP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hlinkClick r:id="rId7"/>
              </a:rPr>
              <a:t>Circulars Awards Program</a:t>
            </a:r>
            <a:endParaRPr lang="en-AU"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79103AD-4B48-44D6-9594-8F997EF2CBE2}"/>
              </a:ext>
            </a:extLst>
          </p:cNvPr>
          <p:cNvPicPr>
            <a:picLocks noChangeAspect="1"/>
          </p:cNvPicPr>
          <p:nvPr/>
        </p:nvPicPr>
        <p:blipFill rotWithShape="1">
          <a:blip r:embed="rId8"/>
          <a:srcRect t="12222" b="30000"/>
          <a:stretch/>
        </p:blipFill>
        <p:spPr>
          <a:xfrm>
            <a:off x="4820040" y="776706"/>
            <a:ext cx="5505000" cy="1789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E24C3930-C745-4945-9855-EDE8AE76DEF7}"/>
              </a:ext>
            </a:extLst>
          </p:cNvPr>
          <p:cNvPicPr>
            <a:picLocks noChangeAspect="1"/>
          </p:cNvPicPr>
          <p:nvPr/>
        </p:nvPicPr>
        <p:blipFill rotWithShape="1">
          <a:blip r:embed="rId9"/>
          <a:srcRect l="7004" t="13334" r="8875" b="6889"/>
          <a:stretch/>
        </p:blipFill>
        <p:spPr>
          <a:xfrm>
            <a:off x="5455920" y="2938596"/>
            <a:ext cx="5873221" cy="31331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067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a:solidFill>
                  <a:srgbClr val="002060"/>
                </a:solidFill>
                <a:latin typeface="Times New Roman"/>
                <a:ea typeface="+mj-ea"/>
                <a:cs typeface="+mj-cs"/>
              </a:rPr>
              <a:t>Objevte další inspiraci…</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https://stateofgreen.com/en/wp-content/uploads/2018/07/Forside.png">
            <a:hlinkClick r:id="rId3"/>
            <a:extLst>
              <a:ext uri="{FF2B5EF4-FFF2-40B4-BE49-F238E27FC236}">
                <a16:creationId xmlns:a16="http://schemas.microsoft.com/office/drawing/2014/main" id="{286FBAF6-8A2A-48E2-BB70-4CCC6343E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03959"/>
            <a:ext cx="2704743" cy="382333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6D55C442-8FB0-41E8-BBBC-D50EE865D2BC}"/>
              </a:ext>
            </a:extLst>
          </p:cNvPr>
          <p:cNvSpPr/>
          <p:nvPr/>
        </p:nvSpPr>
        <p:spPr>
          <a:xfrm>
            <a:off x="206375" y="5166972"/>
            <a:ext cx="2956263" cy="1477328"/>
          </a:xfrm>
          <a:prstGeom prst="rect">
            <a:avLst/>
          </a:prstGeom>
        </p:spPr>
        <p:txBody>
          <a:bodyPr wrap="square">
            <a:spAutoFit/>
          </a:bodyPr>
          <a:lstStyle/>
          <a:p>
            <a:r>
              <a:rPr lang="en-US" dirty="0" err="1"/>
              <a:t>Zkušenosti</a:t>
            </a:r>
            <a:r>
              <a:rPr lang="en-US" dirty="0"/>
              <a:t> z </a:t>
            </a:r>
            <a:r>
              <a:rPr lang="en-US" dirty="0" err="1"/>
              <a:t>Dánska</a:t>
            </a:r>
            <a:r>
              <a:rPr lang="en-US" dirty="0"/>
              <a:t> a New </a:t>
            </a:r>
            <a:r>
              <a:rPr lang="en-US" dirty="0" err="1"/>
              <a:t>Yorku</a:t>
            </a:r>
            <a:r>
              <a:rPr lang="en-US" dirty="0"/>
              <a:t> s </a:t>
            </a:r>
            <a:r>
              <a:rPr lang="en-US" dirty="0" err="1"/>
              <a:t>uzavíráním</a:t>
            </a:r>
            <a:r>
              <a:rPr lang="en-US" dirty="0"/>
              <a:t> </a:t>
            </a:r>
            <a:r>
              <a:rPr lang="en-US" dirty="0" err="1"/>
              <a:t>koloběhu</a:t>
            </a:r>
            <a:r>
              <a:rPr lang="en-US" dirty="0"/>
              <a:t> </a:t>
            </a:r>
            <a:r>
              <a:rPr lang="en-US" dirty="0" err="1"/>
              <a:t>prostřednictvím</a:t>
            </a:r>
            <a:r>
              <a:rPr lang="en-US" dirty="0"/>
              <a:t> </a:t>
            </a:r>
            <a:r>
              <a:rPr lang="en-US" dirty="0" err="1"/>
              <a:t>partnerství</a:t>
            </a:r>
            <a:r>
              <a:rPr lang="en-US" dirty="0"/>
              <a:t> a </a:t>
            </a:r>
            <a:r>
              <a:rPr lang="en-US" dirty="0" err="1"/>
              <a:t>oběhových</a:t>
            </a:r>
            <a:r>
              <a:rPr lang="en-US" dirty="0"/>
              <a:t> </a:t>
            </a:r>
            <a:r>
              <a:rPr lang="en-US" dirty="0" err="1"/>
              <a:t>obchodních</a:t>
            </a:r>
            <a:r>
              <a:rPr lang="en-US" dirty="0"/>
              <a:t> </a:t>
            </a:r>
            <a:r>
              <a:rPr lang="en-US" dirty="0" err="1"/>
              <a:t>modelů</a:t>
            </a:r>
            <a:r>
              <a:rPr lang="en-US" dirty="0"/>
              <a:t>.</a:t>
            </a:r>
            <a:endParaRPr lang="cs-CZ" dirty="0"/>
          </a:p>
        </p:txBody>
      </p:sp>
      <p:pic>
        <p:nvPicPr>
          <p:cNvPr id="4" name="Obrázek 3">
            <a:hlinkClick r:id="rId5"/>
            <a:extLst>
              <a:ext uri="{FF2B5EF4-FFF2-40B4-BE49-F238E27FC236}">
                <a16:creationId xmlns:a16="http://schemas.microsoft.com/office/drawing/2014/main" id="{C935292D-D443-4AFA-9C1B-130088DDF5AB}"/>
              </a:ext>
            </a:extLst>
          </p:cNvPr>
          <p:cNvPicPr>
            <a:picLocks noChangeAspect="1"/>
          </p:cNvPicPr>
          <p:nvPr/>
        </p:nvPicPr>
        <p:blipFill>
          <a:blip r:embed="rId6"/>
          <a:stretch>
            <a:fillRect/>
          </a:stretch>
        </p:blipFill>
        <p:spPr>
          <a:xfrm>
            <a:off x="3274696" y="1203959"/>
            <a:ext cx="2704743" cy="3825493"/>
          </a:xfrm>
          <a:prstGeom prst="rect">
            <a:avLst/>
          </a:prstGeom>
        </p:spPr>
      </p:pic>
      <p:sp>
        <p:nvSpPr>
          <p:cNvPr id="7" name="Obdélník 6">
            <a:extLst>
              <a:ext uri="{FF2B5EF4-FFF2-40B4-BE49-F238E27FC236}">
                <a16:creationId xmlns:a16="http://schemas.microsoft.com/office/drawing/2014/main" id="{D12AE1D8-B97A-4E74-A804-962EB4ABEBEA}"/>
              </a:ext>
            </a:extLst>
          </p:cNvPr>
          <p:cNvSpPr/>
          <p:nvPr/>
        </p:nvSpPr>
        <p:spPr>
          <a:xfrm>
            <a:off x="3480079" y="5119346"/>
            <a:ext cx="2499360" cy="1200329"/>
          </a:xfrm>
          <a:prstGeom prst="rect">
            <a:avLst/>
          </a:prstGeom>
        </p:spPr>
        <p:txBody>
          <a:bodyPr wrap="square">
            <a:spAutoFit/>
          </a:bodyPr>
          <a:lstStyle/>
          <a:p>
            <a:r>
              <a:rPr lang="en-US" dirty="0" err="1">
                <a:solidFill>
                  <a:srgbClr val="363636"/>
                </a:solidFill>
                <a:latin typeface="Unica"/>
              </a:rPr>
              <a:t>Jak</a:t>
            </a:r>
            <a:r>
              <a:rPr lang="en-US" dirty="0">
                <a:solidFill>
                  <a:srgbClr val="363636"/>
                </a:solidFill>
                <a:latin typeface="Unica"/>
              </a:rPr>
              <a:t> </a:t>
            </a:r>
            <a:r>
              <a:rPr lang="en-US" dirty="0" err="1">
                <a:solidFill>
                  <a:srgbClr val="363636"/>
                </a:solidFill>
                <a:latin typeface="Unica"/>
              </a:rPr>
              <a:t>mohou</a:t>
            </a:r>
            <a:r>
              <a:rPr lang="en-US" dirty="0">
                <a:solidFill>
                  <a:srgbClr val="363636"/>
                </a:solidFill>
                <a:latin typeface="Unica"/>
              </a:rPr>
              <a:t> </a:t>
            </a:r>
            <a:r>
              <a:rPr lang="en-US" dirty="0" err="1">
                <a:solidFill>
                  <a:srgbClr val="363636"/>
                </a:solidFill>
                <a:latin typeface="Unica"/>
              </a:rPr>
              <a:t>obchodní</a:t>
            </a:r>
            <a:r>
              <a:rPr lang="en-US" dirty="0">
                <a:solidFill>
                  <a:srgbClr val="363636"/>
                </a:solidFill>
                <a:latin typeface="Unica"/>
              </a:rPr>
              <a:t> </a:t>
            </a:r>
            <a:r>
              <a:rPr lang="en-US" dirty="0" err="1">
                <a:solidFill>
                  <a:srgbClr val="363636"/>
                </a:solidFill>
                <a:latin typeface="Unica"/>
              </a:rPr>
              <a:t>modely</a:t>
            </a:r>
            <a:r>
              <a:rPr lang="en-US" dirty="0">
                <a:solidFill>
                  <a:srgbClr val="363636"/>
                </a:solidFill>
                <a:latin typeface="Unica"/>
              </a:rPr>
              <a:t> </a:t>
            </a:r>
            <a:r>
              <a:rPr lang="en-US" dirty="0" err="1">
                <a:solidFill>
                  <a:srgbClr val="363636"/>
                </a:solidFill>
                <a:latin typeface="Unica"/>
              </a:rPr>
              <a:t>urychlit</a:t>
            </a:r>
            <a:r>
              <a:rPr lang="en-US" dirty="0">
                <a:solidFill>
                  <a:srgbClr val="363636"/>
                </a:solidFill>
                <a:latin typeface="Unica"/>
              </a:rPr>
              <a:t> </a:t>
            </a:r>
            <a:r>
              <a:rPr lang="en-US" dirty="0" err="1">
                <a:solidFill>
                  <a:srgbClr val="363636"/>
                </a:solidFill>
                <a:latin typeface="Unica"/>
              </a:rPr>
              <a:t>přechod</a:t>
            </a:r>
            <a:r>
              <a:rPr lang="en-US" dirty="0">
                <a:solidFill>
                  <a:srgbClr val="363636"/>
                </a:solidFill>
                <a:latin typeface="Unica"/>
              </a:rPr>
              <a:t> </a:t>
            </a:r>
            <a:r>
              <a:rPr lang="en-US" dirty="0" err="1">
                <a:solidFill>
                  <a:srgbClr val="363636"/>
                </a:solidFill>
                <a:latin typeface="Unica"/>
              </a:rPr>
              <a:t>na</a:t>
            </a:r>
            <a:r>
              <a:rPr lang="en-US" dirty="0">
                <a:solidFill>
                  <a:srgbClr val="363636"/>
                </a:solidFill>
                <a:latin typeface="Unica"/>
              </a:rPr>
              <a:t> </a:t>
            </a:r>
            <a:r>
              <a:rPr lang="en-US" dirty="0" err="1">
                <a:solidFill>
                  <a:srgbClr val="363636"/>
                </a:solidFill>
                <a:latin typeface="Unica"/>
              </a:rPr>
              <a:t>oběhové</a:t>
            </a:r>
            <a:r>
              <a:rPr lang="en-US" dirty="0">
                <a:solidFill>
                  <a:srgbClr val="363636"/>
                </a:solidFill>
                <a:latin typeface="Unica"/>
              </a:rPr>
              <a:t> </a:t>
            </a:r>
            <a:r>
              <a:rPr lang="en-US" dirty="0" err="1">
                <a:solidFill>
                  <a:srgbClr val="363636"/>
                </a:solidFill>
                <a:latin typeface="Unica"/>
              </a:rPr>
              <a:t>hospodářství</a:t>
            </a:r>
            <a:endParaRPr lang="cs-CZ" dirty="0"/>
          </a:p>
        </p:txBody>
      </p:sp>
      <p:pic>
        <p:nvPicPr>
          <p:cNvPr id="8" name="Obrázek 7">
            <a:hlinkClick r:id="rId7"/>
            <a:extLst>
              <a:ext uri="{FF2B5EF4-FFF2-40B4-BE49-F238E27FC236}">
                <a16:creationId xmlns:a16="http://schemas.microsoft.com/office/drawing/2014/main" id="{96A1A45C-49CE-4F1A-A578-10CD271412FB}"/>
              </a:ext>
            </a:extLst>
          </p:cNvPr>
          <p:cNvPicPr>
            <a:picLocks noChangeAspect="1"/>
          </p:cNvPicPr>
          <p:nvPr/>
        </p:nvPicPr>
        <p:blipFill rotWithShape="1">
          <a:blip r:embed="rId8"/>
          <a:srcRect l="35125" t="19556" r="36666" b="12667"/>
          <a:stretch/>
        </p:blipFill>
        <p:spPr>
          <a:xfrm>
            <a:off x="6321249" y="1203959"/>
            <a:ext cx="2896974" cy="3915387"/>
          </a:xfrm>
          <a:prstGeom prst="rect">
            <a:avLst/>
          </a:prstGeom>
        </p:spPr>
      </p:pic>
      <p:sp>
        <p:nvSpPr>
          <p:cNvPr id="9" name="Obdélník 8">
            <a:extLst>
              <a:ext uri="{FF2B5EF4-FFF2-40B4-BE49-F238E27FC236}">
                <a16:creationId xmlns:a16="http://schemas.microsoft.com/office/drawing/2014/main" id="{240666A7-918C-44C6-9C2B-19BB9EF346CA}"/>
              </a:ext>
            </a:extLst>
          </p:cNvPr>
          <p:cNvSpPr/>
          <p:nvPr/>
        </p:nvSpPr>
        <p:spPr>
          <a:xfrm>
            <a:off x="6527624" y="5119346"/>
            <a:ext cx="2735744" cy="923330"/>
          </a:xfrm>
          <a:prstGeom prst="rect">
            <a:avLst/>
          </a:prstGeom>
        </p:spPr>
        <p:txBody>
          <a:bodyPr wrap="square">
            <a:spAutoFit/>
          </a:bodyPr>
          <a:lstStyle/>
          <a:p>
            <a:r>
              <a:rPr lang="en-US" dirty="0" err="1"/>
              <a:t>Oběhové</a:t>
            </a:r>
            <a:r>
              <a:rPr lang="en-US" dirty="0"/>
              <a:t> </a:t>
            </a:r>
            <a:r>
              <a:rPr lang="en-US" dirty="0" err="1"/>
              <a:t>hospodářství</a:t>
            </a:r>
            <a:r>
              <a:rPr lang="en-US" dirty="0"/>
              <a:t> </a:t>
            </a:r>
            <a:r>
              <a:rPr lang="en-US" dirty="0" err="1"/>
              <a:t>jako</a:t>
            </a:r>
            <a:r>
              <a:rPr lang="en-US" dirty="0"/>
              <a:t> </a:t>
            </a:r>
            <a:r>
              <a:rPr lang="en-US" dirty="0" err="1"/>
              <a:t>příležitostpro</a:t>
            </a:r>
            <a:r>
              <a:rPr lang="en-US" dirty="0"/>
              <a:t> </a:t>
            </a:r>
            <a:r>
              <a:rPr lang="en-US" dirty="0" err="1"/>
              <a:t>úspěšné</a:t>
            </a:r>
            <a:r>
              <a:rPr lang="en-US" dirty="0"/>
              <a:t> </a:t>
            </a:r>
            <a:r>
              <a:rPr lang="en-US" dirty="0" err="1"/>
              <a:t>inovace</a:t>
            </a:r>
            <a:r>
              <a:rPr lang="en-US" dirty="0"/>
              <a:t> </a:t>
            </a:r>
            <a:r>
              <a:rPr lang="en-US" dirty="0" err="1"/>
              <a:t>českých</a:t>
            </a:r>
            <a:r>
              <a:rPr lang="en-US" dirty="0"/>
              <a:t> </a:t>
            </a:r>
            <a:r>
              <a:rPr lang="en-US" dirty="0" err="1"/>
              <a:t>firem</a:t>
            </a:r>
            <a:endParaRPr lang="en-US" dirty="0"/>
          </a:p>
        </p:txBody>
      </p:sp>
    </p:spTree>
    <p:extLst>
      <p:ext uri="{BB962C8B-B14F-4D97-AF65-F5344CB8AC3E}">
        <p14:creationId xmlns:p14="http://schemas.microsoft.com/office/powerpoint/2010/main" val="418157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2243945" y="258051"/>
            <a:ext cx="6266524" cy="461665"/>
          </a:xfrm>
          <a:prstGeom prst="rect">
            <a:avLst/>
          </a:prstGeom>
        </p:spPr>
        <p:txBody>
          <a:bodyPr wrap="none">
            <a:spAutoFit/>
          </a:bodyPr>
          <a:lstStyle/>
          <a:p>
            <a:pPr algn="just"/>
            <a:r>
              <a:rPr lang="cs-CZ" altLang="cs-CZ" sz="2400" b="1" dirty="0">
                <a:solidFill>
                  <a:srgbClr val="002060"/>
                </a:solidFill>
                <a:latin typeface="Times New Roman" panose="02020603050405020304" pitchFamily="18" charset="0"/>
                <a:cs typeface="Times New Roman" panose="02020603050405020304" pitchFamily="18" charset="0"/>
              </a:rPr>
              <a:t>Globální environmentální problémy (vybrané)</a:t>
            </a:r>
            <a:endParaRPr lang="en-AU" altLang="cs-CZ" sz="2400" b="1" dirty="0">
              <a:solidFill>
                <a:srgbClr val="002060"/>
              </a:solidFill>
              <a:latin typeface="Times New Roman" panose="02020603050405020304" pitchFamily="18" charset="0"/>
              <a:cs typeface="Times New Roman" panose="02020603050405020304" pitchFamily="18" charset="0"/>
            </a:endParaRPr>
          </a:p>
        </p:txBody>
      </p:sp>
      <p:sp>
        <p:nvSpPr>
          <p:cNvPr id="8" name="Zástupný symbol pro obsah 2"/>
          <p:cNvSpPr txBox="1">
            <a:spLocks/>
          </p:cNvSpPr>
          <p:nvPr/>
        </p:nvSpPr>
        <p:spPr>
          <a:xfrm>
            <a:off x="365760" y="1343531"/>
            <a:ext cx="5601903" cy="5362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AU" altLang="cs-CZ" sz="2400" dirty="0">
                <a:solidFill>
                  <a:srgbClr val="002060"/>
                </a:solidFill>
                <a:latin typeface="Times New Roman" panose="02020603050405020304" pitchFamily="18" charset="0"/>
                <a:cs typeface="Times New Roman" panose="02020603050405020304" pitchFamily="18" charset="0"/>
                <a:hlinkClick r:id="rId4"/>
              </a:rPr>
              <a:t>Climate Change</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rPr>
              <a:t>Soil Degradation</a:t>
            </a:r>
          </a:p>
          <a:p>
            <a:pPr algn="just"/>
            <a:r>
              <a:rPr lang="en-AU" altLang="cs-CZ" sz="2400" dirty="0">
                <a:solidFill>
                  <a:srgbClr val="002060"/>
                </a:solidFill>
                <a:latin typeface="Times New Roman" panose="02020603050405020304" pitchFamily="18" charset="0"/>
                <a:cs typeface="Times New Roman" panose="02020603050405020304" pitchFamily="18" charset="0"/>
              </a:rPr>
              <a:t>Global Warming</a:t>
            </a:r>
          </a:p>
          <a:p>
            <a:pPr algn="just"/>
            <a:r>
              <a:rPr lang="en-AU" altLang="cs-CZ" sz="2400" dirty="0">
                <a:solidFill>
                  <a:srgbClr val="002060"/>
                </a:solidFill>
                <a:latin typeface="Times New Roman" panose="02020603050405020304" pitchFamily="18" charset="0"/>
                <a:cs typeface="Times New Roman" panose="02020603050405020304" pitchFamily="18" charset="0"/>
              </a:rPr>
              <a:t>Overpopulation</a:t>
            </a:r>
          </a:p>
          <a:p>
            <a:pPr algn="just"/>
            <a:r>
              <a:rPr lang="en-AU" altLang="cs-CZ" sz="2400" dirty="0">
                <a:solidFill>
                  <a:srgbClr val="002060"/>
                </a:solidFill>
                <a:latin typeface="Times New Roman" panose="02020603050405020304" pitchFamily="18" charset="0"/>
                <a:cs typeface="Times New Roman" panose="02020603050405020304" pitchFamily="18" charset="0"/>
              </a:rPr>
              <a:t>Natural Resource Depletion</a:t>
            </a:r>
          </a:p>
          <a:p>
            <a:pPr algn="just"/>
            <a:r>
              <a:rPr lang="en-AU" altLang="cs-CZ" sz="2400" dirty="0">
                <a:solidFill>
                  <a:srgbClr val="002060"/>
                </a:solidFill>
                <a:latin typeface="Times New Roman" panose="02020603050405020304" pitchFamily="18" charset="0"/>
                <a:cs typeface="Times New Roman" panose="02020603050405020304" pitchFamily="18" charset="0"/>
                <a:hlinkClick r:id="rId5"/>
              </a:rPr>
              <a:t>Microplastic Pollution</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hlinkClick r:id="rId6"/>
              </a:rPr>
              <a:t>Ambient (outdoor) Air Pollution</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rPr>
              <a:t>Generating Unsustainable Waste (</a:t>
            </a:r>
            <a:r>
              <a:rPr lang="en-AU" altLang="cs-CZ" sz="2400" dirty="0">
                <a:solidFill>
                  <a:srgbClr val="002060"/>
                </a:solidFill>
                <a:latin typeface="Times New Roman" panose="02020603050405020304" pitchFamily="18" charset="0"/>
                <a:cs typeface="Times New Roman" panose="02020603050405020304" pitchFamily="18" charset="0"/>
                <a:hlinkClick r:id="rId7"/>
              </a:rPr>
              <a:t>The impact of textile production and waste on the environment)</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rPr>
              <a:t> and more…</a:t>
            </a:r>
          </a:p>
          <a:p>
            <a:pPr algn="just"/>
            <a:endParaRPr lang="cs-CZ" altLang="cs-CZ" sz="2400" dirty="0">
              <a:solidFill>
                <a:srgbClr val="002060"/>
              </a:solidFill>
              <a:latin typeface="Times New Roman" panose="02020603050405020304" pitchFamily="18" charset="0"/>
              <a:cs typeface="Times New Roman" panose="02020603050405020304" pitchFamily="18" charset="0"/>
            </a:endParaRPr>
          </a:p>
          <a:p>
            <a:pPr algn="just"/>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en-GB" altLang="cs-CZ" sz="2400"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4" name="Obdélník 3">
            <a:extLst>
              <a:ext uri="{FF2B5EF4-FFF2-40B4-BE49-F238E27FC236}">
                <a16:creationId xmlns:a16="http://schemas.microsoft.com/office/drawing/2014/main" id="{F710BE8D-76B9-455C-B365-A506651D3143}"/>
              </a:ext>
            </a:extLst>
          </p:cNvPr>
          <p:cNvSpPr/>
          <p:nvPr/>
        </p:nvSpPr>
        <p:spPr>
          <a:xfrm>
            <a:off x="6593306" y="1419736"/>
            <a:ext cx="5232934" cy="4524315"/>
          </a:xfrm>
          <a:prstGeom prst="rect">
            <a:avLst/>
          </a:prstGeom>
        </p:spPr>
        <p:txBody>
          <a:bodyPr wrap="square">
            <a:spAutoFit/>
          </a:bodyPr>
          <a:lstStyle/>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Změna</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klimatu</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Degradace</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půdy</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Globální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oteplování</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Přelidnění</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Vyčerpání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přírodních</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zdrojů</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Znečištění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mikroplasty</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Znečištění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okolního</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venkovního</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ovzduší</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Produkce</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neudržitelného</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odpadu</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dopad</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textilní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výroby</a:t>
            </a:r>
            <a:r>
              <a:rPr lang="en-GB" sz="2400" dirty="0">
                <a:solidFill>
                  <a:srgbClr val="002060"/>
                </a:solidFill>
                <a:latin typeface="Times New Roman" panose="02020603050405020304" pitchFamily="18" charset="0"/>
                <a:cs typeface="Times New Roman" panose="02020603050405020304" pitchFamily="18" charset="0"/>
              </a:rPr>
              <a:t> a </a:t>
            </a:r>
            <a:r>
              <a:rPr lang="en-GB" sz="2400" dirty="0" err="1">
                <a:solidFill>
                  <a:srgbClr val="002060"/>
                </a:solidFill>
                <a:latin typeface="Times New Roman" panose="02020603050405020304" pitchFamily="18" charset="0"/>
                <a:cs typeface="Times New Roman" panose="02020603050405020304" pitchFamily="18" charset="0"/>
              </a:rPr>
              <a:t>odpadu</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na</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životní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prostředí</a:t>
            </a:r>
            <a:r>
              <a:rPr lang="en-GB" sz="2400" dirty="0">
                <a:solidFill>
                  <a:srgbClr val="002060"/>
                </a:solidFill>
                <a:latin typeface="Times New Roman" panose="02020603050405020304" pitchFamily="18" charset="0"/>
                <a:cs typeface="Times New Roman" panose="02020603050405020304" pitchFamily="18" charset="0"/>
              </a:rPr>
              <a:t>) </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a:solidFill>
                  <a:srgbClr val="002060"/>
                </a:solidFill>
                <a:latin typeface="Times New Roman" panose="02020603050405020304" pitchFamily="18" charset="0"/>
                <a:cs typeface="Times New Roman" panose="02020603050405020304" pitchFamily="18" charset="0"/>
              </a:rPr>
              <a:t>a </a:t>
            </a:r>
            <a:r>
              <a:rPr lang="en-GB" sz="2400" dirty="0" err="1">
                <a:solidFill>
                  <a:srgbClr val="002060"/>
                </a:solidFill>
                <a:latin typeface="Times New Roman" panose="02020603050405020304" pitchFamily="18" charset="0"/>
                <a:cs typeface="Times New Roman" panose="02020603050405020304" pitchFamily="18" charset="0"/>
              </a:rPr>
              <a:t>další</a:t>
            </a:r>
            <a:r>
              <a:rPr lang="en-GB" sz="24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762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a:solidFill>
                  <a:srgbClr val="002060"/>
                </a:solidFill>
                <a:latin typeface="Times New Roman"/>
                <a:ea typeface="+mj-ea"/>
                <a:cs typeface="+mj-cs"/>
              </a:rPr>
              <a:t>Prozkoumejte …</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CAF705F9-D1EE-4D29-8EAB-5C39923511C8}"/>
              </a:ext>
            </a:extLst>
          </p:cNvPr>
          <p:cNvSpPr/>
          <p:nvPr/>
        </p:nvSpPr>
        <p:spPr>
          <a:xfrm>
            <a:off x="395898" y="1281246"/>
            <a:ext cx="11110301" cy="1938992"/>
          </a:xfrm>
          <a:prstGeom prst="rect">
            <a:avLst/>
          </a:prstGeom>
        </p:spPr>
        <p:txBody>
          <a:bodyPr wrap="square">
            <a:spAutoFit/>
          </a:bodyPr>
          <a:lstStyle/>
          <a:p>
            <a:r>
              <a:rPr lang="cs-CZ" dirty="0">
                <a:solidFill>
                  <a:srgbClr val="002060"/>
                </a:solidFill>
                <a:latin typeface="Times New Roman" panose="02020603050405020304" pitchFamily="18" charset="0"/>
                <a:cs typeface="Times New Roman" panose="02020603050405020304" pitchFamily="18" charset="0"/>
              </a:rPr>
              <a:t>European </a:t>
            </a:r>
            <a:r>
              <a:rPr lang="cs-CZ" dirty="0" err="1">
                <a:solidFill>
                  <a:srgbClr val="002060"/>
                </a:solidFill>
                <a:latin typeface="Times New Roman" panose="02020603050405020304" pitchFamily="18" charset="0"/>
                <a:cs typeface="Times New Roman" panose="02020603050405020304" pitchFamily="18" charset="0"/>
              </a:rPr>
              <a:t>Parliament</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News</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Priorities</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Circular</a:t>
            </a:r>
            <a:r>
              <a:rPr lang="cs-CZ" dirty="0">
                <a:solidFill>
                  <a:srgbClr val="002060"/>
                </a:solidFill>
                <a:latin typeface="Times New Roman" panose="02020603050405020304" pitchFamily="18" charset="0"/>
                <a:cs typeface="Times New Roman" panose="02020603050405020304" pitchFamily="18" charset="0"/>
              </a:rPr>
              <a:t> </a:t>
            </a:r>
            <a:r>
              <a:rPr lang="cs-CZ" dirty="0" err="1">
                <a:solidFill>
                  <a:srgbClr val="002060"/>
                </a:solidFill>
                <a:latin typeface="Times New Roman" panose="02020603050405020304" pitchFamily="18" charset="0"/>
                <a:cs typeface="Times New Roman" panose="02020603050405020304" pitchFamily="18" charset="0"/>
              </a:rPr>
              <a:t>economy</a:t>
            </a:r>
            <a:endParaRPr lang="cs-CZ" dirty="0">
              <a:solidFill>
                <a:srgbClr val="002060"/>
              </a:solidFill>
              <a:latin typeface="Times New Roman" panose="02020603050405020304" pitchFamily="18" charset="0"/>
              <a:cs typeface="Times New Roman" panose="02020603050405020304" pitchFamily="18" charset="0"/>
            </a:endParaRPr>
          </a:p>
          <a:p>
            <a:endParaRPr lang="cs-CZ" sz="2400" b="1" dirty="0">
              <a:solidFill>
                <a:srgbClr val="002060"/>
              </a:solidFill>
              <a:latin typeface="Times New Roman" panose="02020603050405020304" pitchFamily="18" charset="0"/>
              <a:cs typeface="Times New Roman" panose="02020603050405020304" pitchFamily="18" charset="0"/>
            </a:endParaRPr>
          </a:p>
          <a:p>
            <a:r>
              <a:rPr lang="en-US" sz="2400" b="1" dirty="0">
                <a:solidFill>
                  <a:srgbClr val="002060"/>
                </a:solidFill>
                <a:latin typeface="Times New Roman" panose="02020603050405020304" pitchFamily="18" charset="0"/>
                <a:cs typeface="Times New Roman" panose="02020603050405020304" pitchFamily="18" charset="0"/>
              </a:rPr>
              <a:t>Circular economy and waste reduction</a:t>
            </a:r>
          </a:p>
          <a:p>
            <a:r>
              <a:rPr lang="en-US" dirty="0" err="1">
                <a:solidFill>
                  <a:srgbClr val="002060"/>
                </a:solidFill>
                <a:latin typeface="Times New Roman" panose="02020603050405020304" pitchFamily="18" charset="0"/>
                <a:cs typeface="Times New Roman" panose="02020603050405020304" pitchFamily="18" charset="0"/>
              </a:rPr>
              <a:t>Směřování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ke</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společnosti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účinně</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využívající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zdrojeZjistěte</a:t>
            </a:r>
            <a:r>
              <a:rPr lang="en-US" dirty="0">
                <a:solidFill>
                  <a:srgbClr val="002060"/>
                </a:solidFill>
                <a:latin typeface="Times New Roman" panose="02020603050405020304" pitchFamily="18" charset="0"/>
                <a:cs typeface="Times New Roman" panose="02020603050405020304" pitchFamily="18" charset="0"/>
              </a:rPr>
              <a:t>, co </a:t>
            </a:r>
            <a:r>
              <a:rPr lang="en-US" dirty="0" err="1">
                <a:solidFill>
                  <a:srgbClr val="002060"/>
                </a:solidFill>
                <a:latin typeface="Times New Roman" panose="02020603050405020304" pitchFamily="18" charset="0"/>
                <a:cs typeface="Times New Roman" panose="02020603050405020304" pitchFamily="18" charset="0"/>
              </a:rPr>
              <a:t>Evropský</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parlament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dělá</a:t>
            </a:r>
            <a:r>
              <a:rPr lang="en-US" dirty="0">
                <a:solidFill>
                  <a:srgbClr val="002060"/>
                </a:solidFill>
                <a:latin typeface="Times New Roman" panose="02020603050405020304" pitchFamily="18" charset="0"/>
                <a:cs typeface="Times New Roman" panose="02020603050405020304" pitchFamily="18" charset="0"/>
              </a:rPr>
              <a:t> pro to, aby </a:t>
            </a:r>
            <a:r>
              <a:rPr lang="en-US" dirty="0" err="1">
                <a:solidFill>
                  <a:srgbClr val="002060"/>
                </a:solidFill>
                <a:latin typeface="Times New Roman" panose="02020603050405020304" pitchFamily="18" charset="0"/>
                <a:cs typeface="Times New Roman" panose="02020603050405020304" pitchFamily="18" charset="0"/>
              </a:rPr>
              <a:t>zajistil</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udržitelnější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hospodaření</a:t>
            </a:r>
            <a:r>
              <a:rPr lang="en-US" dirty="0">
                <a:solidFill>
                  <a:srgbClr val="002060"/>
                </a:solidFill>
                <a:latin typeface="Times New Roman" panose="02020603050405020304" pitchFamily="18" charset="0"/>
                <a:cs typeface="Times New Roman" panose="02020603050405020304" pitchFamily="18" charset="0"/>
              </a:rPr>
              <a:t> s </a:t>
            </a:r>
            <a:r>
              <a:rPr lang="en-US" dirty="0" err="1">
                <a:solidFill>
                  <a:srgbClr val="002060"/>
                </a:solidFill>
                <a:latin typeface="Times New Roman" panose="02020603050405020304" pitchFamily="18" charset="0"/>
                <a:cs typeface="Times New Roman" panose="02020603050405020304" pitchFamily="18" charset="0"/>
              </a:rPr>
              <a:t>našimi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zdroji</a:t>
            </a:r>
            <a:r>
              <a:rPr lang="en-US" dirty="0">
                <a:solidFill>
                  <a:srgbClr val="002060"/>
                </a:solidFill>
                <a:latin typeface="Times New Roman" panose="02020603050405020304" pitchFamily="18" charset="0"/>
                <a:cs typeface="Times New Roman" panose="02020603050405020304" pitchFamily="18" charset="0"/>
              </a:rPr>
              <a:t>.</a:t>
            </a:r>
            <a:endParaRPr lang="cs-CZ" dirty="0">
              <a:solidFill>
                <a:srgbClr val="002060"/>
              </a:solidFill>
              <a:latin typeface="Times New Roman" panose="02020603050405020304" pitchFamily="18" charset="0"/>
              <a:cs typeface="Times New Roman" panose="02020603050405020304" pitchFamily="18" charset="0"/>
            </a:endParaRPr>
          </a:p>
          <a:p>
            <a:r>
              <a:rPr lang="cs-CZ" dirty="0">
                <a:solidFill>
                  <a:srgbClr val="002060"/>
                </a:solidFill>
                <a:latin typeface="Times New Roman" panose="02020603050405020304" pitchFamily="18" charset="0"/>
                <a:cs typeface="Times New Roman" panose="02020603050405020304" pitchFamily="18" charset="0"/>
                <a:hlinkClick r:id="rId4"/>
              </a:rPr>
              <a:t>https://www.europarl.europa.eu/news/en/headlines/priorities/circular-economy</a:t>
            </a:r>
            <a:r>
              <a:rPr lang="cs-CZ" dirty="0">
                <a:solidFill>
                  <a:srgbClr val="002060"/>
                </a:solidFill>
                <a:latin typeface="Times New Roman" panose="02020603050405020304" pitchFamily="18" charset="0"/>
                <a:cs typeface="Times New Roman" panose="02020603050405020304" pitchFamily="18" charset="0"/>
              </a:rPr>
              <a:t> </a:t>
            </a:r>
          </a:p>
        </p:txBody>
      </p:sp>
      <p:pic>
        <p:nvPicPr>
          <p:cNvPr id="10" name="Obrázek 9">
            <a:extLst>
              <a:ext uri="{FF2B5EF4-FFF2-40B4-BE49-F238E27FC236}">
                <a16:creationId xmlns:a16="http://schemas.microsoft.com/office/drawing/2014/main" id="{39272B00-2AF4-49E3-916E-997BBE976A77}"/>
              </a:ext>
            </a:extLst>
          </p:cNvPr>
          <p:cNvPicPr>
            <a:picLocks noChangeAspect="1"/>
          </p:cNvPicPr>
          <p:nvPr/>
        </p:nvPicPr>
        <p:blipFill rotWithShape="1">
          <a:blip r:embed="rId5"/>
          <a:srcRect t="34888" b="21556"/>
          <a:stretch/>
        </p:blipFill>
        <p:spPr>
          <a:xfrm>
            <a:off x="0" y="3870960"/>
            <a:ext cx="12192000" cy="2987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7585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8" name="Zástupný symbol pro obsah 2"/>
          <p:cNvSpPr txBox="1">
            <a:spLocks/>
          </p:cNvSpPr>
          <p:nvPr/>
        </p:nvSpPr>
        <p:spPr>
          <a:xfrm>
            <a:off x="1374104" y="1728685"/>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sz="5400" b="1" dirty="0">
                <a:solidFill>
                  <a:srgbClr val="002060"/>
                </a:solidFill>
                <a:latin typeface="Times New Roman" panose="02020603050405020304" pitchFamily="18" charset="0"/>
                <a:cs typeface="Times New Roman" panose="02020603050405020304" pitchFamily="18" charset="0"/>
              </a:rPr>
              <a:t>Co si odnášíte z dnešní přednášky</a:t>
            </a:r>
            <a:r>
              <a:rPr lang="en-US" sz="5400" b="1" dirty="0">
                <a:solidFill>
                  <a:srgbClr val="002060"/>
                </a:solidFill>
                <a:latin typeface="Times New Roman" panose="02020603050405020304" pitchFamily="18" charset="0"/>
                <a:cs typeface="Times New Roman" panose="02020603050405020304" pitchFamily="18" charset="0"/>
              </a:rPr>
              <a:t>?</a:t>
            </a:r>
            <a:endParaRPr lang="cs-CZ" sz="5400" b="1" kern="0" dirty="0">
              <a:solidFill>
                <a:srgbClr val="002060"/>
              </a:solidFill>
              <a:latin typeface="Times New Roman"/>
              <a:cs typeface="Times New Roman" panose="02020603050405020304" pitchFamily="18" charset="0"/>
            </a:endParaRPr>
          </a:p>
          <a:p>
            <a:pPr marL="0" indent="0">
              <a:buNone/>
            </a:pPr>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871C16-A1F1-40D0-B707-4754AC2BB5E5}"/>
              </a:ext>
            </a:extLst>
          </p:cNvPr>
          <p:cNvPicPr>
            <a:picLocks noChangeAspect="1"/>
          </p:cNvPicPr>
          <p:nvPr/>
        </p:nvPicPr>
        <p:blipFill>
          <a:blip r:embed="rId3"/>
          <a:stretch>
            <a:fillRect/>
          </a:stretch>
        </p:blipFill>
        <p:spPr>
          <a:xfrm>
            <a:off x="0" y="3994632"/>
            <a:ext cx="12192000" cy="2414031"/>
          </a:xfrm>
          <a:prstGeom prst="rect">
            <a:avLst/>
          </a:prstGeom>
        </p:spPr>
      </p:pic>
    </p:spTree>
    <p:extLst>
      <p:ext uri="{BB962C8B-B14F-4D97-AF65-F5344CB8AC3E}">
        <p14:creationId xmlns:p14="http://schemas.microsoft.com/office/powerpoint/2010/main" val="3705363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8" name="Zástupný symbol pro obsah 2"/>
          <p:cNvSpPr txBox="1">
            <a:spLocks/>
          </p:cNvSpPr>
          <p:nvPr/>
        </p:nvSpPr>
        <p:spPr>
          <a:xfrm>
            <a:off x="1465544" y="1469605"/>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sz="5400" b="1" dirty="0">
                <a:solidFill>
                  <a:srgbClr val="002060"/>
                </a:solidFill>
                <a:latin typeface="Times New Roman" panose="02020603050405020304" pitchFamily="18" charset="0"/>
                <a:cs typeface="Times New Roman" panose="02020603050405020304" pitchFamily="18" charset="0"/>
              </a:rPr>
              <a:t>Použijte infografiku a zkuste to nakreslit!</a:t>
            </a:r>
          </a:p>
          <a:p>
            <a:pPr marL="0" indent="0" algn="ctr">
              <a:buNone/>
            </a:pPr>
            <a:endParaRPr lang="cs-CZ" sz="540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cs-CZ" sz="5400" b="1" dirty="0">
                <a:solidFill>
                  <a:srgbClr val="002060"/>
                </a:solidFill>
                <a:latin typeface="Times New Roman" panose="02020603050405020304" pitchFamily="18" charset="0"/>
                <a:cs typeface="Times New Roman" panose="02020603050405020304" pitchFamily="18" charset="0"/>
              </a:rPr>
              <a:t>Ukaž to </a:t>
            </a:r>
            <a:r>
              <a:rPr lang="en-AU" sz="54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en-AU" sz="5400" b="1"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cs-CZ" altLang="cs-CZ" sz="5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4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wipe(down)">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2880320"/>
          </a:xfrm>
          <a:prstGeom prst="rect">
            <a:avLst/>
          </a:prstGeom>
        </p:spPr>
        <p:txBody>
          <a:bodyPr anchor="t">
            <a:normAutofit/>
          </a:bodyPr>
          <a:lstStyle/>
          <a:p>
            <a:pPr algn="l"/>
            <a:r>
              <a:rPr lang="cs-CZ" sz="5333" b="1" dirty="0">
                <a:solidFill>
                  <a:schemeClr val="bg1"/>
                </a:solidFill>
                <a:latin typeface="Times New Roman" panose="02020603050405020304" pitchFamily="18" charset="0"/>
                <a:cs typeface="Times New Roman" panose="02020603050405020304" pitchFamily="18" charset="0"/>
              </a:rPr>
              <a:t>Děkuji </a:t>
            </a:r>
            <a:r>
              <a:rPr lang="en-AU" sz="5333" b="1" dirty="0">
                <a:solidFill>
                  <a:schemeClr val="bg1"/>
                </a:solidFill>
                <a:latin typeface="Times New Roman" panose="02020603050405020304" pitchFamily="18" charset="0"/>
                <a:cs typeface="Times New Roman" panose="02020603050405020304" pitchFamily="18" charset="0"/>
              </a:rPr>
              <a:t>…</a:t>
            </a:r>
          </a:p>
        </p:txBody>
      </p:sp>
      <p:sp>
        <p:nvSpPr>
          <p:cNvPr id="3" name="Podnadpis 2"/>
          <p:cNvSpPr>
            <a:spLocks noGrp="1"/>
          </p:cNvSpPr>
          <p:nvPr>
            <p:ph type="subTitle" idx="4294967295"/>
          </p:nvPr>
        </p:nvSpPr>
        <p:spPr>
          <a:xfrm>
            <a:off x="623391" y="3332990"/>
            <a:ext cx="6530443" cy="2789904"/>
          </a:xfrm>
          <a:prstGeom prst="rect">
            <a:avLst/>
          </a:prstGeom>
        </p:spPr>
        <p:txBody>
          <a:bodyPr>
            <a:normAutofit/>
          </a:bodyPr>
          <a:lstStyle/>
          <a:p>
            <a:pPr marL="0" indent="0">
              <a:buNone/>
            </a:pPr>
            <a:endParaRPr lang="en-AU" sz="2000" dirty="0">
              <a:solidFill>
                <a:schemeClr val="bg1"/>
              </a:solidFill>
              <a:latin typeface="Times New Roman" panose="02020603050405020304" pitchFamily="18" charset="0"/>
              <a:cs typeface="Times New Roman" panose="02020603050405020304" pitchFamily="18" charset="0"/>
            </a:endParaRPr>
          </a:p>
          <a:p>
            <a:pPr marL="0" indent="0">
              <a:buNone/>
            </a:pPr>
            <a:r>
              <a:rPr lang="en-AU" sz="3200" dirty="0">
                <a:solidFill>
                  <a:schemeClr val="bg1"/>
                </a:solidFill>
                <a:latin typeface="Times New Roman" panose="02020603050405020304" pitchFamily="18" charset="0"/>
                <a:cs typeface="Times New Roman" panose="02020603050405020304" pitchFamily="18" charset="0"/>
              </a:rPr>
              <a:t>Pavel Adámek, Ph.D.</a:t>
            </a:r>
          </a:p>
          <a:p>
            <a:pPr marL="0" indent="0">
              <a:buNone/>
            </a:pPr>
            <a:endParaRPr lang="en-AU" sz="3200" dirty="0">
              <a:solidFill>
                <a:schemeClr val="bg1"/>
              </a:solidFill>
              <a:latin typeface="Times New Roman" panose="02020603050405020304" pitchFamily="18" charset="0"/>
              <a:cs typeface="Times New Roman" panose="02020603050405020304" pitchFamily="18" charset="0"/>
            </a:endParaRPr>
          </a:p>
          <a:p>
            <a:pPr marL="0" indent="0">
              <a:buNone/>
            </a:pPr>
            <a:r>
              <a:rPr lang="en-AU" sz="2000" dirty="0">
                <a:solidFill>
                  <a:schemeClr val="bg1"/>
                </a:solidFill>
                <a:latin typeface="Times New Roman" panose="02020603050405020304" pitchFamily="18" charset="0"/>
                <a:cs typeface="Times New Roman" panose="02020603050405020304" pitchFamily="18" charset="0"/>
              </a:rPr>
              <a:t>adamek@opf.slu.cz</a:t>
            </a: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552922" y="2176395"/>
            <a:ext cx="2646948" cy="4124314"/>
          </a:xfrm>
          <a:prstGeom prst="rect">
            <a:avLst/>
          </a:prstGeom>
          <a:ln>
            <a:noFill/>
          </a:ln>
          <a:effectLst>
            <a:softEdge rad="112500"/>
          </a:effectLst>
        </p:spPr>
      </p:pic>
    </p:spTree>
    <p:extLst>
      <p:ext uri="{BB962C8B-B14F-4D97-AF65-F5344CB8AC3E}">
        <p14:creationId xmlns:p14="http://schemas.microsoft.com/office/powerpoint/2010/main" val="109209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5" name="Obdélník 4"/>
          <p:cNvSpPr/>
          <p:nvPr/>
        </p:nvSpPr>
        <p:spPr>
          <a:xfrm>
            <a:off x="251520" y="449337"/>
            <a:ext cx="23134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2400" kern="0" dirty="0">
                <a:solidFill>
                  <a:srgbClr val="002060"/>
                </a:solidFill>
                <a:latin typeface="Times New Roman"/>
                <a:ea typeface="+mj-ea"/>
                <a:cs typeface="+mj-cs"/>
              </a:rPr>
              <a:t>Obsah přednášky</a:t>
            </a:r>
            <a:endParaRPr kumimoji="0" lang="en-GB" sz="18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1419727"/>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b="1" dirty="0">
                <a:solidFill>
                  <a:srgbClr val="002060"/>
                </a:solidFill>
                <a:latin typeface="Times New Roman" panose="02020603050405020304" pitchFamily="18" charset="0"/>
                <a:cs typeface="Times New Roman" panose="02020603050405020304" pitchFamily="18" charset="0"/>
              </a:rPr>
              <a:t> </a:t>
            </a:r>
            <a:r>
              <a:rPr lang="cs-CZ" sz="2400" b="1" dirty="0">
                <a:solidFill>
                  <a:srgbClr val="002060"/>
                </a:solidFill>
                <a:latin typeface="Times New Roman" panose="02020603050405020304" pitchFamily="18" charset="0"/>
                <a:cs typeface="Times New Roman" panose="02020603050405020304" pitchFamily="18" charset="0"/>
              </a:rPr>
              <a:t>Cirkulární ekonomika – definice, význam, přínosy</a:t>
            </a:r>
          </a:p>
          <a:p>
            <a:endParaRPr lang="en-AU" sz="2400" b="1" dirty="0">
              <a:solidFill>
                <a:srgbClr val="002060"/>
              </a:solidFill>
              <a:latin typeface="Times New Roman" panose="02020603050405020304" pitchFamily="18" charset="0"/>
              <a:cs typeface="Times New Roman" panose="02020603050405020304" pitchFamily="18" charset="0"/>
            </a:endParaRPr>
          </a:p>
          <a:p>
            <a:r>
              <a:rPr lang="en-AU" sz="2400" b="1" dirty="0">
                <a:solidFill>
                  <a:srgbClr val="002060"/>
                </a:solidFill>
                <a:latin typeface="Times New Roman" panose="02020603050405020304" pitchFamily="18" charset="0"/>
                <a:cs typeface="Times New Roman" panose="02020603050405020304" pitchFamily="18" charset="0"/>
              </a:rPr>
              <a:t> </a:t>
            </a:r>
            <a:r>
              <a:rPr lang="cs-CZ" sz="2400" b="1" dirty="0">
                <a:solidFill>
                  <a:srgbClr val="002060"/>
                </a:solidFill>
                <a:latin typeface="Times New Roman" panose="02020603050405020304" pitchFamily="18" charset="0"/>
                <a:cs typeface="Times New Roman" panose="02020603050405020304" pitchFamily="18" charset="0"/>
              </a:rPr>
              <a:t>Evropský přístup k CE, Cirkulární akční plán</a:t>
            </a:r>
          </a:p>
          <a:p>
            <a:endParaRPr lang="en-AU" sz="2400" b="1" kern="0" dirty="0">
              <a:solidFill>
                <a:srgbClr val="002060"/>
              </a:solidFill>
              <a:latin typeface="Times New Roman"/>
              <a:cs typeface="Times New Roman" panose="02020603050405020304" pitchFamily="18" charset="0"/>
            </a:endParaRPr>
          </a:p>
          <a:p>
            <a:r>
              <a:rPr lang="cs-CZ" sz="2400" b="1" kern="0" dirty="0">
                <a:solidFill>
                  <a:srgbClr val="002060"/>
                </a:solidFill>
                <a:latin typeface="Times New Roman"/>
                <a:cs typeface="Times New Roman" panose="02020603050405020304" pitchFamily="18" charset="0"/>
              </a:rPr>
              <a:t>Příklady firem a jejich cirkulárních řešení</a:t>
            </a: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871C16-A1F1-40D0-B707-4754AC2BB5E5}"/>
              </a:ext>
            </a:extLst>
          </p:cNvPr>
          <p:cNvPicPr>
            <a:picLocks noChangeAspect="1"/>
          </p:cNvPicPr>
          <p:nvPr/>
        </p:nvPicPr>
        <p:blipFill>
          <a:blip r:embed="rId3"/>
          <a:stretch>
            <a:fillRect/>
          </a:stretch>
        </p:blipFill>
        <p:spPr>
          <a:xfrm>
            <a:off x="0" y="3994632"/>
            <a:ext cx="12192000" cy="2414031"/>
          </a:xfrm>
          <a:prstGeom prst="rect">
            <a:avLst/>
          </a:prstGeom>
        </p:spPr>
      </p:pic>
    </p:spTree>
    <p:extLst>
      <p:ext uri="{BB962C8B-B14F-4D97-AF65-F5344CB8AC3E}">
        <p14:creationId xmlns:p14="http://schemas.microsoft.com/office/powerpoint/2010/main" val="30080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1277911" y="703189"/>
            <a:ext cx="379290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Cirkulární ekonomika</a:t>
            </a:r>
            <a:endParaRPr lang="en-GB" sz="24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906228" y="1529996"/>
            <a:ext cx="4297080"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sp>
        <p:nvSpPr>
          <p:cNvPr id="11" name="Zástupný symbol pro obsah 2"/>
          <p:cNvSpPr txBox="1">
            <a:spLocks/>
          </p:cNvSpPr>
          <p:nvPr/>
        </p:nvSpPr>
        <p:spPr>
          <a:xfrm>
            <a:off x="6096000" y="1402080"/>
            <a:ext cx="4806091" cy="45379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dirty="0">
                <a:solidFill>
                  <a:srgbClr val="002060"/>
                </a:solidFill>
                <a:latin typeface="Times New Roman" panose="02020603050405020304" pitchFamily="18" charset="0"/>
                <a:cs typeface="Times New Roman" panose="02020603050405020304" pitchFamily="18" charset="0"/>
              </a:rPr>
              <a:t>Přechod EU na </a:t>
            </a:r>
            <a:r>
              <a:rPr lang="cs-CZ" sz="1800" b="1" dirty="0">
                <a:solidFill>
                  <a:srgbClr val="002060"/>
                </a:solidFill>
                <a:latin typeface="Times New Roman" panose="02020603050405020304" pitchFamily="18" charset="0"/>
                <a:cs typeface="Times New Roman" panose="02020603050405020304" pitchFamily="18" charset="0"/>
              </a:rPr>
              <a:t>oběhové hospodářství </a:t>
            </a:r>
            <a:r>
              <a:rPr lang="cs-CZ" sz="1800" dirty="0">
                <a:solidFill>
                  <a:srgbClr val="002060"/>
                </a:solidFill>
                <a:latin typeface="Times New Roman" panose="02020603050405020304" pitchFamily="18" charset="0"/>
                <a:cs typeface="Times New Roman" panose="02020603050405020304" pitchFamily="18" charset="0"/>
              </a:rPr>
              <a:t>sníží tlak na přírodní zdroje a vytvoří udržitelný růst a pracovní místa. </a:t>
            </a: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cs-CZ" sz="1800" dirty="0">
                <a:solidFill>
                  <a:srgbClr val="002060"/>
                </a:solidFill>
                <a:latin typeface="Times New Roman" panose="02020603050405020304" pitchFamily="18" charset="0"/>
                <a:cs typeface="Times New Roman" panose="02020603050405020304" pitchFamily="18" charset="0"/>
              </a:rPr>
              <a:t>Je také předpokladem pro dosažení cíle EU v oblasti klimatické neutrality do roku 2050 a pro zastavení úbytku biologické rozmanitosti.</a:t>
            </a: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cs-CZ" sz="1800" dirty="0">
                <a:solidFill>
                  <a:srgbClr val="002060"/>
                </a:solidFill>
                <a:latin typeface="Times New Roman" panose="02020603050405020304" pitchFamily="18" charset="0"/>
                <a:cs typeface="Times New Roman" panose="02020603050405020304" pitchFamily="18" charset="0"/>
              </a:rPr>
              <a:t>Evropská komise 11. prosince 2019 oznámila Evropskou zelenou dohodu, která má Evropskou unii do roku 2050 přeměnit na první klimaticky neutrální kontinent.</a:t>
            </a:r>
          </a:p>
          <a:p>
            <a:pPr marL="0" indent="0">
              <a:buNone/>
            </a:pPr>
            <a:endParaRPr lang="cs-CZ" altLang="cs-CZ" sz="1800" dirty="0">
              <a:solidFill>
                <a:srgbClr val="002060"/>
              </a:solidFill>
              <a:latin typeface="Times New Roman" panose="02020603050405020304" pitchFamily="18" charset="0"/>
              <a:cs typeface="Times New Roman" panose="02020603050405020304" pitchFamily="18" charset="0"/>
            </a:endParaRPr>
          </a:p>
          <a:p>
            <a:pPr marL="0" indent="0" algn="ctr">
              <a:buNone/>
            </a:pPr>
            <a:r>
              <a:rPr lang="cs-CZ" altLang="cs-CZ" sz="1800" dirty="0">
                <a:solidFill>
                  <a:srgbClr val="002060"/>
                </a:solidFill>
                <a:latin typeface="Times New Roman" panose="02020603050405020304" pitchFamily="18" charset="0"/>
                <a:cs typeface="Times New Roman" panose="02020603050405020304" pitchFamily="18" charset="0"/>
                <a:hlinkClick r:id="rId4"/>
              </a:rPr>
              <a:t>Green </a:t>
            </a:r>
            <a:r>
              <a:rPr lang="cs-CZ" altLang="cs-CZ" sz="1800" dirty="0" err="1">
                <a:solidFill>
                  <a:srgbClr val="002060"/>
                </a:solidFill>
                <a:latin typeface="Times New Roman" panose="02020603050405020304" pitchFamily="18" charset="0"/>
                <a:cs typeface="Times New Roman" panose="02020603050405020304" pitchFamily="18" charset="0"/>
                <a:hlinkClick r:id="rId4"/>
              </a:rPr>
              <a:t>Deal</a:t>
            </a:r>
            <a:r>
              <a:rPr lang="cs-CZ" altLang="cs-CZ" sz="1800" dirty="0">
                <a:solidFill>
                  <a:srgbClr val="002060"/>
                </a:solidFill>
                <a:latin typeface="Times New Roman" panose="02020603050405020304" pitchFamily="18" charset="0"/>
                <a:cs typeface="Times New Roman" panose="02020603050405020304" pitchFamily="18" charset="0"/>
                <a:hlinkClick r:id="rId4"/>
              </a:rPr>
              <a:t> – Zelená dohoda pro Evropu</a:t>
            </a:r>
            <a:endParaRPr lang="cs-CZ" alt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cs-CZ" altLang="cs-CZ" sz="18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1D37A48A-1076-458A-950A-F072D3727D6D}"/>
              </a:ext>
            </a:extLst>
          </p:cNvPr>
          <p:cNvPicPr>
            <a:picLocks noChangeAspect="1"/>
          </p:cNvPicPr>
          <p:nvPr/>
        </p:nvPicPr>
        <p:blipFill>
          <a:blip r:embed="rId5"/>
          <a:stretch>
            <a:fillRect/>
          </a:stretch>
        </p:blipFill>
        <p:spPr>
          <a:xfrm>
            <a:off x="507905" y="1301383"/>
            <a:ext cx="4667131" cy="4581435"/>
          </a:xfrm>
          <a:prstGeom prst="rect">
            <a:avLst/>
          </a:prstGeom>
          <a:ln>
            <a:noFill/>
          </a:ln>
          <a:effectLst>
            <a:softEdge rad="112500"/>
          </a:effectLst>
        </p:spPr>
      </p:pic>
    </p:spTree>
    <p:extLst>
      <p:ext uri="{BB962C8B-B14F-4D97-AF65-F5344CB8AC3E}">
        <p14:creationId xmlns:p14="http://schemas.microsoft.com/office/powerpoint/2010/main" val="111858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animEffect transition="in" filter="fade">
                                      <p:cBhvr>
                                        <p:cTn id="7" dur="500"/>
                                        <p:tgtEl>
                                          <p:spTgt spid="11">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8" end="8"/>
                                            </p:txEl>
                                          </p:spTgt>
                                        </p:tgtEl>
                                        <p:attrNameLst>
                                          <p:attrName>style.visibility</p:attrName>
                                        </p:attrNameLst>
                                      </p:cBhvr>
                                      <p:to>
                                        <p:strVal val="visible"/>
                                      </p:to>
                                    </p:set>
                                    <p:animEffect transition="in" filter="fade">
                                      <p:cBhvr>
                                        <p:cTn id="12" dur="500"/>
                                        <p:tgtEl>
                                          <p:spTgt spid="1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nodePh="1">
                                  <p:stCondLst>
                                    <p:cond delay="0"/>
                                  </p:stCondLst>
                                  <p:endCondLst>
                                    <p:cond evt="begin" delay="0">
                                      <p:tn val="15"/>
                                    </p:cond>
                                  </p:end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161905" y="703189"/>
            <a:ext cx="3543821" cy="4593377"/>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Cirkulární ekonomika</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rgbClr val="FFFF00"/>
                </a:solidFill>
                <a:latin typeface="Times New Roman" panose="02020603050405020304" pitchFamily="18" charset="0"/>
                <a:cs typeface="Times New Roman" panose="02020603050405020304" pitchFamily="18" charset="0"/>
              </a:rPr>
              <a:t>Definice…</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chemeClr val="bg1"/>
                </a:solidFill>
                <a:latin typeface="Times New Roman" panose="02020603050405020304" pitchFamily="18" charset="0"/>
                <a:cs typeface="Times New Roman" panose="02020603050405020304" pitchFamily="18" charset="0"/>
              </a:rPr>
              <a:t>Význam…</a:t>
            </a:r>
            <a:r>
              <a:rPr lang="en-US" sz="3600" b="1" dirty="0">
                <a:solidFill>
                  <a:schemeClr val="bg1"/>
                </a:solidFill>
                <a:latin typeface="Times New Roman" panose="02020603050405020304" pitchFamily="18" charset="0"/>
                <a:cs typeface="Times New Roman" panose="02020603050405020304" pitchFamily="18" charset="0"/>
              </a:rPr>
              <a:t> </a:t>
            </a:r>
            <a:endParaRPr lang="cs-CZ" sz="3600" b="1" dirty="0">
              <a:solidFill>
                <a:schemeClr val="bg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chemeClr val="bg1"/>
                </a:solidFill>
                <a:latin typeface="Times New Roman" panose="02020603050405020304" pitchFamily="18" charset="0"/>
                <a:cs typeface="Times New Roman" panose="02020603050405020304" pitchFamily="18" charset="0"/>
              </a:rPr>
              <a:t>Přínosy…</a:t>
            </a:r>
            <a:endParaRPr lang="en-GB" sz="36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906228" y="1529996"/>
            <a:ext cx="4297080"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sp>
        <p:nvSpPr>
          <p:cNvPr id="11" name="Zástupný symbol pro obsah 2"/>
          <p:cNvSpPr txBox="1">
            <a:spLocks/>
          </p:cNvSpPr>
          <p:nvPr/>
        </p:nvSpPr>
        <p:spPr>
          <a:xfrm>
            <a:off x="4046948" y="1855563"/>
            <a:ext cx="6460545" cy="46487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cs-CZ" sz="2400" b="1" dirty="0">
              <a:solidFill>
                <a:srgbClr val="002060"/>
              </a:solidFill>
              <a:latin typeface="Times New Roman" panose="02020603050405020304" pitchFamily="18" charset="0"/>
              <a:cs typeface="Times New Roman" panose="02020603050405020304" pitchFamily="18" charset="0"/>
            </a:endParaRPr>
          </a:p>
          <a:p>
            <a:pPr algn="just"/>
            <a:r>
              <a:rPr lang="cs-CZ" sz="2000" b="1" dirty="0">
                <a:solidFill>
                  <a:srgbClr val="002060"/>
                </a:solidFill>
                <a:latin typeface="Times New Roman" panose="02020603050405020304" pitchFamily="18" charset="0"/>
                <a:cs typeface="Times New Roman" panose="02020603050405020304" pitchFamily="18" charset="0"/>
              </a:rPr>
              <a:t>Oběhové hospodářství je </a:t>
            </a:r>
            <a:r>
              <a:rPr lang="cs-CZ" sz="2000" b="1" dirty="0">
                <a:solidFill>
                  <a:srgbClr val="002060"/>
                </a:solidFill>
                <a:latin typeface="Times New Roman" panose="02020603050405020304" pitchFamily="18" charset="0"/>
                <a:cs typeface="Times New Roman" panose="02020603050405020304" pitchFamily="18" charset="0"/>
                <a:hlinkClick r:id="rId4"/>
              </a:rPr>
              <a:t>model výroby a spotřeby</a:t>
            </a:r>
            <a:r>
              <a:rPr lang="cs-CZ" sz="2000" b="1" dirty="0">
                <a:solidFill>
                  <a:srgbClr val="002060"/>
                </a:solidFill>
                <a:latin typeface="Times New Roman" panose="02020603050405020304" pitchFamily="18" charset="0"/>
                <a:cs typeface="Times New Roman" panose="02020603050405020304" pitchFamily="18" charset="0"/>
              </a:rPr>
              <a:t>, který zahrnuje sdílení, pronájem, opětovné použití, opravu, renovaci a recyklaci stávajících materiálů a výrobků tak dlouho, jak je to jen možné. </a:t>
            </a:r>
          </a:p>
          <a:p>
            <a:pPr algn="just"/>
            <a:endParaRPr lang="cs-CZ" sz="2000" b="1" dirty="0">
              <a:solidFill>
                <a:srgbClr val="002060"/>
              </a:solidFill>
              <a:latin typeface="Times New Roman" panose="02020603050405020304" pitchFamily="18" charset="0"/>
              <a:cs typeface="Times New Roman" panose="02020603050405020304" pitchFamily="18" charset="0"/>
            </a:endParaRPr>
          </a:p>
          <a:p>
            <a:pPr algn="just"/>
            <a:endParaRPr lang="cs-CZ" sz="2000" b="1" dirty="0">
              <a:solidFill>
                <a:srgbClr val="002060"/>
              </a:solidFill>
              <a:latin typeface="Times New Roman" panose="02020603050405020304" pitchFamily="18" charset="0"/>
              <a:cs typeface="Times New Roman" panose="02020603050405020304" pitchFamily="18" charset="0"/>
            </a:endParaRPr>
          </a:p>
          <a:p>
            <a:pPr algn="just"/>
            <a:r>
              <a:rPr lang="cs-CZ" sz="2000" b="1" dirty="0">
                <a:solidFill>
                  <a:srgbClr val="002060"/>
                </a:solidFill>
                <a:latin typeface="Times New Roman" panose="02020603050405020304" pitchFamily="18" charset="0"/>
                <a:cs typeface="Times New Roman" panose="02020603050405020304" pitchFamily="18" charset="0"/>
              </a:rPr>
              <a:t>Tímto způsobem se prodlužuje životní cyklus výrobků.</a:t>
            </a:r>
          </a:p>
          <a:p>
            <a:pPr marL="0" indent="0" algn="just">
              <a:buNone/>
            </a:pPr>
            <a:endParaRPr lang="cs-CZ" sz="2400" b="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800" b="1" dirty="0"/>
          </a:p>
          <a:p>
            <a:pPr marL="0" indent="0" algn="just">
              <a:buNone/>
            </a:pPr>
            <a:endParaRPr lang="cs-CZ" altLang="cs-CZ" sz="2800" dirty="0">
              <a:solidFill>
                <a:srgbClr val="002060"/>
              </a:solidFill>
              <a:latin typeface="Times New Roman" panose="02020603050405020304" pitchFamily="18" charset="0"/>
              <a:cs typeface="Times New Roman" panose="02020603050405020304" pitchFamily="18" charset="0"/>
            </a:endParaRPr>
          </a:p>
          <a:p>
            <a:pPr marL="0" indent="0">
              <a:buNone/>
            </a:pPr>
            <a:r>
              <a:rPr lang="cs-CZ" altLang="cs-CZ" sz="18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7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8" end="8"/>
                                            </p:txEl>
                                          </p:spTgt>
                                        </p:tgtEl>
                                        <p:attrNameLst>
                                          <p:attrName>style.visibility</p:attrName>
                                        </p:attrNameLst>
                                      </p:cBhvr>
                                      <p:to>
                                        <p:strVal val="visible"/>
                                      </p:to>
                                    </p:set>
                                    <p:animEffect transition="in" filter="fade">
                                      <p:cBhvr>
                                        <p:cTn id="7" dur="500"/>
                                        <p:tgtEl>
                                          <p:spTgt spid="11">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nodePh="1">
                                  <p:stCondLst>
                                    <p:cond delay="0"/>
                                  </p:stCondLst>
                                  <p:endCondLst>
                                    <p:cond evt="begin" delay="0">
                                      <p:tn val="10"/>
                                    </p:cond>
                                  </p:end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fade">
                                      <p:cBhvr>
                                        <p:cTn id="2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121102" y="1292614"/>
            <a:ext cx="6091663" cy="34054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V praxi snižuje množství odpadu na </a:t>
            </a:r>
            <a:r>
              <a:rPr lang="cs-CZ" sz="2000" b="1" dirty="0">
                <a:solidFill>
                  <a:srgbClr val="002060"/>
                </a:solidFill>
                <a:latin typeface="Times New Roman" panose="02020603050405020304" pitchFamily="18" charset="0"/>
                <a:cs typeface="Times New Roman" panose="02020603050405020304" pitchFamily="18" charset="0"/>
              </a:rPr>
              <a:t>minimum</a:t>
            </a:r>
            <a:r>
              <a:rPr lang="cs-CZ" sz="2000" dirty="0">
                <a:solidFill>
                  <a:srgbClr val="002060"/>
                </a:solidFill>
                <a:latin typeface="Times New Roman" panose="02020603050405020304" pitchFamily="18" charset="0"/>
                <a:cs typeface="Times New Roman" panose="02020603050405020304" pitchFamily="18" charset="0"/>
              </a:rPr>
              <a:t>. </a:t>
            </a:r>
          </a:p>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Po </a:t>
            </a:r>
            <a:r>
              <a:rPr lang="cs-CZ" sz="2000" b="1" dirty="0">
                <a:solidFill>
                  <a:srgbClr val="002060"/>
                </a:solidFill>
                <a:latin typeface="Times New Roman" panose="02020603050405020304" pitchFamily="18" charset="0"/>
                <a:cs typeface="Times New Roman" panose="02020603050405020304" pitchFamily="18" charset="0"/>
              </a:rPr>
              <a:t>skončení životnosti výrobku </a:t>
            </a:r>
            <a:r>
              <a:rPr lang="cs-CZ" sz="2000" dirty="0">
                <a:solidFill>
                  <a:srgbClr val="002060"/>
                </a:solidFill>
                <a:latin typeface="Times New Roman" panose="02020603050405020304" pitchFamily="18" charset="0"/>
                <a:cs typeface="Times New Roman" panose="02020603050405020304" pitchFamily="18" charset="0"/>
              </a:rPr>
              <a:t>se jeho materiály díky recyklaci pokud možno zachovávají v rámci ekonomiky. Ty mohou být znovu a znovu produktivně využity, čímž se vytváří další hodnota.  </a:t>
            </a:r>
            <a:endParaRPr lang="cs-CZ" altLang="cs-CZ" sz="2000" dirty="0">
              <a:solidFill>
                <a:srgbClr val="002060"/>
              </a:solidFill>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BACDCC12-F123-4B9D-A858-9335EF30071B}"/>
              </a:ext>
            </a:extLst>
          </p:cNvPr>
          <p:cNvPicPr>
            <a:picLocks noChangeAspect="1"/>
          </p:cNvPicPr>
          <p:nvPr/>
        </p:nvPicPr>
        <p:blipFill rotWithShape="1">
          <a:blip r:embed="rId4"/>
          <a:srcRect b="25877"/>
          <a:stretch/>
        </p:blipFill>
        <p:spPr>
          <a:xfrm>
            <a:off x="0" y="4480451"/>
            <a:ext cx="3826374" cy="2078449"/>
          </a:xfrm>
          <a:prstGeom prst="rect">
            <a:avLst/>
          </a:prstGeom>
        </p:spPr>
      </p:pic>
      <p:pic>
        <p:nvPicPr>
          <p:cNvPr id="12" name="Obrázek 11">
            <a:extLst>
              <a:ext uri="{FF2B5EF4-FFF2-40B4-BE49-F238E27FC236}">
                <a16:creationId xmlns:a16="http://schemas.microsoft.com/office/drawing/2014/main" id="{FE0AB385-B078-451F-B1EE-8E287DC693CE}"/>
              </a:ext>
            </a:extLst>
          </p:cNvPr>
          <p:cNvPicPr>
            <a:picLocks noChangeAspect="1"/>
          </p:cNvPicPr>
          <p:nvPr/>
        </p:nvPicPr>
        <p:blipFill rotWithShape="1">
          <a:blip r:embed="rId5"/>
          <a:srcRect t="32961"/>
          <a:stretch/>
        </p:blipFill>
        <p:spPr>
          <a:xfrm>
            <a:off x="4196130" y="4217700"/>
            <a:ext cx="6669177" cy="2512224"/>
          </a:xfrm>
          <a:prstGeom prst="rect">
            <a:avLst/>
          </a:prstGeom>
          <a:ln>
            <a:noFill/>
          </a:ln>
          <a:effectLst>
            <a:softEdge rad="112500"/>
          </a:effectLst>
        </p:spPr>
      </p:pic>
      <p:sp>
        <p:nvSpPr>
          <p:cNvPr id="10" name="Nadpis 1">
            <a:extLst>
              <a:ext uri="{FF2B5EF4-FFF2-40B4-BE49-F238E27FC236}">
                <a16:creationId xmlns:a16="http://schemas.microsoft.com/office/drawing/2014/main" id="{6E84639D-657A-4E82-BCB1-BF9953EFFAF6}"/>
              </a:ext>
            </a:extLst>
          </p:cNvPr>
          <p:cNvSpPr txBox="1">
            <a:spLocks/>
          </p:cNvSpPr>
          <p:nvPr/>
        </p:nvSpPr>
        <p:spPr>
          <a:xfrm>
            <a:off x="161905" y="703189"/>
            <a:ext cx="3543821" cy="3514511"/>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Cirkulární ekonomika</a:t>
            </a:r>
          </a:p>
          <a:p>
            <a:endParaRPr lang="cs-CZ" sz="3600" b="1" dirty="0">
              <a:solidFill>
                <a:schemeClr val="bg1"/>
              </a:solidFill>
              <a:latin typeface="Times New Roman" panose="02020603050405020304" pitchFamily="18" charset="0"/>
              <a:cs typeface="Times New Roman" panose="02020603050405020304" pitchFamily="18" charset="0"/>
            </a:endParaRP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chemeClr val="bg1"/>
                </a:solidFill>
                <a:latin typeface="Times New Roman" panose="02020603050405020304" pitchFamily="18" charset="0"/>
                <a:cs typeface="Times New Roman" panose="02020603050405020304" pitchFamily="18" charset="0"/>
              </a:rPr>
              <a:t>Definice…</a:t>
            </a: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rgbClr val="FFFF00"/>
                </a:solidFill>
                <a:latin typeface="Times New Roman" panose="02020603050405020304" pitchFamily="18" charset="0"/>
                <a:cs typeface="Times New Roman" panose="02020603050405020304" pitchFamily="18" charset="0"/>
              </a:rPr>
              <a:t>Význam</a:t>
            </a:r>
            <a:r>
              <a:rPr lang="cs-CZ" sz="3600" b="1" dirty="0">
                <a:solidFill>
                  <a:schemeClr val="bg1"/>
                </a:solidFill>
                <a:latin typeface="Times New Roman" panose="02020603050405020304" pitchFamily="18" charset="0"/>
                <a:cs typeface="Times New Roman" panose="02020603050405020304" pitchFamily="18" charset="0"/>
              </a:rPr>
              <a:t>… </a:t>
            </a: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chemeClr val="bg1"/>
                </a:solidFill>
                <a:latin typeface="Times New Roman" panose="02020603050405020304" pitchFamily="18" charset="0"/>
                <a:cs typeface="Times New Roman" panose="02020603050405020304" pitchFamily="18" charset="0"/>
              </a:rPr>
              <a:t>Přínosy…</a:t>
            </a:r>
          </a:p>
        </p:txBody>
      </p:sp>
    </p:spTree>
    <p:extLst>
      <p:ext uri="{BB962C8B-B14F-4D97-AF65-F5344CB8AC3E}">
        <p14:creationId xmlns:p14="http://schemas.microsoft.com/office/powerpoint/2010/main" val="68844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121102" y="702732"/>
            <a:ext cx="6091663" cy="34054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just">
              <a:buNone/>
            </a:pPr>
            <a:endParaRPr lang="en-AU"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Chránit životní prostředí</a:t>
            </a:r>
          </a:p>
          <a:p>
            <a:pPr marL="0" indent="0" algn="just">
              <a:buNone/>
            </a:pPr>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Opětovné použití a recyklace výrobků by zpomalily využívání přírodních zdrojů, omezily narušení krajiny a stanovišť a pomohly omezit </a:t>
            </a:r>
            <a:r>
              <a:rPr lang="cs-CZ" sz="2000" dirty="0">
                <a:solidFill>
                  <a:srgbClr val="002060"/>
                </a:solidFill>
                <a:latin typeface="Times New Roman" panose="02020603050405020304" pitchFamily="18" charset="0"/>
                <a:cs typeface="Times New Roman" panose="02020603050405020304" pitchFamily="18" charset="0"/>
                <a:hlinkClick r:id="rId4"/>
              </a:rPr>
              <a:t>ztrátu biologické rozmanitosti.</a:t>
            </a:r>
            <a:endParaRPr lang="cs-CZ" sz="2000" dirty="0">
              <a:solidFill>
                <a:srgbClr val="002060"/>
              </a:solidFill>
              <a:latin typeface="Times New Roman" panose="02020603050405020304" pitchFamily="18" charset="0"/>
              <a:cs typeface="Times New Roman" panose="02020603050405020304" pitchFamily="18" charset="0"/>
            </a:endParaRPr>
          </a:p>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hlinkClick r:id="rId5"/>
              </a:rPr>
              <a:t>Snížení celkových ročních emisí skleníkových plynů</a:t>
            </a:r>
            <a:r>
              <a:rPr lang="cs-CZ" sz="2000" dirty="0">
                <a:solidFill>
                  <a:srgbClr val="002060"/>
                </a:solidFill>
                <a:latin typeface="Times New Roman" panose="02020603050405020304" pitchFamily="18" charset="0"/>
                <a:cs typeface="Times New Roman" panose="02020603050405020304" pitchFamily="18" charset="0"/>
              </a:rPr>
              <a:t>. Průmyslové procesy a používání výrobků jsou zodpovědné za 9 % emisí skleníkových plynů v EU. </a:t>
            </a:r>
          </a:p>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Obaly jsou stále větším problémem </a:t>
            </a:r>
            <a:r>
              <a:rPr lang="cs-CZ" sz="2000" dirty="0">
                <a:solidFill>
                  <a:srgbClr val="002060"/>
                </a:solidFill>
                <a:latin typeface="Times New Roman" panose="02020603050405020304" pitchFamily="18" charset="0"/>
                <a:cs typeface="Times New Roman" panose="02020603050405020304" pitchFamily="18" charset="0"/>
                <a:hlinkClick r:id="rId6"/>
              </a:rPr>
              <a:t>a průměrný Evropan vyprodukuje v průměru téměř 180 kg obalového odpadu ročně.</a:t>
            </a:r>
            <a:endParaRPr lang="cs-CZ"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AU" sz="2000" dirty="0">
                <a:solidFill>
                  <a:srgbClr val="002060"/>
                </a:solidFill>
                <a:latin typeface="Times New Roman" panose="02020603050405020304" pitchFamily="18" charset="0"/>
                <a:cs typeface="Times New Roman" panose="02020603050405020304" pitchFamily="18" charset="0"/>
              </a:rPr>
              <a:t>  </a:t>
            </a:r>
            <a:endParaRPr lang="en-AU" altLang="cs-CZ" sz="2000" dirty="0">
              <a:solidFill>
                <a:srgbClr val="002060"/>
              </a:solidFill>
              <a:latin typeface="Times New Roman" panose="02020603050405020304" pitchFamily="18" charset="0"/>
              <a:cs typeface="Times New Roman" panose="02020603050405020304" pitchFamily="18" charset="0"/>
            </a:endParaRPr>
          </a:p>
        </p:txBody>
      </p:sp>
      <p:sp>
        <p:nvSpPr>
          <p:cNvPr id="13" name="Nadpis 1">
            <a:extLst>
              <a:ext uri="{FF2B5EF4-FFF2-40B4-BE49-F238E27FC236}">
                <a16:creationId xmlns:a16="http://schemas.microsoft.com/office/drawing/2014/main" id="{95CAEE94-5A66-40F8-A621-E49DA3A88CCD}"/>
              </a:ext>
            </a:extLst>
          </p:cNvPr>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Cirkulární ekonomika</a:t>
            </a:r>
          </a:p>
          <a:p>
            <a:endParaRPr lang="cs-CZ" sz="3600" b="1" dirty="0">
              <a:solidFill>
                <a:schemeClr val="bg1"/>
              </a:solidFill>
              <a:latin typeface="Times New Roman" panose="02020603050405020304" pitchFamily="18" charset="0"/>
              <a:cs typeface="Times New Roman" panose="02020603050405020304" pitchFamily="18" charset="0"/>
            </a:endParaRP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chemeClr val="bg1"/>
                </a:solidFill>
                <a:latin typeface="Times New Roman" panose="02020603050405020304" pitchFamily="18" charset="0"/>
                <a:cs typeface="Times New Roman" panose="02020603050405020304" pitchFamily="18" charset="0"/>
              </a:rPr>
              <a:t>Definice…</a:t>
            </a: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chemeClr val="bg1"/>
                </a:solidFill>
                <a:latin typeface="Times New Roman" panose="02020603050405020304" pitchFamily="18" charset="0"/>
                <a:cs typeface="Times New Roman" panose="02020603050405020304" pitchFamily="18" charset="0"/>
              </a:rPr>
              <a:t>Význam… </a:t>
            </a: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rgbClr val="FFFF00"/>
                </a:solidFill>
                <a:latin typeface="Times New Roman" panose="02020603050405020304" pitchFamily="18" charset="0"/>
                <a:cs typeface="Times New Roman" panose="02020603050405020304" pitchFamily="18" charset="0"/>
              </a:rPr>
              <a:t>Přínosy</a:t>
            </a:r>
            <a:r>
              <a:rPr lang="cs-CZ" sz="3600" b="1" dirty="0">
                <a:solidFill>
                  <a:schemeClr val="bg1"/>
                </a:solidFill>
                <a:latin typeface="Times New Roman" panose="02020603050405020304" pitchFamily="18" charset="0"/>
                <a:cs typeface="Times New Roman" panose="02020603050405020304" pitchFamily="18" charset="0"/>
              </a:rPr>
              <a:t>…</a:t>
            </a:r>
          </a:p>
          <a:p>
            <a:pPr algn="l"/>
            <a:endParaRPr lang="en-GB"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3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7" end="7"/>
                                            </p:txEl>
                                          </p:spTgt>
                                        </p:tgtEl>
                                        <p:attrNameLst>
                                          <p:attrName>style.visibility</p:attrName>
                                        </p:attrNameLst>
                                      </p:cBhvr>
                                      <p:to>
                                        <p:strVal val="visible"/>
                                      </p:to>
                                    </p:set>
                                    <p:animEffect transition="in" filter="fade">
                                      <p:cBhvr>
                                        <p:cTn id="2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046948" y="204042"/>
            <a:ext cx="6091663" cy="63003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cs-CZ"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000" b="1" dirty="0">
                <a:solidFill>
                  <a:srgbClr val="002060"/>
                </a:solidFill>
                <a:latin typeface="Times New Roman" panose="02020603050405020304" pitchFamily="18" charset="0"/>
                <a:cs typeface="Times New Roman" panose="02020603050405020304" pitchFamily="18" charset="0"/>
              </a:rPr>
              <a:t>Snížení závislosti na surovinách</a:t>
            </a:r>
          </a:p>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hlinkClick r:id="rId4"/>
              </a:rPr>
              <a:t>Světová populace </a:t>
            </a:r>
            <a:r>
              <a:rPr lang="cs-CZ" sz="2000" dirty="0">
                <a:solidFill>
                  <a:srgbClr val="002060"/>
                </a:solidFill>
                <a:latin typeface="Times New Roman" panose="02020603050405020304" pitchFamily="18" charset="0"/>
                <a:cs typeface="Times New Roman" panose="02020603050405020304" pitchFamily="18" charset="0"/>
              </a:rPr>
              <a:t>roste a s ní i poptávka po surovinách. Nabídka klíčových surovin je však omezená.</a:t>
            </a:r>
          </a:p>
          <a:p>
            <a:pPr algn="just"/>
            <a:r>
              <a:rPr lang="cs-CZ" sz="2000" dirty="0">
                <a:solidFill>
                  <a:srgbClr val="002060"/>
                </a:solidFill>
                <a:latin typeface="Times New Roman" panose="02020603050405020304" pitchFamily="18" charset="0"/>
                <a:cs typeface="Times New Roman" panose="02020603050405020304" pitchFamily="18" charset="0"/>
              </a:rPr>
              <a:t>Omezené dodávky také znamenají, že některé země EU jsou závislé na jiných zemích, pokud jde o suroviny. Podle údajů </a:t>
            </a:r>
            <a:r>
              <a:rPr lang="cs-CZ" sz="2000" dirty="0" err="1">
                <a:solidFill>
                  <a:srgbClr val="002060"/>
                </a:solidFill>
                <a:latin typeface="Times New Roman" panose="02020603050405020304" pitchFamily="18" charset="0"/>
                <a:cs typeface="Times New Roman" panose="02020603050405020304" pitchFamily="18" charset="0"/>
              </a:rPr>
              <a:t>Eurostatu</a:t>
            </a:r>
            <a:r>
              <a:rPr lang="cs-CZ" sz="2000" dirty="0">
                <a:solidFill>
                  <a:srgbClr val="002060"/>
                </a:solidFill>
                <a:latin typeface="Times New Roman" panose="02020603050405020304" pitchFamily="18" charset="0"/>
                <a:cs typeface="Times New Roman" panose="02020603050405020304" pitchFamily="18" charset="0"/>
              </a:rPr>
              <a:t> dováží EU přibližně polovinu surovin, které spotřebuje</a:t>
            </a:r>
          </a:p>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To platí zejména pro </a:t>
            </a:r>
            <a:r>
              <a:rPr lang="cs-CZ" sz="2000" dirty="0">
                <a:solidFill>
                  <a:srgbClr val="002060"/>
                </a:solidFill>
                <a:latin typeface="Times New Roman" panose="02020603050405020304" pitchFamily="18" charset="0"/>
                <a:cs typeface="Times New Roman" panose="02020603050405020304" pitchFamily="18" charset="0"/>
                <a:hlinkClick r:id="rId5"/>
              </a:rPr>
              <a:t>kritické suroviny</a:t>
            </a:r>
            <a:r>
              <a:rPr lang="cs-CZ" sz="2000" dirty="0">
                <a:solidFill>
                  <a:srgbClr val="002060"/>
                </a:solidFill>
                <a:latin typeface="Times New Roman" panose="02020603050405020304" pitchFamily="18" charset="0"/>
                <a:cs typeface="Times New Roman" panose="02020603050405020304" pitchFamily="18" charset="0"/>
              </a:rPr>
              <a:t>, které jsou potřebné pro výrobu technologií, jež mají zásadní význam pro dosažení cílů v oblasti klimatu, jako jsou </a:t>
            </a:r>
            <a:r>
              <a:rPr lang="cs-CZ" sz="2000" dirty="0">
                <a:solidFill>
                  <a:srgbClr val="002060"/>
                </a:solidFill>
                <a:latin typeface="Times New Roman" panose="02020603050405020304" pitchFamily="18" charset="0"/>
                <a:cs typeface="Times New Roman" panose="02020603050405020304" pitchFamily="18" charset="0"/>
                <a:hlinkClick r:id="rId6"/>
              </a:rPr>
              <a:t>baterie</a:t>
            </a:r>
            <a:r>
              <a:rPr lang="cs-CZ" sz="2000" dirty="0">
                <a:solidFill>
                  <a:srgbClr val="002060"/>
                </a:solidFill>
                <a:latin typeface="Times New Roman" panose="02020603050405020304" pitchFamily="18" charset="0"/>
                <a:cs typeface="Times New Roman" panose="02020603050405020304" pitchFamily="18" charset="0"/>
              </a:rPr>
              <a:t> a elektrické motory.</a:t>
            </a: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000" dirty="0">
                <a:solidFill>
                  <a:srgbClr val="002060"/>
                </a:solidFill>
                <a:latin typeface="Times New Roman" panose="02020603050405020304" pitchFamily="18" charset="0"/>
                <a:cs typeface="Times New Roman" panose="02020603050405020304" pitchFamily="18" charset="0"/>
              </a:rPr>
              <a:t>  </a:t>
            </a:r>
            <a:endParaRPr lang="en-GB" altLang="cs-CZ" sz="2000" dirty="0">
              <a:solidFill>
                <a:srgbClr val="002060"/>
              </a:solidFill>
              <a:latin typeface="Times New Roman" panose="02020603050405020304" pitchFamily="18" charset="0"/>
              <a:cs typeface="Times New Roman" panose="02020603050405020304" pitchFamily="18" charset="0"/>
            </a:endParaRPr>
          </a:p>
        </p:txBody>
      </p:sp>
      <p:sp>
        <p:nvSpPr>
          <p:cNvPr id="13" name="Nadpis 1">
            <a:extLst>
              <a:ext uri="{FF2B5EF4-FFF2-40B4-BE49-F238E27FC236}">
                <a16:creationId xmlns:a16="http://schemas.microsoft.com/office/drawing/2014/main" id="{95CAEE94-5A66-40F8-A621-E49DA3A88CCD}"/>
              </a:ext>
            </a:extLst>
          </p:cNvPr>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Cirkulární ekonomika</a:t>
            </a:r>
          </a:p>
          <a:p>
            <a:endParaRPr lang="cs-CZ" sz="3600" b="1" dirty="0">
              <a:solidFill>
                <a:schemeClr val="bg1"/>
              </a:solidFill>
              <a:latin typeface="Times New Roman" panose="02020603050405020304" pitchFamily="18" charset="0"/>
              <a:cs typeface="Times New Roman" panose="02020603050405020304" pitchFamily="18" charset="0"/>
            </a:endParaRP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chemeClr val="bg1"/>
                </a:solidFill>
                <a:latin typeface="Times New Roman" panose="02020603050405020304" pitchFamily="18" charset="0"/>
                <a:cs typeface="Times New Roman" panose="02020603050405020304" pitchFamily="18" charset="0"/>
              </a:rPr>
              <a:t>Definice…</a:t>
            </a: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chemeClr val="bg1"/>
                </a:solidFill>
                <a:latin typeface="Times New Roman" panose="02020603050405020304" pitchFamily="18" charset="0"/>
                <a:cs typeface="Times New Roman" panose="02020603050405020304" pitchFamily="18" charset="0"/>
              </a:rPr>
              <a:t>Význam… </a:t>
            </a:r>
          </a:p>
          <a:p>
            <a:endParaRPr lang="cs-CZ" sz="3600" b="1" dirty="0">
              <a:solidFill>
                <a:schemeClr val="bg1"/>
              </a:solidFill>
              <a:latin typeface="Times New Roman" panose="02020603050405020304" pitchFamily="18" charset="0"/>
              <a:cs typeface="Times New Roman" panose="02020603050405020304" pitchFamily="18" charset="0"/>
            </a:endParaRPr>
          </a:p>
          <a:p>
            <a:r>
              <a:rPr lang="cs-CZ" sz="3600" b="1" dirty="0">
                <a:solidFill>
                  <a:srgbClr val="FFFF00"/>
                </a:solidFill>
                <a:latin typeface="Times New Roman" panose="02020603050405020304" pitchFamily="18" charset="0"/>
                <a:cs typeface="Times New Roman" panose="02020603050405020304" pitchFamily="18" charset="0"/>
              </a:rPr>
              <a:t>Přínosy</a:t>
            </a:r>
            <a:r>
              <a:rPr lang="cs-CZ" sz="36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327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23637</TotalTime>
  <Words>2510</Words>
  <Application>Microsoft Office PowerPoint</Application>
  <PresentationFormat>Širokoúhlá obrazovka</PresentationFormat>
  <Paragraphs>304</Paragraphs>
  <Slides>33</Slides>
  <Notes>23</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33</vt:i4>
      </vt:variant>
    </vt:vector>
  </HeadingPairs>
  <TitlesOfParts>
    <vt:vector size="40" baseType="lpstr">
      <vt:lpstr>Arial</vt:lpstr>
      <vt:lpstr>Calibri</vt:lpstr>
      <vt:lpstr>Calibri Light</vt:lpstr>
      <vt:lpstr>Times New Roman</vt:lpstr>
      <vt:lpstr>Unica</vt:lpstr>
      <vt:lpstr>Wingdings</vt:lpstr>
      <vt:lpstr>Motiv Office</vt:lpstr>
      <vt:lpstr>Cesta k cirkulární ekonomice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180</cp:revision>
  <dcterms:created xsi:type="dcterms:W3CDTF">2016-11-25T20:36:16Z</dcterms:created>
  <dcterms:modified xsi:type="dcterms:W3CDTF">2024-04-22T11:43:50Z</dcterms:modified>
</cp:coreProperties>
</file>