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43" r:id="rId3"/>
    <p:sldId id="344" r:id="rId4"/>
    <p:sldId id="345" r:id="rId5"/>
    <p:sldId id="264" r:id="rId6"/>
    <p:sldId id="356" r:id="rId7"/>
    <p:sldId id="357" r:id="rId8"/>
    <p:sldId id="358" r:id="rId9"/>
    <p:sldId id="347" r:id="rId10"/>
    <p:sldId id="380" r:id="rId11"/>
    <p:sldId id="382" r:id="rId12"/>
    <p:sldId id="346" r:id="rId13"/>
    <p:sldId id="377" r:id="rId14"/>
    <p:sldId id="378" r:id="rId15"/>
    <p:sldId id="374" r:id="rId16"/>
    <p:sldId id="375" r:id="rId17"/>
    <p:sldId id="376" r:id="rId18"/>
    <p:sldId id="350" r:id="rId19"/>
    <p:sldId id="351" r:id="rId20"/>
    <p:sldId id="352" r:id="rId21"/>
    <p:sldId id="353" r:id="rId22"/>
    <p:sldId id="354" r:id="rId23"/>
    <p:sldId id="355" r:id="rId24"/>
    <p:sldId id="349" r:id="rId25"/>
    <p:sldId id="359" r:id="rId26"/>
    <p:sldId id="360" r:id="rId27"/>
    <p:sldId id="362" r:id="rId28"/>
    <p:sldId id="363" r:id="rId29"/>
    <p:sldId id="365" r:id="rId30"/>
    <p:sldId id="364" r:id="rId31"/>
    <p:sldId id="366" r:id="rId32"/>
    <p:sldId id="370" r:id="rId33"/>
    <p:sldId id="367" r:id="rId34"/>
    <p:sldId id="371" r:id="rId35"/>
    <p:sldId id="368" r:id="rId36"/>
    <p:sldId id="372" r:id="rId37"/>
    <p:sldId id="369" r:id="rId38"/>
    <p:sldId id="379" r:id="rId39"/>
    <p:sldId id="342" r:id="rId40"/>
    <p:sldId id="266" r:id="rId41"/>
    <p:sldId id="309" r:id="rId42"/>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79" autoAdjust="0"/>
    <p:restoredTop sz="94660"/>
  </p:normalViewPr>
  <p:slideViewPr>
    <p:cSldViewPr>
      <p:cViewPr varScale="1">
        <p:scale>
          <a:sx n="106" d="100"/>
          <a:sy n="106" d="100"/>
        </p:scale>
        <p:origin x="78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19.12.2023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1748406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064646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365005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71501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290057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41482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mzp.cz/cz/parizska_dohoda"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limate.nasa.gov/" TargetMode="External"/><Relationship Id="rId2" Type="http://schemas.openxmlformats.org/officeDocument/2006/relationships/hyperlink" Target="https://faktaoklimatu.cz/" TargetMode="Externa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s://www.klimatickazmena.cz/c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ustainabledevelopment.un.org/topics/sustainabledevelopmentgoals" TargetMode="Externa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vlada.cz/cz/ppov/rada-vlady-pro-udrzitelny-rozvoj--120432/"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sdgs.un.org/" TargetMode="External"/><Relationship Id="rId2" Type="http://schemas.openxmlformats.org/officeDocument/2006/relationships/hyperlink" Target="https://www.cr2030.cz/strategie/" TargetMode="Externa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s://sustainabledevelopment.un.org/memberstates/czechrepublic"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bcsd.cz/"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Autofit/>
          </a:bodyPr>
          <a:lstStyle/>
          <a:p>
            <a:pPr algn="l"/>
            <a:r>
              <a:rPr lang="cs-CZ" sz="3200" b="1" dirty="0">
                <a:solidFill>
                  <a:schemeClr val="bg1"/>
                </a:solidFill>
                <a:latin typeface="Times New Roman" panose="02020603050405020304" pitchFamily="18" charset="0"/>
                <a:cs typeface="Times New Roman" panose="02020603050405020304" pitchFamily="18" charset="0"/>
              </a:rPr>
              <a:t>(Trvale) udržitelný rozvoj</a:t>
            </a:r>
            <a:br>
              <a:rPr lang="cs-CZ" sz="3200" b="1" dirty="0">
                <a:solidFill>
                  <a:schemeClr val="bg1"/>
                </a:solidFill>
                <a:latin typeface="Times New Roman" panose="02020603050405020304" pitchFamily="18" charset="0"/>
                <a:cs typeface="Times New Roman" panose="02020603050405020304" pitchFamily="18" charset="0"/>
              </a:rPr>
            </a:br>
            <a:br>
              <a:rPr lang="cs-CZ" sz="3200" b="1" dirty="0">
                <a:solidFill>
                  <a:schemeClr val="bg1"/>
                </a:solidFill>
                <a:latin typeface="Times New Roman" panose="02020603050405020304" pitchFamily="18" charset="0"/>
                <a:cs typeface="Times New Roman" panose="02020603050405020304" pitchFamily="18" charset="0"/>
              </a:rPr>
            </a:br>
            <a:endParaRPr lang="cs-CZ" sz="32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467544" y="2986866"/>
            <a:ext cx="5112568" cy="1744566"/>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Agenda 21</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Strategický rámec udržitelného rozvoje</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Pilíře udržitelného rozvoje</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Pavel Adámek, Ph.D.</a:t>
            </a:r>
          </a:p>
          <a:p>
            <a:pPr algn="r"/>
            <a:r>
              <a:rPr lang="cs-CZ" altLang="cs-CZ" sz="900" b="1" dirty="0">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Rok 2015 byl mezníkem pro multilateralismus a formování mezinárodní politiky, s přijetím několika významných dohod.</a:t>
            </a:r>
          </a:p>
        </p:txBody>
      </p:sp>
      <p:sp>
        <p:nvSpPr>
          <p:cNvPr id="5" name="Zástupný symbol pro obsah 2"/>
          <p:cNvSpPr txBox="1">
            <a:spLocks/>
          </p:cNvSpPr>
          <p:nvPr/>
        </p:nvSpPr>
        <p:spPr>
          <a:xfrm>
            <a:off x="3844516" y="267494"/>
            <a:ext cx="4136404" cy="48760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Transformace našeho světa:</a:t>
            </a:r>
            <a:r>
              <a:rPr lang="cs-CZ" sz="1400" b="1" dirty="0">
                <a:solidFill>
                  <a:srgbClr val="002060"/>
                </a:solidFill>
                <a:latin typeface="Times New Roman" panose="02020603050405020304" pitchFamily="18" charset="0"/>
                <a:cs typeface="Times New Roman" panose="02020603050405020304" pitchFamily="18" charset="0"/>
              </a:rPr>
              <a:t> Agenda 2030 pro udržitelný rozvoj</a:t>
            </a:r>
            <a:r>
              <a:rPr lang="cs-CZ" sz="1400" dirty="0">
                <a:solidFill>
                  <a:srgbClr val="002060"/>
                </a:solidFill>
                <a:latin typeface="Times New Roman" panose="02020603050405020304" pitchFamily="18" charset="0"/>
                <a:cs typeface="Times New Roman" panose="02020603050405020304" pitchFamily="18" charset="0"/>
              </a:rPr>
              <a:t> se svými 17 cíli udržitelného rozvoje byla přijata na summitu OSN o udržitelném rozvoji v New Yorku v září 2015.</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Pařížská dohoda </a:t>
            </a:r>
            <a:r>
              <a:rPr lang="cs-CZ" sz="1400" dirty="0">
                <a:solidFill>
                  <a:srgbClr val="002060"/>
                </a:solidFill>
                <a:latin typeface="Times New Roman" panose="02020603050405020304" pitchFamily="18" charset="0"/>
                <a:cs typeface="Times New Roman" panose="02020603050405020304" pitchFamily="18" charset="0"/>
              </a:rPr>
              <a:t>byla přijata smluvními stranami Rámcové úmluvy OSN o změně klimatu. Dohoda mimo jiné</a:t>
            </a:r>
          </a:p>
          <a:p>
            <a:pPr lvl="1"/>
            <a:r>
              <a:rPr lang="cs-CZ" sz="1200" dirty="0">
                <a:solidFill>
                  <a:srgbClr val="002060"/>
                </a:solidFill>
                <a:latin typeface="Times New Roman" panose="02020603050405020304" pitchFamily="18" charset="0"/>
                <a:cs typeface="Times New Roman" panose="02020603050405020304" pitchFamily="18" charset="0"/>
              </a:rPr>
              <a:t>formuluje dlouhodobý cíl ochrany klimatu, jímž je přispět k udržení nárůstu průměrné globální teploty výrazně pod hranicí 2°C v porovnání s obdobím před průmyslovou revolucí a usilovat o to, aby nárůst teploty nepřekročil hranici 1,5°C a</a:t>
            </a:r>
          </a:p>
          <a:p>
            <a:pPr lvl="1"/>
            <a:r>
              <a:rPr lang="cs-CZ" sz="1200" dirty="0">
                <a:solidFill>
                  <a:srgbClr val="002060"/>
                </a:solidFill>
                <a:latin typeface="Times New Roman" panose="02020603050405020304" pitchFamily="18" charset="0"/>
                <a:cs typeface="Times New Roman" panose="02020603050405020304" pitchFamily="18" charset="0"/>
              </a:rPr>
              <a:t>přináší významnou změnu, pokud jde o závazky snižování emisí skleníkových plynů. Dohoda totiž ukládá nejen rozvinutým, ale i rozvojovým státům povinnost stanovit si vnitrostátní redukční příspěvky k dosažení cíle Dohody.</a:t>
            </a:r>
          </a:p>
          <a:p>
            <a:pPr lvl="1"/>
            <a:r>
              <a:rPr lang="cs-CZ" sz="1200" dirty="0">
                <a:solidFill>
                  <a:srgbClr val="002060"/>
                </a:solidFill>
                <a:latin typeface="Times New Roman" panose="02020603050405020304" pitchFamily="18" charset="0"/>
                <a:cs typeface="Times New Roman" panose="02020603050405020304" pitchFamily="18" charset="0"/>
              </a:rPr>
              <a:t>V rámci Pařížské dohody se ČR jako člen EU přihlásila s ostatními členskými státy EU společně snížit do roku 2030 emise skleníkových plynů o nejméně 40 % ve srovnání s rokem 1990. </a:t>
            </a:r>
            <a:r>
              <a:rPr lang="cs-CZ" sz="800" dirty="0">
                <a:solidFill>
                  <a:srgbClr val="002060"/>
                </a:solidFill>
                <a:latin typeface="Times New Roman" panose="02020603050405020304" pitchFamily="18" charset="0"/>
                <a:cs typeface="Times New Roman" panose="02020603050405020304" pitchFamily="18" charset="0"/>
              </a:rPr>
              <a:t>(</a:t>
            </a:r>
            <a:r>
              <a:rPr lang="cs-CZ" sz="800" dirty="0">
                <a:solidFill>
                  <a:srgbClr val="002060"/>
                </a:solidFill>
                <a:latin typeface="Times New Roman" panose="02020603050405020304" pitchFamily="18" charset="0"/>
                <a:cs typeface="Times New Roman" panose="02020603050405020304" pitchFamily="18" charset="0"/>
                <a:hlinkClick r:id="rId2"/>
              </a:rPr>
              <a:t>https://www.mzp.cz/</a:t>
            </a:r>
            <a:r>
              <a:rPr lang="cs-CZ" sz="800" dirty="0" err="1">
                <a:solidFill>
                  <a:srgbClr val="002060"/>
                </a:solidFill>
                <a:latin typeface="Times New Roman" panose="02020603050405020304" pitchFamily="18" charset="0"/>
                <a:cs typeface="Times New Roman" panose="02020603050405020304" pitchFamily="18" charset="0"/>
                <a:hlinkClick r:id="rId2"/>
              </a:rPr>
              <a:t>cz</a:t>
            </a:r>
            <a:r>
              <a:rPr lang="cs-CZ" sz="800" dirty="0">
                <a:solidFill>
                  <a:srgbClr val="002060"/>
                </a:solidFill>
                <a:latin typeface="Times New Roman" panose="02020603050405020304" pitchFamily="18" charset="0"/>
                <a:cs typeface="Times New Roman" panose="02020603050405020304" pitchFamily="18" charset="0"/>
                <a:hlinkClick r:id="rId2"/>
              </a:rPr>
              <a:t>/</a:t>
            </a:r>
            <a:r>
              <a:rPr lang="cs-CZ" sz="800" dirty="0" err="1">
                <a:solidFill>
                  <a:srgbClr val="002060"/>
                </a:solidFill>
                <a:latin typeface="Times New Roman" panose="02020603050405020304" pitchFamily="18" charset="0"/>
                <a:cs typeface="Times New Roman" panose="02020603050405020304" pitchFamily="18" charset="0"/>
                <a:hlinkClick r:id="rId2"/>
              </a:rPr>
              <a:t>parizska_dohoda</a:t>
            </a:r>
            <a:r>
              <a:rPr lang="cs-CZ" sz="800" dirty="0">
                <a:solidFill>
                  <a:srgbClr val="002060"/>
                </a:solidFill>
                <a:latin typeface="Times New Roman" panose="02020603050405020304" pitchFamily="18" charset="0"/>
                <a:cs typeface="Times New Roman" panose="02020603050405020304" pitchFamily="18" charset="0"/>
              </a:rPr>
              <a:t>)</a:t>
            </a: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Udržitelný rozvoj - milníky</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39199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Konference OSN o změně klimatu 2021 v Glasgow.</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hlinkClick r:id="rId2"/>
              </a:rPr>
              <a:t>https://faktaoklimatu.cz/</a:t>
            </a: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hlinkClick r:id="rId3"/>
              </a:rPr>
              <a:t>https://climate.nasa.gov/</a:t>
            </a: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hlinkClick r:id="rId4"/>
              </a:rPr>
              <a:t>https://www.klimatickazmena.cz/cs/</a:t>
            </a: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267494"/>
            <a:ext cx="4241068" cy="48760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26. konferenci smluvních stran </a:t>
            </a:r>
            <a:r>
              <a:rPr lang="cs-CZ" sz="1400" b="1" dirty="0">
                <a:solidFill>
                  <a:srgbClr val="002060"/>
                </a:solidFill>
                <a:latin typeface="Times New Roman" panose="02020603050405020304" pitchFamily="18" charset="0"/>
                <a:cs typeface="Times New Roman" panose="02020603050405020304" pitchFamily="18" charset="0"/>
              </a:rPr>
              <a:t>Rámcové úmluvy OSN o změně klimatu </a:t>
            </a:r>
            <a:r>
              <a:rPr lang="cs-CZ" sz="1400" dirty="0">
                <a:solidFill>
                  <a:srgbClr val="002060"/>
                </a:solidFill>
                <a:latin typeface="Times New Roman" panose="02020603050405020304" pitchFamily="18" charset="0"/>
                <a:cs typeface="Times New Roman" panose="02020603050405020304" pitchFamily="18" charset="0"/>
              </a:rPr>
              <a:t>(COP 26), 16. zasedání smluvních stran </a:t>
            </a:r>
            <a:r>
              <a:rPr lang="cs-CZ" sz="1400" b="1" dirty="0">
                <a:solidFill>
                  <a:srgbClr val="002060"/>
                </a:solidFill>
                <a:latin typeface="Times New Roman" panose="02020603050405020304" pitchFamily="18" charset="0"/>
                <a:cs typeface="Times New Roman" panose="02020603050405020304" pitchFamily="18" charset="0"/>
              </a:rPr>
              <a:t>Kjótského protokolu </a:t>
            </a:r>
            <a:r>
              <a:rPr lang="cs-CZ" sz="1400" dirty="0">
                <a:solidFill>
                  <a:srgbClr val="002060"/>
                </a:solidFill>
                <a:latin typeface="Times New Roman" panose="02020603050405020304" pitchFamily="18" charset="0"/>
                <a:cs typeface="Times New Roman" panose="02020603050405020304" pitchFamily="18" charset="0"/>
              </a:rPr>
              <a:t>(CMP16) a třetí zasedání smluvních stran </a:t>
            </a:r>
            <a:r>
              <a:rPr lang="cs-CZ" sz="1400" b="1" dirty="0">
                <a:solidFill>
                  <a:srgbClr val="002060"/>
                </a:solidFill>
                <a:latin typeface="Times New Roman" panose="02020603050405020304" pitchFamily="18" charset="0"/>
                <a:cs typeface="Times New Roman" panose="02020603050405020304" pitchFamily="18" charset="0"/>
              </a:rPr>
              <a:t>Pařížské dohody </a:t>
            </a:r>
            <a:r>
              <a:rPr lang="cs-CZ" sz="1400" dirty="0">
                <a:solidFill>
                  <a:srgbClr val="002060"/>
                </a:solidFill>
                <a:latin typeface="Times New Roman" panose="02020603050405020304" pitchFamily="18" charset="0"/>
                <a:cs typeface="Times New Roman" panose="02020603050405020304" pitchFamily="18" charset="0"/>
              </a:rPr>
              <a:t>(CMA3).</a:t>
            </a:r>
          </a:p>
          <a:p>
            <a:r>
              <a:rPr lang="cs-CZ" sz="1400" dirty="0">
                <a:solidFill>
                  <a:srgbClr val="002060"/>
                </a:solidFill>
                <a:latin typeface="Times New Roman" panose="02020603050405020304" pitchFamily="18" charset="0"/>
                <a:cs typeface="Times New Roman" panose="02020603050405020304" pitchFamily="18" charset="0"/>
              </a:rPr>
              <a:t>Tato konference byla první od Pařížské dohody, která od stran očekávala, že přijmou přísnější závazky ke </a:t>
            </a:r>
            <a:r>
              <a:rPr lang="cs-CZ" sz="1400" b="1" dirty="0">
                <a:solidFill>
                  <a:srgbClr val="002060"/>
                </a:solidFill>
                <a:latin typeface="Times New Roman" panose="02020603050405020304" pitchFamily="18" charset="0"/>
                <a:cs typeface="Times New Roman" panose="02020603050405020304" pitchFamily="18" charset="0"/>
              </a:rPr>
              <a:t>zmírnění změny klimatu</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a:solidFill>
                  <a:srgbClr val="002060"/>
                </a:solidFill>
                <a:latin typeface="Times New Roman" panose="02020603050405020304" pitchFamily="18" charset="0"/>
                <a:cs typeface="Times New Roman" panose="02020603050405020304" pitchFamily="18" charset="0"/>
              </a:rPr>
              <a:t>Pařížská dohoda vyžaduje, aby strany každých pět let prováděly zvyšování národních závazků. Výsledkem COP 26 byl Glasgowský pakt o klimatu, který byl vyjednán na základě konsensu zástupců </a:t>
            </a:r>
            <a:r>
              <a:rPr lang="cs-CZ" sz="1400" b="1" dirty="0">
                <a:solidFill>
                  <a:srgbClr val="002060"/>
                </a:solidFill>
                <a:latin typeface="Times New Roman" panose="02020603050405020304" pitchFamily="18" charset="0"/>
                <a:cs typeface="Times New Roman" panose="02020603050405020304" pitchFamily="18" charset="0"/>
              </a:rPr>
              <a:t>197 zúčastněných stran</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Kvůli zásahům Indie a Číny, které oslabily snahu o ukončení uhelné energetiky a dotací fosilních paliv, skončila konference přijetím méně přísné rezoluce, než někteří očekávali. Nicméně pakt byl první klimatickou dohodou, která se výslovně zavazuje ke snížení využívání uhlí. </a:t>
            </a:r>
            <a:r>
              <a:rPr lang="cs-CZ" sz="1200" dirty="0">
                <a:solidFill>
                  <a:srgbClr val="002060"/>
                </a:solidFill>
                <a:latin typeface="Times New Roman" panose="02020603050405020304" pitchFamily="18" charset="0"/>
                <a:cs typeface="Times New Roman" panose="02020603050405020304" pitchFamily="18" charset="0"/>
              </a:rPr>
              <a:t>Obsahuje formulace, které vybízely k naléhavějšímu snižování emisí skleníkových plynů, a slibuje více finančních prostředků pro rozvojové země na přizpůsobení se dopadům klimatu.</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Udržitelný rozvoj - milníky</a:t>
            </a:r>
          </a:p>
        </p:txBody>
      </p:sp>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17471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8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76464" y="4855468"/>
            <a:ext cx="2743708"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800" dirty="0">
                <a:solidFill>
                  <a:srgbClr val="002060"/>
                </a:solidFill>
                <a:latin typeface="Times New Roman" panose="02020603050405020304" pitchFamily="18" charset="0"/>
                <a:cs typeface="Times New Roman" panose="02020603050405020304" pitchFamily="18" charset="0"/>
              </a:rPr>
              <a:t>Zdroj: http://www.mzp.cz/cz/udrzitelny_rozvoj (2016)</a:t>
            </a:r>
          </a:p>
        </p:txBody>
      </p:sp>
      <p:sp>
        <p:nvSpPr>
          <p:cNvPr id="6" name="Nadpis 1"/>
          <p:cNvSpPr txBox="1">
            <a:spLocks/>
          </p:cNvSpPr>
          <p:nvPr/>
        </p:nvSpPr>
        <p:spPr>
          <a:xfrm>
            <a:off x="388132" y="411510"/>
            <a:ext cx="3183160" cy="403244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2400" b="1" dirty="0">
              <a:solidFill>
                <a:schemeClr val="bg1"/>
              </a:solidFill>
              <a:latin typeface="Times New Roman" panose="02020603050405020304" pitchFamily="18" charset="0"/>
              <a:cs typeface="Times New Roman" panose="02020603050405020304" pitchFamily="18" charset="0"/>
            </a:endParaRPr>
          </a:p>
          <a:p>
            <a:endParaRPr lang="pl-PL" sz="2400" b="1" dirty="0">
              <a:solidFill>
                <a:schemeClr val="bg1"/>
              </a:solidFill>
              <a:latin typeface="Times New Roman" panose="02020603050405020304" pitchFamily="18" charset="0"/>
              <a:cs typeface="Times New Roman" panose="02020603050405020304" pitchFamily="18" charset="0"/>
            </a:endParaRPr>
          </a:p>
          <a:p>
            <a:endParaRPr lang="pl-PL" sz="2400" b="1" dirty="0">
              <a:solidFill>
                <a:schemeClr val="bg1"/>
              </a:solidFill>
              <a:latin typeface="Times New Roman" panose="02020603050405020304" pitchFamily="18" charset="0"/>
              <a:cs typeface="Times New Roman" panose="02020603050405020304" pitchFamily="18" charset="0"/>
            </a:endParaRPr>
          </a:p>
          <a:p>
            <a:endParaRPr lang="pl-PL"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Cíle udržitelného rozvoje</a:t>
            </a:r>
          </a:p>
          <a:p>
            <a:endParaRPr lang="pl-PL" sz="2400" b="1" dirty="0">
              <a:solidFill>
                <a:schemeClr val="bg1"/>
              </a:solidFill>
              <a:latin typeface="Times New Roman" panose="02020603050405020304" pitchFamily="18" charset="0"/>
              <a:cs typeface="Times New Roman" panose="02020603050405020304" pitchFamily="18" charset="0"/>
            </a:endParaRPr>
          </a:p>
          <a:p>
            <a:endParaRPr lang="pl-PL" sz="2400" b="1" dirty="0">
              <a:solidFill>
                <a:schemeClr val="bg1"/>
              </a:solidFill>
              <a:latin typeface="Times New Roman" panose="02020603050405020304" pitchFamily="18" charset="0"/>
              <a:cs typeface="Times New Roman" panose="02020603050405020304" pitchFamily="18" charset="0"/>
            </a:endParaRPr>
          </a:p>
          <a:p>
            <a:endParaRPr lang="pl-PL" sz="2400" b="1" dirty="0">
              <a:solidFill>
                <a:schemeClr val="bg1"/>
              </a:solidFill>
              <a:latin typeface="Times New Roman" panose="02020603050405020304" pitchFamily="18" charset="0"/>
              <a:cs typeface="Times New Roman" panose="02020603050405020304" pitchFamily="18" charset="0"/>
            </a:endParaRPr>
          </a:p>
          <a:p>
            <a:pPr marL="171450" indent="-171450" algn="l">
              <a:buFont typeface="Arial" panose="020B0604020202020204" pitchFamily="34" charset="0"/>
              <a:buChar char="•"/>
            </a:pPr>
            <a:endParaRPr lang="pl-PL" sz="1100" b="1" dirty="0">
              <a:solidFill>
                <a:schemeClr val="bg1"/>
              </a:solidFill>
              <a:latin typeface="Times New Roman" panose="02020603050405020304" pitchFamily="18" charset="0"/>
              <a:cs typeface="Times New Roman" panose="02020603050405020304" pitchFamily="18" charset="0"/>
            </a:endParaRPr>
          </a:p>
          <a:p>
            <a:pPr marL="171450" indent="-171450" algn="l">
              <a:buFont typeface="Arial" panose="020B0604020202020204" pitchFamily="34" charset="0"/>
              <a:buChar char="•"/>
            </a:pPr>
            <a:r>
              <a:rPr lang="pl-PL" sz="1100" b="1" dirty="0">
                <a:solidFill>
                  <a:schemeClr val="bg1"/>
                </a:solidFill>
                <a:latin typeface="Times New Roman" panose="02020603050405020304" pitchFamily="18" charset="0"/>
                <a:cs typeface="Times New Roman" panose="02020603050405020304" pitchFamily="18" charset="0"/>
              </a:rPr>
              <a:t>Online </a:t>
            </a:r>
            <a:r>
              <a:rPr lang="pl-PL" sz="800" dirty="0">
                <a:solidFill>
                  <a:schemeClr val="bg1"/>
                </a:solidFill>
                <a:latin typeface="Times New Roman" panose="02020603050405020304" pitchFamily="18" charset="0"/>
                <a:cs typeface="Times New Roman" panose="02020603050405020304" pitchFamily="18" charset="0"/>
                <a:hlinkClick r:id="rId2"/>
              </a:rPr>
              <a:t>https://sustainabledevelopment.un.org/topics/sustainabledevelopmentgoals</a:t>
            </a:r>
            <a:endParaRPr lang="pl-PL" sz="800" dirty="0">
              <a:solidFill>
                <a:schemeClr val="bg1"/>
              </a:solidFill>
              <a:latin typeface="Times New Roman" panose="02020603050405020304" pitchFamily="18" charset="0"/>
              <a:cs typeface="Times New Roman" panose="02020603050405020304" pitchFamily="18" charset="0"/>
            </a:endParaRPr>
          </a:p>
          <a:p>
            <a:pPr marL="171450" indent="-171450" algn="l">
              <a:buFont typeface="Arial" panose="020B0604020202020204" pitchFamily="34" charset="0"/>
              <a:buChar char="•"/>
            </a:pPr>
            <a:endParaRPr lang="pl-PL" sz="1100" b="1" dirty="0">
              <a:solidFill>
                <a:schemeClr val="bg1"/>
              </a:solidFill>
              <a:latin typeface="Times New Roman" panose="02020603050405020304" pitchFamily="18" charset="0"/>
              <a:cs typeface="Times New Roman" panose="02020603050405020304" pitchFamily="18" charset="0"/>
            </a:endParaRPr>
          </a:p>
          <a:p>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4"/>
          <a:stretch>
            <a:fillRect/>
          </a:stretch>
        </p:blipFill>
        <p:spPr>
          <a:xfrm>
            <a:off x="3768700" y="1388240"/>
            <a:ext cx="5390184" cy="3487766"/>
          </a:xfrm>
          <a:prstGeom prst="rect">
            <a:avLst/>
          </a:prstGeom>
        </p:spPr>
      </p:pic>
    </p:spTree>
    <p:extLst>
      <p:ext uri="{BB962C8B-B14F-4D97-AF65-F5344CB8AC3E}">
        <p14:creationId xmlns:p14="http://schemas.microsoft.com/office/powerpoint/2010/main" val="3462943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Pět kroků, které firmám umožní maximalizovat jejich příspěvek k naplnění </a:t>
            </a:r>
            <a:r>
              <a:rPr lang="cs-CZ" sz="1400" dirty="0" err="1">
                <a:solidFill>
                  <a:schemeClr val="bg1"/>
                </a:solidFill>
                <a:latin typeface="Times New Roman" panose="02020603050405020304" pitchFamily="18" charset="0"/>
                <a:cs typeface="Times New Roman" panose="02020603050405020304" pitchFamily="18" charset="0"/>
              </a:rPr>
              <a:t>SDGs</a:t>
            </a:r>
            <a:r>
              <a:rPr lang="cs-CZ" sz="1400" dirty="0">
                <a:solidFill>
                  <a:schemeClr val="bg1"/>
                </a:solidFill>
                <a:latin typeface="Times New Roman" panose="02020603050405020304" pitchFamily="18" charset="0"/>
                <a:cs typeface="Times New Roman" panose="02020603050405020304" pitchFamily="18" charset="0"/>
              </a:rPr>
              <a:t>.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Firmy mohou v závislosti na tom, jak dalece se jim již podařilo začlenit udržitelnost do své základní podnikové strategie, pomocí těchto pěti kroků nastavit své aktivity v souladu s principy </a:t>
            </a:r>
            <a:r>
              <a:rPr lang="cs-CZ" sz="1400" dirty="0" err="1">
                <a:solidFill>
                  <a:schemeClr val="bg1"/>
                </a:solidFill>
                <a:latin typeface="Times New Roman" panose="02020603050405020304" pitchFamily="18" charset="0"/>
                <a:cs typeface="Times New Roman" panose="02020603050405020304" pitchFamily="18" charset="0"/>
              </a:rPr>
              <a:t>SDGs</a:t>
            </a:r>
            <a:r>
              <a:rPr lang="cs-CZ" sz="14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3790231" y="408682"/>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1. Porozumění </a:t>
            </a:r>
            <a:r>
              <a:rPr lang="cs-CZ" sz="1400" b="1" dirty="0" err="1">
                <a:solidFill>
                  <a:srgbClr val="002060"/>
                </a:solidFill>
                <a:latin typeface="Times New Roman" panose="02020603050405020304" pitchFamily="18" charset="0"/>
                <a:cs typeface="Times New Roman" panose="02020603050405020304" pitchFamily="18" charset="0"/>
              </a:rPr>
              <a:t>SDGs</a:t>
            </a: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rámci prvního kroku jsou firmy seznámeny s principy </a:t>
            </a:r>
            <a:r>
              <a:rPr lang="cs-CZ" sz="1400" dirty="0" err="1">
                <a:solidFill>
                  <a:srgbClr val="002060"/>
                </a:solidFill>
                <a:latin typeface="Times New Roman" panose="02020603050405020304" pitchFamily="18" charset="0"/>
                <a:cs typeface="Times New Roman" panose="02020603050405020304" pitchFamily="18" charset="0"/>
              </a:rPr>
              <a:t>SDGs</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2. Definování priorit</a:t>
            </a:r>
          </a:p>
          <a:p>
            <a:r>
              <a:rPr lang="cs-CZ" sz="1400" dirty="0">
                <a:solidFill>
                  <a:srgbClr val="002060"/>
                </a:solidFill>
                <a:latin typeface="Times New Roman" panose="02020603050405020304" pitchFamily="18" charset="0"/>
                <a:cs typeface="Times New Roman" panose="02020603050405020304" pitchFamily="18" charset="0"/>
              </a:rPr>
              <a:t>Chce-li firma využít nejvýznamnějších obchodních příležitostí, které se jí prostřednictvím </a:t>
            </a:r>
            <a:r>
              <a:rPr lang="cs-CZ" sz="1400" dirty="0" err="1">
                <a:solidFill>
                  <a:srgbClr val="002060"/>
                </a:solidFill>
                <a:latin typeface="Times New Roman" panose="02020603050405020304" pitchFamily="18" charset="0"/>
                <a:cs typeface="Times New Roman" panose="02020603050405020304" pitchFamily="18" charset="0"/>
              </a:rPr>
              <a:t>SDGs</a:t>
            </a:r>
            <a:r>
              <a:rPr lang="cs-CZ" sz="1400" dirty="0">
                <a:solidFill>
                  <a:srgbClr val="002060"/>
                </a:solidFill>
                <a:latin typeface="Times New Roman" panose="02020603050405020304" pitchFamily="18" charset="0"/>
                <a:cs typeface="Times New Roman" panose="02020603050405020304" pitchFamily="18" charset="0"/>
              </a:rPr>
              <a:t> nabízí, a snížit možná rizika, doporučujeme, aby nejprve na základě posouzení pozitivních a negativních, současných i potenciálních dopadů a vlivů na </a:t>
            </a:r>
            <a:r>
              <a:rPr lang="cs-CZ" sz="1400" dirty="0" err="1">
                <a:solidFill>
                  <a:srgbClr val="002060"/>
                </a:solidFill>
                <a:latin typeface="Times New Roman" panose="02020603050405020304" pitchFamily="18" charset="0"/>
                <a:cs typeface="Times New Roman" panose="02020603050405020304" pitchFamily="18" charset="0"/>
              </a:rPr>
              <a:t>SDGs</a:t>
            </a:r>
            <a:r>
              <a:rPr lang="cs-CZ" sz="1400" dirty="0">
                <a:solidFill>
                  <a:srgbClr val="002060"/>
                </a:solidFill>
                <a:latin typeface="Times New Roman" panose="02020603050405020304" pitchFamily="18" charset="0"/>
                <a:cs typeface="Times New Roman" panose="02020603050405020304" pitchFamily="18" charset="0"/>
              </a:rPr>
              <a:t> napříč hodnotovými řetězci určila své priority.</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3. Stanovení cílů</a:t>
            </a:r>
          </a:p>
          <a:p>
            <a:r>
              <a:rPr lang="cs-CZ" sz="1400" dirty="0">
                <a:solidFill>
                  <a:srgbClr val="002060"/>
                </a:solidFill>
                <a:latin typeface="Times New Roman" panose="02020603050405020304" pitchFamily="18" charset="0"/>
                <a:cs typeface="Times New Roman" panose="02020603050405020304" pitchFamily="18" charset="0"/>
              </a:rPr>
              <a:t>Klíčovým krokem úspěšného podnikání je stanovení podnikových cílů, které dále hrají důležitou roli při vytváření sdílených priorit a zlepšení výkonu v rámci celé organizace. Pokud přední světové firmy sladí své podnikové cíle s </a:t>
            </a:r>
            <a:r>
              <a:rPr lang="cs-CZ" sz="1400" dirty="0" err="1">
                <a:solidFill>
                  <a:srgbClr val="002060"/>
                </a:solidFill>
                <a:latin typeface="Times New Roman" panose="02020603050405020304" pitchFamily="18" charset="0"/>
                <a:cs typeface="Times New Roman" panose="02020603050405020304" pitchFamily="18" charset="0"/>
              </a:rPr>
              <a:t>SDGs</a:t>
            </a:r>
            <a:r>
              <a:rPr lang="cs-CZ" sz="1400" dirty="0">
                <a:solidFill>
                  <a:srgbClr val="002060"/>
                </a:solidFill>
                <a:latin typeface="Times New Roman" panose="02020603050405020304" pitchFamily="18" charset="0"/>
                <a:cs typeface="Times New Roman" panose="02020603050405020304" pitchFamily="18" charset="0"/>
              </a:rPr>
              <a:t>, demonstrují tak, že přijaly podporu udržitelného rozvoje za svůj závazek.</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SDG Kompas</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60335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Pět kroků, které firmám umožní maximalizovat jejich příspěvek k naplnění </a:t>
            </a:r>
            <a:r>
              <a:rPr lang="cs-CZ" sz="1400" dirty="0" err="1">
                <a:solidFill>
                  <a:schemeClr val="bg1"/>
                </a:solidFill>
                <a:latin typeface="Times New Roman" panose="02020603050405020304" pitchFamily="18" charset="0"/>
                <a:cs typeface="Times New Roman" panose="02020603050405020304" pitchFamily="18" charset="0"/>
              </a:rPr>
              <a:t>SDGs</a:t>
            </a:r>
            <a:r>
              <a:rPr lang="cs-CZ" sz="1400" dirty="0">
                <a:solidFill>
                  <a:schemeClr val="bg1"/>
                </a:solidFill>
                <a:latin typeface="Times New Roman" panose="02020603050405020304" pitchFamily="18" charset="0"/>
                <a:cs typeface="Times New Roman" panose="02020603050405020304" pitchFamily="18" charset="0"/>
              </a:rPr>
              <a:t>.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Firmy mohou v závislosti na tom, jak dalece se jim již podařilo začlenit udržitelnost do své základní podnikové strategie, pomocí těchto pěti kroků nastavit své aktivity v souladu s principy </a:t>
            </a:r>
            <a:r>
              <a:rPr lang="cs-CZ" sz="1400" dirty="0" err="1">
                <a:solidFill>
                  <a:schemeClr val="bg1"/>
                </a:solidFill>
                <a:latin typeface="Times New Roman" panose="02020603050405020304" pitchFamily="18" charset="0"/>
                <a:cs typeface="Times New Roman" panose="02020603050405020304" pitchFamily="18" charset="0"/>
              </a:rPr>
              <a:t>SDGs</a:t>
            </a:r>
            <a:r>
              <a:rPr lang="cs-CZ" sz="14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3790231" y="408682"/>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4. Integrace</a:t>
            </a:r>
          </a:p>
          <a:p>
            <a:r>
              <a:rPr lang="cs-CZ" sz="1400" dirty="0">
                <a:solidFill>
                  <a:srgbClr val="002060"/>
                </a:solidFill>
                <a:latin typeface="Times New Roman" panose="02020603050405020304" pitchFamily="18" charset="0"/>
                <a:cs typeface="Times New Roman" panose="02020603050405020304" pitchFamily="18" charset="0"/>
              </a:rPr>
              <a:t>Klíčem k dosažení stanovených cílů je </a:t>
            </a:r>
            <a:r>
              <a:rPr lang="cs-CZ" sz="1400" b="1" dirty="0">
                <a:solidFill>
                  <a:srgbClr val="002060"/>
                </a:solidFill>
                <a:latin typeface="Times New Roman" panose="02020603050405020304" pitchFamily="18" charset="0"/>
                <a:cs typeface="Times New Roman" panose="02020603050405020304" pitchFamily="18" charset="0"/>
              </a:rPr>
              <a:t>integrace principů udržitelnosti do jádra podnikání </a:t>
            </a:r>
            <a:r>
              <a:rPr lang="cs-CZ" sz="1400" dirty="0">
                <a:solidFill>
                  <a:srgbClr val="002060"/>
                </a:solidFill>
                <a:latin typeface="Times New Roman" panose="02020603050405020304" pitchFamily="18" charset="0"/>
                <a:cs typeface="Times New Roman" panose="02020603050405020304" pitchFamily="18" charset="0"/>
              </a:rPr>
              <a:t>a postupů řízení a začlenění Cílů udržitelného rozvoje do všech funkčních oblastí podniku. Chtějí-li firmy sledovat společné cíle nebo řešit systémové problémy, je třeba, aby </a:t>
            </a:r>
            <a:r>
              <a:rPr lang="cs-CZ" sz="1400" b="1" dirty="0">
                <a:solidFill>
                  <a:srgbClr val="002060"/>
                </a:solidFill>
                <a:latin typeface="Times New Roman" panose="02020603050405020304" pitchFamily="18" charset="0"/>
                <a:cs typeface="Times New Roman" panose="02020603050405020304" pitchFamily="18" charset="0"/>
              </a:rPr>
              <a:t>rozvíjely svá partnerství napříč hodnotovým řetězcem</a:t>
            </a:r>
            <a:r>
              <a:rPr lang="cs-CZ" sz="1400" dirty="0">
                <a:solidFill>
                  <a:srgbClr val="002060"/>
                </a:solidFill>
                <a:latin typeface="Times New Roman" panose="02020603050405020304" pitchFamily="18" charset="0"/>
                <a:cs typeface="Times New Roman" panose="02020603050405020304" pitchFamily="18" charset="0"/>
              </a:rPr>
              <a:t>, v rámci svých odvětví nebo s vládními organizacemi a organizacemi občanské společnosti.</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5. Reportování a komunikace</a:t>
            </a:r>
          </a:p>
          <a:p>
            <a:r>
              <a:rPr lang="cs-CZ" sz="1400" dirty="0">
                <a:solidFill>
                  <a:srgbClr val="002060"/>
                </a:solidFill>
                <a:latin typeface="Times New Roman" panose="02020603050405020304" pitchFamily="18" charset="0"/>
                <a:cs typeface="Times New Roman" panose="02020603050405020304" pitchFamily="18" charset="0"/>
              </a:rPr>
              <a:t>Pro </a:t>
            </a:r>
            <a:r>
              <a:rPr lang="cs-CZ" sz="1400" dirty="0" err="1">
                <a:solidFill>
                  <a:srgbClr val="002060"/>
                </a:solidFill>
                <a:latin typeface="Times New Roman" panose="02020603050405020304" pitchFamily="18" charset="0"/>
                <a:cs typeface="Times New Roman" panose="02020603050405020304" pitchFamily="18" charset="0"/>
              </a:rPr>
              <a:t>SDGs</a:t>
            </a:r>
            <a:r>
              <a:rPr lang="cs-CZ" sz="1400" dirty="0">
                <a:solidFill>
                  <a:srgbClr val="002060"/>
                </a:solidFill>
                <a:latin typeface="Times New Roman" panose="02020603050405020304" pitchFamily="18" charset="0"/>
                <a:cs typeface="Times New Roman" panose="02020603050405020304" pitchFamily="18" charset="0"/>
              </a:rPr>
              <a:t> jsou definovány obecné </a:t>
            </a:r>
            <a:r>
              <a:rPr lang="cs-CZ" sz="1400" b="1" dirty="0">
                <a:solidFill>
                  <a:srgbClr val="002060"/>
                </a:solidFill>
                <a:latin typeface="Times New Roman" panose="02020603050405020304" pitchFamily="18" charset="0"/>
                <a:cs typeface="Times New Roman" panose="02020603050405020304" pitchFamily="18" charset="0"/>
              </a:rPr>
              <a:t>indikátory a soubor sdílených priorit</a:t>
            </a:r>
            <a:r>
              <a:rPr lang="cs-CZ" sz="1400" dirty="0">
                <a:solidFill>
                  <a:srgbClr val="002060"/>
                </a:solidFill>
                <a:latin typeface="Times New Roman" panose="02020603050405020304" pitchFamily="18" charset="0"/>
                <a:cs typeface="Times New Roman" panose="02020603050405020304" pitchFamily="18" charset="0"/>
              </a:rPr>
              <a:t>, které mají firmám sloužit k reportování údajů o svém postupu na cestě k udržitelnému podnikání. Příručka „</a:t>
            </a:r>
            <a:r>
              <a:rPr lang="cs-CZ" sz="1400" b="1" i="1" dirty="0">
                <a:solidFill>
                  <a:srgbClr val="002060"/>
                </a:solidFill>
                <a:latin typeface="Times New Roman" panose="02020603050405020304" pitchFamily="18" charset="0"/>
                <a:cs typeface="Times New Roman" panose="02020603050405020304" pitchFamily="18" charset="0"/>
              </a:rPr>
              <a:t>SDG Kompas</a:t>
            </a:r>
            <a:r>
              <a:rPr lang="cs-CZ" sz="1400" dirty="0">
                <a:solidFill>
                  <a:srgbClr val="002060"/>
                </a:solidFill>
                <a:latin typeface="Times New Roman" panose="02020603050405020304" pitchFamily="18" charset="0"/>
                <a:cs typeface="Times New Roman" panose="02020603050405020304" pitchFamily="18" charset="0"/>
              </a:rPr>
              <a:t>“ firmy vybízí, aby při komunikaci a podávání zpráv, které jsou určené zainteresovaným stranám, využívaly jazyk </a:t>
            </a:r>
            <a:r>
              <a:rPr lang="cs-CZ" sz="1400" dirty="0" err="1">
                <a:solidFill>
                  <a:srgbClr val="002060"/>
                </a:solidFill>
                <a:latin typeface="Times New Roman" panose="02020603050405020304" pitchFamily="18" charset="0"/>
                <a:cs typeface="Times New Roman" panose="02020603050405020304" pitchFamily="18" charset="0"/>
              </a:rPr>
              <a:t>SDGs</a:t>
            </a:r>
            <a:r>
              <a:rPr lang="cs-CZ" sz="1400" dirty="0">
                <a:solidFill>
                  <a:srgbClr val="002060"/>
                </a:solidFill>
                <a:latin typeface="Times New Roman" panose="02020603050405020304" pitchFamily="18" charset="0"/>
                <a:cs typeface="Times New Roman" panose="02020603050405020304" pitchFamily="18" charset="0"/>
              </a:rPr>
              <a:t>.</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SDG Kompas</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59110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8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76464" y="4855468"/>
            <a:ext cx="2743708"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800" dirty="0">
                <a:solidFill>
                  <a:srgbClr val="002060"/>
                </a:solidFill>
                <a:latin typeface="Times New Roman" panose="02020603050405020304" pitchFamily="18" charset="0"/>
                <a:cs typeface="Times New Roman" panose="02020603050405020304" pitchFamily="18" charset="0"/>
              </a:rPr>
              <a:t>Zdroj: </a:t>
            </a:r>
            <a:r>
              <a:rPr lang="cs-CZ" sz="800" dirty="0"/>
              <a:t>www.sdgcompass.org</a:t>
            </a:r>
          </a:p>
          <a:p>
            <a:pPr marL="0" indent="0">
              <a:buNone/>
            </a:pPr>
            <a:endParaRPr lang="cs-CZ" sz="8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4032448"/>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Zmapování hodnotového řetězce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s cílem</a:t>
            </a:r>
          </a:p>
          <a:p>
            <a:r>
              <a:rPr lang="pl-PL" sz="2400" b="1" dirty="0">
                <a:solidFill>
                  <a:schemeClr val="bg1"/>
                </a:solidFill>
                <a:latin typeface="Times New Roman" panose="02020603050405020304" pitchFamily="18" charset="0"/>
                <a:cs typeface="Times New Roman" panose="02020603050405020304" pitchFamily="18" charset="0"/>
              </a:rPr>
              <a:t>identifikovat ovlivněné oblasti</a:t>
            </a:r>
          </a:p>
          <a:p>
            <a:endParaRPr lang="pl-PL" sz="2400" b="1" dirty="0">
              <a:solidFill>
                <a:schemeClr val="bg1"/>
              </a:solidFill>
              <a:latin typeface="Times New Roman" panose="02020603050405020304" pitchFamily="18" charset="0"/>
              <a:cs typeface="Times New Roman" panose="02020603050405020304" pitchFamily="18" charset="0"/>
            </a:endParaRPr>
          </a:p>
          <a:p>
            <a:endParaRPr lang="pl-PL" sz="1500" dirty="0">
              <a:solidFill>
                <a:schemeClr val="bg1"/>
              </a:solidFill>
              <a:latin typeface="Times New Roman" panose="02020603050405020304" pitchFamily="18" charset="0"/>
              <a:cs typeface="Times New Roman" panose="02020603050405020304" pitchFamily="18" charset="0"/>
            </a:endParaRPr>
          </a:p>
          <a:p>
            <a:pPr marL="171450" indent="-171450" algn="l">
              <a:buFont typeface="Arial" panose="020B0604020202020204" pitchFamily="34" charset="0"/>
              <a:buChar char="•"/>
            </a:pPr>
            <a:r>
              <a:rPr lang="pl-PL" sz="1500" dirty="0">
                <a:solidFill>
                  <a:schemeClr val="bg1"/>
                </a:solidFill>
                <a:latin typeface="Times New Roman" panose="02020603050405020304" pitchFamily="18" charset="0"/>
                <a:cs typeface="Times New Roman" panose="02020603050405020304" pitchFamily="18" charset="0"/>
              </a:rPr>
              <a:t>Nejvýznamnější sociální a environmentální dopady a vlivy činnosti firmy na udržitelnost mohou dalece přesahovat oblast, kterou vlastníte nebo kontrolujete. </a:t>
            </a:r>
          </a:p>
          <a:p>
            <a:pPr marL="171450" indent="-171450" algn="l">
              <a:buFont typeface="Arial" panose="020B0604020202020204" pitchFamily="34" charset="0"/>
              <a:buChar char="•"/>
            </a:pPr>
            <a:endParaRPr lang="pl-PL" sz="1500" dirty="0">
              <a:solidFill>
                <a:schemeClr val="bg1"/>
              </a:solidFill>
              <a:latin typeface="Times New Roman" panose="02020603050405020304" pitchFamily="18" charset="0"/>
              <a:cs typeface="Times New Roman" panose="02020603050405020304" pitchFamily="18" charset="0"/>
            </a:endParaRPr>
          </a:p>
          <a:p>
            <a:pPr marL="171450" indent="-171450" algn="l">
              <a:buFont typeface="Arial" panose="020B0604020202020204" pitchFamily="34" charset="0"/>
              <a:buChar char="•"/>
            </a:pPr>
            <a:r>
              <a:rPr lang="pl-PL" sz="1500" dirty="0">
                <a:solidFill>
                  <a:schemeClr val="bg1"/>
                </a:solidFill>
                <a:latin typeface="Times New Roman" panose="02020603050405020304" pitchFamily="18" charset="0"/>
                <a:cs typeface="Times New Roman" panose="02020603050405020304" pitchFamily="18" charset="0"/>
              </a:rPr>
              <a:t>Největší obchodní příležitosti se mohou nacházet i na vzdálenějších koncích hodnotového řetězce.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p:cNvPicPr>
            <a:picLocks noChangeAspect="1"/>
          </p:cNvPicPr>
          <p:nvPr/>
        </p:nvPicPr>
        <p:blipFill rotWithShape="1">
          <a:blip r:embed="rId3"/>
          <a:srcRect l="29683" t="13040" r="18815" b="8001"/>
          <a:stretch/>
        </p:blipFill>
        <p:spPr>
          <a:xfrm>
            <a:off x="3776876" y="226939"/>
            <a:ext cx="5367124" cy="4628529"/>
          </a:xfrm>
          <a:prstGeom prst="rect">
            <a:avLst/>
          </a:prstGeom>
        </p:spPr>
      </p:pic>
    </p:spTree>
    <p:extLst>
      <p:ext uri="{BB962C8B-B14F-4D97-AF65-F5344CB8AC3E}">
        <p14:creationId xmlns:p14="http://schemas.microsoft.com/office/powerpoint/2010/main" val="2051240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8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76464" y="4855468"/>
            <a:ext cx="2743708"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800" dirty="0">
                <a:solidFill>
                  <a:srgbClr val="002060"/>
                </a:solidFill>
                <a:latin typeface="Times New Roman" panose="02020603050405020304" pitchFamily="18" charset="0"/>
                <a:cs typeface="Times New Roman" panose="02020603050405020304" pitchFamily="18" charset="0"/>
              </a:rPr>
              <a:t>Zdroj: </a:t>
            </a:r>
            <a:r>
              <a:rPr lang="cs-CZ" sz="800" dirty="0"/>
              <a:t>www.sdgcompass.org</a:t>
            </a:r>
          </a:p>
          <a:p>
            <a:pPr marL="0" indent="0">
              <a:buNone/>
            </a:pPr>
            <a:endParaRPr lang="cs-CZ" sz="8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403244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Výběr indikátorů a sběr dat</a:t>
            </a:r>
          </a:p>
          <a:p>
            <a:endParaRPr lang="pl-PL" sz="1500" dirty="0">
              <a:solidFill>
                <a:schemeClr val="bg1"/>
              </a:solidFill>
              <a:latin typeface="Times New Roman" panose="02020603050405020304" pitchFamily="18" charset="0"/>
              <a:cs typeface="Times New Roman" panose="02020603050405020304" pitchFamily="18" charset="0"/>
            </a:endParaRPr>
          </a:p>
          <a:p>
            <a:pPr marL="171450" indent="-171450" algn="l">
              <a:buFont typeface="Arial" panose="020B0604020202020204" pitchFamily="34" charset="0"/>
              <a:buChar char="•"/>
            </a:pPr>
            <a:r>
              <a:rPr lang="pl-PL" sz="1500" dirty="0">
                <a:solidFill>
                  <a:schemeClr val="bg1"/>
                </a:solidFill>
                <a:latin typeface="Times New Roman" panose="02020603050405020304" pitchFamily="18" charset="0"/>
                <a:cs typeface="Times New Roman" panose="02020603050405020304" pitchFamily="18" charset="0"/>
              </a:rPr>
              <a:t>Zmapujete-li, na které oblasti má aktivita vaší firmy největší vliv, dokážete své úsilí lépe zaměřit. </a:t>
            </a:r>
          </a:p>
          <a:p>
            <a:pPr marL="171450" indent="-171450" algn="l">
              <a:buFont typeface="Arial" panose="020B0604020202020204" pitchFamily="34" charset="0"/>
              <a:buChar char="•"/>
            </a:pPr>
            <a:endParaRPr lang="pl-PL" sz="1500" dirty="0">
              <a:solidFill>
                <a:schemeClr val="bg1"/>
              </a:solidFill>
              <a:latin typeface="Times New Roman" panose="02020603050405020304" pitchFamily="18" charset="0"/>
              <a:cs typeface="Times New Roman" panose="02020603050405020304" pitchFamily="18" charset="0"/>
            </a:endParaRPr>
          </a:p>
          <a:p>
            <a:pPr marL="171450" indent="-171450" algn="l">
              <a:buFont typeface="Arial" panose="020B0604020202020204" pitchFamily="34" charset="0"/>
              <a:buChar char="•"/>
            </a:pPr>
            <a:r>
              <a:rPr lang="pl-PL" sz="1500" dirty="0">
                <a:solidFill>
                  <a:schemeClr val="bg1"/>
                </a:solidFill>
                <a:latin typeface="Times New Roman" panose="02020603050405020304" pitchFamily="18" charset="0"/>
                <a:cs typeface="Times New Roman" panose="02020603050405020304" pitchFamily="18" charset="0"/>
              </a:rPr>
              <a:t>Pro každou z oblastí s možnými vysokými dopady určete jeden nebo více indikátorů, které nejlépe vyjadřují vztah mezi činností vaší firmy a jejím dopadem na trvale udržitelný rozvoj.</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rotWithShape="1">
          <a:blip r:embed="rId3"/>
          <a:srcRect l="25430" t="12201" r="13146" b="16401"/>
          <a:stretch/>
        </p:blipFill>
        <p:spPr>
          <a:xfrm>
            <a:off x="3707904" y="1327076"/>
            <a:ext cx="5396365" cy="3528392"/>
          </a:xfrm>
          <a:prstGeom prst="rect">
            <a:avLst/>
          </a:prstGeom>
        </p:spPr>
      </p:pic>
    </p:spTree>
    <p:extLst>
      <p:ext uri="{BB962C8B-B14F-4D97-AF65-F5344CB8AC3E}">
        <p14:creationId xmlns:p14="http://schemas.microsoft.com/office/powerpoint/2010/main" val="1804325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8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76464" y="4855468"/>
            <a:ext cx="2743708"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800" dirty="0">
                <a:solidFill>
                  <a:srgbClr val="002060"/>
                </a:solidFill>
                <a:latin typeface="Times New Roman" panose="02020603050405020304" pitchFamily="18" charset="0"/>
                <a:cs typeface="Times New Roman" panose="02020603050405020304" pitchFamily="18" charset="0"/>
              </a:rPr>
              <a:t>Zdroj: </a:t>
            </a:r>
            <a:r>
              <a:rPr lang="cs-CZ" sz="800" dirty="0"/>
              <a:t>www.sdgcompass.org</a:t>
            </a:r>
          </a:p>
          <a:p>
            <a:pPr marL="0" indent="0">
              <a:buNone/>
            </a:pPr>
            <a:endParaRPr lang="cs-CZ" sz="8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403244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Definování rozsahu cílů a výběr KPI</a:t>
            </a:r>
            <a:endParaRPr lang="pl-PL" sz="1500" dirty="0">
              <a:solidFill>
                <a:schemeClr val="bg1"/>
              </a:solidFill>
              <a:latin typeface="Times New Roman" panose="02020603050405020304" pitchFamily="18" charset="0"/>
              <a:cs typeface="Times New Roman" panose="02020603050405020304" pitchFamily="18" charset="0"/>
            </a:endParaRPr>
          </a:p>
          <a:p>
            <a:endParaRPr lang="pl-PL" sz="1500" dirty="0">
              <a:solidFill>
                <a:schemeClr val="bg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endParaRPr lang="pl-PL" sz="1500" dirty="0">
              <a:solidFill>
                <a:schemeClr val="bg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endParaRPr lang="pl-PL" sz="1500" dirty="0">
              <a:solidFill>
                <a:schemeClr val="bg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pl-PL" sz="1500" dirty="0">
                <a:solidFill>
                  <a:schemeClr val="bg1"/>
                </a:solidFill>
                <a:latin typeface="Times New Roman" panose="02020603050405020304" pitchFamily="18" charset="0"/>
                <a:cs typeface="Times New Roman" panose="02020603050405020304" pitchFamily="18" charset="0"/>
              </a:rPr>
              <a:t>Rozsah podnikových Cílů udržitelného rozvoje by měl vycházet ze strategických priorit.</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p:cNvPicPr>
            <a:picLocks noChangeAspect="1"/>
          </p:cNvPicPr>
          <p:nvPr/>
        </p:nvPicPr>
        <p:blipFill rotWithShape="1">
          <a:blip r:embed="rId3"/>
          <a:srcRect l="17397" t="11729" r="18343" b="4641"/>
          <a:stretch/>
        </p:blipFill>
        <p:spPr>
          <a:xfrm>
            <a:off x="3739852" y="1131590"/>
            <a:ext cx="5114812" cy="3744416"/>
          </a:xfrm>
          <a:prstGeom prst="rect">
            <a:avLst/>
          </a:prstGeom>
        </p:spPr>
      </p:pic>
    </p:spTree>
    <p:extLst>
      <p:ext uri="{BB962C8B-B14F-4D97-AF65-F5344CB8AC3E}">
        <p14:creationId xmlns:p14="http://schemas.microsoft.com/office/powerpoint/2010/main" val="2197832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52676" y="411510"/>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Propojení základních oblastí života</a:t>
            </a:r>
            <a:r>
              <a:rPr lang="cs-CZ" sz="1400" dirty="0">
                <a:solidFill>
                  <a:srgbClr val="002060"/>
                </a:solidFill>
                <a:latin typeface="Times New Roman" panose="02020603050405020304" pitchFamily="18" charset="0"/>
                <a:cs typeface="Times New Roman" panose="02020603050405020304" pitchFamily="18" charset="0"/>
              </a:rPr>
              <a:t> - ekonomické, sociální a životního prostředí; řešení zohledňující pouze jednu nebo dvě z nich není dlouhodobě efektivní.</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Dlouhodobá perspektiva</a:t>
            </a:r>
            <a:r>
              <a:rPr lang="cs-CZ" sz="1400" dirty="0">
                <a:solidFill>
                  <a:srgbClr val="002060"/>
                </a:solidFill>
                <a:latin typeface="Times New Roman" panose="02020603050405020304" pitchFamily="18" charset="0"/>
                <a:cs typeface="Times New Roman" panose="02020603050405020304" pitchFamily="18" charset="0"/>
              </a:rPr>
              <a:t> - každé rozhodnutí je třeba zvažovat z hlediska dlouhodobých dopadů, je třeba strategicky plánovat.</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Kapacita životního prostředí je omezená</a:t>
            </a:r>
            <a:r>
              <a:rPr lang="cs-CZ" sz="1400" dirty="0">
                <a:solidFill>
                  <a:srgbClr val="002060"/>
                </a:solidFill>
                <a:latin typeface="Times New Roman" panose="02020603050405020304" pitchFamily="18" charset="0"/>
                <a:cs typeface="Times New Roman" panose="02020603050405020304" pitchFamily="18" charset="0"/>
              </a:rPr>
              <a:t> - nejenom jako zdroje surovin, látek a funkcí potřebných k životu, ale také jako prostoru pro odpady a znečištění všeho druhu.</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Předběžná opatrnost</a:t>
            </a:r>
            <a:r>
              <a:rPr lang="cs-CZ" sz="1400" dirty="0">
                <a:solidFill>
                  <a:srgbClr val="002060"/>
                </a:solidFill>
                <a:latin typeface="Times New Roman" panose="02020603050405020304" pitchFamily="18" charset="0"/>
                <a:cs typeface="Times New Roman" panose="02020603050405020304" pitchFamily="18" charset="0"/>
              </a:rPr>
              <a:t> - důsledky některých našich činností nejsou vždy známé, neboť naše poznání zákonitostí fungujících v životním prostředí je stále ještě na nízkém stupni, a proto je na místě být opatrní.</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Prevence</a:t>
            </a:r>
            <a:r>
              <a:rPr lang="cs-CZ" sz="1400" dirty="0">
                <a:solidFill>
                  <a:srgbClr val="002060"/>
                </a:solidFill>
                <a:latin typeface="Times New Roman" panose="02020603050405020304" pitchFamily="18" charset="0"/>
                <a:cs typeface="Times New Roman" panose="02020603050405020304" pitchFamily="18" charset="0"/>
              </a:rPr>
              <a:t> - je mnohem efektivnější než následné řešení dopadů; na řešení problémů, které již vzniknou, musí být vynakládáno mnohem větší množství zdrojů (časových, finančních i lidských).</a:t>
            </a:r>
          </a:p>
        </p:txBody>
      </p:sp>
      <p:sp>
        <p:nvSpPr>
          <p:cNvPr id="6" name="Nadpis 1"/>
          <p:cNvSpPr txBox="1">
            <a:spLocks/>
          </p:cNvSpPr>
          <p:nvPr/>
        </p:nvSpPr>
        <p:spPr>
          <a:xfrm>
            <a:off x="388132" y="411510"/>
            <a:ext cx="3183160" cy="381642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Základní principy udržitelného rozvoje (10 principů)</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06326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433748"/>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startAt="6"/>
            </a:pPr>
            <a:r>
              <a:rPr lang="cs-CZ" sz="1400" b="1" dirty="0">
                <a:solidFill>
                  <a:srgbClr val="002060"/>
                </a:solidFill>
                <a:latin typeface="Times New Roman" panose="02020603050405020304" pitchFamily="18" charset="0"/>
                <a:cs typeface="Times New Roman" panose="02020603050405020304" pitchFamily="18" charset="0"/>
              </a:rPr>
              <a:t>Kvalita života </a:t>
            </a:r>
            <a:r>
              <a:rPr lang="cs-CZ" sz="1400" dirty="0">
                <a:solidFill>
                  <a:srgbClr val="002060"/>
                </a:solidFill>
                <a:latin typeface="Times New Roman" panose="02020603050405020304" pitchFamily="18" charset="0"/>
                <a:cs typeface="Times New Roman" panose="02020603050405020304" pitchFamily="18" charset="0"/>
              </a:rPr>
              <a:t>- má rozměr nejen materiální, ale také společenský, etický, estetický, duchovní, kulturní a další, lidé mají přirozené právo na kvalitní život.</a:t>
            </a:r>
          </a:p>
          <a:p>
            <a:pPr>
              <a:buFont typeface="+mj-lt"/>
              <a:buAutoNum type="arabicPeriod" startAt="6"/>
            </a:pPr>
            <a:r>
              <a:rPr lang="cs-CZ" sz="1400" b="1" dirty="0">
                <a:solidFill>
                  <a:srgbClr val="002060"/>
                </a:solidFill>
                <a:latin typeface="Times New Roman" panose="02020603050405020304" pitchFamily="18" charset="0"/>
                <a:cs typeface="Times New Roman" panose="02020603050405020304" pitchFamily="18" charset="0"/>
              </a:rPr>
              <a:t>Sociální spravedlnost </a:t>
            </a:r>
            <a:r>
              <a:rPr lang="cs-CZ" sz="1400" dirty="0">
                <a:solidFill>
                  <a:srgbClr val="002060"/>
                </a:solidFill>
                <a:latin typeface="Times New Roman" panose="02020603050405020304" pitchFamily="18" charset="0"/>
                <a:cs typeface="Times New Roman" panose="02020603050405020304" pitchFamily="18" charset="0"/>
              </a:rPr>
              <a:t>- příležitostí i zodpovědnosti by měly být děleny mezi země, regiony i mezi rozdílné sociální skupiny. Chudoba je ohrožující faktor udržitelného rozvoje; proto je až do jejího odstranění naše odpovědnost společná, ale diferencovaná. Sociálnímu pilíři udržitelného rozvoje se přikládá stále větší význam a udržitelný rozvoj je čím dál častěji chápán jako "Trvalé zlepšování sociálních podmínek v rámci ekologické únosnosti Země." Ekonomika v tomto výkladu hraje roli nástroje k dosažení zlepšení sociálních podmínek.</a:t>
            </a:r>
          </a:p>
          <a:p>
            <a:pPr>
              <a:buFont typeface="+mj-lt"/>
              <a:buAutoNum type="arabicPeriod" startAt="6"/>
            </a:pPr>
            <a:r>
              <a:rPr lang="cs-CZ" sz="1400" b="1" dirty="0">
                <a:solidFill>
                  <a:srgbClr val="002060"/>
                </a:solidFill>
                <a:latin typeface="Times New Roman" panose="02020603050405020304" pitchFamily="18" charset="0"/>
                <a:cs typeface="Times New Roman" panose="02020603050405020304" pitchFamily="18" charset="0"/>
              </a:rPr>
              <a:t>Zohlednění vztahu "lokální - globální" </a:t>
            </a:r>
            <a:r>
              <a:rPr lang="cs-CZ" sz="1400" dirty="0">
                <a:solidFill>
                  <a:srgbClr val="002060"/>
                </a:solidFill>
                <a:latin typeface="Times New Roman" panose="02020603050405020304" pitchFamily="18" charset="0"/>
                <a:cs typeface="Times New Roman" panose="02020603050405020304" pitchFamily="18" charset="0"/>
              </a:rPr>
              <a:t>- činnosti na místní úrovni ovlivňují problémy na globální úrovni - vytvářejí je nebo je mohou pomoci řešit (a naopak).</a:t>
            </a:r>
          </a:p>
        </p:txBody>
      </p:sp>
      <p:sp>
        <p:nvSpPr>
          <p:cNvPr id="6" name="Nadpis 1"/>
          <p:cNvSpPr txBox="1">
            <a:spLocks/>
          </p:cNvSpPr>
          <p:nvPr/>
        </p:nvSpPr>
        <p:spPr>
          <a:xfrm>
            <a:off x="388132" y="411510"/>
            <a:ext cx="3183160" cy="381642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Základní principy udržitelného rozvoje (10 principů)</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5451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 uzavřeném systému konečných zdrojů není kvantitativní růst trvale možný…</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…problematika udržitelnosti se objevuje ve sféře sociální, ekonomické, přírodní a posléze začíná být otázka po udržitelnosti kladena i obecně, systémově…</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..naše planeta, její příroda a osídlení lidskou civilizací stává jediným uzavřeným systémem..</a:t>
            </a:r>
          </a:p>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411511"/>
            <a:ext cx="41364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i="1" dirty="0">
                <a:solidFill>
                  <a:srgbClr val="002060"/>
                </a:solidFill>
                <a:latin typeface="Times New Roman" panose="02020603050405020304" pitchFamily="18" charset="0"/>
                <a:cs typeface="Times New Roman" panose="02020603050405020304" pitchFamily="18" charset="0"/>
              </a:rPr>
              <a:t>„Trvale udržitelný rozvoj je komplexní soubor strategií, které umožňují pomocí ekonomických nástrojů a technologií uspokojovat sociální potřeby lidí, materiální i duchovní, při plném respektování environmentálních limitů.“ (Rynda)</a:t>
            </a:r>
          </a:p>
          <a:p>
            <a:pPr lvl="1"/>
            <a:r>
              <a:rPr lang="cs-CZ" sz="1400" i="1" dirty="0">
                <a:solidFill>
                  <a:srgbClr val="002060"/>
                </a:solidFill>
                <a:latin typeface="Times New Roman" panose="02020603050405020304" pitchFamily="18" charset="0"/>
                <a:cs typeface="Times New Roman" panose="02020603050405020304" pitchFamily="18" charset="0"/>
              </a:rPr>
              <a:t>Aby to bylo v globálním měřítku současného světa možné, je nutné nově redefinovat na lokální, regionální i globální úrovni jejich instituce a procesy.“</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Udržitelný rozvoj tak znamená především </a:t>
            </a:r>
            <a:r>
              <a:rPr lang="cs-CZ" sz="1400" b="1" dirty="0">
                <a:solidFill>
                  <a:srgbClr val="002060"/>
                </a:solidFill>
                <a:latin typeface="Times New Roman" panose="02020603050405020304" pitchFamily="18" charset="0"/>
                <a:cs typeface="Times New Roman" panose="02020603050405020304" pitchFamily="18" charset="0"/>
              </a:rPr>
              <a:t>rovnováhu</a:t>
            </a:r>
            <a:r>
              <a:rPr lang="cs-CZ" sz="1400" dirty="0">
                <a:solidFill>
                  <a:srgbClr val="002060"/>
                </a:solidFill>
                <a:latin typeface="Times New Roman" panose="02020603050405020304" pitchFamily="18" charset="0"/>
                <a:cs typeface="Times New Roman" panose="02020603050405020304" pitchFamily="18" charset="0"/>
              </a:rPr>
              <a:t> – </a:t>
            </a:r>
            <a:r>
              <a:rPr lang="cs-CZ" sz="1400" b="1" dirty="0">
                <a:solidFill>
                  <a:srgbClr val="002060"/>
                </a:solidFill>
                <a:latin typeface="Times New Roman" panose="02020603050405020304" pitchFamily="18" charset="0"/>
                <a:cs typeface="Times New Roman" panose="02020603050405020304" pitchFamily="18" charset="0"/>
              </a:rPr>
              <a:t>mezi třemi základními oblastmi našeho života </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ekonomikou, sociálními aspekty a životním prostředím.</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Znamená také </a:t>
            </a:r>
            <a:r>
              <a:rPr lang="cs-CZ" sz="1400" b="1" dirty="0">
                <a:solidFill>
                  <a:srgbClr val="002060"/>
                </a:solidFill>
                <a:latin typeface="Times New Roman" panose="02020603050405020304" pitchFamily="18" charset="0"/>
                <a:cs typeface="Times New Roman" panose="02020603050405020304" pitchFamily="18" charset="0"/>
              </a:rPr>
              <a:t>rovnováhu mezi zeměmi </a:t>
            </a:r>
            <a:r>
              <a:rPr lang="cs-CZ" sz="1400" dirty="0">
                <a:solidFill>
                  <a:srgbClr val="002060"/>
                </a:solidFill>
                <a:latin typeface="Times New Roman" panose="02020603050405020304" pitchFamily="18" charset="0"/>
                <a:cs typeface="Times New Roman" panose="02020603050405020304" pitchFamily="18" charset="0"/>
              </a:rPr>
              <a:t>(rozvinutý versus rozvojový svět), různými společenskými skupinami, dneškem a budoucností apod. Proto se řada zemí i společenství snaží o uplatnění principů udržitelného rozvoje zejména prostřednictvím různých strategií – nejinak je tomu i v případě ČR nebo EU.</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Udržitelný rozvoj - vymezení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9793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433748"/>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startAt="9"/>
            </a:pPr>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9"/>
            </a:pPr>
            <a:r>
              <a:rPr lang="cs-CZ" sz="1400" b="1" dirty="0">
                <a:solidFill>
                  <a:srgbClr val="002060"/>
                </a:solidFill>
                <a:latin typeface="Times New Roman" panose="02020603050405020304" pitchFamily="18" charset="0"/>
                <a:cs typeface="Times New Roman" panose="02020603050405020304" pitchFamily="18" charset="0"/>
              </a:rPr>
              <a:t>Vnitro generační a mezigenerační odpovědnost</a:t>
            </a:r>
            <a:r>
              <a:rPr lang="cs-CZ" sz="1400" dirty="0">
                <a:solidFill>
                  <a:srgbClr val="002060"/>
                </a:solidFill>
                <a:latin typeface="Times New Roman" panose="02020603050405020304" pitchFamily="18" charset="0"/>
                <a:cs typeface="Times New Roman" panose="02020603050405020304" pitchFamily="18" charset="0"/>
              </a:rPr>
              <a:t> (či rovnosti práv), tj. zabezpečení národnostní, rasové i jiné rovnosti, respektování práv všech současných i budoucích generací na zdravé životní prostředí a sociální spravedlnost; mluvíme o morální povinnosti k budoucím generacím - zajišťujeme jim možnost života ve zdravém prostředí? Nebudou muset spíše řešit problémy, které dnes my vytváříme a nad kterými přivíráme oči?</a:t>
            </a:r>
          </a:p>
          <a:p>
            <a:pPr>
              <a:buFont typeface="+mj-lt"/>
              <a:buAutoNum type="arabicPeriod" startAt="9"/>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9"/>
            </a:pPr>
            <a:r>
              <a:rPr lang="cs-CZ" sz="1400" b="1" dirty="0">
                <a:solidFill>
                  <a:srgbClr val="002060"/>
                </a:solidFill>
                <a:latin typeface="Times New Roman" panose="02020603050405020304" pitchFamily="18" charset="0"/>
                <a:cs typeface="Times New Roman" panose="02020603050405020304" pitchFamily="18" charset="0"/>
              </a:rPr>
              <a:t>Demokratické procesy </a:t>
            </a:r>
            <a:r>
              <a:rPr lang="cs-CZ" sz="1400" dirty="0">
                <a:solidFill>
                  <a:srgbClr val="002060"/>
                </a:solidFill>
                <a:latin typeface="Times New Roman" panose="02020603050405020304" pitchFamily="18" charset="0"/>
                <a:cs typeface="Times New Roman" panose="02020603050405020304" pitchFamily="18" charset="0"/>
              </a:rPr>
              <a:t>- zapojením veřejnosti již od počáteční fáze plánování vytváříme nejen objektivnější plány, ale také obecnou podporu pro jejich realizaci.</a:t>
            </a:r>
          </a:p>
        </p:txBody>
      </p:sp>
      <p:sp>
        <p:nvSpPr>
          <p:cNvPr id="6" name="Nadpis 1"/>
          <p:cNvSpPr txBox="1">
            <a:spLocks/>
          </p:cNvSpPr>
          <p:nvPr/>
        </p:nvSpPr>
        <p:spPr>
          <a:xfrm>
            <a:off x="388132" y="411510"/>
            <a:ext cx="3183160" cy="381642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Základní principy udržitelného rozvoje (10 principů)</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19140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433748"/>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Ekonomický pilíř</a:t>
            </a:r>
          </a:p>
          <a:p>
            <a:r>
              <a:rPr lang="cs-CZ" sz="1400" dirty="0">
                <a:solidFill>
                  <a:srgbClr val="002060"/>
                </a:solidFill>
                <a:latin typeface="Times New Roman" panose="02020603050405020304" pitchFamily="18" charset="0"/>
                <a:cs typeface="Times New Roman" panose="02020603050405020304" pitchFamily="18" charset="0"/>
              </a:rPr>
              <a:t>Ekonomický pilíř sestává ze všech hospodářských aktivit v dané společnosti, interakcí mezi nimi a mezi životním prostředím a společností. Jeho správné uchopení je jedním z největších problémů a výzev udržitelného rozvoje.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Rovina ekonomická zahrnuje jednak pobídkové nástroje pro ty ekonomické subjekty, které se nechtějí přizpůsobit imperativu udržitelnosti dobrovolně, ale také parametry, plně tržně kompatibilní mechanismy, které náhle umožňují zcela funkčnímu trhu se všemi jeho výhodami životní prostředí chránit a nikoli je ohrožovat nebo poškozovat.</a:t>
            </a:r>
          </a:p>
        </p:txBody>
      </p:sp>
      <p:sp>
        <p:nvSpPr>
          <p:cNvPr id="6" name="Nadpis 1"/>
          <p:cNvSpPr txBox="1">
            <a:spLocks/>
          </p:cNvSpPr>
          <p:nvPr/>
        </p:nvSpPr>
        <p:spPr>
          <a:xfrm>
            <a:off x="388132" y="411510"/>
            <a:ext cx="3183160" cy="381642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Pilíře udržitelného rozvoje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02297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433748"/>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Environmentální pilíř</a:t>
            </a:r>
          </a:p>
          <a:p>
            <a:r>
              <a:rPr lang="cs-CZ" sz="1400" dirty="0">
                <a:solidFill>
                  <a:srgbClr val="002060"/>
                </a:solidFill>
                <a:latin typeface="Times New Roman" panose="02020603050405020304" pitchFamily="18" charset="0"/>
                <a:cs typeface="Times New Roman" panose="02020603050405020304" pitchFamily="18" charset="0"/>
              </a:rPr>
              <a:t>Vyhází z faktu, že v omezeném systému není neomezený růst možný. Proto je nutné uvědomit si hodnotu ekosystémů a jejich služeb, náležitě ji ocenit a dobře ji střežit. </a:t>
            </a:r>
          </a:p>
          <a:p>
            <a:r>
              <a:rPr lang="cs-CZ" sz="1400" dirty="0">
                <a:solidFill>
                  <a:srgbClr val="002060"/>
                </a:solidFill>
                <a:latin typeface="Times New Roman" panose="02020603050405020304" pitchFamily="18" charset="0"/>
                <a:cs typeface="Times New Roman" panose="02020603050405020304" pitchFamily="18" charset="0"/>
              </a:rPr>
              <a:t>Environmentální pilíř zasahuje jak do roviny sociální, tak ekonomické. Právě počáteční snahy o ochranu životního prostředí vedly k dnešní podobě udržitelného rozvoje, která zdůrazňuje jak rovinu sociální, tak ekonomickou. </a:t>
            </a:r>
          </a:p>
          <a:p>
            <a:r>
              <a:rPr lang="cs-CZ" sz="1400" dirty="0">
                <a:solidFill>
                  <a:srgbClr val="002060"/>
                </a:solidFill>
                <a:latin typeface="Times New Roman" panose="02020603050405020304" pitchFamily="18" charset="0"/>
                <a:cs typeface="Times New Roman" panose="02020603050405020304" pitchFamily="18" charset="0"/>
              </a:rPr>
              <a:t>Udržitelný rozvoj je občas mylně chápán pouze jako synonymum k ochraně přírody, potažmo životního prostředí (v úzce vymezeném přírodním slova smyslu). </a:t>
            </a:r>
          </a:p>
          <a:p>
            <a:r>
              <a:rPr lang="cs-CZ" sz="1400" dirty="0">
                <a:solidFill>
                  <a:srgbClr val="002060"/>
                </a:solidFill>
                <a:latin typeface="Times New Roman" panose="02020603050405020304" pitchFamily="18" charset="0"/>
                <a:cs typeface="Times New Roman" panose="02020603050405020304" pitchFamily="18" charset="0"/>
              </a:rPr>
              <a:t>Zásadní premisou environmentálního pilíře pak je ochrana biodiverzity.</a:t>
            </a:r>
          </a:p>
        </p:txBody>
      </p:sp>
      <p:sp>
        <p:nvSpPr>
          <p:cNvPr id="6" name="Nadpis 1"/>
          <p:cNvSpPr txBox="1">
            <a:spLocks/>
          </p:cNvSpPr>
          <p:nvPr/>
        </p:nvSpPr>
        <p:spPr>
          <a:xfrm>
            <a:off x="388132" y="411510"/>
            <a:ext cx="3183160" cy="381642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Pilíře udržitelného rozvoje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82795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433748"/>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Sociální pilíř</a:t>
            </a:r>
          </a:p>
          <a:p>
            <a:r>
              <a:rPr lang="cs-CZ" sz="1400" dirty="0">
                <a:solidFill>
                  <a:srgbClr val="002060"/>
                </a:solidFill>
                <a:latin typeface="Times New Roman" panose="02020603050405020304" pitchFamily="18" charset="0"/>
                <a:cs typeface="Times New Roman" panose="02020603050405020304" pitchFamily="18" charset="0"/>
              </a:rPr>
              <a:t>Aktivy tohoto pilíře spočívají ve vyvažování nerovností mezi jednotlivými společenskými skupinami i jednotlivci. </a:t>
            </a:r>
          </a:p>
          <a:p>
            <a:r>
              <a:rPr lang="cs-CZ" sz="1400" dirty="0">
                <a:solidFill>
                  <a:srgbClr val="002060"/>
                </a:solidFill>
                <a:latin typeface="Times New Roman" panose="02020603050405020304" pitchFamily="18" charset="0"/>
                <a:cs typeface="Times New Roman" panose="02020603050405020304" pitchFamily="18" charset="0"/>
              </a:rPr>
              <a:t>Mezi jeho základní premisy patří odstraňování chudoby a to jak v rámci lokálních měřítek (v rámci regionů a mezi nimi), tak v globálních podmínkách (mezi jednotlivými zeměmi a geopolitickými celky); rovný přístup k základním hygienickým podmínkám a lékařské péči; další aktivity se orientují i na potlačování projevů diskriminace, rasismu i xenofobie a náboženské nesnášenlivosti.</a:t>
            </a:r>
          </a:p>
          <a:p>
            <a:r>
              <a:rPr lang="cs-CZ" sz="1400" dirty="0">
                <a:solidFill>
                  <a:srgbClr val="002060"/>
                </a:solidFill>
                <a:latin typeface="Times New Roman" panose="02020603050405020304" pitchFamily="18" charset="0"/>
                <a:cs typeface="Times New Roman" panose="02020603050405020304" pitchFamily="18" charset="0"/>
              </a:rPr>
              <a:t>Je v něm obsažena také problematika mezigenerační soudržnosti a sociálního začleňování vyloučených (handicapovaných či seniorů). </a:t>
            </a:r>
          </a:p>
        </p:txBody>
      </p:sp>
      <p:sp>
        <p:nvSpPr>
          <p:cNvPr id="6" name="Nadpis 1"/>
          <p:cNvSpPr txBox="1">
            <a:spLocks/>
          </p:cNvSpPr>
          <p:nvPr/>
        </p:nvSpPr>
        <p:spPr>
          <a:xfrm>
            <a:off x="388132" y="411510"/>
            <a:ext cx="3183160" cy="381642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Pilíře udržitelného rozvoje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451052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Trvale udržitelný rozvoj je zakotven v zákoně č. 17/1992 Sb. o životním prostředí (§ 6). Usnesením vlády č. 1242 ze dne 8. prosince 2004 byla schválena Strategie udržitelného rozvoje České republiky (dále též „SUR ČR“, „SUR“).</a:t>
            </a: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pt-BR" sz="1400" dirty="0" err="1">
                <a:solidFill>
                  <a:schemeClr val="bg1"/>
                </a:solidFill>
                <a:latin typeface="Times New Roman" panose="02020603050405020304" pitchFamily="18" charset="0"/>
                <a:cs typeface="Times New Roman" panose="02020603050405020304" pitchFamily="18" charset="0"/>
              </a:rPr>
              <a:t>Rada</a:t>
            </a:r>
            <a:r>
              <a:rPr lang="pt-BR" sz="1400" dirty="0">
                <a:solidFill>
                  <a:schemeClr val="bg1"/>
                </a:solidFill>
                <a:latin typeface="Times New Roman" panose="02020603050405020304" pitchFamily="18" charset="0"/>
                <a:cs typeface="Times New Roman" panose="02020603050405020304" pitchFamily="18" charset="0"/>
              </a:rPr>
              <a:t> online</a:t>
            </a:r>
          </a:p>
          <a:p>
            <a:r>
              <a:rPr lang="pt-BR" sz="1000" dirty="0">
                <a:solidFill>
                  <a:schemeClr val="bg1"/>
                </a:solidFill>
                <a:latin typeface="Times New Roman" panose="02020603050405020304" pitchFamily="18" charset="0"/>
                <a:cs typeface="Times New Roman" panose="02020603050405020304" pitchFamily="18" charset="0"/>
                <a:hlinkClick r:id="rId2"/>
              </a:rPr>
              <a:t>https://www.vlada.cz/cz/ppov/rada-vlady-pro-udrzitelny-rozvoj--120432/</a:t>
            </a:r>
            <a:endParaRPr lang="cs-CZ" sz="1000" dirty="0">
              <a:solidFill>
                <a:schemeClr val="bg1"/>
              </a:solidFill>
              <a:latin typeface="Times New Roman" panose="02020603050405020304" pitchFamily="18" charset="0"/>
              <a:cs typeface="Times New Roman" panose="02020603050405020304" pitchFamily="18" charset="0"/>
            </a:endParaRPr>
          </a:p>
          <a:p>
            <a:endParaRPr lang="pt-BR" sz="1000" dirty="0">
              <a:solidFill>
                <a:schemeClr val="bg1"/>
              </a:solidFill>
              <a:latin typeface="Times New Roman" panose="02020603050405020304" pitchFamily="18" charset="0"/>
              <a:cs typeface="Times New Roman" panose="02020603050405020304" pitchFamily="18" charset="0"/>
            </a:endParaRPr>
          </a:p>
          <a:p>
            <a:endParaRPr lang="cs-CZ" sz="1000" dirty="0">
              <a:solidFill>
                <a:schemeClr val="bg1"/>
              </a:solidFill>
              <a:latin typeface="Times New Roman" panose="02020603050405020304" pitchFamily="18" charset="0"/>
              <a:cs typeface="Times New Roman" panose="02020603050405020304" pitchFamily="18" charset="0"/>
            </a:endParaRPr>
          </a:p>
          <a:p>
            <a:endParaRPr lang="pt-BR" sz="10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600003"/>
            <a:ext cx="397524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Rada vlády pro udržitelný rozvoj </a:t>
            </a:r>
            <a:r>
              <a:rPr lang="cs-CZ" sz="1400" dirty="0">
                <a:solidFill>
                  <a:srgbClr val="002060"/>
                </a:solidFill>
                <a:latin typeface="Times New Roman" panose="02020603050405020304" pitchFamily="18" charset="0"/>
                <a:cs typeface="Times New Roman" panose="02020603050405020304" pitchFamily="18" charset="0"/>
              </a:rPr>
              <a:t>byla zřízena v r. </a:t>
            </a:r>
            <a:r>
              <a:rPr lang="cs-CZ" sz="1400" b="1" dirty="0">
                <a:solidFill>
                  <a:srgbClr val="002060"/>
                </a:solidFill>
                <a:latin typeface="Times New Roman" panose="02020603050405020304" pitchFamily="18" charset="0"/>
                <a:cs typeface="Times New Roman" panose="02020603050405020304" pitchFamily="18" charset="0"/>
              </a:rPr>
              <a:t>2003 </a:t>
            </a:r>
            <a:r>
              <a:rPr lang="cs-CZ" sz="1400" dirty="0">
                <a:solidFill>
                  <a:srgbClr val="002060"/>
                </a:solidFill>
                <a:latin typeface="Times New Roman" panose="02020603050405020304" pitchFamily="18" charset="0"/>
                <a:cs typeface="Times New Roman" panose="02020603050405020304" pitchFamily="18" charset="0"/>
              </a:rPr>
              <a:t>jako stálý poradní, iniciační a koordinační orgán vlády České republiky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pro oblast udržitelného rozvoje a strategického řízení.</a:t>
            </a:r>
          </a:p>
          <a:p>
            <a:r>
              <a:rPr lang="cs-CZ" sz="1400" dirty="0">
                <a:solidFill>
                  <a:srgbClr val="002060"/>
                </a:solidFill>
                <a:latin typeface="Times New Roman" panose="02020603050405020304" pitchFamily="18" charset="0"/>
                <a:cs typeface="Times New Roman" panose="02020603050405020304" pitchFamily="18" charset="0"/>
              </a:rPr>
              <a:t>V roce </a:t>
            </a:r>
            <a:r>
              <a:rPr lang="cs-CZ" sz="1400" b="1" dirty="0">
                <a:solidFill>
                  <a:srgbClr val="002060"/>
                </a:solidFill>
                <a:latin typeface="Times New Roman" panose="02020603050405020304" pitchFamily="18" charset="0"/>
                <a:cs typeface="Times New Roman" panose="02020603050405020304" pitchFamily="18" charset="0"/>
              </a:rPr>
              <a:t>2006 byla Rada převedena do gesce Ministerstva životního prostředí ČR</a:t>
            </a:r>
            <a:r>
              <a:rPr lang="cs-CZ" sz="1400" dirty="0">
                <a:solidFill>
                  <a:srgbClr val="002060"/>
                </a:solidFill>
                <a:latin typeface="Times New Roman" panose="02020603050405020304" pitchFamily="18" charset="0"/>
                <a:cs typeface="Times New Roman" panose="02020603050405020304" pitchFamily="18" charset="0"/>
              </a:rPr>
              <a:t>,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kde působila až do poloviny roku 2014.</a:t>
            </a:r>
          </a:p>
          <a:p>
            <a:r>
              <a:rPr lang="cs-CZ" sz="1400" dirty="0">
                <a:solidFill>
                  <a:srgbClr val="002060"/>
                </a:solidFill>
                <a:latin typeface="Times New Roman" panose="02020603050405020304" pitchFamily="18" charset="0"/>
                <a:cs typeface="Times New Roman" panose="02020603050405020304" pitchFamily="18" charset="0"/>
              </a:rPr>
              <a:t>Dne 9. června 2014 schválila vláda změny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organizaci a zabezpečení činnosti této Rady. Došlo zejména k jejímu navrácení z Ministerstva životního prostředí na Úřad vlády ČR a k posílení postavení místopředsedů vlády. </a:t>
            </a:r>
          </a:p>
          <a:p>
            <a:r>
              <a:rPr lang="cs-CZ" sz="1400" dirty="0">
                <a:solidFill>
                  <a:srgbClr val="002060"/>
                </a:solidFill>
                <a:latin typeface="Times New Roman" panose="02020603050405020304" pitchFamily="18" charset="0"/>
                <a:cs typeface="Times New Roman" panose="02020603050405020304" pitchFamily="18" charset="0"/>
              </a:rPr>
              <a:t>Činnost Rady se zaměřuje především na: zpracování </a:t>
            </a:r>
            <a:r>
              <a:rPr lang="cs-CZ" sz="1400" b="1" dirty="0">
                <a:solidFill>
                  <a:srgbClr val="002060"/>
                </a:solidFill>
                <a:latin typeface="Times New Roman" panose="02020603050405020304" pitchFamily="18" charset="0"/>
                <a:cs typeface="Times New Roman" panose="02020603050405020304" pitchFamily="18" charset="0"/>
              </a:rPr>
              <a:t>Strategie udržitelného rozvoje ČR </a:t>
            </a:r>
            <a:r>
              <a:rPr lang="cs-CZ" sz="1400" dirty="0">
                <a:solidFill>
                  <a:srgbClr val="002060"/>
                </a:solidFill>
                <a:latin typeface="Times New Roman" panose="02020603050405020304" pitchFamily="18" charset="0"/>
                <a:cs typeface="Times New Roman" panose="02020603050405020304" pitchFamily="18" charset="0"/>
              </a:rPr>
              <a:t>a její aktualizaci, </a:t>
            </a:r>
            <a:r>
              <a:rPr lang="cs-CZ" sz="1400" b="1" dirty="0">
                <a:solidFill>
                  <a:srgbClr val="002060"/>
                </a:solidFill>
                <a:latin typeface="Times New Roman" panose="02020603050405020304" pitchFamily="18" charset="0"/>
                <a:cs typeface="Times New Roman" panose="02020603050405020304" pitchFamily="18" charset="0"/>
              </a:rPr>
              <a:t>zpracování situačních zpráv </a:t>
            </a:r>
            <a:r>
              <a:rPr lang="cs-CZ" sz="1400" dirty="0">
                <a:solidFill>
                  <a:srgbClr val="002060"/>
                </a:solidFill>
                <a:latin typeface="Times New Roman" panose="02020603050405020304" pitchFamily="18" charset="0"/>
                <a:cs typeface="Times New Roman" panose="02020603050405020304" pitchFamily="18" charset="0"/>
              </a:rPr>
              <a:t>s vyhodnoceným souborem indikátorů udržitelného rozvoje, </a:t>
            </a:r>
            <a:r>
              <a:rPr lang="cs-CZ" sz="1400" b="1" dirty="0">
                <a:solidFill>
                  <a:srgbClr val="002060"/>
                </a:solidFill>
                <a:latin typeface="Times New Roman" panose="02020603050405020304" pitchFamily="18" charset="0"/>
                <a:cs typeface="Times New Roman" panose="02020603050405020304" pitchFamily="18" charset="0"/>
              </a:rPr>
              <a:t>metodickou koordinaci koncepčních dokumentů.</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Trvale udržitelný rozvoj v ČR</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2725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Při Radě vlády pro udržitelný rozvoj funguje v současnosti 8 tematických výborů. Jejich činnost je organizačně zajištěna Oddělením pro udržitelný rozvoj Úřadu vlády:</a:t>
            </a:r>
            <a:endParaRPr lang="pt-BR" sz="10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600003"/>
            <a:ext cx="397524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Výbor pro socio-ekonomický rozvoj</a:t>
            </a:r>
          </a:p>
          <a:p>
            <a:r>
              <a:rPr lang="cs-CZ" sz="1400" dirty="0">
                <a:solidFill>
                  <a:srgbClr val="002060"/>
                </a:solidFill>
                <a:latin typeface="Times New Roman" panose="02020603050405020304" pitchFamily="18" charset="0"/>
                <a:cs typeface="Times New Roman" panose="02020603050405020304" pitchFamily="18" charset="0"/>
              </a:rPr>
              <a:t>Výbor pro strategické řízení a implementaci principů udržitelného rozvoje</a:t>
            </a:r>
          </a:p>
          <a:p>
            <a:r>
              <a:rPr lang="cs-CZ" sz="1400" dirty="0">
                <a:solidFill>
                  <a:srgbClr val="002060"/>
                </a:solidFill>
                <a:latin typeface="Times New Roman" panose="02020603050405020304" pitchFamily="18" charset="0"/>
                <a:cs typeface="Times New Roman" panose="02020603050405020304" pitchFamily="18" charset="0"/>
              </a:rPr>
              <a:t>Výbor pro krajinu, vodu a biodiverzitu</a:t>
            </a:r>
          </a:p>
          <a:p>
            <a:r>
              <a:rPr lang="cs-CZ" sz="1400" dirty="0">
                <a:solidFill>
                  <a:srgbClr val="002060"/>
                </a:solidFill>
                <a:latin typeface="Times New Roman" panose="02020603050405020304" pitchFamily="18" charset="0"/>
                <a:cs typeface="Times New Roman" panose="02020603050405020304" pitchFamily="18" charset="0"/>
              </a:rPr>
              <a:t>Výbor pro udržitelnou energetiku</a:t>
            </a:r>
          </a:p>
          <a:p>
            <a:r>
              <a:rPr lang="cs-CZ" sz="1400" dirty="0">
                <a:solidFill>
                  <a:srgbClr val="002060"/>
                </a:solidFill>
                <a:latin typeface="Times New Roman" panose="02020603050405020304" pitchFamily="18" charset="0"/>
                <a:cs typeface="Times New Roman" panose="02020603050405020304" pitchFamily="18" charset="0"/>
              </a:rPr>
              <a:t>Výbor pro udržitelné municipality</a:t>
            </a:r>
          </a:p>
          <a:p>
            <a:r>
              <a:rPr lang="cs-CZ" sz="1400" dirty="0">
                <a:solidFill>
                  <a:srgbClr val="002060"/>
                </a:solidFill>
                <a:latin typeface="Times New Roman" panose="02020603050405020304" pitchFamily="18" charset="0"/>
                <a:cs typeface="Times New Roman" panose="02020603050405020304" pitchFamily="18" charset="0"/>
              </a:rPr>
              <a:t>Výbor pro udržitelnou dopravu</a:t>
            </a:r>
          </a:p>
          <a:p>
            <a:r>
              <a:rPr lang="cs-CZ" sz="1400" dirty="0">
                <a:solidFill>
                  <a:srgbClr val="002060"/>
                </a:solidFill>
                <a:latin typeface="Times New Roman" panose="02020603050405020304" pitchFamily="18" charset="0"/>
                <a:cs typeface="Times New Roman" panose="02020603050405020304" pitchFamily="18" charset="0"/>
              </a:rPr>
              <a:t>Výbor pro vzdělávání k udržitelnému rozvoji</a:t>
            </a:r>
          </a:p>
          <a:p>
            <a:r>
              <a:rPr lang="cs-CZ" sz="1400" dirty="0">
                <a:solidFill>
                  <a:srgbClr val="002060"/>
                </a:solidFill>
                <a:latin typeface="Times New Roman" panose="02020603050405020304" pitchFamily="18" charset="0"/>
                <a:cs typeface="Times New Roman" panose="02020603050405020304" pitchFamily="18" charset="0"/>
              </a:rPr>
              <a:t>Výbor pro koordinaci pozic ČR k udržitelnému rozvoji</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Trvale udržitelný rozvoj v ČR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63260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Strategický rámec udržitelného rozvoje České republiky</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 (SRUR ČR)</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hlinkClick r:id="rId2"/>
              </a:rPr>
              <a:t>https://www.cr2030.cz/strategie/</a:t>
            </a:r>
            <a:r>
              <a:rPr lang="cs-CZ" sz="1400" b="1" dirty="0">
                <a:solidFill>
                  <a:schemeClr val="bg1"/>
                </a:solidFill>
                <a:latin typeface="Times New Roman" panose="02020603050405020304" pitchFamily="18" charset="0"/>
                <a:cs typeface="Times New Roman" panose="02020603050405020304" pitchFamily="18" charset="0"/>
              </a:rPr>
              <a:t>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hlinkClick r:id="rId3"/>
              </a:rPr>
              <a:t>https://sdgs.un.org/</a:t>
            </a:r>
            <a:r>
              <a:rPr lang="cs-CZ" sz="1400" b="1" dirty="0">
                <a:solidFill>
                  <a:schemeClr val="bg1"/>
                </a:solidFill>
                <a:latin typeface="Times New Roman" panose="02020603050405020304" pitchFamily="18" charset="0"/>
                <a:cs typeface="Times New Roman" panose="02020603050405020304" pitchFamily="18" charset="0"/>
              </a:rPr>
              <a:t>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200" b="1" dirty="0">
                <a:solidFill>
                  <a:schemeClr val="bg1"/>
                </a:solidFill>
                <a:latin typeface="Times New Roman" panose="02020603050405020304" pitchFamily="18" charset="0"/>
                <a:cs typeface="Times New Roman" panose="02020603050405020304" pitchFamily="18" charset="0"/>
              </a:rPr>
              <a:t>Aktuální situace – vyhodnocení progresu v </a:t>
            </a:r>
            <a:r>
              <a:rPr lang="cs-CZ" sz="1200" b="1" dirty="0" err="1">
                <a:solidFill>
                  <a:schemeClr val="bg1"/>
                </a:solidFill>
                <a:latin typeface="Times New Roman" panose="02020603050405020304" pitchFamily="18" charset="0"/>
                <a:cs typeface="Times New Roman" panose="02020603050405020304" pitchFamily="18" charset="0"/>
              </a:rPr>
              <a:t>SDGs</a:t>
            </a:r>
            <a:r>
              <a:rPr lang="cs-CZ" sz="1200" b="1" dirty="0">
                <a:solidFill>
                  <a:schemeClr val="bg1"/>
                </a:solidFill>
                <a:latin typeface="Times New Roman" panose="02020603050405020304" pitchFamily="18" charset="0"/>
                <a:cs typeface="Times New Roman" panose="02020603050405020304" pitchFamily="18" charset="0"/>
              </a:rPr>
              <a:t>: </a:t>
            </a:r>
            <a:r>
              <a:rPr lang="cs-CZ" sz="1200" b="1" dirty="0" err="1">
                <a:solidFill>
                  <a:schemeClr val="bg1"/>
                </a:solidFill>
                <a:latin typeface="Times New Roman" panose="02020603050405020304" pitchFamily="18" charset="0"/>
                <a:cs typeface="Times New Roman" panose="02020603050405020304" pitchFamily="18" charset="0"/>
              </a:rPr>
              <a:t>Sustainable</a:t>
            </a:r>
            <a:r>
              <a:rPr lang="cs-CZ" sz="1200" b="1" dirty="0">
                <a:solidFill>
                  <a:schemeClr val="bg1"/>
                </a:solidFill>
                <a:latin typeface="Times New Roman" panose="02020603050405020304" pitchFamily="18" charset="0"/>
                <a:cs typeface="Times New Roman" panose="02020603050405020304" pitchFamily="18" charset="0"/>
              </a:rPr>
              <a:t> </a:t>
            </a:r>
            <a:r>
              <a:rPr lang="cs-CZ" sz="1200" b="1" dirty="0" err="1">
                <a:solidFill>
                  <a:schemeClr val="bg1"/>
                </a:solidFill>
                <a:latin typeface="Times New Roman" panose="02020603050405020304" pitchFamily="18" charset="0"/>
                <a:cs typeface="Times New Roman" panose="02020603050405020304" pitchFamily="18" charset="0"/>
              </a:rPr>
              <a:t>Development</a:t>
            </a:r>
            <a:r>
              <a:rPr lang="cs-CZ" sz="1200" b="1" dirty="0">
                <a:solidFill>
                  <a:schemeClr val="bg1"/>
                </a:solidFill>
                <a:latin typeface="Times New Roman" panose="02020603050405020304" pitchFamily="18" charset="0"/>
                <a:cs typeface="Times New Roman" panose="02020603050405020304" pitchFamily="18" charset="0"/>
              </a:rPr>
              <a:t> – </a:t>
            </a:r>
            <a:r>
              <a:rPr lang="cs-CZ" sz="1200" b="1" dirty="0" err="1">
                <a:solidFill>
                  <a:schemeClr val="bg1"/>
                </a:solidFill>
                <a:latin typeface="Times New Roman" panose="02020603050405020304" pitchFamily="18" charset="0"/>
                <a:cs typeface="Times New Roman" panose="02020603050405020304" pitchFamily="18" charset="0"/>
              </a:rPr>
              <a:t>Knowledge</a:t>
            </a:r>
            <a:r>
              <a:rPr lang="cs-CZ" sz="1200" b="1" dirty="0">
                <a:solidFill>
                  <a:schemeClr val="bg1"/>
                </a:solidFill>
                <a:latin typeface="Times New Roman" panose="02020603050405020304" pitchFamily="18" charset="0"/>
                <a:cs typeface="Times New Roman" panose="02020603050405020304" pitchFamily="18" charset="0"/>
              </a:rPr>
              <a:t> </a:t>
            </a:r>
            <a:r>
              <a:rPr lang="cs-CZ" sz="1200" b="1" dirty="0" err="1">
                <a:solidFill>
                  <a:schemeClr val="bg1"/>
                </a:solidFill>
                <a:latin typeface="Times New Roman" panose="02020603050405020304" pitchFamily="18" charset="0"/>
                <a:cs typeface="Times New Roman" panose="02020603050405020304" pitchFamily="18" charset="0"/>
              </a:rPr>
              <a:t>Platform</a:t>
            </a:r>
            <a:r>
              <a:rPr lang="cs-CZ" sz="1200" b="1" dirty="0">
                <a:solidFill>
                  <a:schemeClr val="bg1"/>
                </a:solidFill>
                <a:latin typeface="Times New Roman" panose="02020603050405020304" pitchFamily="18" charset="0"/>
                <a:cs typeface="Times New Roman" panose="02020603050405020304" pitchFamily="18" charset="0"/>
              </a:rPr>
              <a:t> – Czech Republic</a:t>
            </a:r>
          </a:p>
          <a:p>
            <a:pPr marL="0" indent="0">
              <a:buNone/>
            </a:pPr>
            <a:r>
              <a:rPr lang="cs-CZ" sz="1200" dirty="0">
                <a:solidFill>
                  <a:schemeClr val="bg1"/>
                </a:solidFill>
                <a:latin typeface="Times New Roman" panose="02020603050405020304" pitchFamily="18" charset="0"/>
                <a:cs typeface="Times New Roman" panose="02020603050405020304" pitchFamily="18" charset="0"/>
                <a:hlinkClick r:id="rId4"/>
              </a:rPr>
              <a:t>https://sustainabledevelopment.un.org/memberstates/czechrepublic</a:t>
            </a:r>
            <a:endParaRPr lang="cs-CZ" sz="12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267494"/>
            <a:ext cx="3975248"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Dne 11. ledna 2010 schválila vláda ČR svým usnesením č. 37 </a:t>
            </a:r>
            <a:r>
              <a:rPr lang="cs-CZ" sz="1400" b="1" dirty="0">
                <a:solidFill>
                  <a:srgbClr val="002060"/>
                </a:solidFill>
                <a:latin typeface="Times New Roman" panose="02020603050405020304" pitchFamily="18" charset="0"/>
                <a:cs typeface="Times New Roman" panose="02020603050405020304" pitchFamily="18" charset="0"/>
              </a:rPr>
              <a:t>Strategický rámec udržitelného rozvoje České republiky</a:t>
            </a:r>
            <a:r>
              <a:rPr lang="cs-CZ" sz="1400" dirty="0">
                <a:solidFill>
                  <a:srgbClr val="002060"/>
                </a:solidFill>
                <a:latin typeface="Times New Roman" panose="02020603050405020304" pitchFamily="18" charset="0"/>
                <a:cs typeface="Times New Roman" panose="02020603050405020304" pitchFamily="18" charset="0"/>
              </a:rPr>
              <a:t>, který určuje dlouhodobé cíle v oblasti tří základních pilířů vývoje moderní společnosti v ČR – ekonomického, sociálního a environmentálního.</a:t>
            </a:r>
          </a:p>
          <a:p>
            <a:r>
              <a:rPr lang="fr-FR" sz="1400" dirty="0">
                <a:solidFill>
                  <a:srgbClr val="002060"/>
                </a:solidFill>
                <a:latin typeface="Times New Roman" panose="02020603050405020304" pitchFamily="18" charset="0"/>
                <a:cs typeface="Times New Roman" panose="02020603050405020304" pitchFamily="18" charset="0"/>
              </a:rPr>
              <a:t>Časový horizont</a:t>
            </a:r>
            <a:r>
              <a:rPr lang="cs-CZ" sz="1400" dirty="0">
                <a:solidFill>
                  <a:srgbClr val="002060"/>
                </a:solidFill>
                <a:latin typeface="Times New Roman" panose="02020603050405020304" pitchFamily="18" charset="0"/>
                <a:cs typeface="Times New Roman" panose="02020603050405020304" pitchFamily="18" charset="0"/>
              </a:rPr>
              <a:t> </a:t>
            </a:r>
            <a:r>
              <a:rPr lang="fr-FR" sz="1400" dirty="0">
                <a:solidFill>
                  <a:srgbClr val="002060"/>
                </a:solidFill>
                <a:latin typeface="Times New Roman" panose="02020603050405020304" pitchFamily="18" charset="0"/>
                <a:cs typeface="Times New Roman" panose="02020603050405020304" pitchFamily="18" charset="0"/>
              </a:rPr>
              <a:t>SRUR je rok </a:t>
            </a:r>
            <a:r>
              <a:rPr lang="fr-FR" sz="1400" b="1" dirty="0">
                <a:solidFill>
                  <a:srgbClr val="002060"/>
                </a:solidFill>
                <a:latin typeface="Times New Roman" panose="02020603050405020304" pitchFamily="18" charset="0"/>
                <a:cs typeface="Times New Roman" panose="02020603050405020304" pitchFamily="18" charset="0"/>
              </a:rPr>
              <a:t>2030.</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Cílem</a:t>
            </a:r>
            <a:r>
              <a:rPr lang="cs-CZ" sz="1400" dirty="0">
                <a:solidFill>
                  <a:srgbClr val="002060"/>
                </a:solidFill>
                <a:latin typeface="Times New Roman" panose="02020603050405020304" pitchFamily="18" charset="0"/>
                <a:cs typeface="Times New Roman" panose="02020603050405020304" pitchFamily="18" charset="0"/>
              </a:rPr>
              <a:t> dokumentu je vymezit klíčová témata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problémy udržitelného rozvoje České republiky a nalézt příslušná opatření k jejich řešení – tato opatření mohou být obsažena v již existujících a schválených koncepčních dokumentech.</a:t>
            </a:r>
          </a:p>
          <a:p>
            <a:r>
              <a:rPr lang="cs-CZ" sz="1400" dirty="0">
                <a:solidFill>
                  <a:srgbClr val="002060"/>
                </a:solidFill>
                <a:latin typeface="Times New Roman" panose="02020603050405020304" pitchFamily="18" charset="0"/>
                <a:cs typeface="Times New Roman" panose="02020603050405020304" pitchFamily="18" charset="0"/>
              </a:rPr>
              <a:t>Stav v jednotlivých oblastech udržitelného rozvoje v ČR je sledován pomocí </a:t>
            </a:r>
            <a:r>
              <a:rPr lang="cs-CZ" sz="1400" b="1" dirty="0">
                <a:solidFill>
                  <a:srgbClr val="002060"/>
                </a:solidFill>
                <a:latin typeface="Times New Roman" panose="02020603050405020304" pitchFamily="18" charset="0"/>
                <a:cs typeface="Times New Roman" panose="02020603050405020304" pitchFamily="18" charset="0"/>
              </a:rPr>
              <a:t>sady indikátorů</a:t>
            </a:r>
            <a:r>
              <a:rPr lang="cs-CZ" sz="1400" dirty="0">
                <a:solidFill>
                  <a:srgbClr val="002060"/>
                </a:solidFill>
                <a:latin typeface="Times New Roman" panose="02020603050405020304" pitchFamily="18" charset="0"/>
                <a:cs typeface="Times New Roman" panose="02020603050405020304" pitchFamily="18" charset="0"/>
              </a:rPr>
              <a:t> a výsledky jsou pravidelně publikovány v </a:t>
            </a:r>
            <a:r>
              <a:rPr lang="cs-CZ" sz="1400" b="1" dirty="0">
                <a:solidFill>
                  <a:srgbClr val="002060"/>
                </a:solidFill>
                <a:latin typeface="Times New Roman" panose="02020603050405020304" pitchFamily="18" charset="0"/>
                <a:cs typeface="Times New Roman" panose="02020603050405020304" pitchFamily="18" charset="0"/>
              </a:rPr>
              <a:t>situačních zprávách </a:t>
            </a:r>
            <a:r>
              <a:rPr lang="cs-CZ" sz="1400" dirty="0">
                <a:solidFill>
                  <a:srgbClr val="002060"/>
                </a:solidFill>
                <a:latin typeface="Times New Roman" panose="02020603050405020304" pitchFamily="18" charset="0"/>
                <a:cs typeface="Times New Roman" panose="02020603050405020304" pitchFamily="18" charset="0"/>
              </a:rPr>
              <a:t>ke Strategii udržitelného rozvoje ČR.</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Trvale udržitelný rozvoj v ČR</a:t>
            </a:r>
          </a:p>
        </p:txBody>
      </p:sp>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058278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331640" y="4743749"/>
            <a:ext cx="3810694" cy="288032"/>
          </a:xfrm>
          <a:prstGeom prst="rect">
            <a:avLst/>
          </a:prstGeom>
        </p:spPr>
        <p:txBody>
          <a:bodyPr>
            <a:noAutofit/>
          </a:bodyPr>
          <a:lstStyle/>
          <a:p>
            <a:pPr marL="0" indent="0">
              <a:buNone/>
            </a:pPr>
            <a:r>
              <a:rPr lang="cs-CZ" sz="800" dirty="0">
                <a:solidFill>
                  <a:srgbClr val="307871"/>
                </a:solidFill>
                <a:latin typeface="Times New Roman" panose="02020603050405020304" pitchFamily="18" charset="0"/>
                <a:cs typeface="Times New Roman" panose="02020603050405020304" pitchFamily="18" charset="0"/>
              </a:rPr>
              <a:t>Zdroj: SRUR 2010</a:t>
            </a:r>
          </a:p>
        </p:txBody>
      </p:sp>
      <p:sp>
        <p:nvSpPr>
          <p:cNvPr id="6" name="Nadpis 5"/>
          <p:cNvSpPr>
            <a:spLocks noGrp="1"/>
          </p:cNvSpPr>
          <p:nvPr>
            <p:ph type="title"/>
          </p:nvPr>
        </p:nvSpPr>
        <p:spPr>
          <a:xfrm>
            <a:off x="179512" y="195486"/>
            <a:ext cx="5904656" cy="507703"/>
          </a:xfrm>
        </p:spPr>
        <p:txBody>
          <a:bodyPr/>
          <a:lstStyle/>
          <a:p>
            <a:r>
              <a:rPr lang="cs-CZ" dirty="0"/>
              <a:t>Strategická vize udržitelného rozvoje ČR</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stretch>
            <a:fillRect/>
          </a:stretch>
        </p:blipFill>
        <p:spPr>
          <a:xfrm>
            <a:off x="1331640" y="722308"/>
            <a:ext cx="5705409" cy="3920829"/>
          </a:xfrm>
          <a:prstGeom prst="rect">
            <a:avLst/>
          </a:prstGeom>
        </p:spPr>
      </p:pic>
    </p:spTree>
    <p:extLst>
      <p:ext uri="{BB962C8B-B14F-4D97-AF65-F5344CB8AC3E}">
        <p14:creationId xmlns:p14="http://schemas.microsoft.com/office/powerpoint/2010/main" val="1655297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331640" y="4743749"/>
            <a:ext cx="3810694" cy="288032"/>
          </a:xfrm>
          <a:prstGeom prst="rect">
            <a:avLst/>
          </a:prstGeom>
        </p:spPr>
        <p:txBody>
          <a:bodyPr>
            <a:noAutofit/>
          </a:bodyPr>
          <a:lstStyle/>
          <a:p>
            <a:pPr marL="0" indent="0">
              <a:buNone/>
            </a:pPr>
            <a:r>
              <a:rPr lang="cs-CZ" sz="800" dirty="0">
                <a:solidFill>
                  <a:srgbClr val="307871"/>
                </a:solidFill>
                <a:latin typeface="Times New Roman" panose="02020603050405020304" pitchFamily="18" charset="0"/>
                <a:cs typeface="Times New Roman" panose="02020603050405020304" pitchFamily="18" charset="0"/>
              </a:rPr>
              <a:t>Zdroj: SRUR 2010</a:t>
            </a:r>
          </a:p>
        </p:txBody>
      </p:sp>
      <p:sp>
        <p:nvSpPr>
          <p:cNvPr id="6" name="Nadpis 5"/>
          <p:cNvSpPr>
            <a:spLocks noGrp="1"/>
          </p:cNvSpPr>
          <p:nvPr>
            <p:ph type="title"/>
          </p:nvPr>
        </p:nvSpPr>
        <p:spPr>
          <a:xfrm>
            <a:off x="179512" y="195486"/>
            <a:ext cx="5904656" cy="507703"/>
          </a:xfrm>
        </p:spPr>
        <p:txBody>
          <a:bodyPr/>
          <a:lstStyle/>
          <a:p>
            <a:r>
              <a:rPr lang="cs-CZ" dirty="0"/>
              <a:t>Prioritní osa 1 – společnost, člověk a zdraví</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4" name="Obrázek 3"/>
          <p:cNvPicPr>
            <a:picLocks noChangeAspect="1"/>
          </p:cNvPicPr>
          <p:nvPr/>
        </p:nvPicPr>
        <p:blipFill>
          <a:blip r:embed="rId3"/>
          <a:stretch>
            <a:fillRect/>
          </a:stretch>
        </p:blipFill>
        <p:spPr>
          <a:xfrm>
            <a:off x="1361951" y="990345"/>
            <a:ext cx="5719001" cy="3648774"/>
          </a:xfrm>
          <a:prstGeom prst="rect">
            <a:avLst/>
          </a:prstGeom>
        </p:spPr>
      </p:pic>
    </p:spTree>
    <p:extLst>
      <p:ext uri="{BB962C8B-B14F-4D97-AF65-F5344CB8AC3E}">
        <p14:creationId xmlns:p14="http://schemas.microsoft.com/office/powerpoint/2010/main" val="3657368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635646"/>
            <a:ext cx="3024336" cy="324036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Indikátory jsou navrženy k jednotlivým prioritním osám.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Jsou v maximální míře využívány stávající indikátory (ČSÚ, </a:t>
            </a:r>
            <a:r>
              <a:rPr lang="cs-CZ" sz="1400" dirty="0" err="1">
                <a:solidFill>
                  <a:schemeClr val="bg1"/>
                </a:solidFill>
                <a:latin typeface="Times New Roman" panose="02020603050405020304" pitchFamily="18" charset="0"/>
                <a:cs typeface="Times New Roman" panose="02020603050405020304" pitchFamily="18" charset="0"/>
              </a:rPr>
              <a:t>Eurostat</a:t>
            </a:r>
            <a:r>
              <a:rPr lang="cs-CZ" sz="1400" dirty="0">
                <a:solidFill>
                  <a:schemeClr val="bg1"/>
                </a:solidFill>
                <a:latin typeface="Times New Roman" panose="02020603050405020304" pitchFamily="18" charset="0"/>
                <a:cs typeface="Times New Roman" panose="02020603050405020304" pitchFamily="18" charset="0"/>
              </a:rPr>
              <a:t>, OECD, Komise OSN pro udržitelný rozvoj), aby bylo možno sledovat jejich vývoj v čase (časové řady).</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267494"/>
            <a:ext cx="3975248"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Indikátory </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Prioritní osa 1: Populace, člověk a zdraví</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I.A Standardizovaná míra úmrtnosti podle skupin nemocí</a:t>
            </a:r>
          </a:p>
          <a:p>
            <a:r>
              <a:rPr lang="cs-CZ" sz="1400" dirty="0">
                <a:solidFill>
                  <a:srgbClr val="002060"/>
                </a:solidFill>
                <a:latin typeface="Times New Roman" panose="02020603050405020304" pitchFamily="18" charset="0"/>
                <a:cs typeface="Times New Roman" panose="02020603050405020304" pitchFamily="18" charset="0"/>
              </a:rPr>
              <a:t>I.B Expozice obyvatel prašnému aerosolu</a:t>
            </a:r>
          </a:p>
          <a:p>
            <a:r>
              <a:rPr lang="cs-CZ" sz="1400" dirty="0">
                <a:solidFill>
                  <a:srgbClr val="002060"/>
                </a:solidFill>
                <a:latin typeface="Times New Roman" panose="02020603050405020304" pitchFamily="18" charset="0"/>
                <a:cs typeface="Times New Roman" panose="02020603050405020304" pitchFamily="18" charset="0"/>
              </a:rPr>
              <a:t>I.C Očekávaná délka života a očekávaná délka života prožitého ve zdraví</a:t>
            </a:r>
          </a:p>
          <a:p>
            <a:r>
              <a:rPr lang="cs-CZ" sz="1400" dirty="0">
                <a:solidFill>
                  <a:srgbClr val="002060"/>
                </a:solidFill>
                <a:latin typeface="Times New Roman" panose="02020603050405020304" pitchFamily="18" charset="0"/>
                <a:cs typeface="Times New Roman" panose="02020603050405020304" pitchFamily="18" charset="0"/>
              </a:rPr>
              <a:t>I.D Emise, těžba surovin a produkce biomasy spojené se spotřebou domácností</a:t>
            </a:r>
          </a:p>
          <a:p>
            <a:r>
              <a:rPr lang="cs-CZ" sz="1400" dirty="0">
                <a:solidFill>
                  <a:srgbClr val="002060"/>
                </a:solidFill>
                <a:latin typeface="Times New Roman" panose="02020603050405020304" pitchFamily="18" charset="0"/>
                <a:cs typeface="Times New Roman" panose="02020603050405020304" pitchFamily="18" charset="0"/>
              </a:rPr>
              <a:t>I.E Zadlužení domácností</a:t>
            </a:r>
          </a:p>
          <a:p>
            <a:r>
              <a:rPr lang="cs-CZ" sz="1400" dirty="0">
                <a:solidFill>
                  <a:srgbClr val="002060"/>
                </a:solidFill>
                <a:latin typeface="Times New Roman" panose="02020603050405020304" pitchFamily="18" charset="0"/>
                <a:cs typeface="Times New Roman" panose="02020603050405020304" pitchFamily="18" charset="0"/>
              </a:rPr>
              <a:t>I.F Míra zaměstnanosti starších pracovníků</a:t>
            </a:r>
          </a:p>
          <a:p>
            <a:r>
              <a:rPr lang="cs-CZ" sz="1400" dirty="0">
                <a:solidFill>
                  <a:srgbClr val="002060"/>
                </a:solidFill>
                <a:latin typeface="Times New Roman" panose="02020603050405020304" pitchFamily="18" charset="0"/>
                <a:cs typeface="Times New Roman" panose="02020603050405020304" pitchFamily="18" charset="0"/>
              </a:rPr>
              <a:t>I.G Index stáří a index závislosti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Strategický rámec udržitelného rozvoje České republiky</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 (SRUR ČR)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07298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8325" y="246713"/>
            <a:ext cx="2513475"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132726" y="381073"/>
            <a:ext cx="2351042" cy="2808312"/>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2400" b="1" dirty="0">
              <a:solidFill>
                <a:schemeClr val="bg1"/>
              </a:solidFill>
              <a:latin typeface="Times New Roman" panose="02020603050405020304" pitchFamily="18" charset="0"/>
              <a:cs typeface="Times New Roman" panose="02020603050405020304" pitchFamily="18" charset="0"/>
            </a:endParaRPr>
          </a:p>
          <a:p>
            <a:endParaRPr lang="pl-PL" sz="2400" b="1" dirty="0">
              <a:solidFill>
                <a:schemeClr val="bg1"/>
              </a:solidFill>
              <a:latin typeface="Times New Roman" panose="02020603050405020304" pitchFamily="18" charset="0"/>
              <a:cs typeface="Times New Roman" panose="02020603050405020304" pitchFamily="18" charset="0"/>
            </a:endParaRPr>
          </a:p>
          <a:p>
            <a:endParaRPr lang="pl-PL" sz="2400" b="1" dirty="0">
              <a:solidFill>
                <a:schemeClr val="bg1"/>
              </a:solidFill>
              <a:latin typeface="Times New Roman" panose="02020603050405020304" pitchFamily="18" charset="0"/>
              <a:cs typeface="Times New Roman" panose="02020603050405020304" pitchFamily="18" charset="0"/>
            </a:endParaRPr>
          </a:p>
          <a:p>
            <a:endParaRPr lang="pl-PL"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Základní principy udržitelného rozvoje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p:cNvPicPr>
            <a:picLocks noChangeAspect="1"/>
          </p:cNvPicPr>
          <p:nvPr/>
        </p:nvPicPr>
        <p:blipFill rotWithShape="1">
          <a:blip r:embed="rId3"/>
          <a:srcRect t="2288" b="1678"/>
          <a:stretch/>
        </p:blipFill>
        <p:spPr>
          <a:xfrm>
            <a:off x="3144760" y="0"/>
            <a:ext cx="5773708" cy="5143499"/>
          </a:xfrm>
          <a:prstGeom prst="rect">
            <a:avLst/>
          </a:prstGeom>
        </p:spPr>
      </p:pic>
      <p:sp>
        <p:nvSpPr>
          <p:cNvPr id="9" name="TextovéPole 8"/>
          <p:cNvSpPr txBox="1"/>
          <p:nvPr/>
        </p:nvSpPr>
        <p:spPr>
          <a:xfrm>
            <a:off x="3144760" y="4868286"/>
            <a:ext cx="1080120" cy="215444"/>
          </a:xfrm>
          <a:prstGeom prst="rect">
            <a:avLst/>
          </a:prstGeom>
          <a:noFill/>
        </p:spPr>
        <p:txBody>
          <a:bodyPr wrap="square" rtlCol="0">
            <a:spAutoFit/>
          </a:bodyPr>
          <a:lstStyle/>
          <a:p>
            <a:r>
              <a:rPr lang="cs-CZ" sz="800" dirty="0"/>
              <a:t>Zdroj: CENIA, 2016</a:t>
            </a:r>
          </a:p>
        </p:txBody>
      </p:sp>
    </p:spTree>
    <p:extLst>
      <p:ext uri="{BB962C8B-B14F-4D97-AF65-F5344CB8AC3E}">
        <p14:creationId xmlns:p14="http://schemas.microsoft.com/office/powerpoint/2010/main" val="4156993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331640" y="4743749"/>
            <a:ext cx="3810694" cy="288032"/>
          </a:xfrm>
          <a:prstGeom prst="rect">
            <a:avLst/>
          </a:prstGeom>
        </p:spPr>
        <p:txBody>
          <a:bodyPr>
            <a:noAutofit/>
          </a:bodyPr>
          <a:lstStyle/>
          <a:p>
            <a:pPr marL="0" indent="0">
              <a:buNone/>
            </a:pPr>
            <a:r>
              <a:rPr lang="cs-CZ" sz="800" dirty="0">
                <a:solidFill>
                  <a:srgbClr val="307871"/>
                </a:solidFill>
                <a:latin typeface="Times New Roman" panose="02020603050405020304" pitchFamily="18" charset="0"/>
                <a:cs typeface="Times New Roman" panose="02020603050405020304" pitchFamily="18" charset="0"/>
              </a:rPr>
              <a:t>Zdroj: SRUR 2010</a:t>
            </a:r>
          </a:p>
        </p:txBody>
      </p:sp>
      <p:sp>
        <p:nvSpPr>
          <p:cNvPr id="6" name="Nadpis 5"/>
          <p:cNvSpPr>
            <a:spLocks noGrp="1"/>
          </p:cNvSpPr>
          <p:nvPr>
            <p:ph type="title"/>
          </p:nvPr>
        </p:nvSpPr>
        <p:spPr>
          <a:xfrm>
            <a:off x="179512" y="195486"/>
            <a:ext cx="5904656" cy="507703"/>
          </a:xfrm>
        </p:spPr>
        <p:txBody>
          <a:bodyPr/>
          <a:lstStyle/>
          <a:p>
            <a:r>
              <a:rPr lang="cs-CZ" dirty="0"/>
              <a:t>Prioritní osa 2 – ekonomika a inovace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stretch>
            <a:fillRect/>
          </a:stretch>
        </p:blipFill>
        <p:spPr>
          <a:xfrm>
            <a:off x="1331640" y="734247"/>
            <a:ext cx="6401267" cy="3622365"/>
          </a:xfrm>
          <a:prstGeom prst="rect">
            <a:avLst/>
          </a:prstGeom>
        </p:spPr>
      </p:pic>
    </p:spTree>
    <p:extLst>
      <p:ext uri="{BB962C8B-B14F-4D97-AF65-F5344CB8AC3E}">
        <p14:creationId xmlns:p14="http://schemas.microsoft.com/office/powerpoint/2010/main" val="1600819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635646"/>
            <a:ext cx="3024336" cy="324036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267494"/>
            <a:ext cx="3975248"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Indikátory </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Prioritní osa 2: Ekonomika a inovace</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II.A HDP na osobu</a:t>
            </a:r>
          </a:p>
          <a:p>
            <a:r>
              <a:rPr lang="cs-CZ" sz="1400" dirty="0">
                <a:solidFill>
                  <a:srgbClr val="002060"/>
                </a:solidFill>
                <a:latin typeface="Times New Roman" panose="02020603050405020304" pitchFamily="18" charset="0"/>
                <a:cs typeface="Times New Roman" panose="02020603050405020304" pitchFamily="18" charset="0"/>
              </a:rPr>
              <a:t>II.B Produktivita práce</a:t>
            </a:r>
          </a:p>
          <a:p>
            <a:r>
              <a:rPr lang="cs-CZ" sz="1400" dirty="0">
                <a:solidFill>
                  <a:srgbClr val="002060"/>
                </a:solidFill>
                <a:latin typeface="Times New Roman" panose="02020603050405020304" pitchFamily="18" charset="0"/>
                <a:cs typeface="Times New Roman" panose="02020603050405020304" pitchFamily="18" charset="0"/>
              </a:rPr>
              <a:t>II.C Obecná míra nezaměstnanosti</a:t>
            </a:r>
          </a:p>
          <a:p>
            <a:r>
              <a:rPr lang="cs-CZ" sz="1400" dirty="0">
                <a:solidFill>
                  <a:srgbClr val="002060"/>
                </a:solidFill>
                <a:latin typeface="Times New Roman" panose="02020603050405020304" pitchFamily="18" charset="0"/>
                <a:cs typeface="Times New Roman" panose="02020603050405020304" pitchFamily="18" charset="0"/>
              </a:rPr>
              <a:t>II.D Přepravní náročnost v dopravě</a:t>
            </a:r>
          </a:p>
          <a:p>
            <a:r>
              <a:rPr lang="cs-CZ" sz="1400" dirty="0">
                <a:solidFill>
                  <a:srgbClr val="002060"/>
                </a:solidFill>
                <a:latin typeface="Times New Roman" panose="02020603050405020304" pitchFamily="18" charset="0"/>
                <a:cs typeface="Times New Roman" panose="02020603050405020304" pitchFamily="18" charset="0"/>
              </a:rPr>
              <a:t>II.E Energetická náročnost HDP</a:t>
            </a:r>
          </a:p>
          <a:p>
            <a:r>
              <a:rPr lang="cs-CZ" sz="1400" dirty="0">
                <a:solidFill>
                  <a:srgbClr val="002060"/>
                </a:solidFill>
                <a:latin typeface="Times New Roman" panose="02020603050405020304" pitchFamily="18" charset="0"/>
                <a:cs typeface="Times New Roman" panose="02020603050405020304" pitchFamily="18" charset="0"/>
              </a:rPr>
              <a:t>II.F Spotřeba primárních energetických zdrojů</a:t>
            </a:r>
          </a:p>
          <a:p>
            <a:r>
              <a:rPr lang="cs-CZ" sz="1400" dirty="0">
                <a:solidFill>
                  <a:srgbClr val="002060"/>
                </a:solidFill>
                <a:latin typeface="Times New Roman" panose="02020603050405020304" pitchFamily="18" charset="0"/>
                <a:cs typeface="Times New Roman" panose="02020603050405020304" pitchFamily="18" charset="0"/>
              </a:rPr>
              <a:t>II.G Podíl energie z obnovitelných zdrojů</a:t>
            </a:r>
          </a:p>
          <a:p>
            <a:r>
              <a:rPr lang="cs-CZ" sz="1400" dirty="0">
                <a:solidFill>
                  <a:srgbClr val="002060"/>
                </a:solidFill>
                <a:latin typeface="Times New Roman" panose="02020603050405020304" pitchFamily="18" charset="0"/>
                <a:cs typeface="Times New Roman" panose="02020603050405020304" pitchFamily="18" charset="0"/>
              </a:rPr>
              <a:t>II.H Materiálová spotřeba</a:t>
            </a:r>
          </a:p>
          <a:p>
            <a:r>
              <a:rPr lang="cs-CZ" sz="1400" dirty="0">
                <a:solidFill>
                  <a:srgbClr val="002060"/>
                </a:solidFill>
                <a:latin typeface="Times New Roman" panose="02020603050405020304" pitchFamily="18" charset="0"/>
                <a:cs typeface="Times New Roman" panose="02020603050405020304" pitchFamily="18" charset="0"/>
              </a:rPr>
              <a:t>II.I Odběry povrchových a podzemních vod podle sektorů</a:t>
            </a:r>
          </a:p>
          <a:p>
            <a:r>
              <a:rPr lang="cs-CZ" sz="1400" dirty="0">
                <a:solidFill>
                  <a:srgbClr val="002060"/>
                </a:solidFill>
                <a:latin typeface="Times New Roman" panose="02020603050405020304" pitchFamily="18" charset="0"/>
                <a:cs typeface="Times New Roman" panose="02020603050405020304" pitchFamily="18" charset="0"/>
              </a:rPr>
              <a:t>II.J Nakládání s odpady podle hlavních způsobů nakládání</a:t>
            </a:r>
          </a:p>
          <a:p>
            <a:r>
              <a:rPr lang="cs-CZ" sz="1400" dirty="0">
                <a:solidFill>
                  <a:srgbClr val="002060"/>
                </a:solidFill>
                <a:latin typeface="Times New Roman" panose="02020603050405020304" pitchFamily="18" charset="0"/>
                <a:cs typeface="Times New Roman" panose="02020603050405020304" pitchFamily="18" charset="0"/>
              </a:rPr>
              <a:t>II.K Struktura vzdělanosti</a:t>
            </a:r>
          </a:p>
          <a:p>
            <a:r>
              <a:rPr lang="cs-CZ" sz="1400" dirty="0">
                <a:solidFill>
                  <a:srgbClr val="002060"/>
                </a:solidFill>
                <a:latin typeface="Times New Roman" panose="02020603050405020304" pitchFamily="18" charset="0"/>
                <a:cs typeface="Times New Roman" panose="02020603050405020304" pitchFamily="18" charset="0"/>
              </a:rPr>
              <a:t>II.L Výdaje na výzkum a vývoj</a:t>
            </a:r>
          </a:p>
          <a:p>
            <a:r>
              <a:rPr lang="cs-CZ" sz="1400" dirty="0">
                <a:solidFill>
                  <a:srgbClr val="002060"/>
                </a:solidFill>
                <a:latin typeface="Times New Roman" panose="02020603050405020304" pitchFamily="18" charset="0"/>
                <a:cs typeface="Times New Roman" panose="02020603050405020304" pitchFamily="18" charset="0"/>
              </a:rPr>
              <a:t>II.M Přístup k internetu</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Strategický rámec udržitelného rozvoje České republiky</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 (SRUR ČR)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923375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331640" y="4743749"/>
            <a:ext cx="3810694" cy="288032"/>
          </a:xfrm>
          <a:prstGeom prst="rect">
            <a:avLst/>
          </a:prstGeom>
        </p:spPr>
        <p:txBody>
          <a:bodyPr>
            <a:noAutofit/>
          </a:bodyPr>
          <a:lstStyle/>
          <a:p>
            <a:pPr marL="0" indent="0">
              <a:buNone/>
            </a:pPr>
            <a:r>
              <a:rPr lang="cs-CZ" sz="800" dirty="0">
                <a:solidFill>
                  <a:srgbClr val="307871"/>
                </a:solidFill>
                <a:latin typeface="Times New Roman" panose="02020603050405020304" pitchFamily="18" charset="0"/>
                <a:cs typeface="Times New Roman" panose="02020603050405020304" pitchFamily="18" charset="0"/>
              </a:rPr>
              <a:t>Zdroj: SRUR 2010</a:t>
            </a:r>
          </a:p>
        </p:txBody>
      </p:sp>
      <p:sp>
        <p:nvSpPr>
          <p:cNvPr id="6" name="Nadpis 5"/>
          <p:cNvSpPr>
            <a:spLocks noGrp="1"/>
          </p:cNvSpPr>
          <p:nvPr>
            <p:ph type="title"/>
          </p:nvPr>
        </p:nvSpPr>
        <p:spPr>
          <a:xfrm>
            <a:off x="179512" y="195486"/>
            <a:ext cx="5904656" cy="507703"/>
          </a:xfrm>
        </p:spPr>
        <p:txBody>
          <a:bodyPr/>
          <a:lstStyle/>
          <a:p>
            <a:r>
              <a:rPr lang="cs-CZ" dirty="0"/>
              <a:t>Prioritní osa 3 – Rozvoj území </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4" name="Obrázek 3"/>
          <p:cNvPicPr>
            <a:picLocks noChangeAspect="1"/>
          </p:cNvPicPr>
          <p:nvPr/>
        </p:nvPicPr>
        <p:blipFill>
          <a:blip r:embed="rId3"/>
          <a:stretch>
            <a:fillRect/>
          </a:stretch>
        </p:blipFill>
        <p:spPr>
          <a:xfrm>
            <a:off x="1331640" y="808728"/>
            <a:ext cx="5904656" cy="3830391"/>
          </a:xfrm>
          <a:prstGeom prst="rect">
            <a:avLst/>
          </a:prstGeom>
        </p:spPr>
      </p:pic>
    </p:spTree>
    <p:extLst>
      <p:ext uri="{BB962C8B-B14F-4D97-AF65-F5344CB8AC3E}">
        <p14:creationId xmlns:p14="http://schemas.microsoft.com/office/powerpoint/2010/main" val="3404129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635646"/>
            <a:ext cx="3024336" cy="324036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267494"/>
            <a:ext cx="4831940"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Indikátory </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Prioritní osa 3: Rozvoj území</a:t>
            </a:r>
          </a:p>
          <a:p>
            <a:r>
              <a:rPr lang="cs-CZ" sz="1400" dirty="0">
                <a:solidFill>
                  <a:srgbClr val="002060"/>
                </a:solidFill>
                <a:latin typeface="Times New Roman" panose="02020603050405020304" pitchFamily="18" charset="0"/>
                <a:cs typeface="Times New Roman" panose="02020603050405020304" pitchFamily="18" charset="0"/>
              </a:rPr>
              <a:t>III.A HDP na osobu</a:t>
            </a:r>
          </a:p>
          <a:p>
            <a:r>
              <a:rPr lang="cs-CZ" sz="1400" dirty="0">
                <a:solidFill>
                  <a:srgbClr val="002060"/>
                </a:solidFill>
                <a:latin typeface="Times New Roman" panose="02020603050405020304" pitchFamily="18" charset="0"/>
                <a:cs typeface="Times New Roman" panose="02020603050405020304" pitchFamily="18" charset="0"/>
              </a:rPr>
              <a:t>III.B Obecná míra nezaměstnanosti</a:t>
            </a:r>
          </a:p>
          <a:p>
            <a:r>
              <a:rPr lang="cs-CZ" sz="1400" dirty="0">
                <a:solidFill>
                  <a:srgbClr val="002060"/>
                </a:solidFill>
                <a:latin typeface="Times New Roman" panose="02020603050405020304" pitchFamily="18" charset="0"/>
                <a:cs typeface="Times New Roman" panose="02020603050405020304" pitchFamily="18" charset="0"/>
              </a:rPr>
              <a:t>III.C Výdaje na výzkum a vývoj a počty zaměstnanců ve výzkumu a vývoji</a:t>
            </a:r>
          </a:p>
          <a:p>
            <a:r>
              <a:rPr lang="cs-CZ" sz="1400" dirty="0">
                <a:solidFill>
                  <a:srgbClr val="002060"/>
                </a:solidFill>
                <a:latin typeface="Times New Roman" panose="02020603050405020304" pitchFamily="18" charset="0"/>
                <a:cs typeface="Times New Roman" panose="02020603050405020304" pitchFamily="18" charset="0"/>
              </a:rPr>
              <a:t>III.D Municipality zapojené do realizace metody místní Agenda 21</a:t>
            </a:r>
          </a:p>
          <a:p>
            <a:r>
              <a:rPr lang="cs-CZ" sz="1400" dirty="0">
                <a:solidFill>
                  <a:srgbClr val="002060"/>
                </a:solidFill>
                <a:latin typeface="Times New Roman" panose="02020603050405020304" pitchFamily="18" charset="0"/>
                <a:cs typeface="Times New Roman" panose="02020603050405020304" pitchFamily="18" charset="0"/>
              </a:rPr>
              <a:t>III.E Migrační saldo venkovských obcí</a:t>
            </a:r>
          </a:p>
          <a:p>
            <a:r>
              <a:rPr lang="cs-CZ" sz="1400" dirty="0">
                <a:solidFill>
                  <a:srgbClr val="002060"/>
                </a:solidFill>
                <a:latin typeface="Times New Roman" panose="02020603050405020304" pitchFamily="18" charset="0"/>
                <a:cs typeface="Times New Roman" panose="02020603050405020304" pitchFamily="18" charset="0"/>
              </a:rPr>
              <a:t>III.F Celková výše příjmů na 1 obyvatele a dluhová služba</a:t>
            </a:r>
          </a:p>
          <a:p>
            <a:r>
              <a:rPr lang="cs-CZ" sz="1400" dirty="0">
                <a:solidFill>
                  <a:srgbClr val="002060"/>
                </a:solidFill>
                <a:latin typeface="Times New Roman" panose="02020603050405020304" pitchFamily="18" charset="0"/>
                <a:cs typeface="Times New Roman" panose="02020603050405020304" pitchFamily="18" charset="0"/>
              </a:rPr>
              <a:t>III.G Přeprava cestujících veřejnou silniční a železniční dopravou</a:t>
            </a:r>
          </a:p>
          <a:p>
            <a:r>
              <a:rPr lang="cs-CZ" sz="1400" dirty="0">
                <a:solidFill>
                  <a:srgbClr val="002060"/>
                </a:solidFill>
                <a:latin typeface="Times New Roman" panose="02020603050405020304" pitchFamily="18" charset="0"/>
                <a:cs typeface="Times New Roman" panose="02020603050405020304" pitchFamily="18" charset="0"/>
              </a:rPr>
              <a:t>III.H Přístup k internetu</a:t>
            </a:r>
          </a:p>
          <a:p>
            <a:r>
              <a:rPr lang="cs-CZ" sz="1400" dirty="0">
                <a:solidFill>
                  <a:srgbClr val="002060"/>
                </a:solidFill>
                <a:latin typeface="Times New Roman" panose="02020603050405020304" pitchFamily="18" charset="0"/>
                <a:cs typeface="Times New Roman" panose="02020603050405020304" pitchFamily="18" charset="0"/>
              </a:rPr>
              <a:t>III.I Počet hostů v hromadných ubytovacích zařízeních</a:t>
            </a:r>
          </a:p>
          <a:p>
            <a:r>
              <a:rPr lang="cs-CZ" sz="1400" dirty="0">
                <a:solidFill>
                  <a:srgbClr val="002060"/>
                </a:solidFill>
                <a:latin typeface="Times New Roman" panose="02020603050405020304" pitchFamily="18" charset="0"/>
                <a:cs typeface="Times New Roman" panose="02020603050405020304" pitchFamily="18" charset="0"/>
              </a:rPr>
              <a:t>III.J Výdaje na kulturu z veřejných rozpočtů</a:t>
            </a:r>
          </a:p>
          <a:p>
            <a:r>
              <a:rPr lang="cs-CZ" sz="1400" dirty="0">
                <a:solidFill>
                  <a:srgbClr val="002060"/>
                </a:solidFill>
                <a:latin typeface="Times New Roman" panose="02020603050405020304" pitchFamily="18" charset="0"/>
                <a:cs typeface="Times New Roman" panose="02020603050405020304" pitchFamily="18" charset="0"/>
              </a:rPr>
              <a:t>III.K Pokrytí území ČR schválenou územně plánovací dokumentací obcí</a:t>
            </a:r>
          </a:p>
          <a:p>
            <a:r>
              <a:rPr lang="cs-CZ" sz="1400" dirty="0">
                <a:solidFill>
                  <a:srgbClr val="002060"/>
                </a:solidFill>
                <a:latin typeface="Times New Roman" panose="02020603050405020304" pitchFamily="18" charset="0"/>
                <a:cs typeface="Times New Roman" panose="02020603050405020304" pitchFamily="18" charset="0"/>
              </a:rPr>
              <a:t>III.L Podíl zastavěného území na celkové rozloze</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Strategický rámec udržitelného rozvoje České republiky</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 (SRUR ČR)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45033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331640" y="4743749"/>
            <a:ext cx="3810694" cy="288032"/>
          </a:xfrm>
          <a:prstGeom prst="rect">
            <a:avLst/>
          </a:prstGeom>
        </p:spPr>
        <p:txBody>
          <a:bodyPr>
            <a:noAutofit/>
          </a:bodyPr>
          <a:lstStyle/>
          <a:p>
            <a:pPr marL="0" indent="0">
              <a:buNone/>
            </a:pPr>
            <a:r>
              <a:rPr lang="cs-CZ" sz="800" dirty="0">
                <a:solidFill>
                  <a:srgbClr val="307871"/>
                </a:solidFill>
                <a:latin typeface="Times New Roman" panose="02020603050405020304" pitchFamily="18" charset="0"/>
                <a:cs typeface="Times New Roman" panose="02020603050405020304" pitchFamily="18" charset="0"/>
              </a:rPr>
              <a:t>Zdroj: SRUR 2010</a:t>
            </a:r>
          </a:p>
        </p:txBody>
      </p:sp>
      <p:sp>
        <p:nvSpPr>
          <p:cNvPr id="6" name="Nadpis 5"/>
          <p:cNvSpPr>
            <a:spLocks noGrp="1"/>
          </p:cNvSpPr>
          <p:nvPr>
            <p:ph type="title"/>
          </p:nvPr>
        </p:nvSpPr>
        <p:spPr>
          <a:xfrm>
            <a:off x="179512" y="195486"/>
            <a:ext cx="7128792" cy="507703"/>
          </a:xfrm>
        </p:spPr>
        <p:txBody>
          <a:bodyPr/>
          <a:lstStyle/>
          <a:p>
            <a:r>
              <a:rPr lang="cs-CZ" dirty="0"/>
              <a:t>Prioritní osa 4 – Krajina, ekosystémy a biodiverzita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stretch>
            <a:fillRect/>
          </a:stretch>
        </p:blipFill>
        <p:spPr>
          <a:xfrm>
            <a:off x="905466" y="995797"/>
            <a:ext cx="6402838" cy="3736193"/>
          </a:xfrm>
          <a:prstGeom prst="rect">
            <a:avLst/>
          </a:prstGeom>
        </p:spPr>
      </p:pic>
    </p:spTree>
    <p:extLst>
      <p:ext uri="{BB962C8B-B14F-4D97-AF65-F5344CB8AC3E}">
        <p14:creationId xmlns:p14="http://schemas.microsoft.com/office/powerpoint/2010/main" val="29223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635646"/>
            <a:ext cx="3024336" cy="324036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267494"/>
            <a:ext cx="4831940"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Indikátory </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Prioritní osa 4: Krajina, ekosystémy a biodiverzita</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IV.A Indikátor změn území a ekosystémů</a:t>
            </a:r>
          </a:p>
          <a:p>
            <a:r>
              <a:rPr lang="cs-CZ" sz="1400" dirty="0">
                <a:solidFill>
                  <a:srgbClr val="002060"/>
                </a:solidFill>
                <a:latin typeface="Times New Roman" panose="02020603050405020304" pitchFamily="18" charset="0"/>
                <a:cs typeface="Times New Roman" panose="02020603050405020304" pitchFamily="18" charset="0"/>
              </a:rPr>
              <a:t>IV.B Index běžných druhů volně žijících ptáků</a:t>
            </a:r>
          </a:p>
          <a:p>
            <a:r>
              <a:rPr lang="cs-CZ" sz="1400" dirty="0">
                <a:solidFill>
                  <a:srgbClr val="002060"/>
                </a:solidFill>
                <a:latin typeface="Times New Roman" panose="02020603050405020304" pitchFamily="18" charset="0"/>
                <a:cs typeface="Times New Roman" panose="02020603050405020304" pitchFamily="18" charset="0"/>
              </a:rPr>
              <a:t>IV.C Výdaje na ochranu životního prostředí a veřejné výdaje na ochranu životního</a:t>
            </a:r>
          </a:p>
          <a:p>
            <a:r>
              <a:rPr lang="cs-CZ" sz="1400" dirty="0">
                <a:solidFill>
                  <a:srgbClr val="002060"/>
                </a:solidFill>
                <a:latin typeface="Times New Roman" panose="02020603050405020304" pitchFamily="18" charset="0"/>
                <a:cs typeface="Times New Roman" panose="02020603050405020304" pitchFamily="18" charset="0"/>
              </a:rPr>
              <a:t>prostředí</a:t>
            </a:r>
          </a:p>
          <a:p>
            <a:r>
              <a:rPr lang="cs-CZ" sz="1400" dirty="0">
                <a:solidFill>
                  <a:srgbClr val="002060"/>
                </a:solidFill>
                <a:latin typeface="Times New Roman" panose="02020603050405020304" pitchFamily="18" charset="0"/>
                <a:cs typeface="Times New Roman" panose="02020603050405020304" pitchFamily="18" charset="0"/>
              </a:rPr>
              <a:t>IV.D Spotřeba základních živin v minerálních hnojivech</a:t>
            </a:r>
          </a:p>
          <a:p>
            <a:r>
              <a:rPr lang="cs-CZ" sz="1400" dirty="0">
                <a:solidFill>
                  <a:srgbClr val="002060"/>
                </a:solidFill>
                <a:latin typeface="Times New Roman" panose="02020603050405020304" pitchFamily="18" charset="0"/>
                <a:cs typeface="Times New Roman" panose="02020603050405020304" pitchFamily="18" charset="0"/>
              </a:rPr>
              <a:t>IV.E Podíl ekologického zemědělství</a:t>
            </a:r>
          </a:p>
          <a:p>
            <a:r>
              <a:rPr lang="cs-CZ" sz="1400" dirty="0">
                <a:solidFill>
                  <a:srgbClr val="002060"/>
                </a:solidFill>
                <a:latin typeface="Times New Roman" panose="02020603050405020304" pitchFamily="18" charset="0"/>
                <a:cs typeface="Times New Roman" panose="02020603050405020304" pitchFamily="18" charset="0"/>
              </a:rPr>
              <a:t>IV.F Defoliace</a:t>
            </a:r>
          </a:p>
          <a:p>
            <a:r>
              <a:rPr lang="cs-CZ" sz="1400" dirty="0">
                <a:solidFill>
                  <a:srgbClr val="002060"/>
                </a:solidFill>
                <a:latin typeface="Times New Roman" panose="02020603050405020304" pitchFamily="18" charset="0"/>
                <a:cs typeface="Times New Roman" panose="02020603050405020304" pitchFamily="18" charset="0"/>
              </a:rPr>
              <a:t>IV.G Intenzita těžby dřeva</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Strategický rámec udržitelného rozvoje České republiky</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 (SRUR ČR)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58163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331640" y="4743749"/>
            <a:ext cx="3810694" cy="288032"/>
          </a:xfrm>
          <a:prstGeom prst="rect">
            <a:avLst/>
          </a:prstGeom>
        </p:spPr>
        <p:txBody>
          <a:bodyPr>
            <a:noAutofit/>
          </a:bodyPr>
          <a:lstStyle/>
          <a:p>
            <a:pPr marL="0" indent="0">
              <a:buNone/>
            </a:pPr>
            <a:r>
              <a:rPr lang="cs-CZ" sz="800" dirty="0">
                <a:solidFill>
                  <a:srgbClr val="307871"/>
                </a:solidFill>
                <a:latin typeface="Times New Roman" panose="02020603050405020304" pitchFamily="18" charset="0"/>
                <a:cs typeface="Times New Roman" panose="02020603050405020304" pitchFamily="18" charset="0"/>
              </a:rPr>
              <a:t>Zdroj: SRUR 2010</a:t>
            </a:r>
          </a:p>
        </p:txBody>
      </p:sp>
      <p:sp>
        <p:nvSpPr>
          <p:cNvPr id="6" name="Nadpis 5"/>
          <p:cNvSpPr>
            <a:spLocks noGrp="1"/>
          </p:cNvSpPr>
          <p:nvPr>
            <p:ph type="title"/>
          </p:nvPr>
        </p:nvSpPr>
        <p:spPr>
          <a:xfrm>
            <a:off x="179512" y="195486"/>
            <a:ext cx="7128792" cy="507703"/>
          </a:xfrm>
        </p:spPr>
        <p:txBody>
          <a:bodyPr/>
          <a:lstStyle/>
          <a:p>
            <a:r>
              <a:rPr lang="cs-CZ" dirty="0"/>
              <a:t>Prioritní osa 5 – Stabilní a bezpečná společnost</a:t>
            </a:r>
            <a:br>
              <a:rPr lang="cs-CZ" dirty="0"/>
            </a:b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4" name="Obrázek 3"/>
          <p:cNvPicPr>
            <a:picLocks noChangeAspect="1"/>
          </p:cNvPicPr>
          <p:nvPr/>
        </p:nvPicPr>
        <p:blipFill rotWithShape="1">
          <a:blip r:embed="rId3"/>
          <a:srcRect t="356" b="1164"/>
          <a:stretch/>
        </p:blipFill>
        <p:spPr>
          <a:xfrm>
            <a:off x="1714500" y="714949"/>
            <a:ext cx="3949333" cy="3982975"/>
          </a:xfrm>
          <a:prstGeom prst="rect">
            <a:avLst/>
          </a:prstGeom>
        </p:spPr>
      </p:pic>
    </p:spTree>
    <p:extLst>
      <p:ext uri="{BB962C8B-B14F-4D97-AF65-F5344CB8AC3E}">
        <p14:creationId xmlns:p14="http://schemas.microsoft.com/office/powerpoint/2010/main" val="345783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635646"/>
            <a:ext cx="3024336" cy="324036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267494"/>
            <a:ext cx="4831940"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Indikátory </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Prioritní osa 5: Stabilní a bezpečná společnost</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V.A Index vnímání korupce</a:t>
            </a:r>
          </a:p>
          <a:p>
            <a:r>
              <a:rPr lang="cs-CZ" sz="1400" dirty="0">
                <a:solidFill>
                  <a:srgbClr val="002060"/>
                </a:solidFill>
                <a:latin typeface="Times New Roman" panose="02020603050405020304" pitchFamily="18" charset="0"/>
                <a:cs typeface="Times New Roman" panose="02020603050405020304" pitchFamily="18" charset="0"/>
              </a:rPr>
              <a:t>V.B Účast ve volbách</a:t>
            </a:r>
          </a:p>
          <a:p>
            <a:r>
              <a:rPr lang="cs-CZ" sz="1400" dirty="0">
                <a:solidFill>
                  <a:srgbClr val="002060"/>
                </a:solidFill>
                <a:latin typeface="Times New Roman" panose="02020603050405020304" pitchFamily="18" charset="0"/>
                <a:cs typeface="Times New Roman" panose="02020603050405020304" pitchFamily="18" charset="0"/>
              </a:rPr>
              <a:t>V.C Populace žijící pod hranicí chudoby před a po sociálních transferech</a:t>
            </a:r>
          </a:p>
          <a:p>
            <a:r>
              <a:rPr lang="cs-CZ" sz="1400" dirty="0">
                <a:solidFill>
                  <a:srgbClr val="002060"/>
                </a:solidFill>
                <a:latin typeface="Times New Roman" panose="02020603050405020304" pitchFamily="18" charset="0"/>
                <a:cs typeface="Times New Roman" panose="02020603050405020304" pitchFamily="18" charset="0"/>
              </a:rPr>
              <a:t>V.D Saldo a dluh vládního sektoru</a:t>
            </a:r>
          </a:p>
          <a:p>
            <a:r>
              <a:rPr lang="cs-CZ" sz="1400" dirty="0">
                <a:solidFill>
                  <a:srgbClr val="002060"/>
                </a:solidFill>
                <a:latin typeface="Times New Roman" panose="02020603050405020304" pitchFamily="18" charset="0"/>
                <a:cs typeface="Times New Roman" panose="02020603050405020304" pitchFamily="18" charset="0"/>
              </a:rPr>
              <a:t>V.E Průměrná délka soudního řízení</a:t>
            </a:r>
          </a:p>
          <a:p>
            <a:r>
              <a:rPr lang="cs-CZ" sz="1400" dirty="0">
                <a:solidFill>
                  <a:srgbClr val="002060"/>
                </a:solidFill>
                <a:latin typeface="Times New Roman" panose="02020603050405020304" pitchFamily="18" charset="0"/>
                <a:cs typeface="Times New Roman" panose="02020603050405020304" pitchFamily="18" charset="0"/>
              </a:rPr>
              <a:t>V.F Celková zahraniční rozvojová spolupráce</a:t>
            </a:r>
          </a:p>
          <a:p>
            <a:r>
              <a:rPr lang="cs-CZ" sz="1400" dirty="0">
                <a:solidFill>
                  <a:srgbClr val="002060"/>
                </a:solidFill>
                <a:latin typeface="Times New Roman" panose="02020603050405020304" pitchFamily="18" charset="0"/>
                <a:cs typeface="Times New Roman" panose="02020603050405020304" pitchFamily="18" charset="0"/>
              </a:rPr>
              <a:t>V.G Emise skleníkových plynů na obyvatele a na jednotku HDP</a:t>
            </a:r>
          </a:p>
          <a:p>
            <a:r>
              <a:rPr lang="cs-CZ" sz="1400" dirty="0">
                <a:solidFill>
                  <a:srgbClr val="002060"/>
                </a:solidFill>
                <a:latin typeface="Times New Roman" panose="02020603050405020304" pitchFamily="18" charset="0"/>
                <a:cs typeface="Times New Roman" panose="02020603050405020304" pitchFamily="18" charset="0"/>
              </a:rPr>
              <a:t>V.H Přímé zahraniční investice</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Strategický rámec udržitelného rozvoje České republiky</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 (SRUR ČR)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58871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635646"/>
            <a:ext cx="3024336" cy="324036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Pod záštitou České manažerské asociace byla 26. června 2012 v rámci Dne úspěšných manažerů a firem - podepsána dohoda o založení české pobočky World Business </a:t>
            </a:r>
            <a:r>
              <a:rPr lang="cs-CZ" sz="1400" dirty="0" err="1">
                <a:solidFill>
                  <a:schemeClr val="bg1"/>
                </a:solidFill>
                <a:latin typeface="Times New Roman" panose="02020603050405020304" pitchFamily="18" charset="0"/>
                <a:cs typeface="Times New Roman" panose="02020603050405020304" pitchFamily="18" charset="0"/>
              </a:rPr>
              <a:t>Council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for</a:t>
            </a:r>
            <a:r>
              <a:rPr lang="cs-CZ" sz="1400" dirty="0">
                <a:solidFill>
                  <a:schemeClr val="bg1"/>
                </a:solidFill>
                <a:latin typeface="Times New Roman" panose="02020603050405020304" pitchFamily="18" charset="0"/>
                <a:cs typeface="Times New Roman" panose="02020603050405020304" pitchFamily="18" charset="0"/>
              </a:rPr>
              <a:t> Sustainable Development (WBCSD). </a:t>
            </a:r>
          </a:p>
          <a:p>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Online</a:t>
            </a:r>
          </a:p>
          <a:p>
            <a:pPr marL="0" indent="0">
              <a:buNone/>
            </a:pPr>
            <a:r>
              <a:rPr lang="cs-CZ" sz="1000" dirty="0">
                <a:solidFill>
                  <a:schemeClr val="bg1"/>
                </a:solidFill>
                <a:latin typeface="Times New Roman" panose="02020603050405020304" pitchFamily="18" charset="0"/>
                <a:cs typeface="Times New Roman" panose="02020603050405020304" pitchFamily="18" charset="0"/>
                <a:hlinkClick r:id="rId2"/>
              </a:rPr>
              <a:t>http://www.cbcsd.cz/</a:t>
            </a: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267494"/>
            <a:ext cx="4111860"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Česká pobočka se tak stala 64. v pořadí. </a:t>
            </a:r>
            <a:r>
              <a:rPr lang="cs-CZ" sz="1400" b="1" dirty="0">
                <a:solidFill>
                  <a:srgbClr val="002060"/>
                </a:solidFill>
                <a:latin typeface="Times New Roman" panose="02020603050405020304" pitchFamily="18" charset="0"/>
                <a:cs typeface="Times New Roman" panose="02020603050405020304" pitchFamily="18" charset="0"/>
              </a:rPr>
              <a:t>Česká podnikatelská rada pro udržitelný rozvoj je občanské sdružení </a:t>
            </a:r>
            <a:r>
              <a:rPr lang="cs-CZ" sz="1400" dirty="0">
                <a:solidFill>
                  <a:srgbClr val="002060"/>
                </a:solidFill>
                <a:latin typeface="Times New Roman" panose="02020603050405020304" pitchFamily="18" charset="0"/>
                <a:cs typeface="Times New Roman" panose="02020603050405020304" pitchFamily="18" charset="0"/>
              </a:rPr>
              <a:t>založené podle zákona č. 83/1990 Sb., v němž se sdružují společnosti i jednotlivci, kteří se snaží vytvořit podmínky pro udržitelnou budoucnost pro podnikání, společnost a životní prostředí.</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Cílem Rady </a:t>
            </a:r>
            <a:r>
              <a:rPr lang="cs-CZ" sz="1400" dirty="0">
                <a:solidFill>
                  <a:srgbClr val="002060"/>
                </a:solidFill>
                <a:latin typeface="Times New Roman" panose="02020603050405020304" pitchFamily="18" charset="0"/>
                <a:cs typeface="Times New Roman" panose="02020603050405020304" pitchFamily="18" charset="0"/>
              </a:rPr>
              <a:t>je zprostředkovávat aktivní roli podnikatelské sféry na udržitelném růstu české společnosti. Dále také připravovat a realizovat podnikové či sektorové programy a projekty místního, regionálního a národního charakteru se zaměřením na propojování cílů udržitelného hospodářského vývoje, zajištění sociálních hodnot a environmentální přijatelnosti.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Česká podnikatelská rada pro udržitelný rozvoj</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96391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2800" b="1" dirty="0">
                <a:solidFill>
                  <a:schemeClr val="bg1"/>
                </a:solidFill>
                <a:latin typeface="Times New Roman" panose="02020603050405020304" pitchFamily="18" charset="0"/>
                <a:cs typeface="Times New Roman" panose="02020603050405020304" pitchFamily="18" charset="0"/>
              </a:rPr>
              <a:t>Závěr </a:t>
            </a: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Naše planeta se potýká s obrovskými ekonomickými, sociálními a environmentálními problémy.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Cíle udržitelného rozvoje (</a:t>
            </a:r>
            <a:r>
              <a:rPr lang="cs-CZ" sz="1400" dirty="0" err="1">
                <a:solidFill>
                  <a:srgbClr val="002060"/>
                </a:solidFill>
                <a:latin typeface="Times New Roman" panose="02020603050405020304" pitchFamily="18" charset="0"/>
                <a:cs typeface="Times New Roman" panose="02020603050405020304" pitchFamily="18" charset="0"/>
              </a:rPr>
              <a:t>SDGs</a:t>
            </a:r>
            <a:r>
              <a:rPr lang="cs-CZ" sz="1400" dirty="0">
                <a:solidFill>
                  <a:srgbClr val="002060"/>
                </a:solidFill>
                <a:latin typeface="Times New Roman" panose="02020603050405020304" pitchFamily="18" charset="0"/>
                <a:cs typeface="Times New Roman" panose="02020603050405020304" pitchFamily="18" charset="0"/>
              </a:rPr>
              <a:t>) definují globální priority a cíle pro období do roku 2030, jejichž dosažení by mělo pomoci světové problémy vyřešit.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t>
            </a:r>
            <a:r>
              <a:rPr lang="cs-CZ" sz="1400" i="1" dirty="0">
                <a:solidFill>
                  <a:srgbClr val="002060"/>
                </a:solidFill>
                <a:latin typeface="Times New Roman" panose="02020603050405020304" pitchFamily="18" charset="0"/>
                <a:cs typeface="Times New Roman" panose="02020603050405020304" pitchFamily="18" charset="0"/>
              </a:rPr>
              <a:t>Podnikatelská sféra je důležitým partnerem pro dosažení Cílů udržitelného rozvoje. Firmy mohou využít svých klíčových aktivit a přispět k naplnění </a:t>
            </a:r>
            <a:r>
              <a:rPr lang="cs-CZ" sz="1400" i="1" dirty="0" err="1">
                <a:solidFill>
                  <a:srgbClr val="002060"/>
                </a:solidFill>
                <a:latin typeface="Times New Roman" panose="02020603050405020304" pitchFamily="18" charset="0"/>
                <a:cs typeface="Times New Roman" panose="02020603050405020304" pitchFamily="18" charset="0"/>
              </a:rPr>
              <a:t>SDGs</a:t>
            </a:r>
            <a:r>
              <a:rPr lang="cs-CZ" sz="1400" i="1" dirty="0">
                <a:solidFill>
                  <a:srgbClr val="002060"/>
                </a:solidFill>
                <a:latin typeface="Times New Roman" panose="02020603050405020304" pitchFamily="18" charset="0"/>
                <a:cs typeface="Times New Roman" panose="02020603050405020304" pitchFamily="18" charset="0"/>
              </a:rPr>
              <a:t>, a proto se v celosvětovém měřítku obracíme na každou z nich, ab posoudila dopad své činnosti, stanovila si ambiciózní cíle a transparentním způsobem zveřejňovala výsledky, kterých dosáhla</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Ban</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Ki-Moon</a:t>
            </a:r>
            <a:r>
              <a:rPr lang="cs-CZ" sz="1400" dirty="0">
                <a:solidFill>
                  <a:srgbClr val="002060"/>
                </a:solidFill>
                <a:latin typeface="Times New Roman" panose="02020603050405020304" pitchFamily="18" charset="0"/>
                <a:cs typeface="Times New Roman" panose="02020603050405020304" pitchFamily="18" charset="0"/>
              </a:rPr>
              <a:t>, generální tajemník OSN).</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141696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331236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2400" b="1" dirty="0">
              <a:solidFill>
                <a:schemeClr val="bg1"/>
              </a:solidFill>
              <a:latin typeface="Times New Roman" panose="02020603050405020304" pitchFamily="18" charset="0"/>
              <a:cs typeface="Times New Roman" panose="02020603050405020304" pitchFamily="18" charset="0"/>
            </a:endParaRPr>
          </a:p>
          <a:p>
            <a:endParaRPr lang="pl-PL" sz="2400" b="1" dirty="0">
              <a:solidFill>
                <a:schemeClr val="bg1"/>
              </a:solidFill>
              <a:latin typeface="Times New Roman" panose="02020603050405020304" pitchFamily="18" charset="0"/>
              <a:cs typeface="Times New Roman" panose="02020603050405020304" pitchFamily="18" charset="0"/>
            </a:endParaRPr>
          </a:p>
          <a:p>
            <a:endParaRPr lang="pl-PL"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Vzájemné propojení jednotlivých oblastí a principů udržitelného rozvoje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9" name="TextovéPole 8"/>
          <p:cNvSpPr txBox="1"/>
          <p:nvPr/>
        </p:nvSpPr>
        <p:spPr>
          <a:xfrm>
            <a:off x="3844516" y="4933736"/>
            <a:ext cx="4111860" cy="338554"/>
          </a:xfrm>
          <a:prstGeom prst="rect">
            <a:avLst/>
          </a:prstGeom>
          <a:noFill/>
        </p:spPr>
        <p:txBody>
          <a:bodyPr wrap="square" rtlCol="0">
            <a:spAutoFit/>
          </a:bodyPr>
          <a:lstStyle/>
          <a:p>
            <a:r>
              <a:rPr lang="cs-CZ" sz="800" dirty="0"/>
              <a:t>Zdroj: http://vitejtenazemi.cz/cenia/index.php?p=trvale_udrzitelny_rozvoj&amp;site=spotreba (2016)</a:t>
            </a:r>
          </a:p>
          <a:p>
            <a:endParaRPr lang="cs-CZ" sz="800" dirty="0"/>
          </a:p>
        </p:txBody>
      </p:sp>
      <p:pic>
        <p:nvPicPr>
          <p:cNvPr id="3" name="Obrázek 2"/>
          <p:cNvPicPr>
            <a:picLocks noChangeAspect="1"/>
          </p:cNvPicPr>
          <p:nvPr/>
        </p:nvPicPr>
        <p:blipFill>
          <a:blip r:embed="rId3"/>
          <a:stretch>
            <a:fillRect/>
          </a:stretch>
        </p:blipFill>
        <p:spPr>
          <a:xfrm>
            <a:off x="3876464" y="154661"/>
            <a:ext cx="5035952" cy="4779076"/>
          </a:xfrm>
          <a:prstGeom prst="rect">
            <a:avLst/>
          </a:prstGeom>
        </p:spPr>
      </p:pic>
    </p:spTree>
    <p:extLst>
      <p:ext uri="{BB962C8B-B14F-4D97-AF65-F5344CB8AC3E}">
        <p14:creationId xmlns:p14="http://schemas.microsoft.com/office/powerpoint/2010/main" val="2586603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38562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200" dirty="0">
                <a:solidFill>
                  <a:schemeClr val="bg1"/>
                </a:solidFill>
                <a:latin typeface="Times New Roman" panose="02020603050405020304" pitchFamily="18" charset="0"/>
                <a:cs typeface="Times New Roman" panose="02020603050405020304" pitchFamily="18" charset="0"/>
              </a:rPr>
              <a:t>Právo člověka na příznivé životní prostředí je obsaženo v </a:t>
            </a:r>
            <a:r>
              <a:rPr lang="cs-CZ" sz="1200" b="1" dirty="0">
                <a:solidFill>
                  <a:schemeClr val="bg1"/>
                </a:solidFill>
                <a:latin typeface="Times New Roman" panose="02020603050405020304" pitchFamily="18" charset="0"/>
                <a:cs typeface="Times New Roman" panose="02020603050405020304" pitchFamily="18" charset="0"/>
              </a:rPr>
              <a:t>Zákoně </a:t>
            </a:r>
            <a:br>
              <a:rPr lang="cs-CZ" sz="1200" b="1" dirty="0">
                <a:solidFill>
                  <a:schemeClr val="bg1"/>
                </a:solidFill>
                <a:latin typeface="Times New Roman" panose="02020603050405020304" pitchFamily="18" charset="0"/>
                <a:cs typeface="Times New Roman" panose="02020603050405020304" pitchFamily="18" charset="0"/>
              </a:rPr>
            </a:br>
            <a:r>
              <a:rPr lang="cs-CZ" sz="1200" b="1" dirty="0">
                <a:solidFill>
                  <a:schemeClr val="bg1"/>
                </a:solidFill>
                <a:latin typeface="Times New Roman" panose="02020603050405020304" pitchFamily="18" charset="0"/>
                <a:cs typeface="Times New Roman" panose="02020603050405020304" pitchFamily="18" charset="0"/>
              </a:rPr>
              <a:t>o životním prostředí z 5. 12. 1991 </a:t>
            </a:r>
            <a:r>
              <a:rPr lang="cs-CZ" sz="1200" dirty="0">
                <a:solidFill>
                  <a:schemeClr val="bg1"/>
                </a:solidFill>
                <a:latin typeface="Times New Roman" panose="02020603050405020304" pitchFamily="18" charset="0"/>
                <a:cs typeface="Times New Roman" panose="02020603050405020304" pitchFamily="18" charset="0"/>
              </a:rPr>
              <a:t>(17/1992 Sb.). </a:t>
            </a:r>
          </a:p>
          <a:p>
            <a:endParaRPr lang="cs-CZ" sz="1200"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Zákon definuje v § 6 trvale udržitelný rozvoj jako </a:t>
            </a:r>
            <a:r>
              <a:rPr lang="cs-CZ" sz="1200" b="1" i="1" dirty="0">
                <a:solidFill>
                  <a:schemeClr val="bg1"/>
                </a:solidFill>
                <a:latin typeface="Times New Roman" panose="02020603050405020304" pitchFamily="18" charset="0"/>
                <a:cs typeface="Times New Roman" panose="02020603050405020304" pitchFamily="18" charset="0"/>
              </a:rPr>
              <a:t>rozvoj, který současným i budoucím generacím zachovává možnost uspokojovat jejich základní životní potřeby, a přitom nesnižuje rozmanitost přírody a zachovává přirozené funkce ekosystémů</a:t>
            </a:r>
            <a:r>
              <a:rPr lang="cs-CZ" sz="12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Koncepce udržitelného rozvoje (trvale udržitelného rozvoje) představuje </a:t>
            </a:r>
            <a:r>
              <a:rPr lang="cs-CZ" sz="1400" b="1" dirty="0">
                <a:solidFill>
                  <a:srgbClr val="002060"/>
                </a:solidFill>
                <a:latin typeface="Times New Roman" panose="02020603050405020304" pitchFamily="18" charset="0"/>
                <a:cs typeface="Times New Roman" panose="02020603050405020304" pitchFamily="18" charset="0"/>
              </a:rPr>
              <a:t>alternativní model vývoje společnosti </a:t>
            </a:r>
            <a:r>
              <a:rPr lang="cs-CZ" sz="1400" dirty="0">
                <a:solidFill>
                  <a:srgbClr val="002060"/>
                </a:solidFill>
                <a:latin typeface="Times New Roman" panose="02020603050405020304" pitchFamily="18" charset="0"/>
                <a:cs typeface="Times New Roman" panose="02020603050405020304" pitchFamily="18" charset="0"/>
              </a:rPr>
              <a:t>oproti dominující industriální ekonomice. </a:t>
            </a:r>
          </a:p>
          <a:p>
            <a:r>
              <a:rPr lang="cs-CZ" sz="1400" dirty="0">
                <a:solidFill>
                  <a:srgbClr val="002060"/>
                </a:solidFill>
                <a:latin typeface="Times New Roman" panose="02020603050405020304" pitchFamily="18" charset="0"/>
                <a:cs typeface="Times New Roman" panose="02020603050405020304" pitchFamily="18" charset="0"/>
              </a:rPr>
              <a:t>Odráží přirozené environmentální </a:t>
            </a:r>
            <a:r>
              <a:rPr lang="cs-CZ" sz="1400" b="1" dirty="0">
                <a:solidFill>
                  <a:srgbClr val="002060"/>
                </a:solidFill>
                <a:latin typeface="Times New Roman" panose="02020603050405020304" pitchFamily="18" charset="0"/>
                <a:cs typeface="Times New Roman" panose="02020603050405020304" pitchFamily="18" charset="0"/>
              </a:rPr>
              <a:t>limity</a:t>
            </a:r>
            <a:r>
              <a:rPr lang="cs-CZ" sz="1400" dirty="0">
                <a:solidFill>
                  <a:srgbClr val="002060"/>
                </a:solidFill>
                <a:latin typeface="Times New Roman" panose="02020603050405020304" pitchFamily="18" charset="0"/>
                <a:cs typeface="Times New Roman" panose="02020603050405020304" pitchFamily="18" charset="0"/>
              </a:rPr>
              <a:t> hospodářského růstu; politiky založené na této koncepci prosazují </a:t>
            </a:r>
            <a:r>
              <a:rPr lang="cs-CZ" sz="1400" b="1" dirty="0">
                <a:solidFill>
                  <a:srgbClr val="002060"/>
                </a:solidFill>
                <a:latin typeface="Times New Roman" panose="02020603050405020304" pitchFamily="18" charset="0"/>
                <a:cs typeface="Times New Roman" panose="02020603050405020304" pitchFamily="18" charset="0"/>
              </a:rPr>
              <a:t>uvedení hospodářského a společenského vývoje do souladu s kapacitami ekosystémů, se zachováním přírodních hodnot a biologické rozmanitosti pro nynější i příští generace. </a:t>
            </a:r>
          </a:p>
          <a:p>
            <a:r>
              <a:rPr lang="cs-CZ" sz="1400" dirty="0">
                <a:solidFill>
                  <a:srgbClr val="002060"/>
                </a:solidFill>
                <a:latin typeface="Times New Roman" panose="02020603050405020304" pitchFamily="18" charset="0"/>
                <a:cs typeface="Times New Roman" panose="02020603050405020304" pitchFamily="18" charset="0"/>
              </a:rPr>
              <a:t>Klasická definice ze zprávy </a:t>
            </a:r>
            <a:r>
              <a:rPr lang="cs-CZ" sz="1400" b="1" dirty="0">
                <a:solidFill>
                  <a:srgbClr val="002060"/>
                </a:solidFill>
                <a:latin typeface="Times New Roman" panose="02020603050405020304" pitchFamily="18" charset="0"/>
                <a:cs typeface="Times New Roman" panose="02020603050405020304" pitchFamily="18" charset="0"/>
              </a:rPr>
              <a:t>Komise OSN pro životní prostředí a rozvoj </a:t>
            </a:r>
            <a:r>
              <a:rPr lang="cs-CZ" sz="1400" dirty="0">
                <a:solidFill>
                  <a:srgbClr val="002060"/>
                </a:solidFill>
                <a:latin typeface="Times New Roman" panose="02020603050405020304" pitchFamily="18" charset="0"/>
                <a:cs typeface="Times New Roman" panose="02020603050405020304" pitchFamily="18" charset="0"/>
              </a:rPr>
              <a:t>(tzv. </a:t>
            </a:r>
            <a:r>
              <a:rPr lang="cs-CZ" sz="1400" b="1" dirty="0">
                <a:solidFill>
                  <a:srgbClr val="002060"/>
                </a:solidFill>
                <a:latin typeface="Times New Roman" panose="02020603050405020304" pitchFamily="18" charset="0"/>
                <a:cs typeface="Times New Roman" panose="02020603050405020304" pitchFamily="18" charset="0"/>
              </a:rPr>
              <a:t>Zpráva</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Brundtlandové</a:t>
            </a:r>
            <a:r>
              <a:rPr lang="cs-CZ" sz="1400" dirty="0">
                <a:solidFill>
                  <a:srgbClr val="002060"/>
                </a:solidFill>
                <a:latin typeface="Times New Roman" panose="02020603050405020304" pitchFamily="18" charset="0"/>
                <a:cs typeface="Times New Roman" panose="02020603050405020304" pitchFamily="18" charset="0"/>
              </a:rPr>
              <a:t>, 1987): </a:t>
            </a:r>
          </a:p>
          <a:p>
            <a:pPr lvl="1"/>
            <a:r>
              <a:rPr lang="cs-CZ" sz="1400" dirty="0">
                <a:solidFill>
                  <a:srgbClr val="002060"/>
                </a:solidFill>
                <a:latin typeface="Times New Roman" panose="02020603050405020304" pitchFamily="18" charset="0"/>
                <a:cs typeface="Times New Roman" panose="02020603050405020304" pitchFamily="18" charset="0"/>
              </a:rPr>
              <a:t>„</a:t>
            </a:r>
            <a:r>
              <a:rPr lang="cs-CZ" sz="1400" i="1" dirty="0">
                <a:solidFill>
                  <a:srgbClr val="002060"/>
                </a:solidFill>
                <a:latin typeface="Times New Roman" panose="02020603050405020304" pitchFamily="18" charset="0"/>
                <a:cs typeface="Times New Roman" panose="02020603050405020304" pitchFamily="18" charset="0"/>
              </a:rPr>
              <a:t>Udržitelný rozvoj je takový rozvoj, který zajistí potřeby současných generací, aniž by bylo ohroženo splnění potřeb generací příštích, a aniž by se to dělo na úkor jiných národů</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Udržitelný rozvoj - vymezení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Milníkem ve vývoji udržitelného rozvoje bylo vydání publikace </a:t>
            </a:r>
            <a:r>
              <a:rPr lang="cs-CZ" sz="1400" b="1" dirty="0">
                <a:solidFill>
                  <a:schemeClr val="bg1"/>
                </a:solidFill>
                <a:latin typeface="Times New Roman" panose="02020603050405020304" pitchFamily="18" charset="0"/>
                <a:cs typeface="Times New Roman" panose="02020603050405020304" pitchFamily="18" charset="0"/>
              </a:rPr>
              <a:t>Meze růstu </a:t>
            </a:r>
            <a:r>
              <a:rPr lang="cs-CZ" sz="1400" dirty="0">
                <a:solidFill>
                  <a:schemeClr val="bg1"/>
                </a:solidFill>
                <a:latin typeface="Times New Roman" panose="02020603050405020304" pitchFamily="18" charset="0"/>
                <a:cs typeface="Times New Roman" panose="02020603050405020304" pitchFamily="18" charset="0"/>
              </a:rPr>
              <a:t>(známá jako První zpráva Římského klubu) v roce 1972, hlavními autory jsou manželé Meadowsovi. </a:t>
            </a:r>
          </a:p>
          <a:p>
            <a:pPr lvl="1"/>
            <a:r>
              <a:rPr lang="cs-CZ" sz="1400" dirty="0">
                <a:solidFill>
                  <a:schemeClr val="bg1"/>
                </a:solidFill>
                <a:latin typeface="Times New Roman" panose="02020603050405020304" pitchFamily="18" charset="0"/>
                <a:cs typeface="Times New Roman" panose="02020603050405020304" pitchFamily="18" charset="0"/>
              </a:rPr>
              <a:t>Tato zpráva zveřejnila výsledky počítačově simulovaného vývoje lidské populace a využívání přírodních zdrojů do roku 2100.</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Ve stejném roce (1972) se uskutečnila </a:t>
            </a:r>
            <a:r>
              <a:rPr lang="cs-CZ" sz="1400" b="1" dirty="0">
                <a:solidFill>
                  <a:srgbClr val="002060"/>
                </a:solidFill>
                <a:latin typeface="Times New Roman" panose="02020603050405020304" pitchFamily="18" charset="0"/>
                <a:cs typeface="Times New Roman" panose="02020603050405020304" pitchFamily="18" charset="0"/>
              </a:rPr>
              <a:t>konference Organizace spojených národů na téma prostředí člověka.</a:t>
            </a:r>
            <a:r>
              <a:rPr lang="cs-CZ" sz="1400" dirty="0">
                <a:solidFill>
                  <a:srgbClr val="002060"/>
                </a:solidFill>
                <a:latin typeface="Times New Roman" panose="02020603050405020304" pitchFamily="18" charset="0"/>
                <a:cs typeface="Times New Roman" panose="02020603050405020304" pitchFamily="18" charset="0"/>
              </a:rPr>
              <a:t> Zde se objevila </a:t>
            </a:r>
            <a:r>
              <a:rPr lang="cs-CZ" sz="1400" b="1" dirty="0">
                <a:solidFill>
                  <a:srgbClr val="002060"/>
                </a:solidFill>
                <a:latin typeface="Times New Roman" panose="02020603050405020304" pitchFamily="18" charset="0"/>
                <a:cs typeface="Times New Roman" panose="02020603050405020304" pitchFamily="18" charset="0"/>
              </a:rPr>
              <a:t>myšlenka nutnosti ekologicky přijatelného rozvoje </a:t>
            </a:r>
            <a:r>
              <a:rPr lang="cs-CZ" sz="1400" dirty="0">
                <a:solidFill>
                  <a:srgbClr val="002060"/>
                </a:solidFill>
                <a:latin typeface="Times New Roman" panose="02020603050405020304" pitchFamily="18" charset="0"/>
                <a:cs typeface="Times New Roman" panose="02020603050405020304" pitchFamily="18" charset="0"/>
              </a:rPr>
              <a:t>a nastínily se zde hlavní problémy vzájemného působení ekonomického růstu na stav planety. Rovněž zde došlo k načrtnutí </a:t>
            </a:r>
            <a:r>
              <a:rPr lang="cs-CZ" sz="1400" b="1" dirty="0">
                <a:solidFill>
                  <a:srgbClr val="002060"/>
                </a:solidFill>
                <a:latin typeface="Times New Roman" panose="02020603050405020304" pitchFamily="18" charset="0"/>
                <a:cs typeface="Times New Roman" panose="02020603050405020304" pitchFamily="18" charset="0"/>
              </a:rPr>
              <a:t>problémů nerovného vývoje rozvojových zemí </a:t>
            </a:r>
            <a:r>
              <a:rPr lang="cs-CZ" sz="1400" dirty="0">
                <a:solidFill>
                  <a:srgbClr val="002060"/>
                </a:solidFill>
                <a:latin typeface="Times New Roman" panose="02020603050405020304" pitchFamily="18" charset="0"/>
                <a:cs typeface="Times New Roman" panose="02020603050405020304" pitchFamily="18" charset="0"/>
              </a:rPr>
              <a:t>(nazývaných globální jih) a vysoce rozvinutých zemí (pro něž se vžil termín globální sever).</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roce 1980 vypracovaly tři světové organizace (</a:t>
            </a:r>
            <a:r>
              <a:rPr lang="cs-CZ" sz="1400" b="1" i="1" dirty="0">
                <a:solidFill>
                  <a:srgbClr val="002060"/>
                </a:solidFill>
                <a:latin typeface="Times New Roman" panose="02020603050405020304" pitchFamily="18" charset="0"/>
                <a:cs typeface="Times New Roman" panose="02020603050405020304" pitchFamily="18" charset="0"/>
              </a:rPr>
              <a:t>Mezinárodní svaz na ochranu přírody – IUCIN, Program OSN na ochranu životního prostředí – UNEP a Světový fond na ochranu přírody - WWF</a:t>
            </a:r>
            <a:r>
              <a:rPr lang="cs-CZ" sz="1400" dirty="0">
                <a:solidFill>
                  <a:srgbClr val="002060"/>
                </a:solidFill>
                <a:latin typeface="Times New Roman" panose="02020603050405020304" pitchFamily="18" charset="0"/>
                <a:cs typeface="Times New Roman" panose="02020603050405020304" pitchFamily="18" charset="0"/>
              </a:rPr>
              <a:t>) dokument </a:t>
            </a:r>
            <a:r>
              <a:rPr lang="cs-CZ" sz="1400" b="1" dirty="0">
                <a:solidFill>
                  <a:srgbClr val="002060"/>
                </a:solidFill>
                <a:latin typeface="Times New Roman" panose="02020603050405020304" pitchFamily="18" charset="0"/>
                <a:cs typeface="Times New Roman" panose="02020603050405020304" pitchFamily="18" charset="0"/>
              </a:rPr>
              <a:t>Světová strategie ochrany životního prostředí</a:t>
            </a:r>
            <a:r>
              <a:rPr lang="cs-CZ" sz="1400" dirty="0">
                <a:solidFill>
                  <a:srgbClr val="002060"/>
                </a:solidFill>
                <a:latin typeface="Times New Roman" panose="02020603050405020304" pitchFamily="18" charset="0"/>
                <a:cs typeface="Times New Roman" panose="02020603050405020304" pitchFamily="18" charset="0"/>
              </a:rPr>
              <a:t>. Jde o první oficiální dokument akceptující pojem trvale udržitelný rozvoj.</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Udržitelný rozvoj - milníky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44852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V roce 1987 byla přijata zpráva </a:t>
            </a:r>
            <a:r>
              <a:rPr lang="cs-CZ" sz="1400" b="1" dirty="0">
                <a:solidFill>
                  <a:schemeClr val="bg1"/>
                </a:solidFill>
                <a:latin typeface="Times New Roman" panose="02020603050405020304" pitchFamily="18" charset="0"/>
                <a:cs typeface="Times New Roman" panose="02020603050405020304" pitchFamily="18" charset="0"/>
              </a:rPr>
              <a:t>Naše společná budoucnost </a:t>
            </a:r>
            <a:r>
              <a:rPr lang="cs-CZ" sz="1400" dirty="0">
                <a:solidFill>
                  <a:schemeClr val="bg1"/>
                </a:solidFill>
                <a:latin typeface="Times New Roman" panose="02020603050405020304" pitchFamily="18" charset="0"/>
                <a:cs typeface="Times New Roman" panose="02020603050405020304" pitchFamily="18" charset="0"/>
              </a:rPr>
              <a:t>Valným shromážděním OSN.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Zpráva byla vypracována </a:t>
            </a:r>
            <a:r>
              <a:rPr lang="cs-CZ" sz="1400" b="1" dirty="0">
                <a:solidFill>
                  <a:schemeClr val="bg1"/>
                </a:solidFill>
                <a:latin typeface="Times New Roman" panose="02020603050405020304" pitchFamily="18" charset="0"/>
                <a:cs typeface="Times New Roman" panose="02020603050405020304" pitchFamily="18" charset="0"/>
              </a:rPr>
              <a:t>Světovou komisí pro životní prostředí </a:t>
            </a:r>
            <a:r>
              <a:rPr lang="cs-CZ" sz="1400" dirty="0">
                <a:solidFill>
                  <a:schemeClr val="bg1"/>
                </a:solidFill>
                <a:latin typeface="Times New Roman" panose="02020603050405020304" pitchFamily="18" charset="0"/>
                <a:cs typeface="Times New Roman" panose="02020603050405020304" pitchFamily="18" charset="0"/>
              </a:rPr>
              <a:t>pod vedením norské fyzičky, političky a předsedkyni Světové komise pro životní prostředí a rozvoj (</a:t>
            </a:r>
            <a:r>
              <a:rPr lang="cs-CZ" sz="1400" i="1" dirty="0">
                <a:solidFill>
                  <a:schemeClr val="bg1"/>
                </a:solidFill>
                <a:latin typeface="Times New Roman" panose="02020603050405020304" pitchFamily="18" charset="0"/>
                <a:cs typeface="Times New Roman" panose="02020603050405020304" pitchFamily="18" charset="0"/>
              </a:rPr>
              <a:t>World Commission on Environment and Development - WCED</a:t>
            </a:r>
            <a:r>
              <a:rPr lang="cs-CZ" sz="1400" dirty="0">
                <a:solidFill>
                  <a:schemeClr val="bg1"/>
                </a:solidFill>
                <a:latin typeface="Times New Roman" panose="02020603050405020304" pitchFamily="18" charset="0"/>
                <a:cs typeface="Times New Roman" panose="02020603050405020304" pitchFamily="18" charset="0"/>
              </a:rPr>
              <a:t>) </a:t>
            </a:r>
            <a:br>
              <a:rPr lang="cs-CZ" sz="1400" dirty="0">
                <a:solidFill>
                  <a:schemeClr val="bg1"/>
                </a:solidFill>
                <a:latin typeface="Times New Roman" panose="02020603050405020304" pitchFamily="18" charset="0"/>
                <a:cs typeface="Times New Roman" panose="02020603050405020304" pitchFamily="18" charset="0"/>
              </a:rPr>
            </a:br>
            <a:r>
              <a:rPr lang="cs-CZ" sz="1400" b="1" dirty="0" err="1">
                <a:solidFill>
                  <a:schemeClr val="bg1"/>
                </a:solidFill>
                <a:latin typeface="Times New Roman" panose="02020603050405020304" pitchFamily="18" charset="0"/>
                <a:cs typeface="Times New Roman" panose="02020603050405020304" pitchFamily="18" charset="0"/>
              </a:rPr>
              <a:t>Gro</a:t>
            </a:r>
            <a:r>
              <a:rPr lang="cs-CZ" sz="1400" b="1" dirty="0">
                <a:solidFill>
                  <a:schemeClr val="bg1"/>
                </a:solidFill>
                <a:latin typeface="Times New Roman" panose="02020603050405020304" pitchFamily="18" charset="0"/>
                <a:cs typeface="Times New Roman" panose="02020603050405020304" pitchFamily="18" charset="0"/>
              </a:rPr>
              <a:t> </a:t>
            </a:r>
            <a:r>
              <a:rPr lang="cs-CZ" sz="1400" b="1" dirty="0" err="1">
                <a:solidFill>
                  <a:schemeClr val="bg1"/>
                </a:solidFill>
                <a:latin typeface="Times New Roman" panose="02020603050405020304" pitchFamily="18" charset="0"/>
                <a:cs typeface="Times New Roman" panose="02020603050405020304" pitchFamily="18" charset="0"/>
              </a:rPr>
              <a:t>Harlem</a:t>
            </a:r>
            <a:r>
              <a:rPr lang="cs-CZ" sz="1400" b="1" dirty="0">
                <a:solidFill>
                  <a:schemeClr val="bg1"/>
                </a:solidFill>
                <a:latin typeface="Times New Roman" panose="02020603050405020304" pitchFamily="18" charset="0"/>
                <a:cs typeface="Times New Roman" panose="02020603050405020304" pitchFamily="18" charset="0"/>
              </a:rPr>
              <a:t> Brundtland</a:t>
            </a:r>
            <a:r>
              <a:rPr lang="cs-CZ" sz="14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3819972" y="339502"/>
            <a:ext cx="4136404"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Důležitým přelomem se stala v roce </a:t>
            </a:r>
            <a:r>
              <a:rPr lang="cs-CZ" sz="1400" b="1" dirty="0">
                <a:solidFill>
                  <a:srgbClr val="002060"/>
                </a:solidFill>
                <a:latin typeface="Times New Roman" panose="02020603050405020304" pitchFamily="18" charset="0"/>
                <a:cs typeface="Times New Roman" panose="02020603050405020304" pitchFamily="18" charset="0"/>
              </a:rPr>
              <a:t>1992 v Rio de Janeiru schválená Deklarace o životním prostředí a rozvoji </a:t>
            </a:r>
            <a:r>
              <a:rPr lang="cs-CZ" sz="1400" dirty="0">
                <a:solidFill>
                  <a:srgbClr val="002060"/>
                </a:solidFill>
                <a:latin typeface="Times New Roman" panose="02020603050405020304" pitchFamily="18" charset="0"/>
                <a:cs typeface="Times New Roman" panose="02020603050405020304" pitchFamily="18" charset="0"/>
              </a:rPr>
              <a:t>(Charta Země) obsahující 27 principů trvale udržitelného rozvoje a ustanovení Agendy 21.</a:t>
            </a:r>
          </a:p>
          <a:p>
            <a:r>
              <a:rPr lang="cs-CZ" sz="1400" dirty="0">
                <a:solidFill>
                  <a:srgbClr val="002060"/>
                </a:solidFill>
                <a:latin typeface="Times New Roman" panose="02020603050405020304" pitchFamily="18" charset="0"/>
                <a:cs typeface="Times New Roman" panose="02020603050405020304" pitchFamily="18" charset="0"/>
              </a:rPr>
              <a:t>V roce </a:t>
            </a:r>
            <a:r>
              <a:rPr lang="cs-CZ" sz="1400" b="1" dirty="0">
                <a:solidFill>
                  <a:srgbClr val="002060"/>
                </a:solidFill>
                <a:latin typeface="Times New Roman" panose="02020603050405020304" pitchFamily="18" charset="0"/>
                <a:cs typeface="Times New Roman" panose="02020603050405020304" pitchFamily="18" charset="0"/>
              </a:rPr>
              <a:t>1992 </a:t>
            </a:r>
            <a:r>
              <a:rPr lang="cs-CZ" sz="1400" dirty="0">
                <a:solidFill>
                  <a:srgbClr val="002060"/>
                </a:solidFill>
                <a:latin typeface="Times New Roman" panose="02020603050405020304" pitchFamily="18" charset="0"/>
                <a:cs typeface="Times New Roman" panose="02020603050405020304" pitchFamily="18" charset="0"/>
              </a:rPr>
              <a:t>byl v ČR </a:t>
            </a:r>
            <a:r>
              <a:rPr lang="cs-CZ" sz="1400" b="1" dirty="0">
                <a:solidFill>
                  <a:srgbClr val="002060"/>
                </a:solidFill>
                <a:latin typeface="Times New Roman" panose="02020603050405020304" pitchFamily="18" charset="0"/>
                <a:cs typeface="Times New Roman" panose="02020603050405020304" pitchFamily="18" charset="0"/>
              </a:rPr>
              <a:t>definován trvale udržitelný rozvoj zákonem</a:t>
            </a:r>
            <a:r>
              <a:rPr lang="cs-CZ" sz="1400" dirty="0">
                <a:solidFill>
                  <a:srgbClr val="002060"/>
                </a:solidFill>
                <a:latin typeface="Times New Roman" panose="02020603050405020304" pitchFamily="18" charset="0"/>
                <a:cs typeface="Times New Roman" panose="02020603050405020304" pitchFamily="18" charset="0"/>
              </a:rPr>
              <a:t> č. 17/1992 Sb., o životním prostředí.</a:t>
            </a:r>
          </a:p>
          <a:p>
            <a:r>
              <a:rPr lang="cs-CZ" sz="1400" dirty="0">
                <a:solidFill>
                  <a:srgbClr val="002060"/>
                </a:solidFill>
                <a:latin typeface="Times New Roman" panose="02020603050405020304" pitchFamily="18" charset="0"/>
                <a:cs typeface="Times New Roman" panose="02020603050405020304" pitchFamily="18" charset="0"/>
              </a:rPr>
              <a:t>V roce </a:t>
            </a:r>
            <a:r>
              <a:rPr lang="cs-CZ" sz="1400" b="1" dirty="0">
                <a:solidFill>
                  <a:srgbClr val="002060"/>
                </a:solidFill>
                <a:latin typeface="Times New Roman" panose="02020603050405020304" pitchFamily="18" charset="0"/>
                <a:cs typeface="Times New Roman" panose="02020603050405020304" pitchFamily="18" charset="0"/>
              </a:rPr>
              <a:t>1993 </a:t>
            </a:r>
            <a:r>
              <a:rPr lang="cs-CZ" sz="1400" dirty="0">
                <a:solidFill>
                  <a:srgbClr val="002060"/>
                </a:solidFill>
                <a:latin typeface="Times New Roman" panose="02020603050405020304" pitchFamily="18" charset="0"/>
                <a:cs typeface="Times New Roman" panose="02020603050405020304" pitchFamily="18" charset="0"/>
              </a:rPr>
              <a:t>byl ustaven </a:t>
            </a:r>
            <a:r>
              <a:rPr lang="cs-CZ" sz="1400" b="1" dirty="0">
                <a:solidFill>
                  <a:srgbClr val="002060"/>
                </a:solidFill>
                <a:latin typeface="Times New Roman" panose="02020603050405020304" pitchFamily="18" charset="0"/>
                <a:cs typeface="Times New Roman" panose="02020603050405020304" pitchFamily="18" charset="0"/>
              </a:rPr>
              <a:t>Výbor OSN pro trvale udržitelný rozvoj.</a:t>
            </a:r>
          </a:p>
          <a:p>
            <a:r>
              <a:rPr lang="cs-CZ" sz="1400" dirty="0">
                <a:solidFill>
                  <a:srgbClr val="002060"/>
                </a:solidFill>
                <a:latin typeface="Times New Roman" panose="02020603050405020304" pitchFamily="18" charset="0"/>
                <a:cs typeface="Times New Roman" panose="02020603050405020304" pitchFamily="18" charset="0"/>
              </a:rPr>
              <a:t>V roce </a:t>
            </a:r>
            <a:r>
              <a:rPr lang="cs-CZ" sz="1400" b="1" dirty="0">
                <a:solidFill>
                  <a:srgbClr val="002060"/>
                </a:solidFill>
                <a:latin typeface="Times New Roman" panose="02020603050405020304" pitchFamily="18" charset="0"/>
                <a:cs typeface="Times New Roman" panose="02020603050405020304" pitchFamily="18" charset="0"/>
              </a:rPr>
              <a:t>1998 </a:t>
            </a:r>
            <a:r>
              <a:rPr lang="cs-CZ" sz="1400" dirty="0">
                <a:solidFill>
                  <a:srgbClr val="002060"/>
                </a:solidFill>
                <a:latin typeface="Times New Roman" panose="02020603050405020304" pitchFamily="18" charset="0"/>
                <a:cs typeface="Times New Roman" panose="02020603050405020304" pitchFamily="18" charset="0"/>
              </a:rPr>
              <a:t>na ministerském zasedání </a:t>
            </a:r>
            <a:r>
              <a:rPr lang="cs-CZ" sz="1400" b="1" dirty="0">
                <a:solidFill>
                  <a:srgbClr val="002060"/>
                </a:solidFill>
                <a:latin typeface="Times New Roman" panose="02020603050405020304" pitchFamily="18" charset="0"/>
                <a:cs typeface="Times New Roman" panose="02020603050405020304" pitchFamily="18" charset="0"/>
              </a:rPr>
              <a:t>Rady OECD v Paříži byl prohlášen trvale udržitelný rozvoj za prioritu </a:t>
            </a:r>
            <a:r>
              <a:rPr lang="cs-CZ" sz="1400" dirty="0">
                <a:solidFill>
                  <a:srgbClr val="002060"/>
                </a:solidFill>
                <a:latin typeface="Times New Roman" panose="02020603050405020304" pitchFamily="18" charset="0"/>
                <a:cs typeface="Times New Roman" panose="02020603050405020304" pitchFamily="18" charset="0"/>
              </a:rPr>
              <a:t>členských zemí.</a:t>
            </a:r>
          </a:p>
          <a:p>
            <a:r>
              <a:rPr lang="cs-CZ" sz="1400" dirty="0">
                <a:solidFill>
                  <a:srgbClr val="002060"/>
                </a:solidFill>
                <a:latin typeface="Times New Roman" panose="02020603050405020304" pitchFamily="18" charset="0"/>
                <a:cs typeface="Times New Roman" panose="02020603050405020304" pitchFamily="18" charset="0"/>
              </a:rPr>
              <a:t>Na konferenci v Rio de Janeiru navázal v roce </a:t>
            </a:r>
            <a:r>
              <a:rPr lang="cs-CZ" sz="1400" b="1" dirty="0">
                <a:solidFill>
                  <a:srgbClr val="002060"/>
                </a:solidFill>
                <a:latin typeface="Times New Roman" panose="02020603050405020304" pitchFamily="18" charset="0"/>
                <a:cs typeface="Times New Roman" panose="02020603050405020304" pitchFamily="18" charset="0"/>
              </a:rPr>
              <a:t>2000 Summit tisíciletí v New Yorku</a:t>
            </a:r>
            <a:r>
              <a:rPr lang="cs-CZ" sz="1400" dirty="0">
                <a:solidFill>
                  <a:srgbClr val="002060"/>
                </a:solidFill>
                <a:latin typeface="Times New Roman" panose="02020603050405020304" pitchFamily="18" charset="0"/>
                <a:cs typeface="Times New Roman" panose="02020603050405020304" pitchFamily="18" charset="0"/>
              </a:rPr>
              <a:t>, který označil zachování udržitelné budoucnosti za vůbec nejnaléhavější výzvu.</a:t>
            </a:r>
          </a:p>
          <a:p>
            <a:r>
              <a:rPr lang="cs-CZ" sz="1400" dirty="0">
                <a:solidFill>
                  <a:srgbClr val="002060"/>
                </a:solidFill>
                <a:latin typeface="Times New Roman" panose="02020603050405020304" pitchFamily="18" charset="0"/>
                <a:cs typeface="Times New Roman" panose="02020603050405020304" pitchFamily="18" charset="0"/>
              </a:rPr>
              <a:t>V roce </a:t>
            </a:r>
            <a:r>
              <a:rPr lang="cs-CZ" sz="1400" b="1" dirty="0">
                <a:solidFill>
                  <a:srgbClr val="002060"/>
                </a:solidFill>
                <a:latin typeface="Times New Roman" panose="02020603050405020304" pitchFamily="18" charset="0"/>
                <a:cs typeface="Times New Roman" panose="02020603050405020304" pitchFamily="18" charset="0"/>
              </a:rPr>
              <a:t>2002 se konala Celosvětová konference OSN o udržitelném rozvoji v Johannesburgu</a:t>
            </a:r>
            <a:r>
              <a:rPr lang="cs-CZ" sz="1400" dirty="0">
                <a:solidFill>
                  <a:srgbClr val="002060"/>
                </a:solidFill>
                <a:latin typeface="Times New Roman" panose="02020603050405020304" pitchFamily="18" charset="0"/>
                <a:cs typeface="Times New Roman" panose="02020603050405020304" pitchFamily="18" charset="0"/>
              </a:rPr>
              <a:t>, která zdůraznila podstatu udržitelného rozvoje.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Udržitelný rozvoj - milníky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21552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V roce 2005 byl zakončen projekt „</a:t>
            </a:r>
            <a:r>
              <a:rPr lang="cs-CZ" sz="1400" b="1" dirty="0">
                <a:solidFill>
                  <a:schemeClr val="bg1"/>
                </a:solidFill>
                <a:latin typeface="Times New Roman" panose="02020603050405020304" pitchFamily="18" charset="0"/>
                <a:cs typeface="Times New Roman" panose="02020603050405020304" pitchFamily="18" charset="0"/>
              </a:rPr>
              <a:t>Hodnocení ekosystémů na přelomu tisíciletí</a:t>
            </a:r>
            <a:r>
              <a:rPr lang="cs-CZ" sz="1400" dirty="0">
                <a:solidFill>
                  <a:schemeClr val="bg1"/>
                </a:solidFill>
                <a:latin typeface="Times New Roman" panose="02020603050405020304" pitchFamily="18" charset="0"/>
                <a:cs typeface="Times New Roman" panose="02020603050405020304" pitchFamily="18" charset="0"/>
              </a:rPr>
              <a:t>“ (</a:t>
            </a:r>
            <a:r>
              <a:rPr lang="cs-CZ" sz="1400" i="1" dirty="0" err="1">
                <a:solidFill>
                  <a:schemeClr val="bg1"/>
                </a:solidFill>
                <a:latin typeface="Times New Roman" panose="02020603050405020304" pitchFamily="18" charset="0"/>
                <a:cs typeface="Times New Roman" panose="02020603050405020304" pitchFamily="18" charset="0"/>
              </a:rPr>
              <a:t>Millennium</a:t>
            </a:r>
            <a:r>
              <a:rPr lang="cs-CZ" sz="1400" i="1" dirty="0">
                <a:solidFill>
                  <a:schemeClr val="bg1"/>
                </a:solidFill>
                <a:latin typeface="Times New Roman" panose="02020603050405020304" pitchFamily="18" charset="0"/>
                <a:cs typeface="Times New Roman" panose="02020603050405020304" pitchFamily="18" charset="0"/>
              </a:rPr>
              <a:t> </a:t>
            </a:r>
            <a:r>
              <a:rPr lang="cs-CZ" sz="1400" i="1" dirty="0" err="1">
                <a:solidFill>
                  <a:schemeClr val="bg1"/>
                </a:solidFill>
                <a:latin typeface="Times New Roman" panose="02020603050405020304" pitchFamily="18" charset="0"/>
                <a:cs typeface="Times New Roman" panose="02020603050405020304" pitchFamily="18" charset="0"/>
              </a:rPr>
              <a:t>Ecosystem</a:t>
            </a:r>
            <a:r>
              <a:rPr lang="cs-CZ" sz="1400" i="1" dirty="0">
                <a:solidFill>
                  <a:schemeClr val="bg1"/>
                </a:solidFill>
                <a:latin typeface="Times New Roman" panose="02020603050405020304" pitchFamily="18" charset="0"/>
                <a:cs typeface="Times New Roman" panose="02020603050405020304" pitchFamily="18" charset="0"/>
              </a:rPr>
              <a:t> Assessment</a:t>
            </a:r>
            <a:r>
              <a:rPr lang="cs-CZ" sz="1400" dirty="0">
                <a:solidFill>
                  <a:schemeClr val="bg1"/>
                </a:solidFill>
                <a:latin typeface="Times New Roman" panose="02020603050405020304" pitchFamily="18" charset="0"/>
                <a:cs typeface="Times New Roman" panose="02020603050405020304" pitchFamily="18" charset="0"/>
              </a:rPr>
              <a:t>), který byl odstartován generálním tajemníkem OSN Kofi Annanem a který vycházel ze základních mezinárodních smluv o ochraně přírody.</a:t>
            </a:r>
          </a:p>
        </p:txBody>
      </p:sp>
      <p:sp>
        <p:nvSpPr>
          <p:cNvPr id="5" name="Zástupný symbol pro obsah 2"/>
          <p:cNvSpPr txBox="1">
            <a:spLocks/>
          </p:cNvSpPr>
          <p:nvPr/>
        </p:nvSpPr>
        <p:spPr>
          <a:xfrm>
            <a:off x="3844516" y="267495"/>
            <a:ext cx="4136404"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Přístupy a zaměření trvale udržitelného rozvoje jsou rozpracovány do řady dokumentů.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Deklarace Konference Organizace spojených národů o životním prostředí </a:t>
            </a:r>
          </a:p>
          <a:p>
            <a:r>
              <a:rPr lang="cs-CZ" sz="1400" dirty="0">
                <a:solidFill>
                  <a:srgbClr val="002060"/>
                </a:solidFill>
                <a:latin typeface="Times New Roman" panose="02020603050405020304" pitchFamily="18" charset="0"/>
                <a:cs typeface="Times New Roman" panose="02020603050405020304" pitchFamily="18" charset="0"/>
              </a:rPr>
              <a:t>Naše společná budoucnost - Světová komise Organizace spojených národů pro životní prostředí a rozvoj</a:t>
            </a:r>
          </a:p>
          <a:p>
            <a:r>
              <a:rPr lang="cs-CZ" sz="1400" dirty="0">
                <a:solidFill>
                  <a:srgbClr val="002060"/>
                </a:solidFill>
                <a:latin typeface="Times New Roman" panose="02020603050405020304" pitchFamily="18" charset="0"/>
                <a:cs typeface="Times New Roman" panose="02020603050405020304" pitchFamily="18" charset="0"/>
              </a:rPr>
              <a:t>Deklarace Konference OSN o životním prostředí a rozvoji </a:t>
            </a:r>
          </a:p>
          <a:p>
            <a:r>
              <a:rPr lang="cs-CZ" sz="1400" dirty="0">
                <a:solidFill>
                  <a:srgbClr val="002060"/>
                </a:solidFill>
                <a:latin typeface="Times New Roman" panose="02020603050405020304" pitchFamily="18" charset="0"/>
                <a:cs typeface="Times New Roman" panose="02020603050405020304" pitchFamily="18" charset="0"/>
              </a:rPr>
              <a:t>Agenda 21 </a:t>
            </a:r>
          </a:p>
          <a:p>
            <a:r>
              <a:rPr lang="cs-CZ" sz="1400" dirty="0">
                <a:solidFill>
                  <a:srgbClr val="002060"/>
                </a:solidFill>
                <a:latin typeface="Times New Roman" panose="02020603050405020304" pitchFamily="18" charset="0"/>
                <a:cs typeface="Times New Roman" panose="02020603050405020304" pitchFamily="18" charset="0"/>
              </a:rPr>
              <a:t>Johannesburská deklarace o udržitelném rozvoji </a:t>
            </a:r>
          </a:p>
          <a:p>
            <a:r>
              <a:rPr lang="cs-CZ" sz="1400" dirty="0">
                <a:solidFill>
                  <a:srgbClr val="002060"/>
                </a:solidFill>
                <a:latin typeface="Times New Roman" panose="02020603050405020304" pitchFamily="18" charset="0"/>
                <a:cs typeface="Times New Roman" panose="02020603050405020304" pitchFamily="18" charset="0"/>
              </a:rPr>
              <a:t>Implementační plán ze Světového summitu o udržitelném rozvoji </a:t>
            </a:r>
          </a:p>
          <a:p>
            <a:r>
              <a:rPr lang="cs-CZ" sz="1400" dirty="0">
                <a:solidFill>
                  <a:srgbClr val="002060"/>
                </a:solidFill>
                <a:latin typeface="Times New Roman" panose="02020603050405020304" pitchFamily="18" charset="0"/>
                <a:cs typeface="Times New Roman" panose="02020603050405020304" pitchFamily="18" charset="0"/>
              </a:rPr>
              <a:t>Budoucnost, kterou chceme (2012) - dokument, který byl přijat na Konferenci OSN o udržitelném rozvoji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Udržitelný rozvoj - milníky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40752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chemeClr val="bg1"/>
                </a:solidFill>
                <a:latin typeface="Times New Roman" panose="02020603050405020304" pitchFamily="18" charset="0"/>
                <a:cs typeface="Times New Roman" panose="02020603050405020304" pitchFamily="18" charset="0"/>
              </a:rPr>
              <a:t>Místní</a:t>
            </a:r>
          </a:p>
          <a:p>
            <a:r>
              <a:rPr lang="cs-CZ" sz="1400" dirty="0">
                <a:solidFill>
                  <a:schemeClr val="bg1"/>
                </a:solidFill>
                <a:latin typeface="Times New Roman" panose="02020603050405020304" pitchFamily="18" charset="0"/>
                <a:cs typeface="Times New Roman" panose="02020603050405020304" pitchFamily="18" charset="0"/>
              </a:rPr>
              <a:t>odkazuje na Vaše vlastní místo působení, bydliště, obec, případně region.</a:t>
            </a: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Agenda</a:t>
            </a:r>
          </a:p>
          <a:p>
            <a:r>
              <a:rPr lang="cs-CZ" sz="1400" dirty="0">
                <a:solidFill>
                  <a:schemeClr val="bg1"/>
                </a:solidFill>
                <a:latin typeface="Times New Roman" panose="02020603050405020304" pitchFamily="18" charset="0"/>
                <a:cs typeface="Times New Roman" panose="02020603050405020304" pitchFamily="18" charset="0"/>
              </a:rPr>
              <a:t>slovo latinského původu a znamená program nebo také seznam věcí, které je třeba udělat, aby bylo dosaženo cíle.</a:t>
            </a: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21</a:t>
            </a:r>
          </a:p>
          <a:p>
            <a:r>
              <a:rPr lang="cs-CZ" sz="1400" dirty="0">
                <a:solidFill>
                  <a:schemeClr val="bg1"/>
                </a:solidFill>
                <a:latin typeface="Times New Roman" panose="02020603050405020304" pitchFamily="18" charset="0"/>
                <a:cs typeface="Times New Roman" panose="02020603050405020304" pitchFamily="18" charset="0"/>
              </a:rPr>
              <a:t>vztahuje se k tomu, co musíme udělat v 21. století, vyzývá k uvažování v delším časovém horizontu.</a:t>
            </a:r>
          </a:p>
        </p:txBody>
      </p:sp>
      <p:sp>
        <p:nvSpPr>
          <p:cNvPr id="5" name="Zástupný symbol pro obsah 2"/>
          <p:cNvSpPr txBox="1">
            <a:spLocks/>
          </p:cNvSpPr>
          <p:nvPr/>
        </p:nvSpPr>
        <p:spPr>
          <a:xfrm>
            <a:off x="3790231" y="408682"/>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Agenda 21</a:t>
            </a:r>
          </a:p>
          <a:p>
            <a:r>
              <a:rPr lang="cs-CZ" sz="1400" dirty="0">
                <a:solidFill>
                  <a:srgbClr val="002060"/>
                </a:solidFill>
                <a:latin typeface="Times New Roman" panose="02020603050405020304" pitchFamily="18" charset="0"/>
                <a:cs typeface="Times New Roman" panose="02020603050405020304" pitchFamily="18" charset="0"/>
              </a:rPr>
              <a:t>dokument OSN, který byl přijat na konferenci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o životním prostředí v Rio de </a:t>
            </a:r>
            <a:r>
              <a:rPr lang="cs-CZ" sz="1400" dirty="0" err="1">
                <a:solidFill>
                  <a:srgbClr val="002060"/>
                </a:solidFill>
                <a:latin typeface="Times New Roman" panose="02020603050405020304" pitchFamily="18" charset="0"/>
                <a:cs typeface="Times New Roman" panose="02020603050405020304" pitchFamily="18" charset="0"/>
              </a:rPr>
              <a:t>Janiero</a:t>
            </a:r>
            <a:r>
              <a:rPr lang="cs-CZ" sz="1400" dirty="0">
                <a:solidFill>
                  <a:srgbClr val="002060"/>
                </a:solidFill>
                <a:latin typeface="Times New Roman" panose="02020603050405020304" pitchFamily="18" charset="0"/>
                <a:cs typeface="Times New Roman" panose="02020603050405020304" pitchFamily="18" charset="0"/>
              </a:rPr>
              <a:t> roku 1992 (na tzv. "Summitu Země"). </a:t>
            </a:r>
          </a:p>
          <a:p>
            <a:pPr lvl="1"/>
            <a:r>
              <a:rPr lang="cs-CZ" sz="1200" dirty="0">
                <a:solidFill>
                  <a:srgbClr val="002060"/>
                </a:solidFill>
                <a:latin typeface="Times New Roman" panose="02020603050405020304" pitchFamily="18" charset="0"/>
                <a:cs typeface="Times New Roman" panose="02020603050405020304" pitchFamily="18" charset="0"/>
              </a:rPr>
              <a:t>Je programem pro 21. století, ukazuje cestu k udržitelnému rozvoji na naší planetě.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Je komplexním návodem globálních akcí, které mohou poznamenat nebo ovlivnit přechod na udržitelný rozvoj.</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Místní Agenda 21</a:t>
            </a:r>
          </a:p>
          <a:p>
            <a:r>
              <a:rPr lang="cs-CZ" sz="1400" dirty="0">
                <a:solidFill>
                  <a:srgbClr val="002060"/>
                </a:solidFill>
                <a:latin typeface="Times New Roman" panose="02020603050405020304" pitchFamily="18" charset="0"/>
                <a:cs typeface="Times New Roman" panose="02020603050405020304" pitchFamily="18" charset="0"/>
              </a:rPr>
              <a:t>nástroj pro uplatnění principů udržitelného rozvoje na místní a regionální úrovni v praxi.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Je prováděna v konkrétním čase a místě a v obci nebo regionu. </a:t>
            </a:r>
          </a:p>
          <a:p>
            <a:pPr lvl="1"/>
            <a:r>
              <a:rPr lang="cs-CZ" sz="1200" dirty="0">
                <a:solidFill>
                  <a:srgbClr val="002060"/>
                </a:solidFill>
                <a:latin typeface="Times New Roman" panose="02020603050405020304" pitchFamily="18" charset="0"/>
                <a:cs typeface="Times New Roman" panose="02020603050405020304" pitchFamily="18" charset="0"/>
              </a:rPr>
              <a:t>Je to proces, který prostřednictvím zkvalitňování správy věcí veřejných, strategického plánování (řízení), zapojování veřejnosti a využívání všech dosažených poznatků o udržitelném rozvoji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v jednotlivých oblastech zvyšuje kvalitu života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ve všech jeho aspektech a směřuje k zodpovědnosti občanů za jejich životy i životy ostatních bytostí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v prostoru a čase.</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Udržitelný rozvoj – MÍSTNÍ AGENDA 21</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772206244"/>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13614</TotalTime>
  <Words>4026</Words>
  <Application>Microsoft Office PowerPoint</Application>
  <PresentationFormat>Předvádění na obrazovce (16:9)</PresentationFormat>
  <Paragraphs>403</Paragraphs>
  <Slides>41</Slides>
  <Notes>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41</vt:i4>
      </vt:variant>
    </vt:vector>
  </HeadingPairs>
  <TitlesOfParts>
    <vt:vector size="47" baseType="lpstr">
      <vt:lpstr>Arial</vt:lpstr>
      <vt:lpstr>Calibri</vt:lpstr>
      <vt:lpstr>Enriqueta</vt:lpstr>
      <vt:lpstr>Times New Roman</vt:lpstr>
      <vt:lpstr>Wingdings</vt:lpstr>
      <vt:lpstr>SLU</vt:lpstr>
      <vt:lpstr>(Trvale) udržitelný rozvoj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Strategická vize udržitelného rozvoje ČR</vt:lpstr>
      <vt:lpstr>Prioritní osa 1 – společnost, člověk a zdraví</vt:lpstr>
      <vt:lpstr>Prezentace aplikace PowerPoint</vt:lpstr>
      <vt:lpstr>Prioritní osa 2 – ekonomika a inovace</vt:lpstr>
      <vt:lpstr>Prezentace aplikace PowerPoint</vt:lpstr>
      <vt:lpstr>Prioritní osa 3 – Rozvoj území </vt:lpstr>
      <vt:lpstr>Prezentace aplikace PowerPoint</vt:lpstr>
      <vt:lpstr>Prioritní osa 4 – Krajina, ekosystémy a biodiverzita</vt:lpstr>
      <vt:lpstr>Prezentace aplikace PowerPoint</vt:lpstr>
      <vt:lpstr>Prioritní osa 5 – Stabilní a bezpečná společnost </vt:lpstr>
      <vt:lpstr>Prezentace aplikace PowerPoint</vt:lpstr>
      <vt:lpstr>Prezentace aplikace PowerPoint</vt:lpstr>
      <vt:lpstr>Prezentace aplikace PowerPoint</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345</cp:revision>
  <dcterms:created xsi:type="dcterms:W3CDTF">2016-07-06T15:42:34Z</dcterms:created>
  <dcterms:modified xsi:type="dcterms:W3CDTF">2023-12-19T07:31:02Z</dcterms:modified>
</cp:coreProperties>
</file>