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333" r:id="rId3"/>
    <p:sldId id="321" r:id="rId4"/>
    <p:sldId id="323" r:id="rId5"/>
    <p:sldId id="334" r:id="rId6"/>
    <p:sldId id="322" r:id="rId7"/>
    <p:sldId id="324" r:id="rId8"/>
    <p:sldId id="325" r:id="rId9"/>
    <p:sldId id="326" r:id="rId10"/>
    <p:sldId id="327" r:id="rId11"/>
    <p:sldId id="328" r:id="rId12"/>
    <p:sldId id="329" r:id="rId13"/>
    <p:sldId id="330" r:id="rId14"/>
    <p:sldId id="331" r:id="rId15"/>
    <p:sldId id="332" r:id="rId16"/>
    <p:sldId id="266" r:id="rId17"/>
    <p:sldId id="309" r:id="rId18"/>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984" y="10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26.02.2024</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a:t>
            </a:fld>
            <a:endParaRPr lang="cs-CZ"/>
          </a:p>
        </p:txBody>
      </p:sp>
    </p:spTree>
    <p:extLst>
      <p:ext uri="{BB962C8B-B14F-4D97-AF65-F5344CB8AC3E}">
        <p14:creationId xmlns:p14="http://schemas.microsoft.com/office/powerpoint/2010/main" val="2649970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2933732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343141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transparency.org/en/cpi/2021?gclid=Cj0KCQjwkOqZBhDNARIsAACsbfKCmO0cZSkk8O0jgo7fUgk6rlupmduK_4haPvrq3MqD3_PRNX06akAaAqimEALw_wcB" TargetMode="External"/><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r>
              <a:rPr lang="cs-CZ" sz="4000" b="1" dirty="0">
                <a:solidFill>
                  <a:schemeClr val="bg1"/>
                </a:solidFill>
                <a:latin typeface="Times New Roman" panose="02020603050405020304" pitchFamily="18" charset="0"/>
                <a:cs typeface="Times New Roman" panose="02020603050405020304" pitchFamily="18" charset="0"/>
              </a:rPr>
              <a:t>3 pilíře CSR</a:t>
            </a:r>
            <a:br>
              <a:rPr lang="cs-CZ" sz="4000" b="1" dirty="0">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971600" y="3219822"/>
            <a:ext cx="4680520" cy="1368152"/>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Zaměření konceptu společenské odpovědnosti organizací</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Tří pilířový systém – ekonomický, environmentální, sociální</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372200" y="3723878"/>
            <a:ext cx="2600071"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p>
          <a:p>
            <a:pPr algn="r"/>
            <a:r>
              <a:rPr lang="cs-CZ" altLang="cs-CZ" sz="900" b="1">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interních aktivit v sociálním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4153380412"/>
              </p:ext>
            </p:extLst>
          </p:nvPr>
        </p:nvGraphicFramePr>
        <p:xfrm>
          <a:off x="252369" y="703185"/>
          <a:ext cx="7487984" cy="4049200"/>
        </p:xfrm>
        <a:graphic>
          <a:graphicData uri="http://schemas.openxmlformats.org/drawingml/2006/table">
            <a:tbl>
              <a:tblPr firstRow="1" firstCol="1" bandRow="1"/>
              <a:tblGrid>
                <a:gridCol w="1079272">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4896544">
                  <a:extLst>
                    <a:ext uri="{9D8B030D-6E8A-4147-A177-3AD203B41FA5}">
                      <a16:colId xmlns:a16="http://schemas.microsoft.com/office/drawing/2014/main" val="20002"/>
                    </a:ext>
                  </a:extLst>
                </a:gridCol>
              </a:tblGrid>
              <a:tr h="188989">
                <a:tc>
                  <a:txBody>
                    <a:bodyPr/>
                    <a:lstStyle/>
                    <a:p>
                      <a:pPr algn="ctr">
                        <a:lnSpc>
                          <a:spcPct val="150000"/>
                        </a:lnSpc>
                        <a:spcAft>
                          <a:spcPts val="0"/>
                        </a:spcAft>
                        <a:tabLst>
                          <a:tab pos="450215" algn="l"/>
                          <a:tab pos="1101725" algn="r"/>
                        </a:tabLst>
                      </a:pPr>
                      <a:r>
                        <a:rPr lang="cs-CZ" sz="900" b="1" dirty="0">
                          <a:effectLst/>
                          <a:latin typeface="Calibri" panose="020F0502020204030204" pitchFamily="34" charset="0"/>
                          <a:ea typeface="Calibri" panose="020F0502020204030204" pitchFamily="34" charset="0"/>
                        </a:rPr>
                        <a:t>CSR témata</a:t>
                      </a:r>
                      <a:endParaRPr lang="cs-CZ" sz="900" dirty="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8989">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Zdraví a bezpečnost</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politika</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Pravidla, opatření, školení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8989">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Zdravotní služby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Příspěvek na nadstandardní zdravotní péči</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898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Očkování </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8989">
                <a:tc rowSpan="9">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Vyváženost pracovního a osobního života</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5">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Flexibilní formy práce</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Pružná pracovní doba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8898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Práce z domova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8898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Zkrácená pracovní doba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8898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Práce na směny</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8898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Sdílení pracovního místa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88989">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Péče o děti, seniory či nemocné osoby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Příspěvek na hlídání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90325">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Psychologická poradna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88989">
                <a:tc vMerge="1">
                  <a:txBody>
                    <a:bodyPr/>
                    <a:lstStyle/>
                    <a:p>
                      <a:endParaRPr lang="cs-CZ"/>
                    </a:p>
                  </a:txBody>
                  <a:tcPr/>
                </a:tc>
                <a:tc rowSpan="2">
                  <a:txBody>
                    <a:bodyPr/>
                    <a:lstStyle/>
                    <a:p>
                      <a:pPr algn="ctr">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Zaměstnanci na rodičovské dovolené</a:t>
                      </a:r>
                      <a:endParaRPr lang="cs-CZ" sz="900" dirty="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Kontakt během rodičovské dovolené</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0325">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při návratu do zaměstnání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88989">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Outplacement</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propouštěných zaměstnanců</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Finanční forma podpory</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8898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Pomoc při hledání práce</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8898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Rekvalifikace a školení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88989">
                <a:tc rowSpan="2">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Rovné příležitosti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proti diskriminaci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Bránění diskriminaci na pracovišti i při náboru nových zaměstnanců</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8898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Rozmanitost na pracovišti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rozmanitosti na pracovišti (ženy, etnické minority, handicapovaní a starší)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46358">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Podpora místní komunity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Zaměstnanci vykonávají dobrovolnou práci v pracovní době (manuální či předávaní odborných znalostí)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8898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Matchingový fond</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Firma navýší prostředky získané mezi zaměstnance</a:t>
                      </a:r>
                      <a:endParaRPr lang="cs-CZ" sz="900" dirty="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8898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Benefiční akce</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Benefiční plesy, aukce, tomboly</a:t>
                      </a:r>
                      <a:endParaRPr lang="cs-CZ" sz="900" dirty="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3025844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externích aktivit v sociálním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2309117006"/>
              </p:ext>
            </p:extLst>
          </p:nvPr>
        </p:nvGraphicFramePr>
        <p:xfrm>
          <a:off x="224302" y="703186"/>
          <a:ext cx="7660066" cy="4028804"/>
        </p:xfrm>
        <a:graphic>
          <a:graphicData uri="http://schemas.openxmlformats.org/drawingml/2006/table">
            <a:tbl>
              <a:tblPr firstRow="1" firstCol="1" bandRow="1"/>
              <a:tblGrid>
                <a:gridCol w="827081">
                  <a:extLst>
                    <a:ext uri="{9D8B030D-6E8A-4147-A177-3AD203B41FA5}">
                      <a16:colId xmlns:a16="http://schemas.microsoft.com/office/drawing/2014/main" val="20000"/>
                    </a:ext>
                  </a:extLst>
                </a:gridCol>
                <a:gridCol w="1599209">
                  <a:extLst>
                    <a:ext uri="{9D8B030D-6E8A-4147-A177-3AD203B41FA5}">
                      <a16:colId xmlns:a16="http://schemas.microsoft.com/office/drawing/2014/main" val="20001"/>
                    </a:ext>
                  </a:extLst>
                </a:gridCol>
                <a:gridCol w="5233776">
                  <a:extLst>
                    <a:ext uri="{9D8B030D-6E8A-4147-A177-3AD203B41FA5}">
                      <a16:colId xmlns:a16="http://schemas.microsoft.com/office/drawing/2014/main" val="20002"/>
                    </a:ext>
                  </a:extLst>
                </a:gridCol>
              </a:tblGrid>
              <a:tr h="196170">
                <a:tc>
                  <a:txBody>
                    <a:bodyPr/>
                    <a:lstStyle/>
                    <a:p>
                      <a:pPr algn="ctr">
                        <a:lnSpc>
                          <a:spcPct val="150000"/>
                        </a:lnSpc>
                        <a:spcAft>
                          <a:spcPts val="0"/>
                        </a:spcAft>
                        <a:tabLst>
                          <a:tab pos="450215" algn="l"/>
                        </a:tabLst>
                      </a:pPr>
                      <a:r>
                        <a:rPr lang="cs-CZ" sz="900" b="1" dirty="0">
                          <a:effectLst/>
                          <a:latin typeface="Calibri" panose="020F0502020204030204" pitchFamily="34" charset="0"/>
                          <a:ea typeface="Calibri" panose="020F0502020204030204" pitchFamily="34" charset="0"/>
                        </a:rPr>
                        <a:t>CSR témata</a:t>
                      </a:r>
                      <a:endParaRPr lang="cs-CZ" sz="900" dirty="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4081">
                <a:tc rowSpan="7">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Podpora komunity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dárcovství</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Finanční či materiální podpora, poskytnutí služeb se slevou či zdarma, zapůjčení firemních prostor</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4081">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Zaměstnanci vykonávají dobrovolnou práci v pracovní době (manuální či předávaní odborných znalostí)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9234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investice do místní komunity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Dlouhodobé strategické zapojení do místní komunity či partnerství s neziskovými organizacemi</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6170">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Komerční aktivity v místní komunitě</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Sdílený marketing</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4011">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sponzoring</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61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Vlastní firemní projekty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Vlastní veřejné prospěšné projekty</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94081">
                <a:tc vMerge="1">
                  <a:txBody>
                    <a:bodyPr/>
                    <a:lstStyle/>
                    <a:p>
                      <a:endParaRPr lang="cs-CZ"/>
                    </a:p>
                  </a:txBody>
                  <a:tcPr/>
                </a:tc>
                <a:tc>
                  <a:txBody>
                    <a:bodyPr/>
                    <a:lstStyle/>
                    <a:p>
                      <a:pPr algn="ctr">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Fair </a:t>
                      </a:r>
                      <a:r>
                        <a:rPr lang="cs-CZ" sz="900" dirty="0" err="1">
                          <a:effectLst/>
                          <a:latin typeface="Calibri" panose="020F0502020204030204" pitchFamily="34" charset="0"/>
                          <a:ea typeface="Calibri" panose="020F0502020204030204" pitchFamily="34" charset="0"/>
                        </a:rPr>
                        <a:t>Trade</a:t>
                      </a:r>
                      <a:r>
                        <a:rPr lang="cs-CZ" sz="900" dirty="0">
                          <a:effectLst/>
                          <a:latin typeface="Calibri" panose="020F0502020204030204" pitchFamily="34" charset="0"/>
                          <a:ea typeface="Calibri" panose="020F0502020204030204" pitchFamily="34" charset="0"/>
                        </a:rPr>
                        <a:t>, </a:t>
                      </a:r>
                      <a:r>
                        <a:rPr lang="cs-CZ" sz="900" dirty="0" err="1">
                          <a:effectLst/>
                          <a:latin typeface="Calibri" panose="020F0502020204030204" pitchFamily="34" charset="0"/>
                          <a:ea typeface="Calibri" panose="020F0502020204030204" pitchFamily="34" charset="0"/>
                        </a:rPr>
                        <a:t>ethnocatering</a:t>
                      </a:r>
                      <a:endParaRPr lang="cs-CZ" sz="900" dirty="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Fair Trade produktů a ethnocateringu na firemních akcích, rautech a snídaních</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6170">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Spolupráce se školami</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Spolupráce se studenty</a:t>
                      </a:r>
                      <a:endParaRPr lang="cs-CZ" sz="900" dirty="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Studentské stáže, praxe či exkurze</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961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Konzultace diplomových prací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961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studentských aktivit</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96170">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výuky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Zapůjčení či darování techniky</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61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Účast ve výuce</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96170">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Zapojení stakeholderů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zaměstnanců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961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Matchingový fond</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961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Benefiční akce s účastí zaměstnanců</a:t>
                      </a:r>
                      <a:endParaRPr lang="cs-CZ" sz="900" dirty="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961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zákazníků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zákazníků do CSR aktivit firmy</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961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obchodních partnerů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Zapojení obchodních partnerů do CSR aktivit</a:t>
                      </a:r>
                      <a:endParaRPr lang="cs-CZ" sz="900" dirty="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1219117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563638"/>
            <a:ext cx="3312368" cy="302433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dirty="0">
                <a:solidFill>
                  <a:schemeClr val="bg1"/>
                </a:solidFill>
                <a:latin typeface="Times New Roman" panose="02020603050405020304" pitchFamily="18" charset="0"/>
                <a:cs typeface="Times New Roman" panose="02020603050405020304" pitchFamily="18" charset="0"/>
              </a:rPr>
              <a:t>3. Environmentální oblast CSR</a:t>
            </a:r>
          </a:p>
          <a:p>
            <a:pPr marL="0" indent="0">
              <a:buNone/>
            </a:pPr>
            <a:endParaRPr lang="cs-CZ" sz="1600" b="1" dirty="0">
              <a:solidFill>
                <a:schemeClr val="bg1"/>
              </a:solidFill>
              <a:latin typeface="Times New Roman" panose="02020603050405020304" pitchFamily="18" charset="0"/>
              <a:cs typeface="Times New Roman" panose="02020603050405020304" pitchFamily="18" charset="0"/>
            </a:endParaRPr>
          </a:p>
          <a:p>
            <a:r>
              <a:rPr lang="cs-CZ" sz="1600" dirty="0">
                <a:solidFill>
                  <a:schemeClr val="bg1"/>
                </a:solidFill>
                <a:latin typeface="Times New Roman" panose="02020603050405020304" pitchFamily="18" charset="0"/>
                <a:cs typeface="Times New Roman" panose="02020603050405020304" pitchFamily="18" charset="0"/>
              </a:rPr>
              <a:t>Negativní dopady na své okolí by se firmy měly snažit eliminovat svojí proaktivní politikou zaměřenou na tuto oblast.</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1059582"/>
            <a:ext cx="4104456" cy="367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dirty="0">
                <a:solidFill>
                  <a:srgbClr val="002060"/>
                </a:solidFill>
                <a:latin typeface="Times New Roman" panose="02020603050405020304" pitchFamily="18" charset="0"/>
                <a:cs typeface="Times New Roman" panose="02020603050405020304" pitchFamily="18" charset="0"/>
              </a:rPr>
              <a:t>Aktivita firmy, která je vyvíjena v této oblasti, by měla být zaměřena na tyto činnosti:</a:t>
            </a:r>
          </a:p>
          <a:p>
            <a:r>
              <a:rPr lang="cs-CZ" sz="1400" dirty="0">
                <a:solidFill>
                  <a:srgbClr val="002060"/>
                </a:solidFill>
                <a:latin typeface="Times New Roman" panose="02020603050405020304" pitchFamily="18" charset="0"/>
                <a:cs typeface="Times New Roman" panose="02020603050405020304" pitchFamily="18" charset="0"/>
              </a:rPr>
              <a:t>minimalizace dopadů na životní prostředí, </a:t>
            </a:r>
          </a:p>
          <a:p>
            <a:r>
              <a:rPr lang="cs-CZ" sz="1400" dirty="0">
                <a:solidFill>
                  <a:srgbClr val="002060"/>
                </a:solidFill>
                <a:latin typeface="Times New Roman" panose="02020603050405020304" pitchFamily="18" charset="0"/>
                <a:cs typeface="Times New Roman" panose="02020603050405020304" pitchFamily="18" charset="0"/>
              </a:rPr>
              <a:t>zajištění zdravého pracovního prostředí, </a:t>
            </a:r>
          </a:p>
          <a:p>
            <a:r>
              <a:rPr lang="cs-CZ" sz="1400" dirty="0">
                <a:solidFill>
                  <a:srgbClr val="002060"/>
                </a:solidFill>
                <a:latin typeface="Times New Roman" panose="02020603050405020304" pitchFamily="18" charset="0"/>
                <a:cs typeface="Times New Roman" panose="02020603050405020304" pitchFamily="18" charset="0"/>
              </a:rPr>
              <a:t>bezpečnosti zaměstnanců, dodržování standardů ISO 14001 nebo EMAS nad rámec zákona,</a:t>
            </a:r>
          </a:p>
          <a:p>
            <a:r>
              <a:rPr lang="cs-CZ" sz="1400" dirty="0">
                <a:solidFill>
                  <a:srgbClr val="002060"/>
                </a:solidFill>
                <a:latin typeface="Times New Roman" panose="02020603050405020304" pitchFamily="18" charset="0"/>
                <a:cs typeface="Times New Roman" panose="02020603050405020304" pitchFamily="18" charset="0"/>
              </a:rPr>
              <a:t>snížení spotřeby energie a vody, recyklaci odpadů, důsledné třídění odpadů,</a:t>
            </a:r>
          </a:p>
          <a:p>
            <a:r>
              <a:rPr lang="cs-CZ" sz="1400" dirty="0">
                <a:solidFill>
                  <a:srgbClr val="002060"/>
                </a:solidFill>
                <a:latin typeface="Times New Roman" panose="02020603050405020304" pitchFamily="18" charset="0"/>
                <a:cs typeface="Times New Roman" panose="02020603050405020304" pitchFamily="18" charset="0"/>
              </a:rPr>
              <a:t>zavádění nejlepších technologií,</a:t>
            </a:r>
          </a:p>
          <a:p>
            <a:r>
              <a:rPr lang="cs-CZ" sz="1400" dirty="0">
                <a:solidFill>
                  <a:srgbClr val="002060"/>
                </a:solidFill>
                <a:latin typeface="Times New Roman" panose="02020603050405020304" pitchFamily="18" charset="0"/>
                <a:cs typeface="Times New Roman" panose="02020603050405020304" pitchFamily="18" charset="0"/>
              </a:rPr>
              <a:t>ochrana přírodních zdrojů,</a:t>
            </a:r>
          </a:p>
          <a:p>
            <a:r>
              <a:rPr lang="cs-CZ" sz="1400" dirty="0">
                <a:solidFill>
                  <a:srgbClr val="002060"/>
                </a:solidFill>
                <a:latin typeface="Times New Roman" panose="02020603050405020304" pitchFamily="18" charset="0"/>
                <a:cs typeface="Times New Roman" panose="02020603050405020304" pitchFamily="18" charset="0"/>
              </a:rPr>
              <a:t>využívání ekologických produktů a služeb.</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39247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aktivit v environmentálním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2891700843"/>
              </p:ext>
            </p:extLst>
          </p:nvPr>
        </p:nvGraphicFramePr>
        <p:xfrm>
          <a:off x="251520" y="703189"/>
          <a:ext cx="7632849" cy="3653934"/>
        </p:xfrm>
        <a:graphic>
          <a:graphicData uri="http://schemas.openxmlformats.org/drawingml/2006/table">
            <a:tbl>
              <a:tblPr firstRow="1" firstCol="1" bandRow="1"/>
              <a:tblGrid>
                <a:gridCol w="1008112">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5112569">
                  <a:extLst>
                    <a:ext uri="{9D8B030D-6E8A-4147-A177-3AD203B41FA5}">
                      <a16:colId xmlns:a16="http://schemas.microsoft.com/office/drawing/2014/main" val="20002"/>
                    </a:ext>
                  </a:extLst>
                </a:gridCol>
              </a:tblGrid>
              <a:tr h="101947">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témata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1947">
                <a:tc rowSpan="9">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Environmentální politika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Řízení</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strategie</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norem (ISO 14001, EMAS)</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audit</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Dodavatelský řetězec</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kritéria výběru dodavatelů</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01947">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stakeholderů</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Spolupráce na environmentálních aktivitách</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Návrhy na zlepšení environmentálních praktik</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01947">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Komunikace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školení</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Informace o environmentální politice firmy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Změny klimatu</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pro snižování uhlíkové stopy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05842">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Energie a voda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Úspora energie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a zařízení na úsporu energie (důkladná izolace, energeticky úsporné technologie, regulace topení)</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Obnovitelné zdroje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energie slunečního záření, biomasy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Obnovitelné zdroje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energie slunečního zření, biomasy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Úspora vody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a zařízení na úsporu vody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03894">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Užitková voda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užitkové vody ve výrobním procesu, k zalévání zeleně či na toaletách</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03894">
                <a:tc rowSpan="4">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Odpad a recyklace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Třídění a recyklace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Třídění a recyklace papíru, plastu, tonerů, cartrige a dalších materialů</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01947">
                <a:tc vMerge="1">
                  <a:txBody>
                    <a:bodyPr/>
                    <a:lstStyle/>
                    <a:p>
                      <a:endParaRPr lang="cs-CZ"/>
                    </a:p>
                  </a:txBody>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Minimalizace odpadu</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Tisk z obou stran papíru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Vratné barely na pitnou vodu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Optimalizace výrobního procesu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927057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aktivit v environmentálním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3247549169"/>
              </p:ext>
            </p:extLst>
          </p:nvPr>
        </p:nvGraphicFramePr>
        <p:xfrm>
          <a:off x="251520" y="685138"/>
          <a:ext cx="7488831" cy="3110747"/>
        </p:xfrm>
        <a:graphic>
          <a:graphicData uri="http://schemas.openxmlformats.org/drawingml/2006/table">
            <a:tbl>
              <a:tblPr firstRow="1" firstCol="1" bandRow="1"/>
              <a:tblGrid>
                <a:gridCol w="2496277">
                  <a:extLst>
                    <a:ext uri="{9D8B030D-6E8A-4147-A177-3AD203B41FA5}">
                      <a16:colId xmlns:a16="http://schemas.microsoft.com/office/drawing/2014/main" val="20000"/>
                    </a:ext>
                  </a:extLst>
                </a:gridCol>
                <a:gridCol w="2031854">
                  <a:extLst>
                    <a:ext uri="{9D8B030D-6E8A-4147-A177-3AD203B41FA5}">
                      <a16:colId xmlns:a16="http://schemas.microsoft.com/office/drawing/2014/main" val="20001"/>
                    </a:ext>
                  </a:extLst>
                </a:gridCol>
                <a:gridCol w="2960700">
                  <a:extLst>
                    <a:ext uri="{9D8B030D-6E8A-4147-A177-3AD203B41FA5}">
                      <a16:colId xmlns:a16="http://schemas.microsoft.com/office/drawing/2014/main" val="20002"/>
                    </a:ext>
                  </a:extLst>
                </a:gridCol>
              </a:tblGrid>
              <a:tr h="346505">
                <a:tc rowSpan="3">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Doprava</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Přesun zaměstnanců</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Podpora ekologicky šetrné cesty do práce</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40441">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Omezování služebních cest (videokonference)</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0441">
                <a:tc vMerge="1">
                  <a:txBody>
                    <a:bodyPr/>
                    <a:lstStyle/>
                    <a:p>
                      <a:endParaRPr lang="cs-CZ"/>
                    </a:p>
                  </a:txBody>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Přeprava zboží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Optimalizace logistiky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40441">
                <a:tc rowSpan="3">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Produkty a balení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Ekologické výrobky</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Výrobky či služby s ekoznačkou</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40441">
                <a:tc vMerge="1">
                  <a:txBody>
                    <a:bodyPr/>
                    <a:lstStyle/>
                    <a:p>
                      <a:endParaRPr lang="cs-CZ"/>
                    </a:p>
                  </a:txBody>
                  <a:tcPr/>
                </a:tc>
                <a:tc rowSpan="2">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Obalové materiály</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Minimalizace obalových materiálů</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0441">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Ekologicky šetrné obalové materiály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1596">
                <a:tc rowSpan="2">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Nakupování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Ekologicky šetrný nákup</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Recyklovaný papír, ekologické čisticí prostředky, energicky nenáročné produkty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40441">
                <a:tc vMerge="1">
                  <a:txBody>
                    <a:bodyPr/>
                    <a:lstStyle/>
                    <a:p>
                      <a:endParaRPr lang="cs-CZ"/>
                    </a:p>
                  </a:txBody>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Místní dodavatelé</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Nákup od místních dodavatelů</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170630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059582"/>
            <a:ext cx="3312368" cy="3528391"/>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dirty="0">
                <a:solidFill>
                  <a:schemeClr val="bg1"/>
                </a:solidFill>
                <a:latin typeface="Times New Roman" panose="02020603050405020304" pitchFamily="18" charset="0"/>
                <a:cs typeface="Times New Roman" panose="02020603050405020304" pitchFamily="18" charset="0"/>
              </a:rPr>
              <a:t>Vždy záleží na strategii každé organizace, jaké principy si vezme za své a na které bude klást největší důraz. </a:t>
            </a:r>
          </a:p>
          <a:p>
            <a:pPr marL="0" indent="0">
              <a:buNone/>
            </a:pPr>
            <a:endParaRPr lang="cs-CZ" sz="1600" b="1" dirty="0">
              <a:solidFill>
                <a:schemeClr val="bg1"/>
              </a:solidFill>
              <a:latin typeface="Times New Roman" panose="02020603050405020304" pitchFamily="18" charset="0"/>
              <a:cs typeface="Times New Roman" panose="02020603050405020304" pitchFamily="18" charset="0"/>
            </a:endParaRPr>
          </a:p>
          <a:p>
            <a:pPr marL="0" indent="0">
              <a:buNone/>
            </a:pPr>
            <a:r>
              <a:rPr lang="cs-CZ" sz="1600" b="1" dirty="0">
                <a:solidFill>
                  <a:schemeClr val="bg1"/>
                </a:solidFill>
                <a:latin typeface="Times New Roman" panose="02020603050405020304" pitchFamily="18" charset="0"/>
                <a:cs typeface="Times New Roman" panose="02020603050405020304" pitchFamily="18" charset="0"/>
              </a:rPr>
              <a:t>               Oblasti CSR</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843558"/>
            <a:ext cx="4104456" cy="388843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dirty="0">
                <a:solidFill>
                  <a:srgbClr val="002060"/>
                </a:solidFill>
                <a:latin typeface="Times New Roman" panose="02020603050405020304" pitchFamily="18" charset="0"/>
                <a:cs typeface="Times New Roman" panose="02020603050405020304" pitchFamily="18" charset="0"/>
              </a:rPr>
              <a:t>Sumarizace charakteristických rysů CSR</a:t>
            </a:r>
            <a:r>
              <a:rPr lang="cs-CZ" sz="1400" dirty="0">
                <a:solidFill>
                  <a:srgbClr val="002060"/>
                </a:solidFill>
                <a:latin typeface="Times New Roman" panose="02020603050405020304" pitchFamily="18" charset="0"/>
                <a:cs typeface="Times New Roman" panose="02020603050405020304" pitchFamily="18" charset="0"/>
              </a:rPr>
              <a:t>:</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ekonomická činnost firmy</a:t>
            </a:r>
            <a:r>
              <a:rPr lang="cs-CZ" sz="1400" dirty="0">
                <a:solidFill>
                  <a:srgbClr val="002060"/>
                </a:solidFill>
                <a:latin typeface="Times New Roman" panose="02020603050405020304" pitchFamily="18" charset="0"/>
                <a:cs typeface="Times New Roman" panose="02020603050405020304" pitchFamily="18" charset="0"/>
              </a:rPr>
              <a:t>, sociální rozvoj a ochrana životního prostředí; </a:t>
            </a:r>
          </a:p>
          <a:p>
            <a:r>
              <a:rPr lang="cs-CZ" sz="1400" b="1" dirty="0">
                <a:solidFill>
                  <a:srgbClr val="002060"/>
                </a:solidFill>
                <a:latin typeface="Times New Roman" panose="02020603050405020304" pitchFamily="18" charset="0"/>
                <a:cs typeface="Times New Roman" panose="02020603050405020304" pitchFamily="18" charset="0"/>
              </a:rPr>
              <a:t>dobrovolnost </a:t>
            </a:r>
            <a:r>
              <a:rPr lang="cs-CZ" sz="1400" dirty="0">
                <a:solidFill>
                  <a:srgbClr val="002060"/>
                </a:solidFill>
                <a:latin typeface="Times New Roman" panose="02020603050405020304" pitchFamily="18" charset="0"/>
                <a:cs typeface="Times New Roman" panose="02020603050405020304" pitchFamily="18" charset="0"/>
              </a:rPr>
              <a:t>– podnik veškeré odpovědné aktivity vykonává dobrovolně, nad rámec svých zákonných povinností, </a:t>
            </a:r>
          </a:p>
          <a:p>
            <a:r>
              <a:rPr lang="cs-CZ" sz="1400" b="1" dirty="0">
                <a:solidFill>
                  <a:srgbClr val="002060"/>
                </a:solidFill>
                <a:latin typeface="Times New Roman" panose="02020603050405020304" pitchFamily="18" charset="0"/>
                <a:cs typeface="Times New Roman" panose="02020603050405020304" pitchFamily="18" charset="0"/>
              </a:rPr>
              <a:t>dialog se stakeholdery </a:t>
            </a:r>
            <a:r>
              <a:rPr lang="cs-CZ" sz="1400" dirty="0">
                <a:solidFill>
                  <a:srgbClr val="002060"/>
                </a:solidFill>
                <a:latin typeface="Times New Roman" panose="02020603050405020304" pitchFamily="18" charset="0"/>
                <a:cs typeface="Times New Roman" panose="02020603050405020304" pitchFamily="18" charset="0"/>
              </a:rPr>
              <a:t>– zapojení zainteresovaných stran, které firmu výrazně ovlivňují, </a:t>
            </a:r>
          </a:p>
          <a:p>
            <a:r>
              <a:rPr lang="cs-CZ" sz="1400" b="1" dirty="0">
                <a:solidFill>
                  <a:srgbClr val="002060"/>
                </a:solidFill>
                <a:latin typeface="Times New Roman" panose="02020603050405020304" pitchFamily="18" charset="0"/>
                <a:cs typeface="Times New Roman" panose="02020603050405020304" pitchFamily="18" charset="0"/>
              </a:rPr>
              <a:t>dlouhodobý charakter </a:t>
            </a:r>
            <a:r>
              <a:rPr lang="cs-CZ" sz="1400" dirty="0">
                <a:solidFill>
                  <a:srgbClr val="002060"/>
                </a:solidFill>
                <a:latin typeface="Times New Roman" panose="02020603050405020304" pitchFamily="18" charset="0"/>
                <a:cs typeface="Times New Roman" panose="02020603050405020304" pitchFamily="18" charset="0"/>
              </a:rPr>
              <a:t>– aktivity CSR jsou realizovány dlouhodobě a nekončí, pokud se podnik ocitne v horší ekonomické situaci a </a:t>
            </a:r>
          </a:p>
          <a:p>
            <a:r>
              <a:rPr lang="cs-CZ" sz="1400" b="1" dirty="0">
                <a:solidFill>
                  <a:srgbClr val="002060"/>
                </a:solidFill>
                <a:latin typeface="Times New Roman" panose="02020603050405020304" pitchFamily="18" charset="0"/>
                <a:cs typeface="Times New Roman" panose="02020603050405020304" pitchFamily="18" charset="0"/>
              </a:rPr>
              <a:t>důvěryhodnost </a:t>
            </a:r>
            <a:r>
              <a:rPr lang="cs-CZ" sz="1400" dirty="0">
                <a:solidFill>
                  <a:srgbClr val="002060"/>
                </a:solidFill>
                <a:latin typeface="Times New Roman" panose="02020603050405020304" pitchFamily="18" charset="0"/>
                <a:cs typeface="Times New Roman" panose="02020603050405020304" pitchFamily="18" charset="0"/>
              </a:rPr>
              <a:t>– CSR přispívá k posílení důvěry ve firmu; činnosti však musí být transparentní, trvalé a nezveličované.</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pic>
        <p:nvPicPr>
          <p:cNvPr id="3" name="Obrázek 2"/>
          <p:cNvPicPr>
            <a:picLocks noChangeAspect="1"/>
          </p:cNvPicPr>
          <p:nvPr/>
        </p:nvPicPr>
        <p:blipFill>
          <a:blip r:embed="rId3"/>
          <a:stretch>
            <a:fillRect/>
          </a:stretch>
        </p:blipFill>
        <p:spPr>
          <a:xfrm>
            <a:off x="231107" y="2787774"/>
            <a:ext cx="3293289" cy="1538725"/>
          </a:xfrm>
          <a:prstGeom prst="rect">
            <a:avLst/>
          </a:prstGeom>
        </p:spPr>
      </p:pic>
      <p:sp>
        <p:nvSpPr>
          <p:cNvPr id="8" name="Obdélník 7"/>
          <p:cNvSpPr/>
          <p:nvPr/>
        </p:nvSpPr>
        <p:spPr>
          <a:xfrm>
            <a:off x="275584" y="4384656"/>
            <a:ext cx="4572000" cy="230832"/>
          </a:xfrm>
          <a:prstGeom prst="rect">
            <a:avLst/>
          </a:prstGeom>
        </p:spPr>
        <p:txBody>
          <a:bodyPr>
            <a:spAutoFit/>
          </a:bodyPr>
          <a:lstStyle/>
          <a:p>
            <a:r>
              <a:rPr lang="cs-CZ" sz="900">
                <a:solidFill>
                  <a:schemeClr val="bg1"/>
                </a:solidFill>
              </a:rPr>
              <a:t>Zdroj: BLF Koncept CSR v praxi, průvodce odpovědným podnikáním</a:t>
            </a:r>
          </a:p>
        </p:txBody>
      </p:sp>
    </p:spTree>
    <p:extLst>
      <p:ext uri="{BB962C8B-B14F-4D97-AF65-F5344CB8AC3E}">
        <p14:creationId xmlns:p14="http://schemas.microsoft.com/office/powerpoint/2010/main" val="3685977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923678"/>
            <a:ext cx="2880320" cy="266429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pl-PL" sz="1400" b="1">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2067694"/>
            <a:ext cx="4104456" cy="252027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1400" dirty="0">
                <a:solidFill>
                  <a:srgbClr val="002060"/>
                </a:solidFill>
                <a:latin typeface="Times New Roman" panose="02020603050405020304" pitchFamily="18" charset="0"/>
                <a:cs typeface="Times New Roman" panose="02020603050405020304" pitchFamily="18" charset="0"/>
              </a:rPr>
              <a:t> </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endParaRPr lang="cs-CZ" sz="1400" i="1" dirty="0">
              <a:solidFill>
                <a:srgbClr val="002060"/>
              </a:solidFill>
              <a:latin typeface="Times New Roman" panose="02020603050405020304" pitchFamily="18" charset="0"/>
              <a:cs typeface="Times New Roman" panose="02020603050405020304" pitchFamily="18" charset="0"/>
            </a:endParaRPr>
          </a:p>
          <a:p>
            <a:pPr marL="457200" lvl="1"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244827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a:solidFill>
                  <a:schemeClr val="bg1"/>
                </a:solidFill>
                <a:latin typeface="Times New Roman" panose="02020603050405020304" pitchFamily="18" charset="0"/>
                <a:cs typeface="Times New Roman" panose="02020603050405020304" pitchFamily="18" charset="0"/>
              </a:rPr>
              <a:t>Dotazy a diskuse </a:t>
            </a:r>
            <a:r>
              <a:rPr lang="cs-CZ" sz="2400" b="1"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738562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Děkuji za pozornost</a:t>
            </a: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2000">
                <a:solidFill>
                  <a:schemeClr val="bg1"/>
                </a:solidFill>
                <a:latin typeface="Times New Roman" panose="02020603050405020304" pitchFamily="18" charset="0"/>
                <a:cs typeface="Times New Roman" panose="02020603050405020304" pitchFamily="18" charset="0"/>
              </a:rPr>
              <a:t>a přeji Vám úspěšný den </a:t>
            </a:r>
            <a:r>
              <a:rPr lang="cs-CZ" sz="200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00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0920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23528" y="1059582"/>
            <a:ext cx="8280920" cy="2160240"/>
          </a:xfrm>
          <a:prstGeom prst="rect">
            <a:avLst/>
          </a:prstGeom>
        </p:spPr>
        <p:txBody>
          <a:bodyPr>
            <a:noAutofit/>
          </a:bodyPr>
          <a:lstStyle/>
          <a:p>
            <a:pPr marL="0" indent="0">
              <a:buNone/>
            </a:pPr>
            <a:endParaRPr lang="cs-CZ" sz="1400" b="1" dirty="0">
              <a:solidFill>
                <a:srgbClr val="307871"/>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307871"/>
                </a:solidFill>
                <a:latin typeface="Times New Roman" panose="02020603050405020304" pitchFamily="18" charset="0"/>
                <a:cs typeface="Times New Roman" panose="02020603050405020304" pitchFamily="18" charset="0"/>
              </a:rPr>
              <a:t>Ekonomický pilíř + vybrané odpovědné aktivity</a:t>
            </a:r>
          </a:p>
          <a:p>
            <a:pPr>
              <a:buFont typeface="+mj-lt"/>
              <a:buAutoNum type="arabicPeriod"/>
            </a:pPr>
            <a:endParaRPr lang="cs-CZ" sz="1400" b="1" dirty="0">
              <a:solidFill>
                <a:srgbClr val="307871"/>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307871"/>
                </a:solidFill>
                <a:latin typeface="Times New Roman" panose="02020603050405020304" pitchFamily="18" charset="0"/>
                <a:cs typeface="Times New Roman" panose="02020603050405020304" pitchFamily="18" charset="0"/>
              </a:rPr>
              <a:t>Sociální pilíř + vybrané odpovědné aktivity</a:t>
            </a:r>
          </a:p>
          <a:p>
            <a:pPr>
              <a:buFont typeface="+mj-lt"/>
              <a:buAutoNum type="arabicPeriod"/>
            </a:pPr>
            <a:endParaRPr lang="cs-CZ" sz="1400" b="1" dirty="0">
              <a:solidFill>
                <a:srgbClr val="307871"/>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307871"/>
                </a:solidFill>
                <a:latin typeface="Times New Roman" panose="02020603050405020304" pitchFamily="18" charset="0"/>
                <a:cs typeface="Times New Roman" panose="02020603050405020304" pitchFamily="18" charset="0"/>
              </a:rPr>
              <a:t>Environmentální pilíř + vybrané odpovědné aktivity </a:t>
            </a:r>
          </a:p>
          <a:p>
            <a:pPr>
              <a:buFont typeface="+mj-lt"/>
              <a:buAutoNum type="arabicPeriod"/>
            </a:pPr>
            <a:endParaRPr lang="cs-CZ" sz="14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464496" cy="507703"/>
          </a:xfrm>
        </p:spPr>
        <p:txBody>
          <a:bodyPr/>
          <a:lstStyle/>
          <a:p>
            <a:r>
              <a:rPr lang="cs-CZ"/>
              <a:t>Obsahové zaměření přednášky</a:t>
            </a:r>
            <a:endParaRPr lang="cs-CZ"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44207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dirty="0">
                <a:solidFill>
                  <a:schemeClr val="bg1"/>
                </a:solidFill>
                <a:latin typeface="Times New Roman" panose="02020603050405020304" pitchFamily="18" charset="0"/>
                <a:cs typeface="Times New Roman" panose="02020603050405020304" pitchFamily="18" charset="0"/>
              </a:rPr>
              <a:t>1. Ekonomická oblast CSR</a:t>
            </a:r>
          </a:p>
          <a:p>
            <a:pPr marL="0" indent="0">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buNone/>
            </a:pPr>
            <a:r>
              <a:rPr lang="cs-CZ" sz="1600" dirty="0">
                <a:solidFill>
                  <a:schemeClr val="bg1"/>
                </a:solidFill>
                <a:latin typeface="Times New Roman" panose="02020603050405020304" pitchFamily="18" charset="0"/>
                <a:cs typeface="Times New Roman" panose="02020603050405020304" pitchFamily="18" charset="0"/>
              </a:rPr>
              <a:t>Dle řady autorů do ekonomické oblasti společenské odpovědnosti firem patří následující aktivity:</a:t>
            </a:r>
          </a:p>
        </p:txBody>
      </p:sp>
      <p:sp>
        <p:nvSpPr>
          <p:cNvPr id="5" name="Zástupný symbol pro obsah 2"/>
          <p:cNvSpPr txBox="1">
            <a:spLocks/>
          </p:cNvSpPr>
          <p:nvPr/>
        </p:nvSpPr>
        <p:spPr>
          <a:xfrm>
            <a:off x="4067944" y="555526"/>
            <a:ext cx="4104456"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Stanovení etického kodexu </a:t>
            </a:r>
            <a:r>
              <a:rPr lang="cs-CZ" sz="1400" dirty="0">
                <a:solidFill>
                  <a:srgbClr val="002060"/>
                </a:solidFill>
                <a:latin typeface="Times New Roman" panose="02020603050405020304" pitchFamily="18" charset="0"/>
                <a:cs typeface="Times New Roman" panose="02020603050405020304" pitchFamily="18" charset="0"/>
              </a:rPr>
              <a:t>- řada firem má zpracován etický kodex, který upravuje a stanovuje pravidla chování a jednání firmy a jejich zaměstnanců, kteří se tak chovají eticky a protikorupčně.</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Transparentní jednání </a:t>
            </a:r>
            <a:r>
              <a:rPr lang="cs-CZ" sz="1400" dirty="0">
                <a:solidFill>
                  <a:srgbClr val="002060"/>
                </a:solidFill>
                <a:latin typeface="Times New Roman" panose="02020603050405020304" pitchFamily="18" charset="0"/>
                <a:cs typeface="Times New Roman" panose="02020603050405020304" pitchFamily="18" charset="0"/>
              </a:rPr>
              <a:t>- komunikace se stakeholdery je součástí odpovědného chování firmy. Firmy podávají pravidelné informace všem stakeholderům, aby stakeholdeři měli potřebný pohled do věcí, kterých se jich týkají, poskytování informací stakeholderům je podstatou transparentního jednání (CSR reporting).</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17821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1. Ekonomická oblast CSR</a:t>
            </a:r>
          </a:p>
          <a:p>
            <a:pPr marL="0" indent="0">
              <a:buNone/>
            </a:pPr>
            <a:endParaRPr lang="cs-CZ" sz="1600">
              <a:solidFill>
                <a:schemeClr val="bg1"/>
              </a:solidFill>
              <a:latin typeface="Times New Roman" panose="02020603050405020304" pitchFamily="18" charset="0"/>
              <a:cs typeface="Times New Roman" panose="02020603050405020304" pitchFamily="18" charset="0"/>
            </a:endParaRPr>
          </a:p>
          <a:p>
            <a:pPr marL="0" indent="0">
              <a:buNone/>
            </a:pPr>
            <a:r>
              <a:rPr lang="cs-CZ" sz="1600">
                <a:solidFill>
                  <a:schemeClr val="bg1"/>
                </a:solidFill>
                <a:latin typeface="Times New Roman" panose="02020603050405020304" pitchFamily="18" charset="0"/>
                <a:cs typeface="Times New Roman" panose="02020603050405020304" pitchFamily="18" charset="0"/>
              </a:rPr>
              <a:t>Dle řady autorů do ekonomické oblasti společenské odpovědnosti firem patří následující aktivity:</a:t>
            </a:r>
          </a:p>
        </p:txBody>
      </p:sp>
      <p:sp>
        <p:nvSpPr>
          <p:cNvPr id="5" name="Zástupný symbol pro obsah 2"/>
          <p:cNvSpPr txBox="1">
            <a:spLocks/>
          </p:cNvSpPr>
          <p:nvPr/>
        </p:nvSpPr>
        <p:spPr>
          <a:xfrm>
            <a:off x="4067944" y="1275606"/>
            <a:ext cx="4104456" cy="34563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b="1" dirty="0">
                <a:solidFill>
                  <a:srgbClr val="002060"/>
                </a:solidFill>
                <a:latin typeface="Times New Roman" panose="02020603050405020304" pitchFamily="18" charset="0"/>
                <a:cs typeface="Times New Roman" panose="02020603050405020304" pitchFamily="18" charset="0"/>
              </a:rPr>
              <a:t>Protikorupční politika – </a:t>
            </a:r>
            <a:r>
              <a:rPr lang="cs-CZ" sz="1400" dirty="0">
                <a:solidFill>
                  <a:srgbClr val="002060"/>
                </a:solidFill>
                <a:latin typeface="Times New Roman" panose="02020603050405020304" pitchFamily="18" charset="0"/>
                <a:cs typeface="Times New Roman" panose="02020603050405020304" pitchFamily="18" charset="0"/>
              </a:rPr>
              <a:t>je součástí ekonomické oblasti společenské odpovědnosti firem. Firmy přijímají protikorupční politiku a stanovují si pravidla pro řešení výskytu korupčního jednání svých zaměstnanců. Některé firmy zavedly např. </a:t>
            </a:r>
            <a:r>
              <a:rPr lang="cs-CZ" sz="1400" i="1" dirty="0">
                <a:solidFill>
                  <a:srgbClr val="002060"/>
                </a:solidFill>
                <a:latin typeface="Times New Roman" panose="02020603050405020304" pitchFamily="18" charset="0"/>
                <a:cs typeface="Times New Roman" panose="02020603050405020304" pitchFamily="18" charset="0"/>
              </a:rPr>
              <a:t>protikorupční linky</a:t>
            </a:r>
            <a:r>
              <a:rPr lang="cs-CZ" sz="1400" dirty="0">
                <a:solidFill>
                  <a:srgbClr val="002060"/>
                </a:solidFill>
                <a:latin typeface="Times New Roman" panose="02020603050405020304" pitchFamily="18" charset="0"/>
                <a:cs typeface="Times New Roman" panose="02020603050405020304" pitchFamily="18" charset="0"/>
              </a:rPr>
              <a:t>.</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Principy dobrého řízení </a:t>
            </a:r>
            <a:r>
              <a:rPr lang="cs-CZ" sz="1400" dirty="0">
                <a:solidFill>
                  <a:srgbClr val="002060"/>
                </a:solidFill>
                <a:latin typeface="Times New Roman" panose="02020603050405020304" pitchFamily="18" charset="0"/>
                <a:cs typeface="Times New Roman" panose="02020603050405020304" pitchFamily="18" charset="0"/>
              </a:rPr>
              <a:t>– dodržování zásad správy a řízení společnosti je zárukou toho, že představenstvo, dozorčí rady, správní orgány budou pracovat podle etických principů a konceptu CSR. </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297142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2" name="Obdélník 1">
            <a:extLst>
              <a:ext uri="{FF2B5EF4-FFF2-40B4-BE49-F238E27FC236}">
                <a16:creationId xmlns:a16="http://schemas.microsoft.com/office/drawing/2014/main" id="{81741F5E-FFE9-48A0-841D-07EBA95919B3}"/>
              </a:ext>
            </a:extLst>
          </p:cNvPr>
          <p:cNvSpPr/>
          <p:nvPr/>
        </p:nvSpPr>
        <p:spPr>
          <a:xfrm>
            <a:off x="611560" y="3939902"/>
            <a:ext cx="3960440" cy="369332"/>
          </a:xfrm>
          <a:prstGeom prst="rect">
            <a:avLst/>
          </a:prstGeom>
        </p:spPr>
        <p:txBody>
          <a:bodyPr wrap="square">
            <a:spAutoFit/>
          </a:bodyPr>
          <a:lstStyle/>
          <a:p>
            <a:r>
              <a:rPr lang="cs-CZ" sz="800" dirty="0"/>
              <a:t>Aktuální odkaz:</a:t>
            </a:r>
          </a:p>
          <a:p>
            <a:r>
              <a:rPr lang="en-GB" sz="500" dirty="0">
                <a:hlinkClick r:id="rId3"/>
              </a:rPr>
              <a:t>https://www.transparency.org/en/cpi/2021?gclid=Cj0KCQjwkOqZBhDNARIsAACsbfKCmO0cZSkk8O0jgo7fUgk6rlupmduK_4haPvrq3MqD3_PRNX06akAaAqimEALw_wcB</a:t>
            </a:r>
            <a:r>
              <a:rPr lang="cs-CZ" sz="500" dirty="0"/>
              <a:t> </a:t>
            </a:r>
            <a:endParaRPr lang="en-GB" sz="500" dirty="0"/>
          </a:p>
        </p:txBody>
      </p:sp>
      <p:pic>
        <p:nvPicPr>
          <p:cNvPr id="4" name="Obrázek 3">
            <a:extLst>
              <a:ext uri="{FF2B5EF4-FFF2-40B4-BE49-F238E27FC236}">
                <a16:creationId xmlns:a16="http://schemas.microsoft.com/office/drawing/2014/main" id="{32D2407F-8F83-45E1-BA43-4C202BB22277}"/>
              </a:ext>
            </a:extLst>
          </p:cNvPr>
          <p:cNvPicPr>
            <a:picLocks noChangeAspect="1"/>
          </p:cNvPicPr>
          <p:nvPr/>
        </p:nvPicPr>
        <p:blipFill rotWithShape="1">
          <a:blip r:embed="rId4"/>
          <a:srcRect t="10800" r="4244" b="20600"/>
          <a:stretch/>
        </p:blipFill>
        <p:spPr>
          <a:xfrm>
            <a:off x="208201" y="834266"/>
            <a:ext cx="7560840" cy="3046826"/>
          </a:xfrm>
          <a:prstGeom prst="rect">
            <a:avLst/>
          </a:prstGeom>
        </p:spPr>
      </p:pic>
    </p:spTree>
    <p:extLst>
      <p:ext uri="{BB962C8B-B14F-4D97-AF65-F5344CB8AC3E}">
        <p14:creationId xmlns:p14="http://schemas.microsoft.com/office/powerpoint/2010/main" val="10838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AutoNum type="arabicPeriod"/>
            </a:pPr>
            <a:r>
              <a:rPr lang="cs-CZ" sz="1600" b="1">
                <a:solidFill>
                  <a:schemeClr val="bg1"/>
                </a:solidFill>
                <a:latin typeface="Times New Roman" panose="02020603050405020304" pitchFamily="18" charset="0"/>
                <a:cs typeface="Times New Roman" panose="02020603050405020304" pitchFamily="18" charset="0"/>
              </a:rPr>
              <a:t>Ekonomická oblast CSR</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pPr marL="0" indent="0">
              <a:buNone/>
            </a:pPr>
            <a:r>
              <a:rPr lang="cs-CZ" sz="1600" b="1">
                <a:solidFill>
                  <a:schemeClr val="bg1"/>
                </a:solidFill>
                <a:latin typeface="Times New Roman" panose="02020603050405020304" pitchFamily="18" charset="0"/>
                <a:cs typeface="Times New Roman" panose="02020603050405020304" pitchFamily="18" charset="0"/>
              </a:rPr>
              <a:t>Souhrnně lze uvést výčet hlavních aktivit, který obsahuje a pokrývá základní oblasti ekonomického pilíře: </a:t>
            </a:r>
          </a:p>
        </p:txBody>
      </p:sp>
      <p:sp>
        <p:nvSpPr>
          <p:cNvPr id="5" name="Zástupný symbol pro obsah 2"/>
          <p:cNvSpPr txBox="1">
            <a:spLocks/>
          </p:cNvSpPr>
          <p:nvPr/>
        </p:nvSpPr>
        <p:spPr>
          <a:xfrm>
            <a:off x="4067944" y="555526"/>
            <a:ext cx="4104456"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rgbClr val="002060"/>
                </a:solidFill>
                <a:latin typeface="Times New Roman" panose="02020603050405020304" pitchFamily="18" charset="0"/>
                <a:cs typeface="Times New Roman" panose="02020603050405020304" pitchFamily="18" charset="0"/>
              </a:rPr>
              <a:t>vytvoření etického kodexu (případně jiného podnikového dokumentu, který upravuje podnikatelské chování firmy);</a:t>
            </a:r>
          </a:p>
          <a:p>
            <a:r>
              <a:rPr lang="cs-CZ" sz="1400" dirty="0">
                <a:solidFill>
                  <a:srgbClr val="002060"/>
                </a:solidFill>
                <a:latin typeface="Times New Roman" panose="02020603050405020304" pitchFamily="18" charset="0"/>
                <a:cs typeface="Times New Roman" panose="02020603050405020304" pitchFamily="18" charset="0"/>
              </a:rPr>
              <a:t>transparentnost jednání a chování organizace; uplatňování principů dobrého řízení; podnikání s uplatněním protikorupční politiky; </a:t>
            </a:r>
          </a:p>
          <a:p>
            <a:r>
              <a:rPr lang="cs-CZ" sz="1400" dirty="0">
                <a:solidFill>
                  <a:srgbClr val="002060"/>
                </a:solidFill>
                <a:latin typeface="Times New Roman" panose="02020603050405020304" pitchFamily="18" charset="0"/>
                <a:cs typeface="Times New Roman" panose="02020603050405020304" pitchFamily="18" charset="0"/>
              </a:rPr>
              <a:t>vedení dialogu s akcionáři; </a:t>
            </a:r>
          </a:p>
          <a:p>
            <a:r>
              <a:rPr lang="cs-CZ" sz="1400" dirty="0">
                <a:solidFill>
                  <a:srgbClr val="002060"/>
                </a:solidFill>
                <a:latin typeface="Times New Roman" panose="02020603050405020304" pitchFamily="18" charset="0"/>
                <a:cs typeface="Times New Roman" panose="02020603050405020304" pitchFamily="18" charset="0"/>
              </a:rPr>
              <a:t>vymezení pravidel chování k zákazníkům např. kvalitní a bezpečné produkty či služby; </a:t>
            </a:r>
          </a:p>
          <a:p>
            <a:r>
              <a:rPr lang="cs-CZ" sz="1400" dirty="0">
                <a:solidFill>
                  <a:srgbClr val="002060"/>
                </a:solidFill>
                <a:latin typeface="Times New Roman" panose="02020603050405020304" pitchFamily="18" charset="0"/>
                <a:cs typeface="Times New Roman" panose="02020603050405020304" pitchFamily="18" charset="0"/>
              </a:rPr>
              <a:t>vymezení pravidel chování k dodavatelům (korektní jednání s dodavateli např. včasné plnění závazků); </a:t>
            </a:r>
          </a:p>
          <a:p>
            <a:r>
              <a:rPr lang="cs-CZ" sz="1400" dirty="0">
                <a:solidFill>
                  <a:srgbClr val="002060"/>
                </a:solidFill>
                <a:latin typeface="Times New Roman" panose="02020603050405020304" pitchFamily="18" charset="0"/>
                <a:cs typeface="Times New Roman" panose="02020603050405020304" pitchFamily="18" charset="0"/>
              </a:rPr>
              <a:t>odpovědné řízení dodavatelského řetězce; </a:t>
            </a:r>
          </a:p>
          <a:p>
            <a:r>
              <a:rPr lang="cs-CZ" sz="1400" dirty="0">
                <a:solidFill>
                  <a:srgbClr val="002060"/>
                </a:solidFill>
                <a:latin typeface="Times New Roman" panose="02020603050405020304" pitchFamily="18" charset="0"/>
                <a:cs typeface="Times New Roman" panose="02020603050405020304" pitchFamily="18" charset="0"/>
              </a:rPr>
              <a:t>vymezení pravidel chování k investorům; </a:t>
            </a:r>
          </a:p>
          <a:p>
            <a:r>
              <a:rPr lang="cs-CZ" sz="1400" dirty="0">
                <a:solidFill>
                  <a:srgbClr val="002060"/>
                </a:solidFill>
                <a:latin typeface="Times New Roman" panose="02020603050405020304" pitchFamily="18" charset="0"/>
                <a:cs typeface="Times New Roman" panose="02020603050405020304" pitchFamily="18" charset="0"/>
              </a:rPr>
              <a:t>společensky odpovědné investování; </a:t>
            </a:r>
          </a:p>
          <a:p>
            <a:r>
              <a:rPr lang="cs-CZ" sz="1400" dirty="0">
                <a:solidFill>
                  <a:srgbClr val="002060"/>
                </a:solidFill>
                <a:latin typeface="Times New Roman" panose="02020603050405020304" pitchFamily="18" charset="0"/>
                <a:cs typeface="Times New Roman" panose="02020603050405020304" pitchFamily="18" charset="0"/>
              </a:rPr>
              <a:t>ochrana duševního vlastnictví;</a:t>
            </a:r>
          </a:p>
          <a:p>
            <a:r>
              <a:rPr lang="cs-CZ" sz="1400" dirty="0">
                <a:solidFill>
                  <a:srgbClr val="002060"/>
                </a:solidFill>
                <a:latin typeface="Times New Roman" panose="02020603050405020304" pitchFamily="18" charset="0"/>
                <a:cs typeface="Times New Roman" panose="02020603050405020304" pitchFamily="18" charset="0"/>
              </a:rPr>
              <a:t>etický a sociální marketing. </a:t>
            </a: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347328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fade">
                                      <p:cBhvr>
                                        <p:cTn id="5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12568" cy="507703"/>
          </a:xfrm>
        </p:spPr>
        <p:txBody>
          <a:bodyPr/>
          <a:lstStyle/>
          <a:p>
            <a:r>
              <a:rPr lang="cs-CZ"/>
              <a:t>Příklady aktivit v ekonomickém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434782379"/>
              </p:ext>
            </p:extLst>
          </p:nvPr>
        </p:nvGraphicFramePr>
        <p:xfrm>
          <a:off x="195049" y="703189"/>
          <a:ext cx="7617311" cy="4028808"/>
        </p:xfrm>
        <a:graphic>
          <a:graphicData uri="http://schemas.openxmlformats.org/drawingml/2006/table">
            <a:tbl>
              <a:tblPr firstRow="1" firstCol="1" bandRow="1"/>
              <a:tblGrid>
                <a:gridCol w="1151808">
                  <a:extLst>
                    <a:ext uri="{9D8B030D-6E8A-4147-A177-3AD203B41FA5}">
                      <a16:colId xmlns:a16="http://schemas.microsoft.com/office/drawing/2014/main" val="20000"/>
                    </a:ext>
                  </a:extLst>
                </a:gridCol>
                <a:gridCol w="1441113">
                  <a:extLst>
                    <a:ext uri="{9D8B030D-6E8A-4147-A177-3AD203B41FA5}">
                      <a16:colId xmlns:a16="http://schemas.microsoft.com/office/drawing/2014/main" val="20001"/>
                    </a:ext>
                  </a:extLst>
                </a:gridCol>
                <a:gridCol w="5024390">
                  <a:extLst>
                    <a:ext uri="{9D8B030D-6E8A-4147-A177-3AD203B41FA5}">
                      <a16:colId xmlns:a16="http://schemas.microsoft.com/office/drawing/2014/main" val="20002"/>
                    </a:ext>
                  </a:extLst>
                </a:gridCol>
              </a:tblGrid>
              <a:tr h="185908">
                <a:tc>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CSR témata</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CSR aktivity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Příklady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5908">
                <a:tc rowSpan="3">
                  <a:txBody>
                    <a:bodyPr/>
                    <a:lstStyle/>
                    <a:p>
                      <a:pPr algn="ctr">
                        <a:lnSpc>
                          <a:spcPct val="150000"/>
                        </a:lnSpc>
                        <a:spcAft>
                          <a:spcPts val="0"/>
                        </a:spcAft>
                        <a:tabLst>
                          <a:tab pos="450215" algn="l"/>
                        </a:tabLst>
                      </a:pPr>
                      <a:r>
                        <a:rPr lang="cs-CZ" sz="900" b="1" baseline="0" dirty="0">
                          <a:effectLst/>
                          <a:latin typeface="Times New Roman" panose="02020603050405020304" pitchFamily="18" charset="0"/>
                          <a:ea typeface="Calibri" panose="020F0502020204030204" pitchFamily="34" charset="0"/>
                        </a:rPr>
                        <a:t>Správa a řízení firmy</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Transparentnost </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Uveřejňování finančních i nefinančních informací</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5908">
                <a:tc vMerge="1">
                  <a:txBody>
                    <a:bodyPr/>
                    <a:lstStyle/>
                    <a:p>
                      <a:endParaRPr lang="cs-CZ"/>
                    </a:p>
                  </a:txBody>
                  <a:tcPr/>
                </a:tc>
                <a:tc>
                  <a:txBody>
                    <a:bodyPr/>
                    <a:lstStyle/>
                    <a:p>
                      <a:pPr>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Pravidla chování</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Etický kodex a jeho praktické využití</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5908">
                <a:tc vMerge="1">
                  <a:txBody>
                    <a:bodyPr/>
                    <a:lstStyle/>
                    <a:p>
                      <a:endParaRPr lang="cs-CZ"/>
                    </a:p>
                  </a:txBody>
                  <a:tcPr/>
                </a:tc>
                <a:tc>
                  <a:txBody>
                    <a:bodyPr/>
                    <a:lstStyle/>
                    <a:p>
                      <a:pPr>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Firemní image</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Monitorování a měření firemního image</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5908">
                <a:tc rowSpan="7">
                  <a:txBody>
                    <a:bodyPr/>
                    <a:lstStyle/>
                    <a:p>
                      <a:pPr algn="ctr">
                        <a:lnSpc>
                          <a:spcPct val="150000"/>
                        </a:lnSpc>
                        <a:spcAft>
                          <a:spcPts val="0"/>
                        </a:spcAft>
                        <a:tabLst>
                          <a:tab pos="450215" algn="l"/>
                        </a:tabLst>
                      </a:pPr>
                      <a:r>
                        <a:rPr lang="cs-CZ" sz="900" b="1" baseline="0" dirty="0">
                          <a:effectLst/>
                          <a:latin typeface="Times New Roman" panose="02020603050405020304" pitchFamily="18" charset="0"/>
                          <a:ea typeface="Calibri" panose="020F0502020204030204" pitchFamily="34" charset="0"/>
                        </a:rPr>
                        <a:t>Odpovědný přístup k zákazníkům</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Zjištování zpětné vazby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Průzkum spokojenosti</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8590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Evidence a řešení stížností</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85908">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Zapojení do rozhodování </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Sběr návrhů na zlepšení produktů a služeb</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8590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Vliv zákazníků na zaměření CSR aktivit firmy</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85908">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Kvalita produktů a služeb</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Používání norem kvality (např. ISO 9001)</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85908">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Vzdělávání zákazníků</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Školení preventivní servisní činnosti</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8590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Školení bezpečnosti práce</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85908">
                <a:tc rowSpan="6">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Vztahy s dodavateli a dalšími obchodními partnery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Výběr dodavatelů</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Zahrnutí CSR hlediska do výběru dodavatelů</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85908">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Zjišťování zpětné vazby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Průzkum spokojenosti</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8590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Evidence a řešení stížností </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85908">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Obchodní vztahy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Včasné placení faktur</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63570">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Šíření CSR</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Monitoring CSR praktik v dodavatelsko-odběratelském řetězci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8590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Zapojování dodavatelů do CSR aktivit firmy</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63570">
                <a:tc rowSpan="3">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Marketing a reklama</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Informace o produktech</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Poskytování jasných a přesných informací o výrobcích a službách </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63570">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Sdílený marketing</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Použití marketingových aktivit k společné propagaci firmy a dobročinné události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63570">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Reklamní etika</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Dodržování etického kodexu reklamy, např. vydaného Radou pro reklamu</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4101186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563638"/>
            <a:ext cx="3312368" cy="302433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dirty="0">
                <a:solidFill>
                  <a:schemeClr val="bg1"/>
                </a:solidFill>
                <a:latin typeface="Times New Roman" panose="02020603050405020304" pitchFamily="18" charset="0"/>
                <a:cs typeface="Times New Roman" panose="02020603050405020304" pitchFamily="18" charset="0"/>
              </a:rPr>
              <a:t>2. Sociální oblast CSR</a:t>
            </a:r>
          </a:p>
          <a:p>
            <a:pPr marL="0" indent="0">
              <a:buNone/>
            </a:pPr>
            <a:endParaRPr lang="cs-CZ" sz="1600" b="1" dirty="0">
              <a:solidFill>
                <a:schemeClr val="bg1"/>
              </a:solidFill>
              <a:latin typeface="Times New Roman" panose="02020603050405020304" pitchFamily="18" charset="0"/>
              <a:cs typeface="Times New Roman" panose="02020603050405020304" pitchFamily="18" charset="0"/>
            </a:endParaRPr>
          </a:p>
          <a:p>
            <a:r>
              <a:rPr lang="cs-CZ" sz="1600" dirty="0">
                <a:solidFill>
                  <a:schemeClr val="bg1"/>
                </a:solidFill>
                <a:latin typeface="Times New Roman" panose="02020603050405020304" pitchFamily="18" charset="0"/>
                <a:cs typeface="Times New Roman" panose="02020603050405020304" pitchFamily="18" charset="0"/>
              </a:rPr>
              <a:t>Oblast je také možno rozdělit na interní a externí.</a:t>
            </a:r>
          </a:p>
          <a:p>
            <a:pPr lvl="1"/>
            <a:r>
              <a:rPr lang="cs-CZ" sz="1400" dirty="0">
                <a:solidFill>
                  <a:schemeClr val="bg1"/>
                </a:solidFill>
                <a:latin typeface="Times New Roman" panose="02020603050405020304" pitchFamily="18" charset="0"/>
                <a:cs typeface="Times New Roman" panose="02020603050405020304" pitchFamily="18" charset="0"/>
              </a:rPr>
              <a:t>Do interní oblasti se zahrnují </a:t>
            </a:r>
            <a:r>
              <a:rPr lang="cs-CZ" sz="1400" b="1" dirty="0">
                <a:solidFill>
                  <a:schemeClr val="bg1"/>
                </a:solidFill>
                <a:latin typeface="Times New Roman" panose="02020603050405020304" pitchFamily="18" charset="0"/>
                <a:cs typeface="Times New Roman" panose="02020603050405020304" pitchFamily="18" charset="0"/>
              </a:rPr>
              <a:t>zaměstnanci</a:t>
            </a:r>
            <a:r>
              <a:rPr lang="cs-CZ" sz="1400" dirty="0">
                <a:solidFill>
                  <a:schemeClr val="bg1"/>
                </a:solidFill>
                <a:latin typeface="Times New Roman" panose="02020603050405020304" pitchFamily="18" charset="0"/>
                <a:cs typeface="Times New Roman" panose="02020603050405020304" pitchFamily="18" charset="0"/>
              </a:rPr>
              <a:t> a péče o ně, pracovní podmínky, které firma vytváří.</a:t>
            </a:r>
          </a:p>
          <a:p>
            <a:pPr lvl="1"/>
            <a:r>
              <a:rPr lang="cs-CZ" sz="1400" dirty="0">
                <a:solidFill>
                  <a:schemeClr val="bg1"/>
                </a:solidFill>
                <a:latin typeface="Times New Roman" panose="02020603050405020304" pitchFamily="18" charset="0"/>
                <a:cs typeface="Times New Roman" panose="02020603050405020304" pitchFamily="18" charset="0"/>
              </a:rPr>
              <a:t>Do externí sociální oblasti se zařazuje především </a:t>
            </a:r>
            <a:r>
              <a:rPr lang="cs-CZ" sz="1400" b="1" dirty="0">
                <a:solidFill>
                  <a:schemeClr val="bg1"/>
                </a:solidFill>
                <a:latin typeface="Times New Roman" panose="02020603050405020304" pitchFamily="18" charset="0"/>
                <a:cs typeface="Times New Roman" panose="02020603050405020304" pitchFamily="18" charset="0"/>
              </a:rPr>
              <a:t>filantropie </a:t>
            </a:r>
            <a:r>
              <a:rPr lang="cs-CZ" sz="1400" dirty="0">
                <a:solidFill>
                  <a:schemeClr val="bg1"/>
                </a:solidFill>
                <a:latin typeface="Times New Roman" panose="02020603050405020304" pitchFamily="18" charset="0"/>
                <a:cs typeface="Times New Roman" panose="02020603050405020304" pitchFamily="18" charset="0"/>
              </a:rPr>
              <a:t>a </a:t>
            </a:r>
            <a:r>
              <a:rPr lang="cs-CZ" sz="1400" b="1" dirty="0">
                <a:solidFill>
                  <a:schemeClr val="bg1"/>
                </a:solidFill>
                <a:latin typeface="Times New Roman" panose="02020603050405020304" pitchFamily="18" charset="0"/>
                <a:cs typeface="Times New Roman" panose="02020603050405020304" pitchFamily="18" charset="0"/>
              </a:rPr>
              <a:t>spolupráce s místní komunitou</a:t>
            </a:r>
            <a:r>
              <a:rPr lang="cs-CZ" sz="1400" dirty="0">
                <a:solidFill>
                  <a:schemeClr val="bg1"/>
                </a:solidFill>
                <a:latin typeface="Times New Roman" panose="02020603050405020304" pitchFamily="18" charset="0"/>
                <a:cs typeface="Times New Roman" panose="02020603050405020304" pitchFamily="18" charset="0"/>
              </a:rPr>
              <a:t>.</a:t>
            </a:r>
          </a:p>
        </p:txBody>
      </p:sp>
      <p:sp>
        <p:nvSpPr>
          <p:cNvPr id="5" name="Zástupný symbol pro obsah 2"/>
          <p:cNvSpPr txBox="1">
            <a:spLocks/>
          </p:cNvSpPr>
          <p:nvPr/>
        </p:nvSpPr>
        <p:spPr>
          <a:xfrm>
            <a:off x="4067944" y="1059582"/>
            <a:ext cx="4104456" cy="367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dirty="0">
                <a:solidFill>
                  <a:srgbClr val="002060"/>
                </a:solidFill>
                <a:latin typeface="Times New Roman" panose="02020603050405020304" pitchFamily="18" charset="0"/>
                <a:cs typeface="Times New Roman" panose="02020603050405020304" pitchFamily="18" charset="0"/>
              </a:rPr>
              <a:t>Můžeme zde řadit aktivity</a:t>
            </a:r>
            <a:r>
              <a:rPr lang="cs-CZ" sz="1400" dirty="0">
                <a:solidFill>
                  <a:srgbClr val="002060"/>
                </a:solidFill>
                <a:latin typeface="Times New Roman" panose="02020603050405020304" pitchFamily="18" charset="0"/>
                <a:cs typeface="Times New Roman" panose="02020603050405020304" pitchFamily="18" charset="0"/>
              </a:rPr>
              <a:t>:</a:t>
            </a:r>
          </a:p>
          <a:p>
            <a:r>
              <a:rPr lang="cs-CZ" sz="1400" dirty="0">
                <a:solidFill>
                  <a:srgbClr val="002060"/>
                </a:solidFill>
                <a:latin typeface="Times New Roman" panose="02020603050405020304" pitchFamily="18" charset="0"/>
                <a:cs typeface="Times New Roman" panose="02020603050405020304" pitchFamily="18" charset="0"/>
              </a:rPr>
              <a:t>respektování rovných příležitostí, lidských práv, </a:t>
            </a:r>
          </a:p>
          <a:p>
            <a:r>
              <a:rPr lang="cs-CZ" sz="1400" dirty="0">
                <a:solidFill>
                  <a:srgbClr val="002060"/>
                </a:solidFill>
                <a:latin typeface="Times New Roman" panose="02020603050405020304" pitchFamily="18" charset="0"/>
                <a:cs typeface="Times New Roman" panose="02020603050405020304" pitchFamily="18" charset="0"/>
              </a:rPr>
              <a:t>podmínky pro rozvoj zdraví a bezpečnosti,</a:t>
            </a:r>
          </a:p>
          <a:p>
            <a:r>
              <a:rPr lang="cs-CZ" sz="1400" dirty="0">
                <a:solidFill>
                  <a:srgbClr val="002060"/>
                </a:solidFill>
                <a:latin typeface="Times New Roman" panose="02020603050405020304" pitchFamily="18" charset="0"/>
                <a:cs typeface="Times New Roman" panose="02020603050405020304" pitchFamily="18" charset="0"/>
              </a:rPr>
              <a:t>rozvoj a vzdělávání zaměstnanců, </a:t>
            </a:r>
          </a:p>
          <a:p>
            <a:r>
              <a:rPr lang="cs-CZ" sz="1400" dirty="0">
                <a:solidFill>
                  <a:srgbClr val="002060"/>
                </a:solidFill>
                <a:latin typeface="Times New Roman" panose="02020603050405020304" pitchFamily="18" charset="0"/>
                <a:cs typeface="Times New Roman" panose="02020603050405020304" pitchFamily="18" charset="0"/>
              </a:rPr>
              <a:t>filantropie, </a:t>
            </a:r>
          </a:p>
          <a:p>
            <a:r>
              <a:rPr lang="cs-CZ" sz="1400" dirty="0">
                <a:solidFill>
                  <a:srgbClr val="002060"/>
                </a:solidFill>
                <a:latin typeface="Times New Roman" panose="02020603050405020304" pitchFamily="18" charset="0"/>
                <a:cs typeface="Times New Roman" panose="02020603050405020304" pitchFamily="18" charset="0"/>
              </a:rPr>
              <a:t>komunikace se zainteresovanými stranami,</a:t>
            </a:r>
          </a:p>
          <a:p>
            <a:r>
              <a:rPr lang="cs-CZ" sz="1400" dirty="0">
                <a:solidFill>
                  <a:srgbClr val="002060"/>
                </a:solidFill>
                <a:latin typeface="Times New Roman" panose="02020603050405020304" pitchFamily="18" charset="0"/>
                <a:cs typeface="Times New Roman" panose="02020603050405020304" pitchFamily="18" charset="0"/>
              </a:rPr>
              <a:t>zapojení zaměstnanců do sociálních aktivit a další.</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538457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5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fade">
                                      <p:cBhvr>
                                        <p:cTn id="27" dur="5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fade">
                                      <p:cBhvr>
                                        <p:cTn id="32" dur="500"/>
                                        <p:tgtEl>
                                          <p:spTgt spid="5">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500"/>
                                        <p:tgtEl>
                                          <p:spTgt spid="5">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6" end="6"/>
                                            </p:txEl>
                                          </p:spTgt>
                                        </p:tgtEl>
                                        <p:attrNameLst>
                                          <p:attrName>style.visibility</p:attrName>
                                        </p:attrNameLst>
                                      </p:cBhvr>
                                      <p:to>
                                        <p:strVal val="visible"/>
                                      </p:to>
                                    </p:set>
                                    <p:animEffect transition="in" filter="fade">
                                      <p:cBhvr>
                                        <p:cTn id="4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interních aktivit v sociálním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2620349337"/>
              </p:ext>
            </p:extLst>
          </p:nvPr>
        </p:nvGraphicFramePr>
        <p:xfrm>
          <a:off x="275362" y="703189"/>
          <a:ext cx="7560840" cy="3470601"/>
        </p:xfrm>
        <a:graphic>
          <a:graphicData uri="http://schemas.openxmlformats.org/drawingml/2006/table">
            <a:tbl>
              <a:tblPr firstRow="1" firstCol="1" bandRow="1"/>
              <a:tblGrid>
                <a:gridCol w="1152128">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5040560">
                  <a:extLst>
                    <a:ext uri="{9D8B030D-6E8A-4147-A177-3AD203B41FA5}">
                      <a16:colId xmlns:a16="http://schemas.microsoft.com/office/drawing/2014/main" val="20002"/>
                    </a:ext>
                  </a:extLst>
                </a:gridCol>
              </a:tblGrid>
              <a:tr h="66578">
                <a:tc>
                  <a:txBody>
                    <a:bodyPr/>
                    <a:lstStyle/>
                    <a:p>
                      <a:pPr algn="ctr">
                        <a:lnSpc>
                          <a:spcPct val="150000"/>
                        </a:lnSpc>
                        <a:spcAft>
                          <a:spcPts val="0"/>
                        </a:spcAft>
                        <a:tabLst>
                          <a:tab pos="450215" algn="l"/>
                          <a:tab pos="1101725" algn="r"/>
                        </a:tabLst>
                      </a:pPr>
                      <a:r>
                        <a:rPr lang="cs-CZ" sz="1000" b="1">
                          <a:effectLst/>
                          <a:latin typeface="Calibri" panose="020F0502020204030204" pitchFamily="34" charset="0"/>
                          <a:ea typeface="Calibri" panose="020F0502020204030204" pitchFamily="34" charset="0"/>
                        </a:rPr>
                        <a:t>CSR témata</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CSR aktivity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Příklady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578">
                <a:tc rowSpan="6">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Zapojení zaměstnanců a komunikace</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Zjišťování zpětné vazby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Průzkum spokojenosti</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Evidence a řešení stížností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3156">
                <a:tc vMerge="1">
                  <a:txBody>
                    <a:bodyPr/>
                    <a:lstStyle/>
                    <a:p>
                      <a:endParaRPr lang="cs-CZ"/>
                    </a:p>
                  </a:txBody>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Zapojení do rozhodování</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Sběr návrhů na zlepšení výkonnosti formy</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33156">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Vliv zaměstnanců na zaměření CSR aktivit</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33156">
                <a:tc vMerge="1">
                  <a:txBody>
                    <a:bodyPr/>
                    <a:lstStyle/>
                    <a:p>
                      <a:endParaRPr lang="cs-CZ"/>
                    </a:p>
                  </a:txBody>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Interní komunikace</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Využití prostředků interní komunikace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Informování uchazečů o práci o CSR</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6578">
                <a:tc rowSpan="8">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Ohodnocení za práci</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Finanční ohodnocení</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Odpovídající platové ohodnocení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6578">
                <a:tc vMerge="1">
                  <a:txBody>
                    <a:bodyPr/>
                    <a:lstStyle/>
                    <a:p>
                      <a:endParaRPr lang="cs-CZ"/>
                    </a:p>
                  </a:txBody>
                  <a:tcPr/>
                </a:tc>
                <a:tc rowSpan="7">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Nefinanční benefity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Sportovní a relaxační využití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Kulturní využití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Společenské akce pro zaměstnance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Navýšení dovolené a volna</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33156">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Osobní komfort (notebook, auto, mobil)</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Příspěvek na dojíždění do práce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Zaměstnanecké akcie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66578">
                <a:tc rowSpan="2">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Vzdělávání a rozvoj</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Vzdělávání zaměstnanců</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Školení, kurzy, mentoring</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66578">
                <a:tc vMerge="1">
                  <a:txBody>
                    <a:bodyPr/>
                    <a:lstStyle/>
                    <a:p>
                      <a:endParaRPr lang="cs-CZ"/>
                    </a:p>
                  </a:txBody>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Profesionální rozvoj</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Plány karierního rozvoje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2013587794"/>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11889</TotalTime>
  <Words>1551</Words>
  <Application>Microsoft Office PowerPoint</Application>
  <PresentationFormat>Předvádění na obrazovce (16:9)</PresentationFormat>
  <Paragraphs>303</Paragraphs>
  <Slides>17</Slides>
  <Notes>3</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17</vt:i4>
      </vt:variant>
    </vt:vector>
  </HeadingPairs>
  <TitlesOfParts>
    <vt:vector size="23" baseType="lpstr">
      <vt:lpstr>Arial</vt:lpstr>
      <vt:lpstr>Calibri</vt:lpstr>
      <vt:lpstr>Enriqueta</vt:lpstr>
      <vt:lpstr>Times New Roman</vt:lpstr>
      <vt:lpstr>Wingdings</vt:lpstr>
      <vt:lpstr>SLU</vt:lpstr>
      <vt:lpstr>3 pilíře CSR </vt:lpstr>
      <vt:lpstr>Obsahové zaměření přednášky</vt:lpstr>
      <vt:lpstr>Prezentace aplikace PowerPoint</vt:lpstr>
      <vt:lpstr>Prezentace aplikace PowerPoint</vt:lpstr>
      <vt:lpstr>Prezentace aplikace PowerPoint</vt:lpstr>
      <vt:lpstr>Prezentace aplikace PowerPoint</vt:lpstr>
      <vt:lpstr>Příklady aktivit v ekonomickém pilíři</vt:lpstr>
      <vt:lpstr>Prezentace aplikace PowerPoint</vt:lpstr>
      <vt:lpstr>Příklady interních aktivit v sociálním pilíři</vt:lpstr>
      <vt:lpstr>Příklady interních aktivit v sociálním pilíři</vt:lpstr>
      <vt:lpstr>Příklady externích aktivit v sociálním pilíři</vt:lpstr>
      <vt:lpstr>Prezentace aplikace PowerPoint</vt:lpstr>
      <vt:lpstr>Příklady aktivit v environmentálním pilíři</vt:lpstr>
      <vt:lpstr>Příklady aktivit v environmentálním pilíři</vt:lpstr>
      <vt:lpstr>Prezentace aplikace PowerPoint</vt:lpstr>
      <vt:lpstr>Prezentace aplikace PowerPoint</vt:lpstr>
      <vt:lpstr> Děkuji za pozornost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Pavel Adámek</cp:lastModifiedBy>
  <cp:revision>161</cp:revision>
  <dcterms:created xsi:type="dcterms:W3CDTF">2016-07-06T15:42:34Z</dcterms:created>
  <dcterms:modified xsi:type="dcterms:W3CDTF">2024-02-26T10:20:25Z</dcterms:modified>
</cp:coreProperties>
</file>