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343" r:id="rId3"/>
    <p:sldId id="383" r:id="rId4"/>
    <p:sldId id="384" r:id="rId5"/>
    <p:sldId id="385" r:id="rId6"/>
    <p:sldId id="387" r:id="rId7"/>
    <p:sldId id="372" r:id="rId8"/>
    <p:sldId id="373" r:id="rId9"/>
    <p:sldId id="374" r:id="rId10"/>
    <p:sldId id="375" r:id="rId11"/>
    <p:sldId id="376" r:id="rId12"/>
    <p:sldId id="377" r:id="rId13"/>
    <p:sldId id="378" r:id="rId14"/>
    <p:sldId id="379" r:id="rId15"/>
    <p:sldId id="380" r:id="rId16"/>
    <p:sldId id="381" r:id="rId17"/>
    <p:sldId id="382" r:id="rId18"/>
    <p:sldId id="388" r:id="rId19"/>
    <p:sldId id="389" r:id="rId20"/>
    <p:sldId id="391" r:id="rId21"/>
    <p:sldId id="390" r:id="rId22"/>
    <p:sldId id="392" r:id="rId23"/>
    <p:sldId id="393" r:id="rId24"/>
    <p:sldId id="394" r:id="rId25"/>
    <p:sldId id="395" r:id="rId26"/>
    <p:sldId id="396" r:id="rId27"/>
    <p:sldId id="397" r:id="rId28"/>
    <p:sldId id="398" r:id="rId29"/>
    <p:sldId id="399" r:id="rId30"/>
    <p:sldId id="400" r:id="rId31"/>
    <p:sldId id="370" r:id="rId32"/>
    <p:sldId id="407" r:id="rId33"/>
    <p:sldId id="408" r:id="rId34"/>
    <p:sldId id="409" r:id="rId35"/>
    <p:sldId id="410" r:id="rId36"/>
    <p:sldId id="411" r:id="rId37"/>
    <p:sldId id="342" r:id="rId38"/>
    <p:sldId id="266" r:id="rId39"/>
    <p:sldId id="309" r:id="rId4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79" autoAdjust="0"/>
    <p:restoredTop sz="94660"/>
  </p:normalViewPr>
  <p:slideViewPr>
    <p:cSldViewPr>
      <p:cViewPr varScale="1">
        <p:scale>
          <a:sx n="60" d="100"/>
          <a:sy n="60" d="100"/>
        </p:scale>
        <p:origin x="53" y="8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620493695613571E-2"/>
          <c:y val="5.9600112356681383E-2"/>
          <c:w val="0.61793819925412896"/>
          <c:h val="0.85987705015935045"/>
        </c:manualLayout>
      </c:layout>
      <c:pieChart>
        <c:varyColors val="1"/>
        <c:ser>
          <c:idx val="0"/>
          <c:order val="0"/>
          <c:tx>
            <c:strRef>
              <c:f>List1!$B$1</c:f>
              <c:strCache>
                <c:ptCount val="1"/>
                <c:pt idx="0">
                  <c:v>Nadace a Nadační fondy dle oblastí působení</c:v>
                </c:pt>
              </c:strCache>
            </c:strRef>
          </c:tx>
          <c:dLbls>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List1!$A$2:$A$13</c:f>
              <c:strCache>
                <c:ptCount val="12"/>
                <c:pt idx="0">
                  <c:v>Zdravotnictví</c:v>
                </c:pt>
                <c:pt idx="1">
                  <c:v>Vzdělávání</c:v>
                </c:pt>
                <c:pt idx="2">
                  <c:v>Sociální a humanitární</c:v>
                </c:pt>
                <c:pt idx="3">
                  <c:v>Kultura</c:v>
                </c:pt>
                <c:pt idx="4">
                  <c:v>Děti a mládež</c:v>
                </c:pt>
                <c:pt idx="5">
                  <c:v>Volný čas</c:v>
                </c:pt>
                <c:pt idx="6">
                  <c:v>Životní prostředí</c:v>
                </c:pt>
                <c:pt idx="7">
                  <c:v>Jiná</c:v>
                </c:pt>
                <c:pt idx="8">
                  <c:v>Rozvoj neziskového sektoru</c:v>
                </c:pt>
                <c:pt idx="9">
                  <c:v>Regionální a komunitní rozvoj</c:v>
                </c:pt>
                <c:pt idx="10">
                  <c:v>Ochrana lidských práv</c:v>
                </c:pt>
                <c:pt idx="11">
                  <c:v>Nemovité kulturní památky</c:v>
                </c:pt>
              </c:strCache>
            </c:strRef>
          </c:cat>
          <c:val>
            <c:numRef>
              <c:f>List1!$B$2:$B$13</c:f>
              <c:numCache>
                <c:formatCode>0.00%</c:formatCode>
                <c:ptCount val="12"/>
                <c:pt idx="0">
                  <c:v>0.34940000000000021</c:v>
                </c:pt>
                <c:pt idx="1">
                  <c:v>0.33730000000000021</c:v>
                </c:pt>
                <c:pt idx="2">
                  <c:v>0.32530000000000014</c:v>
                </c:pt>
                <c:pt idx="3">
                  <c:v>0.24100000000000005</c:v>
                </c:pt>
                <c:pt idx="4">
                  <c:v>0.18070000000000006</c:v>
                </c:pt>
                <c:pt idx="5">
                  <c:v>0.15660000000000004</c:v>
                </c:pt>
                <c:pt idx="6">
                  <c:v>0.13250000000000001</c:v>
                </c:pt>
                <c:pt idx="7">
                  <c:v>0.13250000000000001</c:v>
                </c:pt>
                <c:pt idx="8">
                  <c:v>7.2300000000000031E-2</c:v>
                </c:pt>
                <c:pt idx="9">
                  <c:v>7.2300000000000031E-2</c:v>
                </c:pt>
                <c:pt idx="10">
                  <c:v>4.8200000000000007E-2</c:v>
                </c:pt>
                <c:pt idx="11">
                  <c:v>3.6100000000000014E-2</c:v>
                </c:pt>
              </c:numCache>
            </c:numRef>
          </c:val>
          <c:extLst>
            <c:ext xmlns:c16="http://schemas.microsoft.com/office/drawing/2014/chart" uri="{C3380CC4-5D6E-409C-BE32-E72D297353CC}">
              <c16:uniqueId val="{00000000-D0FB-42EE-9512-CABEBEEDAF79}"/>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67190473371613479"/>
          <c:y val="4.8183498340048099E-2"/>
          <c:w val="0.29461788906647723"/>
          <c:h val="0.86597154893789707"/>
        </c:manualLayout>
      </c:layout>
      <c:overlay val="0"/>
      <c:txPr>
        <a:bodyPr/>
        <a:lstStyle/>
        <a:p>
          <a:pPr>
            <a:defRPr sz="800"/>
          </a:pPr>
          <a:endParaRPr lang="cs-CZ"/>
        </a:p>
      </c:txPr>
    </c:legend>
    <c:plotVisOnly val="1"/>
    <c:dispBlanksAs val="zero"/>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12.12.2022</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1715011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donorsforum.cz/"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www.zapojimse.cz/Dokumenty/v-ramci-engage-days-2016-pomahalo-1500-firemnich-dobrovolniku-409.html" TargetMode="External"/><Relationship Id="rId2" Type="http://schemas.openxmlformats.org/officeDocument/2006/relationships/hyperlink" Target="http://byznysprospolecnost.cz/v-ramci-engage-days-2016-pomahalo-1500-firemnich-dobrovolniku/" TargetMode="Externa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hyperlink" Target="http://giving-tuesday.cz/"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www.donorsforum.cz/" TargetMode="External"/><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hyperlink" Target="https://www.donorsforum.cz/o-dacovstvi/mapa-darcovstvi-2020.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hyperlink" Target="https://www.cenyforadarcu.cz/rocnik-2015/vysledkova-listina.html" TargetMode="External"/><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rapomaharegionum.cz/" TargetMode="Externa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Filantropie</a:t>
            </a:r>
          </a:p>
        </p:txBody>
      </p:sp>
      <p:sp>
        <p:nvSpPr>
          <p:cNvPr id="3" name="Podnadpis 2"/>
          <p:cNvSpPr>
            <a:spLocks noGrp="1"/>
          </p:cNvSpPr>
          <p:nvPr>
            <p:ph type="subTitle" idx="4294967295"/>
          </p:nvPr>
        </p:nvSpPr>
        <p:spPr>
          <a:xfrm>
            <a:off x="467544" y="2986866"/>
            <a:ext cx="5112568" cy="1744566"/>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Firemní filantropie</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Dárcovství</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Dobrovolnictví</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Donátorství</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Nadace, nadační fondy</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Cause Related Marketing</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372200" y="3723878"/>
            <a:ext cx="2600071"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Pavel Adámek, Ph.D.</a:t>
            </a:r>
          </a:p>
          <a:p>
            <a:pPr algn="r"/>
            <a:r>
              <a:rPr lang="cs-CZ" altLang="cs-CZ" sz="900" b="1" dirty="0">
                <a:solidFill>
                  <a:srgbClr val="307871"/>
                </a:solidFill>
                <a:latin typeface="Times New Roman" panose="02020603050405020304" pitchFamily="18" charset="0"/>
                <a:cs typeface="Times New Roman" panose="02020603050405020304" pitchFamily="18" charset="0"/>
              </a:rPr>
              <a:t>adamek@opf.slu.cz</a:t>
            </a:r>
          </a:p>
          <a:p>
            <a:pPr algn="r"/>
            <a:r>
              <a:rPr lang="cs-CZ" altLang="cs-CZ" sz="900" b="1"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31584"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Fórum dárců</a:t>
            </a:r>
          </a:p>
          <a:p>
            <a:pPr marL="0" indent="0">
              <a:buNone/>
            </a:pPr>
            <a:r>
              <a:rPr lang="cs-CZ" sz="1400" dirty="0">
                <a:solidFill>
                  <a:schemeClr val="bg1"/>
                </a:solidFill>
                <a:latin typeface="Times New Roman" panose="02020603050405020304" pitchFamily="18" charset="0"/>
                <a:cs typeface="Times New Roman" panose="02020603050405020304" pitchFamily="18" charset="0"/>
                <a:hlinkClick r:id="rId2"/>
              </a:rPr>
              <a:t>https://www.donorsforum.cz/</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77325" y="0"/>
            <a:ext cx="4136404"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Fórum dárců je jediný celorepublikový spolek zastřešující dárce v České republice.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Na budování a rozvoji prostředí pro dárcovství pracuje Fórum dárců úspěšně již více než 20 let, od roku 1997.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Při Fóru dárců se vyprofilovala </a:t>
            </a:r>
            <a:r>
              <a:rPr lang="cs-CZ" sz="1200" b="1" dirty="0">
                <a:solidFill>
                  <a:srgbClr val="002060"/>
                </a:solidFill>
                <a:latin typeface="Times New Roman" panose="02020603050405020304" pitchFamily="18" charset="0"/>
                <a:cs typeface="Times New Roman" panose="02020603050405020304" pitchFamily="18" charset="0"/>
              </a:rPr>
              <a:t>Asociace nadací, Asociace nadačních fondů  a Asociace firemních nadací a fondů</a:t>
            </a:r>
            <a:r>
              <a:rPr lang="cs-CZ" sz="1200" dirty="0">
                <a:solidFill>
                  <a:srgbClr val="002060"/>
                </a:solidFill>
                <a:latin typeface="Times New Roman" panose="02020603050405020304" pitchFamily="18" charset="0"/>
                <a:cs typeface="Times New Roman" panose="02020603050405020304" pitchFamily="18" charset="0"/>
              </a:rPr>
              <a:t>, které sdružují přes pět desítek členů.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102491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S účinností od 1.1.2014 byl Občanský zákoník z roku 1964 nahrazen zákonem č. 89/2012 Sb., Novým Občanským zákoníkem.</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Dle Boukala (2009) „</a:t>
            </a:r>
            <a:r>
              <a:rPr lang="cs-CZ" sz="1400" i="1" dirty="0">
                <a:solidFill>
                  <a:schemeClr val="bg1"/>
                </a:solidFill>
                <a:latin typeface="Times New Roman" panose="02020603050405020304" pitchFamily="18" charset="0"/>
                <a:cs typeface="Times New Roman" panose="02020603050405020304" pitchFamily="18" charset="0"/>
              </a:rPr>
              <a:t>nestátní neziskové organizace mají v sociálním, kulturním i ekonomickém životě společnosti velký význam. Existence NNO je obvykle vyjádřením dobročinnosti jednotlivce připraveného pomáhat druhým, kteří se dostali ne vlastní vinou do obtížné situace</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77325" y="0"/>
            <a:ext cx="4136404"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Nová úprava Občanského zákoníku nahradila termín </a:t>
            </a:r>
            <a:r>
              <a:rPr lang="cs-CZ" sz="1400" b="1" dirty="0">
                <a:solidFill>
                  <a:srgbClr val="002060"/>
                </a:solidFill>
                <a:latin typeface="Times New Roman" panose="02020603050405020304" pitchFamily="18" charset="0"/>
                <a:cs typeface="Times New Roman" panose="02020603050405020304" pitchFamily="18" charset="0"/>
              </a:rPr>
              <a:t>občanské sdružení </a:t>
            </a:r>
            <a:r>
              <a:rPr lang="cs-CZ" sz="1400" dirty="0">
                <a:solidFill>
                  <a:srgbClr val="002060"/>
                </a:solidFill>
                <a:latin typeface="Times New Roman" panose="02020603050405020304" pitchFamily="18" charset="0"/>
                <a:cs typeface="Times New Roman" panose="02020603050405020304" pitchFamily="18" charset="0"/>
              </a:rPr>
              <a:t>pojmem ,,</a:t>
            </a:r>
            <a:r>
              <a:rPr lang="cs-CZ" sz="1400" b="1" dirty="0">
                <a:solidFill>
                  <a:srgbClr val="002060"/>
                </a:solidFill>
                <a:latin typeface="Times New Roman" panose="02020603050405020304" pitchFamily="18" charset="0"/>
                <a:cs typeface="Times New Roman" panose="02020603050405020304" pitchFamily="18" charset="0"/>
              </a:rPr>
              <a:t>spolek</a:t>
            </a:r>
            <a:r>
              <a:rPr lang="cs-CZ" sz="1400" dirty="0">
                <a:solidFill>
                  <a:srgbClr val="002060"/>
                </a:solidFill>
                <a:latin typeface="Times New Roman" panose="02020603050405020304" pitchFamily="18" charset="0"/>
                <a:cs typeface="Times New Roman" panose="02020603050405020304" pitchFamily="18" charset="0"/>
              </a:rPr>
              <a:t>“.</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Spolek je v zákoně vymezen v zásadě jeho základními znaky, jimiž jsou např. samospráva, dobrovolnost členství, oddělení majetkových sfér spolku a jeho členů atd.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Server </a:t>
            </a:r>
            <a:r>
              <a:rPr lang="cs-CZ" sz="1400" i="1" dirty="0">
                <a:solidFill>
                  <a:srgbClr val="002060"/>
                </a:solidFill>
                <a:latin typeface="Times New Roman" panose="02020603050405020304" pitchFamily="18" charset="0"/>
                <a:cs typeface="Times New Roman" panose="02020603050405020304" pitchFamily="18" charset="0"/>
              </a:rPr>
              <a:t>Neziskovky.cz</a:t>
            </a:r>
            <a:r>
              <a:rPr lang="cs-CZ" sz="1400" dirty="0">
                <a:solidFill>
                  <a:srgbClr val="002060"/>
                </a:solidFill>
                <a:latin typeface="Times New Roman" panose="02020603050405020304" pitchFamily="18" charset="0"/>
                <a:cs typeface="Times New Roman" panose="02020603050405020304" pitchFamily="18" charset="0"/>
              </a:rPr>
              <a:t> - další změny týkající se rekodifikace Občanského zákoníku. Jedná se o modernizaci právní </a:t>
            </a:r>
            <a:r>
              <a:rPr lang="cs-CZ" sz="1400" b="1" dirty="0">
                <a:solidFill>
                  <a:srgbClr val="002060"/>
                </a:solidFill>
                <a:latin typeface="Times New Roman" panose="02020603050405020304" pitchFamily="18" charset="0"/>
                <a:cs typeface="Times New Roman" panose="02020603050405020304" pitchFamily="18" charset="0"/>
              </a:rPr>
              <a:t>úpravy nadací a nadačních fondů,</a:t>
            </a:r>
            <a:r>
              <a:rPr lang="cs-CZ" sz="1400" dirty="0">
                <a:solidFill>
                  <a:srgbClr val="002060"/>
                </a:solidFill>
                <a:latin typeface="Times New Roman" panose="02020603050405020304" pitchFamily="18" charset="0"/>
                <a:cs typeface="Times New Roman" panose="02020603050405020304" pitchFamily="18" charset="0"/>
              </a:rPr>
              <a:t> které jsou nyní zahrnuty pod tzv. </a:t>
            </a:r>
            <a:r>
              <a:rPr lang="cs-CZ" sz="1400" b="1" dirty="0">
                <a:solidFill>
                  <a:srgbClr val="002060"/>
                </a:solidFill>
                <a:latin typeface="Times New Roman" panose="02020603050405020304" pitchFamily="18" charset="0"/>
                <a:cs typeface="Times New Roman" panose="02020603050405020304" pitchFamily="18" charset="0"/>
              </a:rPr>
              <a:t>fundace</a:t>
            </a:r>
            <a:r>
              <a:rPr lang="cs-CZ" sz="1400" dirty="0">
                <a:solidFill>
                  <a:srgbClr val="002060"/>
                </a:solidFill>
                <a:latin typeface="Times New Roman" panose="02020603050405020304" pitchFamily="18" charset="0"/>
                <a:cs typeface="Times New Roman" panose="02020603050405020304" pitchFamily="18" charset="0"/>
              </a:rPr>
              <a:t>, tedy sdružení majetku sloužící ke konkrétně vymezenému účelu, čímž se zejména nadačním fondům umožní rozšířit jejich aktivity.</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Role nestátních neziskových organizací ve spojitosti s filantropií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642557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Finanční prostředky neziskových organizací mají vícezdrojový charakter. </a:t>
            </a:r>
          </a:p>
        </p:txBody>
      </p:sp>
      <p:sp>
        <p:nvSpPr>
          <p:cNvPr id="5" name="Zástupný symbol pro obsah 2"/>
          <p:cNvSpPr txBox="1">
            <a:spLocks/>
          </p:cNvSpPr>
          <p:nvPr/>
        </p:nvSpPr>
        <p:spPr>
          <a:xfrm>
            <a:off x="3777325" y="0"/>
            <a:ext cx="4179052"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200" dirty="0">
                <a:solidFill>
                  <a:srgbClr val="002060"/>
                </a:solidFill>
                <a:latin typeface="Times New Roman" panose="02020603050405020304" pitchFamily="18" charset="0"/>
                <a:cs typeface="Times New Roman" panose="02020603050405020304" pitchFamily="18" charset="0"/>
              </a:rPr>
              <a:t>Mezi podporovatele nestátních neziskových organizací patří: </a:t>
            </a: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veřejná správa </a:t>
            </a:r>
            <a:r>
              <a:rPr lang="cs-CZ" sz="1200" dirty="0">
                <a:solidFill>
                  <a:srgbClr val="002060"/>
                </a:solidFill>
                <a:latin typeface="Times New Roman" panose="02020603050405020304" pitchFamily="18" charset="0"/>
                <a:cs typeface="Times New Roman" panose="02020603050405020304" pitchFamily="18" charset="0"/>
              </a:rPr>
              <a:t>– prostřednictvím dotační politiky či rozdělováním financí z Nadačního investičního fondu,</a:t>
            </a:r>
          </a:p>
          <a:p>
            <a:r>
              <a:rPr lang="cs-CZ" sz="1200" b="1" dirty="0">
                <a:solidFill>
                  <a:srgbClr val="002060"/>
                </a:solidFill>
                <a:latin typeface="Times New Roman" panose="02020603050405020304" pitchFamily="18" charset="0"/>
                <a:cs typeface="Times New Roman" panose="02020603050405020304" pitchFamily="18" charset="0"/>
              </a:rPr>
              <a:t>individuální dárci </a:t>
            </a:r>
            <a:r>
              <a:rPr lang="cs-CZ" sz="1200" dirty="0">
                <a:solidFill>
                  <a:srgbClr val="002060"/>
                </a:solidFill>
                <a:latin typeface="Times New Roman" panose="02020603050405020304" pitchFamily="18" charset="0"/>
                <a:cs typeface="Times New Roman" panose="02020603050405020304" pitchFamily="18" charset="0"/>
              </a:rPr>
              <a:t>– dárcovskými SMS, veřejnými sbírkami, odkázáním majetku závětí, pravidelnými finančními či nefinančními dary, charitativními kasičkami nebo koupí dobročinných předmětů. </a:t>
            </a:r>
          </a:p>
          <a:p>
            <a:r>
              <a:rPr lang="cs-CZ" sz="1200" dirty="0">
                <a:solidFill>
                  <a:srgbClr val="002060"/>
                </a:solidFill>
                <a:latin typeface="Times New Roman" panose="02020603050405020304" pitchFamily="18" charset="0"/>
                <a:cs typeface="Times New Roman" panose="02020603050405020304" pitchFamily="18" charset="0"/>
              </a:rPr>
              <a:t>Možností inkasování finančních prostředků NNO je také </a:t>
            </a:r>
            <a:r>
              <a:rPr lang="cs-CZ" sz="1200" b="1" dirty="0">
                <a:solidFill>
                  <a:srgbClr val="002060"/>
                </a:solidFill>
                <a:latin typeface="Times New Roman" panose="02020603050405020304" pitchFamily="18" charset="0"/>
                <a:cs typeface="Times New Roman" panose="02020603050405020304" pitchFamily="18" charset="0"/>
              </a:rPr>
              <a:t>samofinancování</a:t>
            </a:r>
            <a:r>
              <a:rPr lang="cs-CZ" sz="1200" dirty="0">
                <a:solidFill>
                  <a:srgbClr val="002060"/>
                </a:solidFill>
                <a:latin typeface="Times New Roman" panose="02020603050405020304" pitchFamily="18" charset="0"/>
                <a:cs typeface="Times New Roman" panose="02020603050405020304" pitchFamily="18" charset="0"/>
              </a:rPr>
              <a:t>, které může být realizováno prostřednictvím pronájmu hmotného majetku, členských poplatků, zpoplatnění služeb NNO a podobně. </a:t>
            </a:r>
          </a:p>
          <a:p>
            <a:r>
              <a:rPr lang="cs-CZ" sz="1200" dirty="0">
                <a:solidFill>
                  <a:srgbClr val="002060"/>
                </a:solidFill>
                <a:latin typeface="Times New Roman" panose="02020603050405020304" pitchFamily="18" charset="0"/>
                <a:cs typeface="Times New Roman" panose="02020603050405020304" pitchFamily="18" charset="0"/>
              </a:rPr>
              <a:t>Dalšími příjmy pro NNO mohou být </a:t>
            </a:r>
            <a:r>
              <a:rPr lang="cs-CZ" sz="1200" b="1" dirty="0">
                <a:solidFill>
                  <a:srgbClr val="002060"/>
                </a:solidFill>
                <a:latin typeface="Times New Roman" panose="02020603050405020304" pitchFamily="18" charset="0"/>
                <a:cs typeface="Times New Roman" panose="02020603050405020304" pitchFamily="18" charset="0"/>
              </a:rPr>
              <a:t>příspěvky tuzemských i zahraničních nadací</a:t>
            </a:r>
            <a:r>
              <a:rPr lang="cs-CZ" sz="1200" dirty="0">
                <a:solidFill>
                  <a:srgbClr val="002060"/>
                </a:solidFill>
                <a:latin typeface="Times New Roman" panose="02020603050405020304" pitchFamily="18" charset="0"/>
                <a:cs typeface="Times New Roman" panose="02020603050405020304" pitchFamily="18" charset="0"/>
              </a:rPr>
              <a:t>, které přerozdělují finanční prostředky získané od svých dárců mezi vybrané neziskové organizace, </a:t>
            </a:r>
          </a:p>
          <a:p>
            <a:r>
              <a:rPr lang="cs-CZ" sz="1200" b="1" dirty="0">
                <a:solidFill>
                  <a:srgbClr val="002060"/>
                </a:solidFill>
                <a:latin typeface="Times New Roman" panose="02020603050405020304" pitchFamily="18" charset="0"/>
                <a:cs typeface="Times New Roman" panose="02020603050405020304" pitchFamily="18" charset="0"/>
              </a:rPr>
              <a:t>firemní dárci</a:t>
            </a:r>
            <a:r>
              <a:rPr lang="cs-CZ" sz="1200" dirty="0">
                <a:solidFill>
                  <a:srgbClr val="002060"/>
                </a:solidFill>
                <a:latin typeface="Times New Roman" panose="02020603050405020304" pitchFamily="18" charset="0"/>
                <a:cs typeface="Times New Roman" panose="02020603050405020304" pitchFamily="18" charset="0"/>
              </a:rPr>
              <a:t>, realizující firemní filantropii a firemní dobrovolnictví - motivována mimo jiné i určitými přínosy, které plynou pro firmy a neziskové organizace angažujících se do filantropických aktivit.</a:t>
            </a:r>
          </a:p>
          <a:p>
            <a:endParaRPr lang="cs-CZ" sz="13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Role nestátních neziskových organizací ve spojitosti s filantropií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76312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200" dirty="0">
                <a:solidFill>
                  <a:schemeClr val="bg1"/>
                </a:solidFill>
                <a:latin typeface="Times New Roman" panose="02020603050405020304" pitchFamily="18" charset="0"/>
                <a:cs typeface="Times New Roman" panose="02020603050405020304" pitchFamily="18" charset="0"/>
              </a:rPr>
              <a:t>Zákazníci v současné době často hodnotí firmu a její produkty i z pohledu všeobecné prospěšnosti, </a:t>
            </a:r>
            <a:br>
              <a:rPr lang="cs-CZ" sz="1200" dirty="0">
                <a:solidFill>
                  <a:schemeClr val="bg1"/>
                </a:solidFill>
                <a:latin typeface="Times New Roman" panose="02020603050405020304" pitchFamily="18" charset="0"/>
                <a:cs typeface="Times New Roman" panose="02020603050405020304" pitchFamily="18" charset="0"/>
              </a:rPr>
            </a:br>
            <a:r>
              <a:rPr lang="cs-CZ" sz="1200" dirty="0">
                <a:solidFill>
                  <a:schemeClr val="bg1"/>
                </a:solidFill>
                <a:latin typeface="Times New Roman" panose="02020603050405020304" pitchFamily="18" charset="0"/>
                <a:cs typeface="Times New Roman" panose="02020603050405020304" pitchFamily="18" charset="0"/>
              </a:rPr>
              <a:t>a proto v důsledku transparentní filantropie firem roste loajalita zákazníků.</a:t>
            </a:r>
          </a:p>
          <a:p>
            <a:endParaRPr lang="cs-CZ" sz="1200" dirty="0">
              <a:solidFill>
                <a:schemeClr val="bg1"/>
              </a:solidFill>
              <a:latin typeface="Times New Roman" panose="02020603050405020304" pitchFamily="18" charset="0"/>
              <a:cs typeface="Times New Roman" panose="02020603050405020304" pitchFamily="18" charset="0"/>
            </a:endParaRPr>
          </a:p>
          <a:p>
            <a:r>
              <a:rPr lang="cs-CZ" sz="1200" dirty="0">
                <a:solidFill>
                  <a:schemeClr val="bg1"/>
                </a:solidFill>
                <a:latin typeface="Times New Roman" panose="02020603050405020304" pitchFamily="18" charset="0"/>
                <a:cs typeface="Times New Roman" panose="02020603050405020304" pitchFamily="18" charset="0"/>
              </a:rPr>
              <a:t>Mezi přínosy firemního dárcovství patří zlepšení image společnosti a zvýšení povědomí o její značce. </a:t>
            </a:r>
          </a:p>
        </p:txBody>
      </p:sp>
      <p:sp>
        <p:nvSpPr>
          <p:cNvPr id="5" name="Zástupný symbol pro obsah 2"/>
          <p:cNvSpPr txBox="1">
            <a:spLocks/>
          </p:cNvSpPr>
          <p:nvPr/>
        </p:nvSpPr>
        <p:spPr>
          <a:xfrm>
            <a:off x="3777325" y="0"/>
            <a:ext cx="4179052"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Výběrem vhodné strategie </a:t>
            </a:r>
            <a:r>
              <a:rPr lang="cs-CZ" sz="1200" dirty="0">
                <a:solidFill>
                  <a:srgbClr val="002060"/>
                </a:solidFill>
                <a:latin typeface="Times New Roman" panose="02020603050405020304" pitchFamily="18" charset="0"/>
                <a:cs typeface="Times New Roman" panose="02020603050405020304" pitchFamily="18" charset="0"/>
              </a:rPr>
              <a:t>firemní filantropie může firma docílit spokojenosti zaměstnanců, jež jsou hrdí na aktivity firmy a nakonec i konkurenční výhody na trhu.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Spolupráce mezi ziskovou a neziskovou sférou je také nepřímo podporována státem a to snížením daňového základu</a:t>
            </a:r>
            <a:r>
              <a:rPr lang="cs-CZ" sz="1200" dirty="0">
                <a:solidFill>
                  <a:srgbClr val="002060"/>
                </a:solidFill>
                <a:latin typeface="Times New Roman" panose="02020603050405020304" pitchFamily="18" charset="0"/>
                <a:cs typeface="Times New Roman" panose="02020603050405020304" pitchFamily="18" charset="0"/>
              </a:rPr>
              <a:t> v případě poskytnutí daru neziskové organizaci.</a:t>
            </a:r>
          </a:p>
          <a:p>
            <a:pPr marL="0" indent="0">
              <a:buNone/>
            </a:pPr>
            <a:r>
              <a:rPr lang="cs-CZ" sz="1200" dirty="0">
                <a:solidFill>
                  <a:srgbClr val="002060"/>
                </a:solidFill>
                <a:latin typeface="Times New Roman" panose="02020603050405020304" pitchFamily="18" charset="0"/>
                <a:cs typeface="Times New Roman" panose="02020603050405020304" pitchFamily="18" charset="0"/>
              </a:rPr>
              <a:t> </a:t>
            </a:r>
          </a:p>
          <a:p>
            <a:pPr lvl="1"/>
            <a:r>
              <a:rPr lang="cs-CZ" sz="1000" dirty="0">
                <a:solidFill>
                  <a:srgbClr val="002060"/>
                </a:solidFill>
                <a:latin typeface="Times New Roman" panose="02020603050405020304" pitchFamily="18" charset="0"/>
                <a:cs typeface="Times New Roman" panose="02020603050405020304" pitchFamily="18" charset="0"/>
              </a:rPr>
              <a:t>Předpokladem je, že úhrnná hodnota daru činila alespoň 1 000 Kč nebo přesáhla 2 % vašeho základu daně. V součtu lze odečíst nejvýše 15 % ze základu daně.</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Firemní filantropií mohou firmy dosáhnout nejen výhod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v oblasti marketingové, ale i finanční.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Sponzoring a dar </a:t>
            </a:r>
            <a:r>
              <a:rPr lang="cs-CZ" sz="1200" dirty="0">
                <a:solidFill>
                  <a:srgbClr val="002060"/>
                </a:solidFill>
                <a:latin typeface="Times New Roman" panose="02020603050405020304" pitchFamily="18" charset="0"/>
                <a:cs typeface="Times New Roman" panose="02020603050405020304" pitchFamily="18" charset="0"/>
              </a:rPr>
              <a:t>je v České republice </a:t>
            </a:r>
            <a:r>
              <a:rPr lang="cs-CZ" sz="1200" b="1" dirty="0">
                <a:solidFill>
                  <a:srgbClr val="002060"/>
                </a:solidFill>
                <a:latin typeface="Times New Roman" panose="02020603050405020304" pitchFamily="18" charset="0"/>
                <a:cs typeface="Times New Roman" panose="02020603050405020304" pitchFamily="18" charset="0"/>
              </a:rPr>
              <a:t>nepreferovanějšími možnostmi spolupráce </a:t>
            </a:r>
            <a:r>
              <a:rPr lang="cs-CZ" sz="1200" dirty="0">
                <a:solidFill>
                  <a:srgbClr val="002060"/>
                </a:solidFill>
                <a:latin typeface="Times New Roman" panose="02020603050405020304" pitchFamily="18" charset="0"/>
                <a:cs typeface="Times New Roman" panose="02020603050405020304" pitchFamily="18" charset="0"/>
              </a:rPr>
              <a:t>a plynou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z něj daňové úlevy pro firmy i neziskové organizace.</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Vymezení </a:t>
            </a:r>
            <a:br>
              <a:rPr lang="pl-PL" sz="2400" b="1" dirty="0">
                <a:solidFill>
                  <a:schemeClr val="bg1"/>
                </a:solidFill>
                <a:latin typeface="Times New Roman" panose="02020603050405020304" pitchFamily="18" charset="0"/>
                <a:cs typeface="Times New Roman" panose="02020603050405020304" pitchFamily="18" charset="0"/>
              </a:rPr>
            </a:br>
            <a:r>
              <a:rPr lang="pl-PL" sz="2400" b="1" dirty="0">
                <a:solidFill>
                  <a:schemeClr val="bg1"/>
                </a:solidFill>
                <a:latin typeface="Times New Roman" panose="02020603050405020304" pitchFamily="18" charset="0"/>
                <a:cs typeface="Times New Roman" panose="02020603050405020304" pitchFamily="18" charset="0"/>
              </a:rPr>
              <a:t>sponzoringu a daru</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567400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Sponzoring</a:t>
            </a:r>
          </a:p>
        </p:txBody>
      </p:sp>
      <p:sp>
        <p:nvSpPr>
          <p:cNvPr id="5" name="Zástupný symbol pro obsah 2"/>
          <p:cNvSpPr txBox="1">
            <a:spLocks/>
          </p:cNvSpPr>
          <p:nvPr/>
        </p:nvSpPr>
        <p:spPr>
          <a:xfrm>
            <a:off x="3777325" y="0"/>
            <a:ext cx="4179052"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Sponzorství</a:t>
            </a:r>
            <a:r>
              <a:rPr lang="cs-CZ" sz="1200" dirty="0">
                <a:solidFill>
                  <a:srgbClr val="002060"/>
                </a:solidFill>
                <a:latin typeface="Times New Roman" panose="02020603050405020304" pitchFamily="18" charset="0"/>
                <a:cs typeface="Times New Roman" panose="02020603050405020304" pitchFamily="18" charset="0"/>
              </a:rPr>
              <a:t> je definováno zákonem č. 40/1995 Sb.,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o regulaci reklamy, ve znění pozdějších předpisů jako „</a:t>
            </a:r>
            <a:r>
              <a:rPr lang="cs-CZ" sz="1200" b="1" i="1" dirty="0">
                <a:solidFill>
                  <a:srgbClr val="002060"/>
                </a:solidFill>
                <a:latin typeface="Times New Roman" panose="02020603050405020304" pitchFamily="18" charset="0"/>
                <a:cs typeface="Times New Roman" panose="02020603050405020304" pitchFamily="18" charset="0"/>
              </a:rPr>
              <a:t>příspěvek poskytnutý s cílem podporovat výrobu nebo prodej zboží, poskytování služeb nebo jiné výkony sponzora</a:t>
            </a:r>
            <a:r>
              <a:rPr lang="cs-CZ" sz="1200" dirty="0">
                <a:solidFill>
                  <a:srgbClr val="002060"/>
                </a:solidFill>
                <a:latin typeface="Times New Roman" panose="02020603050405020304" pitchFamily="18" charset="0"/>
                <a:cs typeface="Times New Roman" panose="02020603050405020304" pitchFamily="18" charset="0"/>
              </a:rPr>
              <a:t>“.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Firma tak má za poskytnuté prostředky zaručenou reklamu ve formě protihodnoty nejčastěji v podobě viditelně uvedeného loga dané firmy na různých akcích a výrobcích, či jiné předem dohodnuté skutečnosti.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Jelikož je sponzorský příspěvek dle zákona č. 40/1995 Sb. </a:t>
            </a:r>
            <a:r>
              <a:rPr lang="cs-CZ" sz="1200" b="1" dirty="0">
                <a:solidFill>
                  <a:srgbClr val="002060"/>
                </a:solidFill>
                <a:latin typeface="Times New Roman" panose="02020603050405020304" pitchFamily="18" charset="0"/>
                <a:cs typeface="Times New Roman" panose="02020603050405020304" pitchFamily="18" charset="0"/>
              </a:rPr>
              <a:t>chápán jako náklady na reklamu</a:t>
            </a:r>
            <a:r>
              <a:rPr lang="cs-CZ" sz="1200" dirty="0">
                <a:solidFill>
                  <a:srgbClr val="002060"/>
                </a:solidFill>
                <a:latin typeface="Times New Roman" panose="02020603050405020304" pitchFamily="18" charset="0"/>
                <a:cs typeface="Times New Roman" panose="02020603050405020304" pitchFamily="18" charset="0"/>
              </a:rPr>
              <a:t>, je možné, aby si jej firma </a:t>
            </a:r>
            <a:r>
              <a:rPr lang="cs-CZ" sz="1200" b="1" dirty="0">
                <a:solidFill>
                  <a:srgbClr val="002060"/>
                </a:solidFill>
                <a:latin typeface="Times New Roman" panose="02020603050405020304" pitchFamily="18" charset="0"/>
                <a:cs typeface="Times New Roman" panose="02020603050405020304" pitchFamily="18" charset="0"/>
              </a:rPr>
              <a:t>zahrnula do vlastních nákladů a těmi snížila vlastní základ daně</a:t>
            </a:r>
            <a:r>
              <a:rPr lang="cs-CZ" sz="1200" dirty="0">
                <a:solidFill>
                  <a:srgbClr val="002060"/>
                </a:solidFill>
                <a:latin typeface="Times New Roman" panose="02020603050405020304" pitchFamily="18" charset="0"/>
                <a:cs typeface="Times New Roman" panose="02020603050405020304" pitchFamily="18" charset="0"/>
              </a:rPr>
              <a:t>. </a:t>
            </a:r>
          </a:p>
          <a:p>
            <a:endParaRPr lang="cs-CZ" sz="1200" dirty="0">
              <a:solidFill>
                <a:srgbClr val="002060"/>
              </a:solidFill>
              <a:latin typeface="Times New Roman" panose="02020603050405020304" pitchFamily="18" charset="0"/>
              <a:cs typeface="Times New Roman" panose="02020603050405020304" pitchFamily="18" charset="0"/>
            </a:endParaRPr>
          </a:p>
          <a:p>
            <a:pPr lvl="1"/>
            <a:r>
              <a:rPr lang="cs-CZ" sz="1000" dirty="0">
                <a:solidFill>
                  <a:srgbClr val="002060"/>
                </a:solidFill>
                <a:latin typeface="Times New Roman" panose="02020603050405020304" pitchFamily="18" charset="0"/>
                <a:cs typeface="Times New Roman" panose="02020603050405020304" pitchFamily="18" charset="0"/>
              </a:rPr>
              <a:t>Při sponzorování je třeba dbát na správnost a doslovnost sponzorské smlouvy, jelikož v případě zjištění nesrovnalostí může dojít k potížím s určením, zda se opravdu jedná o sponzorský příspěvek či dar.</a:t>
            </a:r>
            <a:endParaRPr lang="cs-CZ" sz="9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Sponzoring</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281990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Od 1.1.2014 je v právní terminologii </a:t>
            </a:r>
            <a:r>
              <a:rPr lang="cs-CZ" sz="1200" b="1" dirty="0">
                <a:solidFill>
                  <a:srgbClr val="002060"/>
                </a:solidFill>
                <a:latin typeface="Times New Roman" panose="02020603050405020304" pitchFamily="18" charset="0"/>
                <a:cs typeface="Times New Roman" panose="02020603050405020304" pitchFamily="18" charset="0"/>
              </a:rPr>
              <a:t>pojem dary nahrazen termínem poskytnuté</a:t>
            </a:r>
            <a:r>
              <a:rPr lang="cs-CZ" sz="1200" dirty="0">
                <a:solidFill>
                  <a:srgbClr val="002060"/>
                </a:solidFill>
                <a:latin typeface="Times New Roman" panose="02020603050405020304" pitchFamily="18" charset="0"/>
                <a:cs typeface="Times New Roman" panose="02020603050405020304" pitchFamily="18" charset="0"/>
              </a:rPr>
              <a:t> </a:t>
            </a:r>
            <a:r>
              <a:rPr lang="cs-CZ" sz="1200" b="1" dirty="0">
                <a:solidFill>
                  <a:srgbClr val="002060"/>
                </a:solidFill>
                <a:latin typeface="Times New Roman" panose="02020603050405020304" pitchFamily="18" charset="0"/>
                <a:cs typeface="Times New Roman" panose="02020603050405020304" pitchFamily="18" charset="0"/>
              </a:rPr>
              <a:t>bezúplatné plnění</a:t>
            </a:r>
            <a:r>
              <a:rPr lang="cs-CZ" sz="1200" dirty="0">
                <a:solidFill>
                  <a:srgbClr val="002060"/>
                </a:solidFill>
                <a:latin typeface="Times New Roman" panose="02020603050405020304" pitchFamily="18" charset="0"/>
                <a:cs typeface="Times New Roman" panose="02020603050405020304" pitchFamily="18" charset="0"/>
              </a:rPr>
              <a:t>. </a:t>
            </a:r>
          </a:p>
          <a:p>
            <a:pPr marL="0" indent="0">
              <a:buNone/>
            </a:pPr>
            <a:r>
              <a:rPr lang="cs-CZ" sz="1200" dirty="0">
                <a:solidFill>
                  <a:srgbClr val="002060"/>
                </a:solidFill>
                <a:latin typeface="Times New Roman" panose="02020603050405020304" pitchFamily="18" charset="0"/>
                <a:cs typeface="Times New Roman" panose="02020603050405020304" pitchFamily="18" charset="0"/>
              </a:rPr>
              <a:t> </a:t>
            </a:r>
          </a:p>
          <a:p>
            <a:r>
              <a:rPr lang="cs-CZ" sz="1200" dirty="0">
                <a:solidFill>
                  <a:srgbClr val="002060"/>
                </a:solidFill>
                <a:latin typeface="Times New Roman" panose="02020603050405020304" pitchFamily="18" charset="0"/>
                <a:cs typeface="Times New Roman" panose="02020603050405020304" pitchFamily="18" charset="0"/>
              </a:rPr>
              <a:t>Za předpokladu poskytnutí bezúplatného plnění neziskové organizaci, si firma může snížit základ daně, pokud hodnota jednotlivého daru dosáhne alespoň částky 2 000 Kč. </a:t>
            </a:r>
          </a:p>
          <a:p>
            <a:pPr lvl="1"/>
            <a:r>
              <a:rPr lang="cs-CZ" sz="1000" dirty="0">
                <a:solidFill>
                  <a:srgbClr val="002060"/>
                </a:solidFill>
                <a:latin typeface="Times New Roman" panose="02020603050405020304" pitchFamily="18" charset="0"/>
                <a:cs typeface="Times New Roman" panose="02020603050405020304" pitchFamily="18" charset="0"/>
              </a:rPr>
              <a:t>Je–</a:t>
            </a:r>
            <a:r>
              <a:rPr lang="cs-CZ" sz="1000" dirty="0" err="1">
                <a:solidFill>
                  <a:srgbClr val="002060"/>
                </a:solidFill>
                <a:latin typeface="Times New Roman" panose="02020603050405020304" pitchFamily="18" charset="0"/>
                <a:cs typeface="Times New Roman" panose="02020603050405020304" pitchFamily="18" charset="0"/>
              </a:rPr>
              <a:t>li</a:t>
            </a:r>
            <a:r>
              <a:rPr lang="cs-CZ" sz="1000" dirty="0">
                <a:solidFill>
                  <a:srgbClr val="002060"/>
                </a:solidFill>
                <a:latin typeface="Times New Roman" panose="02020603050405020304" pitchFamily="18" charset="0"/>
                <a:cs typeface="Times New Roman" panose="02020603050405020304" pitchFamily="18" charset="0"/>
              </a:rPr>
              <a:t> tato podmínka splněna, může si firma o tuto částku snížit daňový základ ovšem v úhrnu darů za kalendářní rok nejvýše do 5 % základu daně sníženého dle § 34 zákona č. 586/1992 Sb., o daních z příjmů, ve znění pozdějších předpisů. </a:t>
            </a:r>
          </a:p>
          <a:p>
            <a:r>
              <a:rPr lang="cs-CZ" sz="1200" dirty="0">
                <a:solidFill>
                  <a:srgbClr val="002060"/>
                </a:solidFill>
                <a:latin typeface="Times New Roman" panose="02020603050405020304" pitchFamily="18" charset="0"/>
                <a:cs typeface="Times New Roman" panose="02020603050405020304" pitchFamily="18" charset="0"/>
              </a:rPr>
              <a:t>Vzhledem k účelu existence neziskových organizací, tedy veřejně prospěšné činnosti, </a:t>
            </a:r>
            <a:r>
              <a:rPr lang="cs-CZ" sz="1200" b="1" dirty="0">
                <a:solidFill>
                  <a:srgbClr val="002060"/>
                </a:solidFill>
                <a:latin typeface="Times New Roman" panose="02020603050405020304" pitchFamily="18" charset="0"/>
                <a:cs typeface="Times New Roman" panose="02020603050405020304" pitchFamily="18" charset="0"/>
              </a:rPr>
              <a:t>vyplývají z daňového zákona určité výhody</a:t>
            </a:r>
            <a:r>
              <a:rPr lang="cs-CZ" sz="1200" dirty="0">
                <a:solidFill>
                  <a:srgbClr val="002060"/>
                </a:solidFill>
                <a:latin typeface="Times New Roman" panose="02020603050405020304" pitchFamily="18" charset="0"/>
                <a:cs typeface="Times New Roman" panose="02020603050405020304" pitchFamily="18" charset="0"/>
              </a:rPr>
              <a:t> podporující jejich fungování.</a:t>
            </a:r>
          </a:p>
          <a:p>
            <a:pPr marL="0" indent="0">
              <a:buNone/>
            </a:pPr>
            <a:r>
              <a:rPr lang="cs-CZ" sz="1200" dirty="0">
                <a:solidFill>
                  <a:srgbClr val="002060"/>
                </a:solidFill>
                <a:latin typeface="Times New Roman" panose="02020603050405020304" pitchFamily="18" charset="0"/>
                <a:cs typeface="Times New Roman" panose="02020603050405020304" pitchFamily="18" charset="0"/>
              </a:rPr>
              <a:t> </a:t>
            </a:r>
          </a:p>
          <a:p>
            <a:r>
              <a:rPr lang="cs-CZ" sz="1200" dirty="0">
                <a:solidFill>
                  <a:srgbClr val="002060"/>
                </a:solidFill>
                <a:latin typeface="Times New Roman" panose="02020603050405020304" pitchFamily="18" charset="0"/>
                <a:cs typeface="Times New Roman" panose="02020603050405020304" pitchFamily="18" charset="0"/>
              </a:rPr>
              <a:t>Dle zákona č. 586/1992 Sb. se v II. části – zákona o dani z příjmu právnických osob (§ 20) uvádí </a:t>
            </a:r>
            <a:r>
              <a:rPr lang="cs-CZ" sz="1200" i="1" dirty="0">
                <a:solidFill>
                  <a:srgbClr val="002060"/>
                </a:solidFill>
                <a:latin typeface="Times New Roman" panose="02020603050405020304" pitchFamily="18" charset="0"/>
                <a:cs typeface="Times New Roman" panose="02020603050405020304" pitchFamily="18" charset="0"/>
              </a:rPr>
              <a:t>„</a:t>
            </a:r>
            <a:r>
              <a:rPr lang="cs-CZ" sz="1000" i="1" dirty="0">
                <a:solidFill>
                  <a:srgbClr val="002060"/>
                </a:solidFill>
                <a:latin typeface="Times New Roman" panose="02020603050405020304" pitchFamily="18" charset="0"/>
                <a:cs typeface="Times New Roman" panose="02020603050405020304" pitchFamily="18" charset="0"/>
              </a:rPr>
              <a:t>neziskové organizace (veřejně prospěšný poplatník) mohou základ daně snížit až o 30 %, maximálně však o 1 000 000 Kč, použije-li prostředky získané touto úsporou na dani ke krytí nákladů souvisejících s činnostmi, z nichž získané příjmy nejsou předmětem daně. V případě, že 30 % snížení činí méně než 300 000 Kč, lze odečíst částku ve výši 300 000 Kč, maximálně však do výše základu daně</a:t>
            </a:r>
            <a:r>
              <a:rPr lang="cs-CZ" sz="1200" i="1" dirty="0">
                <a:solidFill>
                  <a:srgbClr val="002060"/>
                </a:solidFill>
                <a:latin typeface="Times New Roman" panose="02020603050405020304" pitchFamily="18" charset="0"/>
                <a:cs typeface="Times New Roman" panose="02020603050405020304" pitchFamily="18" charset="0"/>
              </a:rPr>
              <a:t>“.</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Dar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200" dirty="0">
                <a:solidFill>
                  <a:schemeClr val="bg1"/>
                </a:solidFill>
                <a:latin typeface="Times New Roman" panose="02020603050405020304" pitchFamily="18" charset="0"/>
                <a:cs typeface="Times New Roman" panose="02020603050405020304" pitchFamily="18" charset="0"/>
              </a:rPr>
              <a:t>Darem je chápán dvoustranný právní úkon, kdy dárce něco bezplatně přenechává nebo slibuje obdarovanému, který tento dar nebo slib přijímá. </a:t>
            </a:r>
          </a:p>
          <a:p>
            <a:pPr marL="0" indent="0">
              <a:buNone/>
            </a:pPr>
            <a:endParaRPr lang="cs-CZ" sz="1200" dirty="0">
              <a:solidFill>
                <a:schemeClr val="bg1"/>
              </a:solidFill>
              <a:latin typeface="Times New Roman" panose="02020603050405020304" pitchFamily="18" charset="0"/>
              <a:cs typeface="Times New Roman" panose="02020603050405020304" pitchFamily="18" charset="0"/>
            </a:endParaRPr>
          </a:p>
          <a:p>
            <a:pPr marL="0" indent="0">
              <a:buNone/>
            </a:pPr>
            <a:r>
              <a:rPr lang="cs-CZ" sz="1200" dirty="0">
                <a:solidFill>
                  <a:schemeClr val="bg1"/>
                </a:solidFill>
                <a:latin typeface="Times New Roman" panose="02020603050405020304" pitchFamily="18" charset="0"/>
                <a:cs typeface="Times New Roman" panose="02020603050405020304" pitchFamily="18" charset="0"/>
              </a:rPr>
              <a:t>Nezisková sféra tak získává finanční i nefinanční prostředky od firem, jež jsou těmito úlevami motivované.</a:t>
            </a:r>
          </a:p>
        </p:txBody>
      </p:sp>
    </p:spTree>
    <p:extLst>
      <p:ext uri="{BB962C8B-B14F-4D97-AF65-F5344CB8AC3E}">
        <p14:creationId xmlns:p14="http://schemas.microsoft.com/office/powerpoint/2010/main" val="699075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Publikace Napříč společenskou odpovědností firem (Kolektiv autorů 2005) - nejrozšířenější formy spolupráce firem a NNO realizovaných v České republice i zahraničí:</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Iniciace aktivit ze strany zaměstnanců</a:t>
            </a:r>
          </a:p>
          <a:p>
            <a:pPr>
              <a:buFont typeface="+mj-lt"/>
              <a:buAutoNum type="arabicPeriod"/>
            </a:pPr>
            <a:endParaRPr lang="cs-CZ" sz="14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Iniciace aktivit ze strany firmy (organizace)</a:t>
            </a:r>
          </a:p>
          <a:p>
            <a:pPr>
              <a:buFont typeface="+mj-lt"/>
              <a:buAutoNum type="arabicPeriod"/>
            </a:pPr>
            <a:endParaRPr lang="cs-CZ" sz="14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Cause </a:t>
            </a:r>
            <a:r>
              <a:rPr lang="cs-CZ" sz="1400" b="1" dirty="0" err="1">
                <a:solidFill>
                  <a:srgbClr val="002060"/>
                </a:solidFill>
                <a:latin typeface="Times New Roman" panose="02020603050405020304" pitchFamily="18" charset="0"/>
                <a:cs typeface="Times New Roman" panose="02020603050405020304" pitchFamily="18" charset="0"/>
              </a:rPr>
              <a:t>Related</a:t>
            </a:r>
            <a:r>
              <a:rPr lang="cs-CZ" sz="1400" b="1" dirty="0">
                <a:solidFill>
                  <a:srgbClr val="002060"/>
                </a:solidFill>
                <a:latin typeface="Times New Roman" panose="02020603050405020304" pitchFamily="18" charset="0"/>
                <a:cs typeface="Times New Roman" panose="02020603050405020304" pitchFamily="18" charset="0"/>
              </a:rPr>
              <a:t> Marketing</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Spolupráce - neziskový a komerční sektor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V současnosti lze sledovat </a:t>
            </a:r>
            <a:r>
              <a:rPr lang="cs-CZ" sz="1400" b="1" dirty="0">
                <a:solidFill>
                  <a:schemeClr val="bg1"/>
                </a:solidFill>
                <a:latin typeface="Times New Roman" panose="02020603050405020304" pitchFamily="18" charset="0"/>
                <a:cs typeface="Times New Roman" panose="02020603050405020304" pitchFamily="18" charset="0"/>
              </a:rPr>
              <a:t>pozitivní trendy v zapojování organizací </a:t>
            </a:r>
            <a:r>
              <a:rPr lang="cs-CZ" sz="1400" dirty="0">
                <a:solidFill>
                  <a:schemeClr val="bg1"/>
                </a:solidFill>
                <a:latin typeface="Times New Roman" panose="02020603050405020304" pitchFamily="18" charset="0"/>
                <a:cs typeface="Times New Roman" panose="02020603050405020304" pitchFamily="18" charset="0"/>
              </a:rPr>
              <a:t>do podpory projektů či činností spojených se sponzorstvím, dobrovolnictvím a dárcovstvím, kdy organizace sledují z těchto forem spolupráce případná pozitiva či výhody.</a:t>
            </a:r>
            <a:endParaRPr lang="cs-CZ"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7877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Každý finanční příspěvek zaměstnance je firmou znásoben a zhodnocen v určitém, předem dohodnutém poměru, nejčastěji 1:1. </a:t>
            </a: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200" b="1" dirty="0">
                <a:solidFill>
                  <a:srgbClr val="002060"/>
                </a:solidFill>
                <a:latin typeface="Times New Roman" panose="02020603050405020304" pitchFamily="18" charset="0"/>
                <a:cs typeface="Times New Roman" panose="02020603050405020304" pitchFamily="18" charset="0"/>
              </a:rPr>
              <a:t>Formy realizace </a:t>
            </a:r>
            <a:r>
              <a:rPr lang="cs-CZ" sz="1200" b="1" dirty="0" err="1">
                <a:solidFill>
                  <a:srgbClr val="002060"/>
                </a:solidFill>
                <a:latin typeface="Times New Roman" panose="02020603050405020304" pitchFamily="18" charset="0"/>
                <a:cs typeface="Times New Roman" panose="02020603050405020304" pitchFamily="18" charset="0"/>
              </a:rPr>
              <a:t>matchingového</a:t>
            </a:r>
            <a:r>
              <a:rPr lang="cs-CZ" sz="1200" b="1" dirty="0">
                <a:solidFill>
                  <a:srgbClr val="002060"/>
                </a:solidFill>
                <a:latin typeface="Times New Roman" panose="02020603050405020304" pitchFamily="18" charset="0"/>
                <a:cs typeface="Times New Roman" panose="02020603050405020304" pitchFamily="18" charset="0"/>
              </a:rPr>
              <a:t> fondu</a:t>
            </a:r>
          </a:p>
          <a:p>
            <a:r>
              <a:rPr lang="cs-CZ" sz="1200" dirty="0">
                <a:solidFill>
                  <a:srgbClr val="002060"/>
                </a:solidFill>
                <a:latin typeface="Times New Roman" panose="02020603050405020304" pitchFamily="18" charset="0"/>
                <a:cs typeface="Times New Roman" panose="02020603050405020304" pitchFamily="18" charset="0"/>
              </a:rPr>
              <a:t>Oblíbeným způsobem zapojení zaměstnanců do filantropických aktivit v zahraničí je dárcovství prostřednictvím výplatních pásek (</a:t>
            </a:r>
            <a:r>
              <a:rPr lang="cs-CZ" sz="1200" b="1" dirty="0" err="1">
                <a:solidFill>
                  <a:srgbClr val="002060"/>
                </a:solidFill>
                <a:latin typeface="Times New Roman" panose="02020603050405020304" pitchFamily="18" charset="0"/>
                <a:cs typeface="Times New Roman" panose="02020603050405020304" pitchFamily="18" charset="0"/>
              </a:rPr>
              <a:t>payroll</a:t>
            </a:r>
            <a:r>
              <a:rPr lang="cs-CZ" sz="1200" b="1" dirty="0">
                <a:solidFill>
                  <a:srgbClr val="002060"/>
                </a:solidFill>
                <a:latin typeface="Times New Roman" panose="02020603050405020304" pitchFamily="18" charset="0"/>
                <a:cs typeface="Times New Roman" panose="02020603050405020304" pitchFamily="18" charset="0"/>
              </a:rPr>
              <a:t> </a:t>
            </a:r>
            <a:r>
              <a:rPr lang="cs-CZ" sz="1200" b="1" dirty="0" err="1">
                <a:solidFill>
                  <a:srgbClr val="002060"/>
                </a:solidFill>
                <a:latin typeface="Times New Roman" panose="02020603050405020304" pitchFamily="18" charset="0"/>
                <a:cs typeface="Times New Roman" panose="02020603050405020304" pitchFamily="18" charset="0"/>
              </a:rPr>
              <a:t>giving</a:t>
            </a:r>
            <a:r>
              <a:rPr lang="cs-CZ" sz="1200" dirty="0">
                <a:solidFill>
                  <a:srgbClr val="002060"/>
                </a:solidFill>
                <a:latin typeface="Times New Roman" panose="02020603050405020304" pitchFamily="18" charset="0"/>
                <a:cs typeface="Times New Roman" panose="02020603050405020304" pitchFamily="18" charset="0"/>
              </a:rPr>
              <a:t>). Jedná se o daňově zvýhodněné dárcovství, kdy se finanční příspěvek zaměstnance určený neziskové organizaci stahuje přímo z jeho hrubé mzdy.</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Firemní sbírka</a:t>
            </a:r>
          </a:p>
          <a:p>
            <a:endParaRPr lang="cs-CZ" sz="12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Firemní tombola </a:t>
            </a:r>
            <a:r>
              <a:rPr lang="cs-CZ" sz="1200" dirty="0">
                <a:solidFill>
                  <a:srgbClr val="002060"/>
                </a:solidFill>
                <a:latin typeface="Times New Roman" panose="02020603050405020304" pitchFamily="18" charset="0"/>
                <a:cs typeface="Times New Roman" panose="02020603050405020304" pitchFamily="18" charset="0"/>
              </a:rPr>
              <a:t>či bazar</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Darování benefitů </a:t>
            </a:r>
            <a:r>
              <a:rPr lang="cs-CZ" sz="1200" dirty="0">
                <a:solidFill>
                  <a:srgbClr val="002060"/>
                </a:solidFill>
                <a:latin typeface="Times New Roman" panose="02020603050405020304" pitchFamily="18" charset="0"/>
                <a:cs typeface="Times New Roman" panose="02020603050405020304" pitchFamily="18" charset="0"/>
              </a:rPr>
              <a:t>prostřednictvím zaměstnavatele – zaměstnanec daruje své benefity, případně nevyčerpané benefity (např. stravenky nebo příspěvky na sport a kulturu).</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Zaměstnanci iniciovaná firemní filantropie</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Tradiční formou kombinace angažovanosti zaměstnanců a firemní podpory je tzv.  </a:t>
            </a:r>
            <a:r>
              <a:rPr lang="cs-CZ" sz="1400" b="1" dirty="0">
                <a:solidFill>
                  <a:schemeClr val="bg1"/>
                </a:solidFill>
                <a:latin typeface="Times New Roman" panose="02020603050405020304" pitchFamily="18" charset="0"/>
                <a:cs typeface="Times New Roman" panose="02020603050405020304" pitchFamily="18" charset="0"/>
              </a:rPr>
              <a:t>matchingový fond</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Sbírku peněz mezi zaměstnanci pořádá firma nebo sami zaměstnanci a je založena na principu ,,</a:t>
            </a:r>
            <a:r>
              <a:rPr lang="cs-CZ" sz="1400" dirty="0" err="1">
                <a:solidFill>
                  <a:schemeClr val="bg1"/>
                </a:solidFill>
                <a:latin typeface="Times New Roman" panose="02020603050405020304" pitchFamily="18" charset="0"/>
                <a:cs typeface="Times New Roman" panose="02020603050405020304" pitchFamily="18" charset="0"/>
              </a:rPr>
              <a:t>matchingu</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1327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Dalším přístupem je </a:t>
            </a:r>
            <a:r>
              <a:rPr lang="cs-CZ" sz="1200" b="1" dirty="0">
                <a:solidFill>
                  <a:srgbClr val="002060"/>
                </a:solidFill>
                <a:latin typeface="Times New Roman" panose="02020603050405020304" pitchFamily="18" charset="0"/>
                <a:cs typeface="Times New Roman" panose="02020603050405020304" pitchFamily="18" charset="0"/>
              </a:rPr>
              <a:t>poskytování školení, vzdělávání či odborné pomoci </a:t>
            </a:r>
            <a:r>
              <a:rPr lang="cs-CZ" sz="1200" dirty="0">
                <a:solidFill>
                  <a:srgbClr val="002060"/>
                </a:solidFill>
                <a:latin typeface="Times New Roman" panose="02020603050405020304" pitchFamily="18" charset="0"/>
                <a:cs typeface="Times New Roman" panose="02020603050405020304" pitchFamily="18" charset="0"/>
              </a:rPr>
              <a:t>ze strany zkušených a odborníky vybavených firem je pro neziskové organizace velmi přínosné - </a:t>
            </a:r>
            <a:r>
              <a:rPr lang="cs-CZ" sz="1200" b="1" dirty="0">
                <a:solidFill>
                  <a:srgbClr val="002060"/>
                </a:solidFill>
                <a:latin typeface="Times New Roman" panose="02020603050405020304" pitchFamily="18" charset="0"/>
                <a:cs typeface="Times New Roman" panose="02020603050405020304" pitchFamily="18" charset="0"/>
              </a:rPr>
              <a:t>služba pro bono</a:t>
            </a:r>
            <a:r>
              <a:rPr lang="cs-CZ" sz="1200" dirty="0">
                <a:solidFill>
                  <a:srgbClr val="002060"/>
                </a:solidFill>
                <a:latin typeface="Times New Roman" panose="02020603050405020304" pitchFamily="18" charset="0"/>
                <a:cs typeface="Times New Roman" panose="02020603050405020304" pitchFamily="18" charset="0"/>
              </a:rPr>
              <a:t> -  firma organizuje prostřednictvím svých pracovníků bezplatnou službu pro neziskovou organizaci v té oblasti, která je jí oborově blízká.</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Zaměstnanci se mohou zapojit např. formou:</a:t>
            </a:r>
          </a:p>
          <a:p>
            <a:pPr lvl="1"/>
            <a:r>
              <a:rPr lang="cs-CZ" sz="1200" b="1" dirty="0">
                <a:solidFill>
                  <a:srgbClr val="002060"/>
                </a:solidFill>
                <a:latin typeface="Times New Roman" panose="02020603050405020304" pitchFamily="18" charset="0"/>
                <a:cs typeface="Times New Roman" panose="02020603050405020304" pitchFamily="18" charset="0"/>
              </a:rPr>
              <a:t>časových kont</a:t>
            </a:r>
            <a:r>
              <a:rPr lang="cs-CZ" sz="1200" dirty="0">
                <a:solidFill>
                  <a:srgbClr val="002060"/>
                </a:solidFill>
                <a:latin typeface="Times New Roman" panose="02020603050405020304" pitchFamily="18" charset="0"/>
                <a:cs typeface="Times New Roman" panose="02020603050405020304" pitchFamily="18" charset="0"/>
              </a:rPr>
              <a:t>, kdy firma umožní věnovat několik hodin z pracovní doby práci v neziskových organizacích, </a:t>
            </a:r>
          </a:p>
          <a:p>
            <a:pPr lvl="1"/>
            <a:r>
              <a:rPr lang="cs-CZ" sz="1200" b="1" dirty="0">
                <a:solidFill>
                  <a:srgbClr val="002060"/>
                </a:solidFill>
                <a:latin typeface="Times New Roman" panose="02020603050405020304" pitchFamily="18" charset="0"/>
                <a:cs typeface="Times New Roman" panose="02020603050405020304" pitchFamily="18" charset="0"/>
              </a:rPr>
              <a:t>akčního dne</a:t>
            </a:r>
            <a:r>
              <a:rPr lang="cs-CZ" sz="1200" dirty="0">
                <a:solidFill>
                  <a:srgbClr val="002060"/>
                </a:solidFill>
                <a:latin typeface="Times New Roman" panose="02020603050405020304" pitchFamily="18" charset="0"/>
                <a:cs typeface="Times New Roman" panose="02020603050405020304" pitchFamily="18" charset="0"/>
              </a:rPr>
              <a:t>, což je jeden den v roce zasvěcený práci v neziskové organizaci, </a:t>
            </a:r>
          </a:p>
          <a:p>
            <a:pPr lvl="1"/>
            <a:r>
              <a:rPr lang="cs-CZ" sz="1200" b="1" dirty="0">
                <a:solidFill>
                  <a:srgbClr val="002060"/>
                </a:solidFill>
                <a:latin typeface="Times New Roman" panose="02020603050405020304" pitchFamily="18" charset="0"/>
                <a:cs typeface="Times New Roman" panose="02020603050405020304" pitchFamily="18" charset="0"/>
              </a:rPr>
              <a:t>sociální praxe </a:t>
            </a:r>
            <a:r>
              <a:rPr lang="cs-CZ" sz="1200" dirty="0">
                <a:solidFill>
                  <a:srgbClr val="002060"/>
                </a:solidFill>
                <a:latin typeface="Times New Roman" panose="02020603050405020304" pitchFamily="18" charset="0"/>
                <a:cs typeface="Times New Roman" panose="02020603050405020304" pitchFamily="18" charset="0"/>
              </a:rPr>
              <a:t>(</a:t>
            </a:r>
            <a:r>
              <a:rPr lang="cs-CZ" sz="1200" dirty="0" err="1">
                <a:solidFill>
                  <a:srgbClr val="002060"/>
                </a:solidFill>
                <a:latin typeface="Times New Roman" panose="02020603050405020304" pitchFamily="18" charset="0"/>
                <a:cs typeface="Times New Roman" panose="02020603050405020304" pitchFamily="18" charset="0"/>
              </a:rPr>
              <a:t>switch</a:t>
            </a:r>
            <a:r>
              <a:rPr lang="cs-CZ" sz="1200" dirty="0">
                <a:solidFill>
                  <a:srgbClr val="002060"/>
                </a:solidFill>
                <a:latin typeface="Times New Roman" panose="02020603050405020304" pitchFamily="18" charset="0"/>
                <a:cs typeface="Times New Roman" panose="02020603050405020304" pitchFamily="18" charset="0"/>
              </a:rPr>
              <a:t>), představující práci zaměstnance po dobu jednoho týdne v sociálním zařízení, </a:t>
            </a:r>
          </a:p>
          <a:p>
            <a:pPr lvl="1"/>
            <a:r>
              <a:rPr lang="cs-CZ" sz="1200" b="1" dirty="0">
                <a:solidFill>
                  <a:srgbClr val="002060"/>
                </a:solidFill>
                <a:latin typeface="Times New Roman" panose="02020603050405020304" pitchFamily="18" charset="0"/>
                <a:cs typeface="Times New Roman" panose="02020603050405020304" pitchFamily="18" charset="0"/>
              </a:rPr>
              <a:t>služebního pobytu </a:t>
            </a:r>
            <a:r>
              <a:rPr lang="cs-CZ" sz="1200" dirty="0">
                <a:solidFill>
                  <a:srgbClr val="002060"/>
                </a:solidFill>
                <a:latin typeface="Times New Roman" panose="02020603050405020304" pitchFamily="18" charset="0"/>
                <a:cs typeface="Times New Roman" panose="02020603050405020304" pitchFamily="18" charset="0"/>
              </a:rPr>
              <a:t>(</a:t>
            </a:r>
            <a:r>
              <a:rPr lang="cs-CZ" sz="1200" dirty="0" err="1">
                <a:solidFill>
                  <a:srgbClr val="002060"/>
                </a:solidFill>
                <a:latin typeface="Times New Roman" panose="02020603050405020304" pitchFamily="18" charset="0"/>
                <a:cs typeface="Times New Roman" panose="02020603050405020304" pitchFamily="18" charset="0"/>
              </a:rPr>
              <a:t>secondment</a:t>
            </a:r>
            <a:r>
              <a:rPr lang="cs-CZ" sz="1200" dirty="0">
                <a:solidFill>
                  <a:srgbClr val="002060"/>
                </a:solidFill>
                <a:latin typeface="Times New Roman" panose="02020603050405020304" pitchFamily="18" charset="0"/>
                <a:cs typeface="Times New Roman" panose="02020603050405020304" pitchFamily="18" charset="0"/>
              </a:rPr>
              <a:t>), který spočívá ve vyslání firemních zaměstnanců do neziskové organizace na období 6 až 24 měsíců.</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Zaměstnanci iniciovaná firemní filantropie</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Další možné formy spolupráce</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0801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Talentová databanka a komplementární dar jsou dalšími možnostmi, jak se mohou zaměstnanci zapojit do firemní filantropie.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Talentová databanka </a:t>
            </a:r>
            <a:r>
              <a:rPr lang="cs-CZ" sz="1400" dirty="0">
                <a:solidFill>
                  <a:srgbClr val="002060"/>
                </a:solidFill>
                <a:latin typeface="Times New Roman" panose="02020603050405020304" pitchFamily="18" charset="0"/>
                <a:cs typeface="Times New Roman" panose="02020603050405020304" pitchFamily="18" charset="0"/>
              </a:rPr>
              <a:t>slouží jako databáze zaměstnanců, kteří mají zájem o dobrovolnickou práci.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Komplementárním darem</a:t>
            </a:r>
            <a:r>
              <a:rPr lang="cs-CZ" sz="1400" dirty="0">
                <a:solidFill>
                  <a:srgbClr val="002060"/>
                </a:solidFill>
                <a:latin typeface="Times New Roman" panose="02020603050405020304" pitchFamily="18" charset="0"/>
                <a:cs typeface="Times New Roman" panose="02020603050405020304" pitchFamily="18" charset="0"/>
              </a:rPr>
              <a:t> věnovaným neziskové organizaci, ve finanční nebo věcné podobě, může firma podpořit dobrovolnickou práci zaměstnanců.</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Zaměstnanci iniciovaná firemní filantropie</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Další možné formy spolupráce</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9820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Bartošová (2006) uvádí, že, „</a:t>
            </a:r>
            <a:r>
              <a:rPr lang="cs-CZ" sz="1400" i="1" dirty="0">
                <a:solidFill>
                  <a:schemeClr val="bg1"/>
                </a:solidFill>
                <a:latin typeface="Times New Roman" panose="02020603050405020304" pitchFamily="18" charset="0"/>
                <a:cs typeface="Times New Roman" panose="02020603050405020304" pitchFamily="18" charset="0"/>
              </a:rPr>
              <a:t>firemní filantropie je kombinace možných přístupů podpory neziskových organizací a nejen jich – nejčastěji jde o dary finanční i věcné, služby i zcela nové partnerství firem a neziskových organizací. Je to nová orientace firem na posilování hodnoty značky a jejich role ve společnosti</a:t>
            </a:r>
            <a:r>
              <a:rPr lang="cs-CZ" sz="1400" dirty="0">
                <a:solidFill>
                  <a:schemeClr val="bg1"/>
                </a:solidFill>
                <a:latin typeface="Times New Roman" panose="02020603050405020304" pitchFamily="18" charset="0"/>
                <a:cs typeface="Times New Roman" panose="02020603050405020304" pitchFamily="18" charset="0"/>
              </a:rPr>
              <a:t>“.</a:t>
            </a:r>
          </a:p>
        </p:txBody>
      </p:sp>
      <p:sp>
        <p:nvSpPr>
          <p:cNvPr id="5" name="Zástupný symbol pro obsah 2"/>
          <p:cNvSpPr txBox="1">
            <a:spLocks/>
          </p:cNvSpPr>
          <p:nvPr/>
        </p:nvSpPr>
        <p:spPr>
          <a:xfrm>
            <a:off x="3844516" y="411511"/>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rgbClr val="002060"/>
                </a:solidFill>
                <a:latin typeface="Times New Roman" panose="02020603050405020304" pitchFamily="18" charset="0"/>
                <a:cs typeface="Times New Roman" panose="02020603050405020304" pitchFamily="18" charset="0"/>
              </a:rPr>
              <a:t>Firemní filantropie je významnou </a:t>
            </a:r>
            <a:r>
              <a:rPr lang="cs-CZ" sz="1400" b="1" dirty="0">
                <a:solidFill>
                  <a:srgbClr val="002060"/>
                </a:solidFill>
                <a:latin typeface="Times New Roman" panose="02020603050405020304" pitchFamily="18" charset="0"/>
                <a:cs typeface="Times New Roman" panose="02020603050405020304" pitchFamily="18" charset="0"/>
              </a:rPr>
              <a:t>podmnožinou společenské odpovědnosti a lze ji považovat jako jeden z faktorů hodnocení výkonosti společenské odpovědnosti</a:t>
            </a:r>
            <a:r>
              <a:rPr lang="cs-CZ" sz="1400" dirty="0">
                <a:solidFill>
                  <a:srgbClr val="002060"/>
                </a:solidFill>
                <a:latin typeface="Times New Roman" panose="02020603050405020304" pitchFamily="18" charset="0"/>
                <a:cs typeface="Times New Roman" panose="02020603050405020304" pitchFamily="18" charset="0"/>
              </a:rPr>
              <a:t>, kdy formou přístupů k filantropii mohou organizace prokazovat svou angažovanost v těchto aktivitách a také mohou být hodnoceny zainteresovanými stranami v rámci využívání filantropických aktivit a jejich zaměření, tzn. kam a v jaké formě plyne podpora různých projektů.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Organizace rozpoznaly přínosy plynoucí např. ze </a:t>
            </a:r>
            <a:r>
              <a:rPr lang="cs-CZ" sz="1400" b="1" dirty="0">
                <a:solidFill>
                  <a:srgbClr val="002060"/>
                </a:solidFill>
                <a:latin typeface="Times New Roman" panose="02020603050405020304" pitchFamily="18" charset="0"/>
                <a:cs typeface="Times New Roman" panose="02020603050405020304" pitchFamily="18" charset="0"/>
              </a:rPr>
              <a:t>sponzorství, dárcovství, dobrovolnických aktivit, podpory veřejně prospěšných projektů </a:t>
            </a:r>
            <a:r>
              <a:rPr lang="cs-CZ" sz="1400" dirty="0">
                <a:solidFill>
                  <a:srgbClr val="002060"/>
                </a:solidFill>
                <a:latin typeface="Times New Roman" panose="02020603050405020304" pitchFamily="18" charset="0"/>
                <a:cs typeface="Times New Roman" panose="02020603050405020304" pitchFamily="18" charset="0"/>
              </a:rPr>
              <a:t>apod., proto jsou tyto aktivity spojovány v rámci např. </a:t>
            </a:r>
            <a:r>
              <a:rPr lang="cs-CZ" sz="1400" b="1" dirty="0">
                <a:solidFill>
                  <a:srgbClr val="002060"/>
                </a:solidFill>
                <a:latin typeface="Times New Roman" panose="02020603050405020304" pitchFamily="18" charset="0"/>
                <a:cs typeface="Times New Roman" panose="02020603050405020304" pitchFamily="18" charset="0"/>
              </a:rPr>
              <a:t>sociálního pilíře </a:t>
            </a:r>
            <a:r>
              <a:rPr lang="cs-CZ" sz="1400" dirty="0">
                <a:solidFill>
                  <a:srgbClr val="002060"/>
                </a:solidFill>
                <a:latin typeface="Times New Roman" panose="02020603050405020304" pitchFamily="18" charset="0"/>
                <a:cs typeface="Times New Roman" panose="02020603050405020304" pitchFamily="18" charset="0"/>
              </a:rPr>
              <a:t>konceptu CSR jako </a:t>
            </a:r>
            <a:r>
              <a:rPr lang="cs-CZ" sz="1400" b="1" dirty="0">
                <a:solidFill>
                  <a:srgbClr val="002060"/>
                </a:solidFill>
                <a:latin typeface="Times New Roman" panose="02020603050405020304" pitchFamily="18" charset="0"/>
                <a:cs typeface="Times New Roman" panose="02020603050405020304" pitchFamily="18" charset="0"/>
              </a:rPr>
              <a:t>nástroj hodnocení, či kritérium pro posouzení,</a:t>
            </a:r>
            <a:r>
              <a:rPr lang="cs-CZ" sz="1400" dirty="0">
                <a:solidFill>
                  <a:srgbClr val="002060"/>
                </a:solidFill>
                <a:latin typeface="Times New Roman" panose="02020603050405020304" pitchFamily="18" charset="0"/>
                <a:cs typeface="Times New Roman" panose="02020603050405020304" pitchFamily="18" charset="0"/>
              </a:rPr>
              <a:t> jak jsou organizace činné v těchto aktivitách zaměřených na různé typy komunit, se kterými jsou vytvořeny vzájemné vazby. </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497932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Jedná se o vhodnou formu </a:t>
            </a:r>
            <a:r>
              <a:rPr lang="cs-CZ" sz="1400" b="1" dirty="0">
                <a:solidFill>
                  <a:srgbClr val="002060"/>
                </a:solidFill>
                <a:latin typeface="Times New Roman" panose="02020603050405020304" pitchFamily="18" charset="0"/>
                <a:cs typeface="Times New Roman" panose="02020603050405020304" pitchFamily="18" charset="0"/>
              </a:rPr>
              <a:t>spolupráce k podpoře dlouhodobých </a:t>
            </a:r>
            <a:r>
              <a:rPr lang="cs-CZ" sz="1400" dirty="0">
                <a:solidFill>
                  <a:srgbClr val="002060"/>
                </a:solidFill>
                <a:latin typeface="Times New Roman" panose="02020603050405020304" pitchFamily="18" charset="0"/>
                <a:cs typeface="Times New Roman" panose="02020603050405020304" pitchFamily="18" charset="0"/>
              </a:rPr>
              <a:t>dárcovských programů.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Firemní nadace/nadační fond je samostatnou právnickou osobou, hospodařící s financemi mateřské firmy, nadačního jmění či příjmy od jiných subjektů.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Výhodou této formy spolupráce je propojení firmy, disponující finančními prostředky, a vlastní nadace, jejíž management je odborníkem na spravedlivé přerozdělování příspěvků a grantů mezi ostatní neziskové organizace.</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Firmou iniciována firemní filantropie</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Firmy mohou zakládat </a:t>
            </a:r>
            <a:r>
              <a:rPr lang="cs-CZ" sz="1400" b="1" dirty="0">
                <a:solidFill>
                  <a:schemeClr val="bg1"/>
                </a:solidFill>
                <a:latin typeface="Times New Roman" panose="02020603050405020304" pitchFamily="18" charset="0"/>
                <a:cs typeface="Times New Roman" panose="02020603050405020304" pitchFamily="18" charset="0"/>
              </a:rPr>
              <a:t>firemní nadace či firemního nadačního fondu</a:t>
            </a:r>
            <a:r>
              <a:rPr lang="cs-CZ" sz="1400" dirty="0">
                <a:solidFill>
                  <a:schemeClr val="bg1"/>
                </a:solidFill>
                <a:latin typeface="Times New Roman" panose="02020603050405020304" pitchFamily="18" charset="0"/>
                <a:cs typeface="Times New Roman" panose="02020603050405020304" pitchFamily="18" charset="0"/>
              </a:rPr>
              <a:t>, což je možnost jak společnost může část svých prostředků určených na filantropii poskytnout nadaci, či nadačnímu fondu, jež si sama vytvořila.</a:t>
            </a:r>
          </a:p>
        </p:txBody>
      </p:sp>
    </p:spTree>
    <p:extLst>
      <p:ext uri="{BB962C8B-B14F-4D97-AF65-F5344CB8AC3E}">
        <p14:creationId xmlns:p14="http://schemas.microsoft.com/office/powerpoint/2010/main" val="4009919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Finančně může společnost přispět neziskové organizaci </a:t>
            </a:r>
            <a:r>
              <a:rPr lang="cs-CZ" sz="1200" b="1" dirty="0">
                <a:solidFill>
                  <a:srgbClr val="002060"/>
                </a:solidFill>
                <a:latin typeface="Times New Roman" panose="02020603050405020304" pitchFamily="18" charset="0"/>
                <a:cs typeface="Times New Roman" panose="02020603050405020304" pitchFamily="18" charset="0"/>
              </a:rPr>
              <a:t>zorganizováním benefiční akce, charitativní aukce či výstavy.</a:t>
            </a:r>
            <a:r>
              <a:rPr lang="cs-CZ" sz="1200" dirty="0">
                <a:solidFill>
                  <a:srgbClr val="002060"/>
                </a:solidFill>
                <a:latin typeface="Times New Roman" panose="02020603050405020304" pitchFamily="18" charset="0"/>
                <a:cs typeface="Times New Roman" panose="02020603050405020304" pitchFamily="18" charset="0"/>
              </a:rPr>
              <a:t> </a:t>
            </a:r>
          </a:p>
          <a:p>
            <a:pPr lvl="1"/>
            <a:r>
              <a:rPr lang="cs-CZ" sz="1200" dirty="0">
                <a:solidFill>
                  <a:srgbClr val="002060"/>
                </a:solidFill>
                <a:latin typeface="Times New Roman" panose="02020603050405020304" pitchFamily="18" charset="0"/>
                <a:cs typeface="Times New Roman" panose="02020603050405020304" pitchFamily="18" charset="0"/>
              </a:rPr>
              <a:t>Výtěžek putuje na dobročinné účely. Pozitivní dopad těchto akcí působí na firmu, pod jejíž záštitou se projekt realizuje, neziskovou organizaci, která získá finanční prostředky, ale také na veřejnost, pro kterou jsou tyto kulturní dobročinné aktivity pořádány.</a:t>
            </a:r>
          </a:p>
          <a:p>
            <a:pPr marL="457200" lvl="1" indent="0">
              <a:buNone/>
            </a:pPr>
            <a:r>
              <a:rPr lang="cs-CZ" sz="1200" dirty="0">
                <a:solidFill>
                  <a:srgbClr val="002060"/>
                </a:solidFill>
                <a:latin typeface="Times New Roman" panose="02020603050405020304" pitchFamily="18" charset="0"/>
                <a:cs typeface="Times New Roman" panose="02020603050405020304" pitchFamily="18" charset="0"/>
              </a:rPr>
              <a:t> </a:t>
            </a:r>
          </a:p>
          <a:p>
            <a:r>
              <a:rPr lang="cs-CZ" sz="1200" dirty="0">
                <a:solidFill>
                  <a:srgbClr val="002060"/>
                </a:solidFill>
                <a:latin typeface="Times New Roman" panose="02020603050405020304" pitchFamily="18" charset="0"/>
                <a:cs typeface="Times New Roman" panose="02020603050405020304" pitchFamily="18" charset="0"/>
              </a:rPr>
              <a:t>Spoluprací, jež je založena na </a:t>
            </a:r>
            <a:r>
              <a:rPr lang="cs-CZ" sz="1200" b="1" dirty="0">
                <a:solidFill>
                  <a:srgbClr val="002060"/>
                </a:solidFill>
                <a:latin typeface="Times New Roman" panose="02020603050405020304" pitchFamily="18" charset="0"/>
                <a:cs typeface="Times New Roman" panose="02020603050405020304" pitchFamily="18" charset="0"/>
              </a:rPr>
              <a:t>vytvoření nového produktu </a:t>
            </a:r>
            <a:r>
              <a:rPr lang="cs-CZ" sz="1200" dirty="0">
                <a:solidFill>
                  <a:srgbClr val="002060"/>
                </a:solidFill>
                <a:latin typeface="Times New Roman" panose="02020603050405020304" pitchFamily="18" charset="0"/>
                <a:cs typeface="Times New Roman" panose="02020603050405020304" pitchFamily="18" charset="0"/>
              </a:rPr>
              <a:t>s využitím stávající technologie „</a:t>
            </a:r>
            <a:r>
              <a:rPr lang="cs-CZ" sz="1200" i="1" dirty="0">
                <a:solidFill>
                  <a:srgbClr val="002060"/>
                </a:solidFill>
                <a:latin typeface="Times New Roman" panose="02020603050405020304" pitchFamily="18" charset="0"/>
                <a:cs typeface="Times New Roman" panose="02020603050405020304" pitchFamily="18" charset="0"/>
              </a:rPr>
              <a:t>se firma může projevit jako filantrop tím, že pomůže vytvořit nějaký mechanismus, který usnadní podporu veřejně prospěšné činnosti (např. Sbírkové konto České spořitelny, projekt dárcovských SMS), která je pro neziskové organizace osvobozena od poplatků</a:t>
            </a:r>
            <a:r>
              <a:rPr lang="cs-CZ" sz="1200" dirty="0">
                <a:solidFill>
                  <a:srgbClr val="002060"/>
                </a:solidFill>
                <a:latin typeface="Times New Roman" panose="02020603050405020304" pitchFamily="18" charset="0"/>
                <a:cs typeface="Times New Roman" panose="02020603050405020304" pitchFamily="18" charset="0"/>
              </a:rPr>
              <a:t>“.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Jednou z často realizovaných forem spolupráce v rámci České republiky je umístění </a:t>
            </a:r>
            <a:r>
              <a:rPr lang="cs-CZ" sz="1200" b="1" dirty="0">
                <a:solidFill>
                  <a:srgbClr val="002060"/>
                </a:solidFill>
                <a:latin typeface="Times New Roman" panose="02020603050405020304" pitchFamily="18" charset="0"/>
                <a:cs typeface="Times New Roman" panose="02020603050405020304" pitchFamily="18" charset="0"/>
              </a:rPr>
              <a:t>zapečetěných charitativních pokladniček </a:t>
            </a:r>
            <a:r>
              <a:rPr lang="cs-CZ" sz="1200" dirty="0">
                <a:solidFill>
                  <a:srgbClr val="002060"/>
                </a:solidFill>
                <a:latin typeface="Times New Roman" panose="02020603050405020304" pitchFamily="18" charset="0"/>
                <a:cs typeface="Times New Roman" panose="02020603050405020304" pitchFamily="18" charset="0"/>
              </a:rPr>
              <a:t>na prodejních místech.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Rozšířenou formou je např. pro</a:t>
            </a:r>
            <a:r>
              <a:rPr lang="cs-CZ" sz="1200" b="1" dirty="0">
                <a:solidFill>
                  <a:srgbClr val="002060"/>
                </a:solidFill>
                <a:latin typeface="Times New Roman" panose="02020603050405020304" pitchFamily="18" charset="0"/>
                <a:cs typeface="Times New Roman" panose="02020603050405020304" pitchFamily="18" charset="0"/>
              </a:rPr>
              <a:t>dej výrobků z chráněných dílen.</a:t>
            </a: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Firmou iniciována firemní filantropie</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Další formy spolupráce</a:t>
            </a:r>
          </a:p>
        </p:txBody>
      </p:sp>
    </p:spTree>
    <p:extLst>
      <p:ext uri="{BB962C8B-B14F-4D97-AF65-F5344CB8AC3E}">
        <p14:creationId xmlns:p14="http://schemas.microsoft.com/office/powerpoint/2010/main" val="30478553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Kotler (2007) definuje sociální marketing v rámci společenských aktivit firmy jako podporu kampaně na změnu chování. V </a:t>
            </a:r>
            <a:r>
              <a:rPr lang="cs-CZ" sz="1200" b="1" dirty="0">
                <a:solidFill>
                  <a:srgbClr val="002060"/>
                </a:solidFill>
                <a:latin typeface="Times New Roman" panose="02020603050405020304" pitchFamily="18" charset="0"/>
                <a:cs typeface="Times New Roman" panose="02020603050405020304" pitchFamily="18" charset="0"/>
              </a:rPr>
              <a:t>Cause </a:t>
            </a:r>
            <a:r>
              <a:rPr lang="cs-CZ" sz="1200" b="1" dirty="0" err="1">
                <a:solidFill>
                  <a:srgbClr val="002060"/>
                </a:solidFill>
                <a:latin typeface="Times New Roman" panose="02020603050405020304" pitchFamily="18" charset="0"/>
                <a:cs typeface="Times New Roman" panose="02020603050405020304" pitchFamily="18" charset="0"/>
              </a:rPr>
              <a:t>Related</a:t>
            </a:r>
            <a:r>
              <a:rPr lang="cs-CZ" sz="1200" b="1" dirty="0">
                <a:solidFill>
                  <a:srgbClr val="002060"/>
                </a:solidFill>
                <a:latin typeface="Times New Roman" panose="02020603050405020304" pitchFamily="18" charset="0"/>
                <a:cs typeface="Times New Roman" panose="02020603050405020304" pitchFamily="18" charset="0"/>
              </a:rPr>
              <a:t> Marketingu </a:t>
            </a:r>
            <a:r>
              <a:rPr lang="cs-CZ" sz="1200" dirty="0">
                <a:solidFill>
                  <a:srgbClr val="002060"/>
                </a:solidFill>
                <a:latin typeface="Times New Roman" panose="02020603050405020304" pitchFamily="18" charset="0"/>
                <a:cs typeface="Times New Roman" panose="02020603050405020304" pitchFamily="18" charset="0"/>
              </a:rPr>
              <a:t>(CRM) pak vidí </a:t>
            </a:r>
            <a:r>
              <a:rPr lang="cs-CZ" sz="1200" b="1" dirty="0">
                <a:solidFill>
                  <a:srgbClr val="002060"/>
                </a:solidFill>
                <a:latin typeface="Times New Roman" panose="02020603050405020304" pitchFamily="18" charset="0"/>
                <a:cs typeface="Times New Roman" panose="02020603050405020304" pitchFamily="18" charset="0"/>
              </a:rPr>
              <a:t>propagaci společenských záležitostí pomocí sponzorování, licenčních smluv a reklam.</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Nejznámějším příkladem sdíleného marketingu jsou reklamní kampaně soukromých společností, které se např. zavazují „</a:t>
            </a:r>
            <a:r>
              <a:rPr lang="cs-CZ" sz="1200" i="1" dirty="0">
                <a:solidFill>
                  <a:srgbClr val="002060"/>
                </a:solidFill>
                <a:latin typeface="Times New Roman" panose="02020603050405020304" pitchFamily="18" charset="0"/>
                <a:cs typeface="Times New Roman" panose="02020603050405020304" pitchFamily="18" charset="0"/>
              </a:rPr>
              <a:t>darovat určitou malou částku z každého prodaného výrobku ve prospěch nějaké charitativní akce nebo organizace</a:t>
            </a:r>
            <a:r>
              <a:rPr lang="cs-CZ" sz="1200" dirty="0">
                <a:solidFill>
                  <a:srgbClr val="002060"/>
                </a:solidFill>
                <a:latin typeface="Times New Roman" panose="02020603050405020304" pitchFamily="18" charset="0"/>
                <a:cs typeface="Times New Roman" panose="02020603050405020304" pitchFamily="18" charset="0"/>
              </a:rPr>
              <a:t>“.</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Funguje několik způsobů, jak může být projekt financován: </a:t>
            </a:r>
          </a:p>
          <a:p>
            <a:pPr lvl="1"/>
            <a:r>
              <a:rPr lang="cs-CZ" sz="1200" dirty="0">
                <a:solidFill>
                  <a:srgbClr val="002060"/>
                </a:solidFill>
                <a:latin typeface="Times New Roman" panose="02020603050405020304" pitchFamily="18" charset="0"/>
                <a:cs typeface="Times New Roman" panose="02020603050405020304" pitchFamily="18" charset="0"/>
              </a:rPr>
              <a:t>z každého prodaného kusu dává firma jistou částku, aniž by změnila cenu výrobku, </a:t>
            </a:r>
          </a:p>
          <a:p>
            <a:pPr lvl="1"/>
            <a:r>
              <a:rPr lang="cs-CZ" sz="1200" dirty="0">
                <a:solidFill>
                  <a:srgbClr val="002060"/>
                </a:solidFill>
                <a:latin typeface="Times New Roman" panose="02020603050405020304" pitchFamily="18" charset="0"/>
                <a:cs typeface="Times New Roman" panose="02020603050405020304" pitchFamily="18" charset="0"/>
              </a:rPr>
              <a:t>z každého prodaného kusu jde na charitu jistá částka, o kterou se cena výrobku navýší, </a:t>
            </a:r>
          </a:p>
          <a:p>
            <a:pPr lvl="1"/>
            <a:r>
              <a:rPr lang="cs-CZ" sz="1200" dirty="0">
                <a:solidFill>
                  <a:srgbClr val="002060"/>
                </a:solidFill>
                <a:latin typeface="Times New Roman" panose="02020603050405020304" pitchFamily="18" charset="0"/>
                <a:cs typeface="Times New Roman" panose="02020603050405020304" pitchFamily="18" charset="0"/>
              </a:rPr>
              <a:t>cena výrobku se navýší o určitou částku, kterou zaplatí zákazník, a firma částky od zákazníků znásobí. Přínos je velmi jednoduše měřitelný nárůstem prodeje.</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Cause Related Marketing</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Jedná se o </a:t>
            </a:r>
            <a:r>
              <a:rPr lang="cs-CZ" sz="1400" b="1" dirty="0">
                <a:solidFill>
                  <a:schemeClr val="bg1"/>
                </a:solidFill>
                <a:latin typeface="Times New Roman" panose="02020603050405020304" pitchFamily="18" charset="0"/>
                <a:cs typeface="Times New Roman" panose="02020603050405020304" pitchFamily="18" charset="0"/>
              </a:rPr>
              <a:t>spojení filantropických úmyslů, sponzorství a komerčních aktivit firmy prostřednictvím marketingových nástrojů</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Poprvé byla tato forma podpory využita ve Spojených státech na počátku </a:t>
            </a:r>
          </a:p>
          <a:p>
            <a:pPr marL="0" indent="0">
              <a:buNone/>
            </a:pPr>
            <a:r>
              <a:rPr lang="cs-CZ" sz="1400" dirty="0">
                <a:solidFill>
                  <a:schemeClr val="bg1"/>
                </a:solidFill>
                <a:latin typeface="Times New Roman" panose="02020603050405020304" pitchFamily="18" charset="0"/>
                <a:cs typeface="Times New Roman" panose="02020603050405020304" pitchFamily="18" charset="0"/>
              </a:rPr>
              <a:t>20. století, kdy výrobce bonbonů věnoval část zisku dětem v sirotčinci.</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581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23807" y="6773"/>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 České republice se za první Cause </a:t>
            </a:r>
            <a:r>
              <a:rPr lang="cs-CZ" sz="1200" dirty="0" err="1">
                <a:solidFill>
                  <a:srgbClr val="002060"/>
                </a:solidFill>
                <a:latin typeface="Times New Roman" panose="02020603050405020304" pitchFamily="18" charset="0"/>
                <a:cs typeface="Times New Roman" panose="02020603050405020304" pitchFamily="18" charset="0"/>
              </a:rPr>
              <a:t>Related</a:t>
            </a:r>
            <a:r>
              <a:rPr lang="cs-CZ" sz="1200" dirty="0">
                <a:solidFill>
                  <a:srgbClr val="002060"/>
                </a:solidFill>
                <a:latin typeface="Times New Roman" panose="02020603050405020304" pitchFamily="18" charset="0"/>
                <a:cs typeface="Times New Roman" panose="02020603050405020304" pitchFamily="18" charset="0"/>
              </a:rPr>
              <a:t> Marketing považuje projekt </a:t>
            </a:r>
            <a:r>
              <a:rPr lang="cs-CZ" sz="1200" b="1" dirty="0">
                <a:solidFill>
                  <a:srgbClr val="002060"/>
                </a:solidFill>
                <a:latin typeface="Times New Roman" panose="02020603050405020304" pitchFamily="18" charset="0"/>
                <a:cs typeface="Times New Roman" panose="02020603050405020304" pitchFamily="18" charset="0"/>
              </a:rPr>
              <a:t>Ostrovy Života realizovaný Nadací Charty 77 </a:t>
            </a:r>
            <a:r>
              <a:rPr lang="cs-CZ" sz="1200" dirty="0">
                <a:solidFill>
                  <a:srgbClr val="002060"/>
                </a:solidFill>
                <a:latin typeface="Times New Roman" panose="02020603050405020304" pitchFamily="18" charset="0"/>
                <a:cs typeface="Times New Roman" panose="02020603050405020304" pitchFamily="18" charset="0"/>
              </a:rPr>
              <a:t>– Konto Bariéry, který byl zahájen v roce 1999 ve spolupráci se společnostmi Procter and Gamble, </a:t>
            </a:r>
            <a:r>
              <a:rPr lang="cs-CZ" sz="1200" dirty="0" err="1">
                <a:solidFill>
                  <a:srgbClr val="002060"/>
                </a:solidFill>
                <a:latin typeface="Times New Roman" panose="02020603050405020304" pitchFamily="18" charset="0"/>
                <a:cs typeface="Times New Roman" panose="02020603050405020304" pitchFamily="18" charset="0"/>
              </a:rPr>
              <a:t>Danone</a:t>
            </a:r>
            <a:r>
              <a:rPr lang="cs-CZ" sz="1200" dirty="0">
                <a:solidFill>
                  <a:srgbClr val="002060"/>
                </a:solidFill>
                <a:latin typeface="Times New Roman" panose="02020603050405020304" pitchFamily="18" charset="0"/>
                <a:cs typeface="Times New Roman" panose="02020603050405020304" pitchFamily="18" charset="0"/>
              </a:rPr>
              <a:t> a Pepsi </a:t>
            </a:r>
            <a:r>
              <a:rPr lang="cs-CZ" sz="1200" dirty="0" err="1">
                <a:solidFill>
                  <a:srgbClr val="002060"/>
                </a:solidFill>
                <a:latin typeface="Times New Roman" panose="02020603050405020304" pitchFamily="18" charset="0"/>
                <a:cs typeface="Times New Roman" panose="02020603050405020304" pitchFamily="18" charset="0"/>
              </a:rPr>
              <a:t>Cola</a:t>
            </a:r>
            <a:r>
              <a:rPr lang="cs-CZ" sz="1200" dirty="0">
                <a:solidFill>
                  <a:srgbClr val="002060"/>
                </a:solidFill>
                <a:latin typeface="Times New Roman" panose="02020603050405020304" pitchFamily="18" charset="0"/>
                <a:cs typeface="Times New Roman" panose="02020603050405020304" pitchFamily="18" charset="0"/>
              </a:rPr>
              <a:t>. </a:t>
            </a:r>
          </a:p>
          <a:p>
            <a:pPr lvl="1"/>
            <a:r>
              <a:rPr lang="cs-CZ" sz="1000" dirty="0">
                <a:solidFill>
                  <a:srgbClr val="002060"/>
                </a:solidFill>
                <a:latin typeface="Times New Roman" panose="02020603050405020304" pitchFamily="18" charset="0"/>
                <a:cs typeface="Times New Roman" panose="02020603050405020304" pitchFamily="18" charset="0"/>
              </a:rPr>
              <a:t>Prodej produktů těchto značek pomohl jistou částkou na nákup přístrojů pro vybavení dětských jednotek intenzívní péče.</a:t>
            </a:r>
          </a:p>
          <a:p>
            <a:pPr marL="457200" lvl="1"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Při přípravě cause-</a:t>
            </a:r>
            <a:r>
              <a:rPr lang="cs-CZ" sz="1200" dirty="0" err="1">
                <a:solidFill>
                  <a:srgbClr val="002060"/>
                </a:solidFill>
                <a:latin typeface="Times New Roman" panose="02020603050405020304" pitchFamily="18" charset="0"/>
                <a:cs typeface="Times New Roman" panose="02020603050405020304" pitchFamily="18" charset="0"/>
              </a:rPr>
              <a:t>related</a:t>
            </a:r>
            <a:r>
              <a:rPr lang="cs-CZ" sz="1200" dirty="0">
                <a:solidFill>
                  <a:srgbClr val="002060"/>
                </a:solidFill>
                <a:latin typeface="Times New Roman" panose="02020603050405020304" pitchFamily="18" charset="0"/>
                <a:cs typeface="Times New Roman" panose="02020603050405020304" pitchFamily="18" charset="0"/>
              </a:rPr>
              <a:t>-marketingových kampaní je třeba vzít v ú</a:t>
            </a:r>
            <a:r>
              <a:rPr lang="cs-CZ" sz="1200" b="1" dirty="0">
                <a:solidFill>
                  <a:srgbClr val="002060"/>
                </a:solidFill>
                <a:latin typeface="Times New Roman" panose="02020603050405020304" pitchFamily="18" charset="0"/>
                <a:cs typeface="Times New Roman" panose="02020603050405020304" pitchFamily="18" charset="0"/>
              </a:rPr>
              <a:t>vahu faktory, které mohou přimět spotřebitele k účasti</a:t>
            </a:r>
            <a:r>
              <a:rPr lang="cs-CZ" sz="1200" dirty="0">
                <a:solidFill>
                  <a:srgbClr val="002060"/>
                </a:solidFill>
                <a:latin typeface="Times New Roman" panose="02020603050405020304" pitchFamily="18" charset="0"/>
                <a:cs typeface="Times New Roman" panose="02020603050405020304" pitchFamily="18" charset="0"/>
              </a:rPr>
              <a:t>, protože jejich chování je klíčem k prodejům společnosti a výnosům neziskové organizace.</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Základem je </a:t>
            </a:r>
            <a:r>
              <a:rPr lang="cs-CZ" sz="1200" b="1" dirty="0">
                <a:solidFill>
                  <a:srgbClr val="002060"/>
                </a:solidFill>
                <a:latin typeface="Times New Roman" panose="02020603050405020304" pitchFamily="18" charset="0"/>
                <a:cs typeface="Times New Roman" panose="02020603050405020304" pitchFamily="18" charset="0"/>
              </a:rPr>
              <a:t>vysoce transparentní </a:t>
            </a:r>
            <a:r>
              <a:rPr lang="cs-CZ" sz="1200" dirty="0">
                <a:solidFill>
                  <a:srgbClr val="002060"/>
                </a:solidFill>
                <a:latin typeface="Times New Roman" panose="02020603050405020304" pitchFamily="18" charset="0"/>
                <a:cs typeface="Times New Roman" panose="02020603050405020304" pitchFamily="18" charset="0"/>
              </a:rPr>
              <a:t>a spotřebitele podrobně informující strategie.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Před zahájením Cause </a:t>
            </a:r>
            <a:r>
              <a:rPr lang="cs-CZ" sz="1200" dirty="0" err="1">
                <a:solidFill>
                  <a:srgbClr val="002060"/>
                </a:solidFill>
                <a:latin typeface="Times New Roman" panose="02020603050405020304" pitchFamily="18" charset="0"/>
                <a:cs typeface="Times New Roman" panose="02020603050405020304" pitchFamily="18" charset="0"/>
              </a:rPr>
              <a:t>Related</a:t>
            </a:r>
            <a:r>
              <a:rPr lang="cs-CZ" sz="1200" dirty="0">
                <a:solidFill>
                  <a:srgbClr val="002060"/>
                </a:solidFill>
                <a:latin typeface="Times New Roman" panose="02020603050405020304" pitchFamily="18" charset="0"/>
                <a:cs typeface="Times New Roman" panose="02020603050405020304" pitchFamily="18" charset="0"/>
              </a:rPr>
              <a:t> Marketingu je potřeba především </a:t>
            </a:r>
            <a:r>
              <a:rPr lang="cs-CZ" sz="1200" b="1" dirty="0">
                <a:solidFill>
                  <a:srgbClr val="002060"/>
                </a:solidFill>
                <a:latin typeface="Times New Roman" panose="02020603050405020304" pitchFamily="18" charset="0"/>
                <a:cs typeface="Times New Roman" panose="02020603050405020304" pitchFamily="18" charset="0"/>
              </a:rPr>
              <a:t>definovat typ výrobku</a:t>
            </a:r>
            <a:r>
              <a:rPr lang="cs-CZ" sz="1200" dirty="0">
                <a:solidFill>
                  <a:srgbClr val="002060"/>
                </a:solidFill>
                <a:latin typeface="Times New Roman" panose="02020603050405020304" pitchFamily="18" charset="0"/>
                <a:cs typeface="Times New Roman" panose="02020603050405020304" pitchFamily="18" charset="0"/>
              </a:rPr>
              <a:t>, jež je předmětem prodeje, </a:t>
            </a:r>
            <a:r>
              <a:rPr lang="cs-CZ" sz="1200" b="1" dirty="0">
                <a:solidFill>
                  <a:srgbClr val="002060"/>
                </a:solidFill>
                <a:latin typeface="Times New Roman" panose="02020603050405020304" pitchFamily="18" charset="0"/>
                <a:cs typeface="Times New Roman" panose="02020603050405020304" pitchFamily="18" charset="0"/>
              </a:rPr>
              <a:t>výši částky</a:t>
            </a:r>
            <a:r>
              <a:rPr lang="cs-CZ" sz="1200" dirty="0">
                <a:solidFill>
                  <a:srgbClr val="002060"/>
                </a:solidFill>
                <a:latin typeface="Times New Roman" panose="02020603050405020304" pitchFamily="18" charset="0"/>
                <a:cs typeface="Times New Roman" panose="02020603050405020304" pitchFamily="18" charset="0"/>
              </a:rPr>
              <a:t>, která bude putovat na konto dobročinného projektu a </a:t>
            </a:r>
            <a:r>
              <a:rPr lang="cs-CZ" sz="1200" b="1" dirty="0">
                <a:solidFill>
                  <a:srgbClr val="002060"/>
                </a:solidFill>
                <a:latin typeface="Times New Roman" panose="02020603050405020304" pitchFamily="18" charset="0"/>
                <a:cs typeface="Times New Roman" panose="02020603050405020304" pitchFamily="18" charset="0"/>
              </a:rPr>
              <a:t>účel použití poskytnutých prostředků.</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Cause Related Marketing</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Pojem Cause </a:t>
            </a:r>
            <a:r>
              <a:rPr lang="cs-CZ" sz="1400" dirty="0" err="1">
                <a:solidFill>
                  <a:schemeClr val="bg1"/>
                </a:solidFill>
                <a:latin typeface="Times New Roman" panose="02020603050405020304" pitchFamily="18" charset="0"/>
                <a:cs typeface="Times New Roman" panose="02020603050405020304" pitchFamily="18" charset="0"/>
              </a:rPr>
              <a:t>Related</a:t>
            </a:r>
            <a:r>
              <a:rPr lang="cs-CZ" sz="1400" dirty="0">
                <a:solidFill>
                  <a:schemeClr val="bg1"/>
                </a:solidFill>
                <a:latin typeface="Times New Roman" panose="02020603050405020304" pitchFamily="18" charset="0"/>
                <a:cs typeface="Times New Roman" panose="02020603050405020304" pitchFamily="18" charset="0"/>
              </a:rPr>
              <a:t> Marketing byl poprvé uveden v roce </a:t>
            </a:r>
            <a:r>
              <a:rPr lang="cs-CZ" sz="1400" b="1" dirty="0">
                <a:solidFill>
                  <a:schemeClr val="bg1"/>
                </a:solidFill>
                <a:latin typeface="Times New Roman" panose="02020603050405020304" pitchFamily="18" charset="0"/>
                <a:cs typeface="Times New Roman" panose="02020603050405020304" pitchFamily="18" charset="0"/>
              </a:rPr>
              <a:t>1983</a:t>
            </a:r>
            <a:r>
              <a:rPr lang="cs-CZ" sz="1400" dirty="0">
                <a:solidFill>
                  <a:schemeClr val="bg1"/>
                </a:solidFill>
                <a:latin typeface="Times New Roman" panose="02020603050405020304" pitchFamily="18" charset="0"/>
                <a:cs typeface="Times New Roman" panose="02020603050405020304" pitchFamily="18" charset="0"/>
              </a:rPr>
              <a:t>, kdy společnost </a:t>
            </a:r>
            <a:r>
              <a:rPr lang="cs-CZ" sz="1400" b="1" dirty="0" err="1">
                <a:solidFill>
                  <a:schemeClr val="bg1"/>
                </a:solidFill>
                <a:latin typeface="Times New Roman" panose="02020603050405020304" pitchFamily="18" charset="0"/>
                <a:cs typeface="Times New Roman" panose="02020603050405020304" pitchFamily="18" charset="0"/>
              </a:rPr>
              <a:t>American</a:t>
            </a:r>
            <a:r>
              <a:rPr lang="cs-CZ" sz="1400" b="1" dirty="0">
                <a:solidFill>
                  <a:schemeClr val="bg1"/>
                </a:solidFill>
                <a:latin typeface="Times New Roman" panose="02020603050405020304" pitchFamily="18" charset="0"/>
                <a:cs typeface="Times New Roman" panose="02020603050405020304" pitchFamily="18" charset="0"/>
              </a:rPr>
              <a:t> Express </a:t>
            </a:r>
            <a:r>
              <a:rPr lang="cs-CZ" sz="1400" dirty="0">
                <a:solidFill>
                  <a:schemeClr val="bg1"/>
                </a:solidFill>
                <a:latin typeface="Times New Roman" panose="02020603050405020304" pitchFamily="18" charset="0"/>
                <a:cs typeface="Times New Roman" panose="02020603050405020304" pitchFamily="18" charset="0"/>
              </a:rPr>
              <a:t>zahájila kampaň na rekonstrukci Sochy Svobody. </a:t>
            </a:r>
          </a:p>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Společnost </a:t>
            </a:r>
            <a:r>
              <a:rPr lang="cs-CZ" sz="1400" b="1" dirty="0" err="1">
                <a:solidFill>
                  <a:schemeClr val="bg1"/>
                </a:solidFill>
                <a:latin typeface="Times New Roman" panose="02020603050405020304" pitchFamily="18" charset="0"/>
                <a:cs typeface="Times New Roman" panose="02020603050405020304" pitchFamily="18" charset="0"/>
              </a:rPr>
              <a:t>American</a:t>
            </a:r>
            <a:r>
              <a:rPr lang="cs-CZ" sz="1400" b="1" dirty="0">
                <a:solidFill>
                  <a:schemeClr val="bg1"/>
                </a:solidFill>
                <a:latin typeface="Times New Roman" panose="02020603050405020304" pitchFamily="18" charset="0"/>
                <a:cs typeface="Times New Roman" panose="02020603050405020304" pitchFamily="18" charset="0"/>
              </a:rPr>
              <a:t> Express </a:t>
            </a:r>
            <a:r>
              <a:rPr lang="cs-CZ" sz="1400" dirty="0">
                <a:solidFill>
                  <a:schemeClr val="bg1"/>
                </a:solidFill>
                <a:latin typeface="Times New Roman" panose="02020603050405020304" pitchFamily="18" charset="0"/>
                <a:cs typeface="Times New Roman" panose="02020603050405020304" pitchFamily="18" charset="0"/>
              </a:rPr>
              <a:t>se tehdy zavázala přispět 1 cent z každé platby kartou </a:t>
            </a:r>
            <a:r>
              <a:rPr lang="cs-CZ" sz="1400" dirty="0" err="1">
                <a:solidFill>
                  <a:schemeClr val="bg1"/>
                </a:solidFill>
                <a:latin typeface="Times New Roman" panose="02020603050405020304" pitchFamily="18" charset="0"/>
                <a:cs typeface="Times New Roman" panose="02020603050405020304" pitchFamily="18" charset="0"/>
              </a:rPr>
              <a:t>American</a:t>
            </a:r>
            <a:r>
              <a:rPr lang="cs-CZ" sz="1400" dirty="0">
                <a:solidFill>
                  <a:schemeClr val="bg1"/>
                </a:solidFill>
                <a:latin typeface="Times New Roman" panose="02020603050405020304" pitchFamily="18" charset="0"/>
                <a:cs typeface="Times New Roman" panose="02020603050405020304" pitchFamily="18" charset="0"/>
              </a:rPr>
              <a:t> Express, 1 dolar za každou nově vydanou kartu </a:t>
            </a:r>
            <a:r>
              <a:rPr lang="cs-CZ" sz="1400" dirty="0" err="1">
                <a:solidFill>
                  <a:schemeClr val="bg1"/>
                </a:solidFill>
                <a:latin typeface="Times New Roman" panose="02020603050405020304" pitchFamily="18" charset="0"/>
                <a:cs typeface="Times New Roman" panose="02020603050405020304" pitchFamily="18" charset="0"/>
              </a:rPr>
              <a:t>American</a:t>
            </a:r>
            <a:r>
              <a:rPr lang="cs-CZ" sz="1400" dirty="0">
                <a:solidFill>
                  <a:schemeClr val="bg1"/>
                </a:solidFill>
                <a:latin typeface="Times New Roman" panose="02020603050405020304" pitchFamily="18" charset="0"/>
                <a:cs typeface="Times New Roman" panose="02020603050405020304" pitchFamily="18" charset="0"/>
              </a:rPr>
              <a:t> Express a dále symbolickou částí tržeb z prodeje dalších produktů.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93723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Potřeba profesionalizovat a právně ošetřit práci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s dobrovolníky vyústila v roce 2002 ve vyhlášení </a:t>
            </a:r>
            <a:br>
              <a:rPr lang="cs-CZ" sz="1200" dirty="0">
                <a:solidFill>
                  <a:srgbClr val="002060"/>
                </a:solidFill>
                <a:latin typeface="Times New Roman" panose="02020603050405020304" pitchFamily="18" charset="0"/>
                <a:cs typeface="Times New Roman" panose="02020603050405020304" pitchFamily="18" charset="0"/>
              </a:rPr>
            </a:br>
            <a:r>
              <a:rPr lang="cs-CZ" sz="1200" b="1" dirty="0">
                <a:solidFill>
                  <a:srgbClr val="002060"/>
                </a:solidFill>
                <a:latin typeface="Times New Roman" panose="02020603050405020304" pitchFamily="18" charset="0"/>
                <a:cs typeface="Times New Roman" panose="02020603050405020304" pitchFamily="18" charset="0"/>
              </a:rPr>
              <a:t>Zákona o dobrovolnické službě </a:t>
            </a:r>
            <a:r>
              <a:rPr lang="cs-CZ" sz="1200" dirty="0">
                <a:solidFill>
                  <a:srgbClr val="002060"/>
                </a:solidFill>
                <a:latin typeface="Times New Roman" panose="02020603050405020304" pitchFamily="18" charset="0"/>
                <a:cs typeface="Times New Roman" panose="02020603050405020304" pitchFamily="18" charset="0"/>
              </a:rPr>
              <a:t>(zákon č.198/2002).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Dobrovolnickou službou je dle tohoto zákona činnost, při níž dobrovolník poskytuje</a:t>
            </a:r>
            <a:r>
              <a:rPr lang="cs-CZ" sz="1200" dirty="0">
                <a:solidFill>
                  <a:srgbClr val="002060"/>
                </a:solidFill>
                <a:latin typeface="Times New Roman" panose="02020603050405020304" pitchFamily="18" charset="0"/>
                <a:cs typeface="Times New Roman" panose="02020603050405020304" pitchFamily="18" charset="0"/>
              </a:rPr>
              <a:t>:</a:t>
            </a:r>
          </a:p>
          <a:p>
            <a:pPr lvl="1"/>
            <a:r>
              <a:rPr lang="cs-CZ" sz="1200" dirty="0">
                <a:solidFill>
                  <a:srgbClr val="002060"/>
                </a:solidFill>
                <a:latin typeface="Times New Roman" panose="02020603050405020304" pitchFamily="18" charset="0"/>
                <a:cs typeface="Times New Roman" panose="02020603050405020304" pitchFamily="18" charset="0"/>
              </a:rPr>
              <a:t>a)	pomoc nezaměstnaným, osobám sociálně slabým, zdravotně postiženým, seniorům, příslušníkům národnostních menšin, imigrantům, osobám po výkonu trestu odnětí svobody, osobám drogově závislým, osobám trpícím domácím násilím, jakož i pomoc při péči o děti, mládež a rodiny v jejich volném čase;</a:t>
            </a:r>
          </a:p>
          <a:p>
            <a:pPr lvl="1"/>
            <a:r>
              <a:rPr lang="cs-CZ" sz="1200" dirty="0">
                <a:solidFill>
                  <a:srgbClr val="002060"/>
                </a:solidFill>
                <a:latin typeface="Times New Roman" panose="02020603050405020304" pitchFamily="18" charset="0"/>
                <a:cs typeface="Times New Roman" panose="02020603050405020304" pitchFamily="18" charset="0"/>
              </a:rPr>
              <a:t>b)	pomoc při přírodních, ekologických nebo humanitárních katastrofách, při ochraně a zlepšování životního prostředí, při péči o zachování kulturního dědictví;</a:t>
            </a:r>
          </a:p>
          <a:p>
            <a:pPr lvl="1"/>
            <a:r>
              <a:rPr lang="cs-CZ" sz="1200" dirty="0">
                <a:solidFill>
                  <a:srgbClr val="002060"/>
                </a:solidFill>
                <a:latin typeface="Times New Roman" panose="02020603050405020304" pitchFamily="18" charset="0"/>
                <a:cs typeface="Times New Roman" panose="02020603050405020304" pitchFamily="18" charset="0"/>
              </a:rPr>
              <a:t>c)	při pořádání kulturních nebo sbírkových charitativních akcí pro osoby uvedené v písmenu a);</a:t>
            </a:r>
          </a:p>
          <a:p>
            <a:pPr lvl="1"/>
            <a:r>
              <a:rPr lang="cs-CZ" sz="1200" dirty="0">
                <a:solidFill>
                  <a:srgbClr val="002060"/>
                </a:solidFill>
                <a:latin typeface="Times New Roman" panose="02020603050405020304" pitchFamily="18" charset="0"/>
                <a:cs typeface="Times New Roman" panose="02020603050405020304" pitchFamily="18" charset="0"/>
              </a:rPr>
              <a:t>d)	pomoc při uskutečňování rozvojových programů národních a mezinárodních nevládních organizací.</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Dobrovolnictví</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Hlavním cílem rozvoje dobrovolnictví je posílení sociální soudržnosti ve společnosti.</a:t>
            </a:r>
          </a:p>
        </p:txBody>
      </p:sp>
    </p:spTree>
    <p:extLst>
      <p:ext uri="{BB962C8B-B14F-4D97-AF65-F5344CB8AC3E}">
        <p14:creationId xmlns:p14="http://schemas.microsoft.com/office/powerpoint/2010/main" val="29500964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Platforma </a:t>
            </a:r>
            <a:r>
              <a:rPr lang="cs-CZ" sz="1200" b="1" dirty="0">
                <a:solidFill>
                  <a:srgbClr val="002060"/>
                </a:solidFill>
                <a:latin typeface="Times New Roman" panose="02020603050405020304" pitchFamily="18" charset="0"/>
                <a:cs typeface="Times New Roman" panose="02020603050405020304" pitchFamily="18" charset="0"/>
              </a:rPr>
              <a:t>Byznys pro společnost</a:t>
            </a:r>
            <a:r>
              <a:rPr lang="cs-CZ" sz="1200" dirty="0">
                <a:solidFill>
                  <a:srgbClr val="002060"/>
                </a:solidFill>
                <a:latin typeface="Times New Roman" panose="02020603050405020304" pitchFamily="18" charset="0"/>
                <a:cs typeface="Times New Roman" panose="02020603050405020304" pitchFamily="18" charset="0"/>
              </a:rPr>
              <a:t> </a:t>
            </a:r>
          </a:p>
          <a:p>
            <a:pPr lvl="1"/>
            <a:r>
              <a:rPr lang="cs-CZ" sz="1000" dirty="0">
                <a:solidFill>
                  <a:srgbClr val="002060"/>
                </a:solidFill>
                <a:latin typeface="Times New Roman" panose="02020603050405020304" pitchFamily="18" charset="0"/>
                <a:cs typeface="Times New Roman" panose="02020603050405020304" pitchFamily="18" charset="0"/>
              </a:rPr>
              <a:t>ročně zapojuje více než 7000 dobrovolníků v rámci různých programů a spolupracuje s více než 700 veřejně prospěšnými organizacemi v ČR, od vzdělávacích, přes sociální až po ekologické. Spolupráce je možná na úrovni celoročních programů firemního dobrovolnictví, celofiremních hromadných dnů, akcí pro týmy a jednotlivce a také mezinárodní dny firemního dobrovolnictví (např. </a:t>
            </a:r>
            <a:r>
              <a:rPr lang="cs-CZ" sz="1000" dirty="0" err="1">
                <a:solidFill>
                  <a:srgbClr val="002060"/>
                </a:solidFill>
                <a:latin typeface="Times New Roman" panose="02020603050405020304" pitchFamily="18" charset="0"/>
                <a:cs typeface="Times New Roman" panose="02020603050405020304" pitchFamily="18" charset="0"/>
              </a:rPr>
              <a:t>Give&amp;Gain</a:t>
            </a:r>
            <a:r>
              <a:rPr lang="cs-CZ" sz="1000" dirty="0">
                <a:solidFill>
                  <a:srgbClr val="002060"/>
                </a:solidFill>
                <a:latin typeface="Times New Roman" panose="02020603050405020304" pitchFamily="18" charset="0"/>
                <a:cs typeface="Times New Roman" panose="02020603050405020304" pitchFamily="18" charset="0"/>
              </a:rPr>
              <a:t> </a:t>
            </a:r>
            <a:r>
              <a:rPr lang="cs-CZ" sz="1000" dirty="0" err="1">
                <a:solidFill>
                  <a:srgbClr val="002060"/>
                </a:solidFill>
                <a:latin typeface="Times New Roman" panose="02020603050405020304" pitchFamily="18" charset="0"/>
                <a:cs typeface="Times New Roman" panose="02020603050405020304" pitchFamily="18" charset="0"/>
              </a:rPr>
              <a:t>Day</a:t>
            </a:r>
            <a:r>
              <a:rPr lang="cs-CZ" sz="1000" dirty="0">
                <a:solidFill>
                  <a:srgbClr val="002060"/>
                </a:solidFill>
                <a:latin typeface="Times New Roman" panose="02020603050405020304" pitchFamily="18" charset="0"/>
                <a:cs typeface="Times New Roman" panose="02020603050405020304" pitchFamily="18" charset="0"/>
              </a:rPr>
              <a:t>, </a:t>
            </a:r>
            <a:r>
              <a:rPr lang="cs-CZ" sz="1000" dirty="0" err="1">
                <a:solidFill>
                  <a:srgbClr val="002060"/>
                </a:solidFill>
                <a:latin typeface="Times New Roman" panose="02020603050405020304" pitchFamily="18" charset="0"/>
                <a:cs typeface="Times New Roman" panose="02020603050405020304" pitchFamily="18" charset="0"/>
              </a:rPr>
              <a:t>Engage</a:t>
            </a:r>
            <a:r>
              <a:rPr lang="cs-CZ" sz="1000" dirty="0">
                <a:solidFill>
                  <a:srgbClr val="002060"/>
                </a:solidFill>
                <a:latin typeface="Times New Roman" panose="02020603050405020304" pitchFamily="18" charset="0"/>
                <a:cs typeface="Times New Roman" panose="02020603050405020304" pitchFamily="18" charset="0"/>
              </a:rPr>
              <a:t> </a:t>
            </a:r>
            <a:r>
              <a:rPr lang="cs-CZ" sz="1000" dirty="0" err="1">
                <a:solidFill>
                  <a:srgbClr val="002060"/>
                </a:solidFill>
                <a:latin typeface="Times New Roman" panose="02020603050405020304" pitchFamily="18" charset="0"/>
                <a:cs typeface="Times New Roman" panose="02020603050405020304" pitchFamily="18" charset="0"/>
              </a:rPr>
              <a:t>Day</a:t>
            </a:r>
            <a:r>
              <a:rPr lang="cs-CZ" sz="1000" dirty="0">
                <a:solidFill>
                  <a:srgbClr val="002060"/>
                </a:solidFill>
                <a:latin typeface="Times New Roman" panose="02020603050405020304" pitchFamily="18" charset="0"/>
                <a:cs typeface="Times New Roman" panose="02020603050405020304" pitchFamily="18" charset="0"/>
              </a:rPr>
              <a:t>).</a:t>
            </a:r>
          </a:p>
          <a:p>
            <a:pPr lvl="1"/>
            <a:endParaRPr lang="cs-CZ" sz="1000" dirty="0">
              <a:solidFill>
                <a:srgbClr val="002060"/>
              </a:solidFill>
              <a:latin typeface="Times New Roman" panose="02020603050405020304" pitchFamily="18" charset="0"/>
              <a:cs typeface="Times New Roman" panose="02020603050405020304" pitchFamily="18" charset="0"/>
            </a:endParaRPr>
          </a:p>
          <a:p>
            <a:r>
              <a:rPr lang="cs-CZ" sz="1200" b="1" dirty="0" err="1">
                <a:solidFill>
                  <a:srgbClr val="002060"/>
                </a:solidFill>
                <a:latin typeface="Times New Roman" panose="02020603050405020304" pitchFamily="18" charset="0"/>
                <a:cs typeface="Times New Roman" panose="02020603050405020304" pitchFamily="18" charset="0"/>
              </a:rPr>
              <a:t>Engage</a:t>
            </a:r>
            <a:r>
              <a:rPr lang="cs-CZ" sz="1200" b="1" dirty="0">
                <a:solidFill>
                  <a:srgbClr val="002060"/>
                </a:solidFill>
                <a:latin typeface="Times New Roman" panose="02020603050405020304" pitchFamily="18" charset="0"/>
                <a:cs typeface="Times New Roman" panose="02020603050405020304" pitchFamily="18" charset="0"/>
              </a:rPr>
              <a:t> </a:t>
            </a:r>
            <a:r>
              <a:rPr lang="cs-CZ" sz="1200" b="1" dirty="0" err="1">
                <a:solidFill>
                  <a:srgbClr val="002060"/>
                </a:solidFill>
                <a:latin typeface="Times New Roman" panose="02020603050405020304" pitchFamily="18" charset="0"/>
                <a:cs typeface="Times New Roman" panose="02020603050405020304" pitchFamily="18" charset="0"/>
              </a:rPr>
              <a:t>Days</a:t>
            </a:r>
            <a:r>
              <a:rPr lang="cs-CZ" sz="1200" b="1" dirty="0">
                <a:solidFill>
                  <a:srgbClr val="002060"/>
                </a:solidFill>
                <a:latin typeface="Times New Roman" panose="02020603050405020304" pitchFamily="18" charset="0"/>
                <a:cs typeface="Times New Roman" panose="02020603050405020304" pitchFamily="18" charset="0"/>
              </a:rPr>
              <a:t> 2016  </a:t>
            </a:r>
            <a:r>
              <a:rPr lang="cs-CZ" sz="1200" dirty="0">
                <a:solidFill>
                  <a:srgbClr val="002060"/>
                </a:solidFill>
                <a:latin typeface="Times New Roman" panose="02020603050405020304" pitchFamily="18" charset="0"/>
                <a:cs typeface="Times New Roman" panose="02020603050405020304" pitchFamily="18" charset="0"/>
              </a:rPr>
              <a:t>- 1500 firemních dobrovolníků, kteří navštívili bezmála 200 dobrovolnických akcí a desítky veřejně prospěšných organizací zapojených do letošního programu </a:t>
            </a:r>
            <a:r>
              <a:rPr lang="cs-CZ" sz="1200" dirty="0" err="1">
                <a:solidFill>
                  <a:srgbClr val="002060"/>
                </a:solidFill>
                <a:latin typeface="Times New Roman" panose="02020603050405020304" pitchFamily="18" charset="0"/>
                <a:cs typeface="Times New Roman" panose="02020603050405020304" pitchFamily="18" charset="0"/>
              </a:rPr>
              <a:t>Engage</a:t>
            </a:r>
            <a:r>
              <a:rPr lang="cs-CZ" sz="1200" dirty="0">
                <a:solidFill>
                  <a:srgbClr val="002060"/>
                </a:solidFill>
                <a:latin typeface="Times New Roman" panose="02020603050405020304" pitchFamily="18" charset="0"/>
                <a:cs typeface="Times New Roman" panose="02020603050405020304" pitchFamily="18" charset="0"/>
              </a:rPr>
              <a:t>.</a:t>
            </a:r>
          </a:p>
          <a:p>
            <a:endParaRPr lang="cs-CZ" sz="12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rPr>
              <a:t>Více na:</a:t>
            </a:r>
          </a:p>
          <a:p>
            <a:r>
              <a:rPr lang="cs-CZ" sz="1000" dirty="0">
                <a:solidFill>
                  <a:srgbClr val="002060"/>
                </a:solidFill>
                <a:latin typeface="Times New Roman" panose="02020603050405020304" pitchFamily="18" charset="0"/>
                <a:cs typeface="Times New Roman" panose="02020603050405020304" pitchFamily="18" charset="0"/>
                <a:hlinkClick r:id="rId2"/>
              </a:rPr>
              <a:t>http://byznysprospolecnost.cz/v-ramci-engage-days-2016-pomahalo-1500-firemnich-dobrovolniku/</a:t>
            </a:r>
            <a:endParaRPr lang="cs-CZ" sz="1000" dirty="0">
              <a:solidFill>
                <a:srgbClr val="002060"/>
              </a:solidFill>
              <a:latin typeface="Times New Roman" panose="02020603050405020304" pitchFamily="18" charset="0"/>
              <a:cs typeface="Times New Roman" panose="02020603050405020304" pitchFamily="18" charset="0"/>
            </a:endParaRPr>
          </a:p>
          <a:p>
            <a:r>
              <a:rPr lang="cs-CZ" sz="1000" dirty="0">
                <a:solidFill>
                  <a:srgbClr val="002060"/>
                </a:solidFill>
                <a:latin typeface="Times New Roman" panose="02020603050405020304" pitchFamily="18" charset="0"/>
                <a:cs typeface="Times New Roman" panose="02020603050405020304" pitchFamily="18" charset="0"/>
                <a:hlinkClick r:id="rId3"/>
              </a:rPr>
              <a:t>http://www.zapojimse.cz/Dokumenty/v-ramci-engage-days-2016-pomahalo-1500-firemnich-dobrovolniku-409.html</a:t>
            </a:r>
            <a:endParaRPr lang="cs-CZ" sz="10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0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Poprvé v ČR </a:t>
            </a:r>
            <a:r>
              <a:rPr lang="cs-CZ" sz="1400" dirty="0" err="1">
                <a:solidFill>
                  <a:srgbClr val="002060"/>
                </a:solidFill>
                <a:latin typeface="Times New Roman" panose="02020603050405020304" pitchFamily="18" charset="0"/>
                <a:cs typeface="Times New Roman" panose="02020603050405020304" pitchFamily="18" charset="0"/>
              </a:rPr>
              <a:t>Giving</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Tuesday</a:t>
            </a:r>
            <a:r>
              <a:rPr lang="cs-CZ" sz="1400" dirty="0">
                <a:solidFill>
                  <a:srgbClr val="002060"/>
                </a:solidFill>
                <a:latin typeface="Times New Roman" panose="02020603050405020304" pitchFamily="18" charset="0"/>
                <a:cs typeface="Times New Roman" panose="02020603050405020304" pitchFamily="18" charset="0"/>
              </a:rPr>
              <a:t> 29.11.2016 </a:t>
            </a:r>
            <a:br>
              <a:rPr lang="cs-CZ" sz="1400" dirty="0">
                <a:solidFill>
                  <a:srgbClr val="002060"/>
                </a:solidFill>
                <a:latin typeface="Times New Roman" panose="02020603050405020304" pitchFamily="18" charset="0"/>
                <a:cs typeface="Times New Roman" panose="02020603050405020304" pitchFamily="18" charset="0"/>
              </a:rPr>
            </a:br>
            <a:r>
              <a:rPr lang="cs-CZ" sz="1000" dirty="0">
                <a:solidFill>
                  <a:srgbClr val="002060"/>
                </a:solidFill>
                <a:latin typeface="Times New Roman" panose="02020603050405020304" pitchFamily="18" charset="0"/>
                <a:cs typeface="Times New Roman" panose="02020603050405020304" pitchFamily="18" charset="0"/>
                <a:hlinkClick r:id="rId4"/>
              </a:rPr>
              <a:t>http://giving-tuesday.cz/</a:t>
            </a:r>
            <a:endParaRPr lang="cs-CZ" sz="10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000" dirty="0">
              <a:solidFill>
                <a:srgbClr val="002060"/>
              </a:solidFill>
              <a:latin typeface="Times New Roman" panose="02020603050405020304" pitchFamily="18" charset="0"/>
              <a:cs typeface="Times New Roman" panose="02020603050405020304" pitchFamily="18" charset="0"/>
            </a:endParaRPr>
          </a:p>
          <a:p>
            <a:endParaRPr lang="cs-CZ" sz="10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Dobrovolnictví</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200" dirty="0">
                <a:solidFill>
                  <a:schemeClr val="bg1"/>
                </a:solidFill>
                <a:latin typeface="Times New Roman" panose="02020603050405020304" pitchFamily="18" charset="0"/>
                <a:cs typeface="Times New Roman" panose="02020603050405020304" pitchFamily="18" charset="0"/>
              </a:rPr>
              <a:t>Při zapojení se organizace do těchto aktivit, musí kalkulovat s </a:t>
            </a:r>
            <a:r>
              <a:rPr lang="cs-CZ" sz="1200" b="1" dirty="0">
                <a:solidFill>
                  <a:schemeClr val="bg1"/>
                </a:solidFill>
                <a:latin typeface="Times New Roman" panose="02020603050405020304" pitchFamily="18" charset="0"/>
                <a:cs typeface="Times New Roman" panose="02020603050405020304" pitchFamily="18" charset="0"/>
              </a:rPr>
              <a:t>určitými finančními prostředky na přípravu a realizaci práce s dobrovolníky</a:t>
            </a:r>
            <a:r>
              <a:rPr lang="cs-CZ" sz="1200" dirty="0">
                <a:solidFill>
                  <a:schemeClr val="bg1"/>
                </a:solidFill>
                <a:latin typeface="Times New Roman" panose="02020603050405020304" pitchFamily="18" charset="0"/>
                <a:cs typeface="Times New Roman" panose="02020603050405020304" pitchFamily="18" charset="0"/>
              </a:rPr>
              <a:t>, je třeba koordinovat jejich aktivity, zajistit dobrovolníkům vhodné pracovní prostředky a prostory. </a:t>
            </a:r>
          </a:p>
          <a:p>
            <a:pPr marL="0" indent="0">
              <a:buNone/>
            </a:pPr>
            <a:endParaRPr lang="cs-CZ" sz="1200" dirty="0">
              <a:solidFill>
                <a:schemeClr val="bg1"/>
              </a:solidFill>
              <a:latin typeface="Times New Roman" panose="02020603050405020304" pitchFamily="18" charset="0"/>
              <a:cs typeface="Times New Roman" panose="02020603050405020304" pitchFamily="18" charset="0"/>
            </a:endParaRPr>
          </a:p>
          <a:p>
            <a:pPr marL="0" indent="0">
              <a:buNone/>
            </a:pPr>
            <a:r>
              <a:rPr lang="cs-CZ" sz="1200" dirty="0">
                <a:solidFill>
                  <a:schemeClr val="bg1"/>
                </a:solidFill>
                <a:latin typeface="Times New Roman" panose="02020603050405020304" pitchFamily="18" charset="0"/>
                <a:cs typeface="Times New Roman" panose="02020603050405020304" pitchFamily="18" charset="0"/>
              </a:rPr>
              <a:t>V rámci jejich motivace jim organizace nabízí také např. vzdělávání, zveřejnění jmen, </a:t>
            </a:r>
            <a:r>
              <a:rPr lang="cs-CZ" sz="1200" dirty="0" err="1">
                <a:solidFill>
                  <a:schemeClr val="bg1"/>
                </a:solidFill>
                <a:latin typeface="Times New Roman" panose="02020603050405020304" pitchFamily="18" charset="0"/>
                <a:cs typeface="Times New Roman" panose="02020603050405020304" pitchFamily="18" charset="0"/>
              </a:rPr>
              <a:t>teambuldingové</a:t>
            </a:r>
            <a:r>
              <a:rPr lang="cs-CZ" sz="1200" dirty="0">
                <a:solidFill>
                  <a:schemeClr val="bg1"/>
                </a:solidFill>
                <a:latin typeface="Times New Roman" panose="02020603050405020304" pitchFamily="18" charset="0"/>
                <a:cs typeface="Times New Roman" panose="02020603050405020304" pitchFamily="18" charset="0"/>
              </a:rPr>
              <a:t> akce. </a:t>
            </a:r>
          </a:p>
        </p:txBody>
      </p:sp>
    </p:spTree>
    <p:extLst>
      <p:ext uri="{BB962C8B-B14F-4D97-AF65-F5344CB8AC3E}">
        <p14:creationId xmlns:p14="http://schemas.microsoft.com/office/powerpoint/2010/main" val="30971243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Dárcovství</a:t>
            </a:r>
            <a:r>
              <a:rPr lang="cs-CZ" sz="1200" dirty="0">
                <a:solidFill>
                  <a:srgbClr val="002060"/>
                </a:solidFill>
                <a:latin typeface="Times New Roman" panose="02020603050405020304" pitchFamily="18" charset="0"/>
                <a:cs typeface="Times New Roman" panose="02020603050405020304" pitchFamily="18" charset="0"/>
              </a:rPr>
              <a:t>: Do této skupiny spadá i dárcovství krve (Daruj krev s Metrostavem).</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Dobrovolnické akce</a:t>
            </a:r>
            <a:r>
              <a:rPr lang="cs-CZ" sz="1200" dirty="0">
                <a:solidFill>
                  <a:srgbClr val="002060"/>
                </a:solidFill>
                <a:latin typeface="Times New Roman" panose="02020603050405020304" pitchFamily="18" charset="0"/>
                <a:cs typeface="Times New Roman" panose="02020603050405020304" pitchFamily="18" charset="0"/>
              </a:rPr>
              <a:t>: Darování manuální práce, psychická podpora (např. Orange </a:t>
            </a:r>
            <a:r>
              <a:rPr lang="cs-CZ" sz="1200" dirty="0" err="1">
                <a:solidFill>
                  <a:srgbClr val="002060"/>
                </a:solidFill>
                <a:latin typeface="Times New Roman" panose="02020603050405020304" pitchFamily="18" charset="0"/>
                <a:cs typeface="Times New Roman" panose="02020603050405020304" pitchFamily="18" charset="0"/>
              </a:rPr>
              <a:t>Day</a:t>
            </a:r>
            <a:r>
              <a:rPr lang="cs-CZ" sz="1200" dirty="0">
                <a:solidFill>
                  <a:srgbClr val="002060"/>
                </a:solidFill>
                <a:latin typeface="Times New Roman" panose="02020603050405020304" pitchFamily="18" charset="0"/>
                <a:cs typeface="Times New Roman" panose="02020603050405020304" pitchFamily="18" charset="0"/>
              </a:rPr>
              <a:t>: GlaxoSmithKline). Darování času (např. společnosti Siemens nebo ČEZ - projekt firemního dobrovolnictví), „Čas pro dobrou věc",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Den pro lepší život (Kooperativa pojišťovna, a.s.).</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Charitativní akce</a:t>
            </a:r>
            <a:r>
              <a:rPr lang="cs-CZ" sz="1200" dirty="0">
                <a:solidFill>
                  <a:srgbClr val="002060"/>
                </a:solidFill>
                <a:latin typeface="Times New Roman" panose="02020603050405020304" pitchFamily="18" charset="0"/>
                <a:cs typeface="Times New Roman" panose="02020603050405020304" pitchFamily="18" charset="0"/>
              </a:rPr>
              <a:t>: Charitativní sbírky oblečení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(např. Accenture </a:t>
            </a:r>
            <a:r>
              <a:rPr lang="cs-CZ" sz="1200" dirty="0" err="1">
                <a:solidFill>
                  <a:srgbClr val="002060"/>
                </a:solidFill>
                <a:latin typeface="Times New Roman" panose="02020603050405020304" pitchFamily="18" charset="0"/>
                <a:cs typeface="Times New Roman" panose="02020603050405020304" pitchFamily="18" charset="0"/>
              </a:rPr>
              <a:t>Central</a:t>
            </a:r>
            <a:r>
              <a:rPr lang="cs-CZ" sz="1200" dirty="0">
                <a:solidFill>
                  <a:srgbClr val="002060"/>
                </a:solidFill>
                <a:latin typeface="Times New Roman" panose="02020603050405020304" pitchFamily="18" charset="0"/>
                <a:cs typeface="Times New Roman" panose="02020603050405020304" pitchFamily="18" charset="0"/>
              </a:rPr>
              <a:t> </a:t>
            </a:r>
            <a:r>
              <a:rPr lang="cs-CZ" sz="1200" dirty="0" err="1">
                <a:solidFill>
                  <a:srgbClr val="002060"/>
                </a:solidFill>
                <a:latin typeface="Times New Roman" panose="02020603050405020304" pitchFamily="18" charset="0"/>
                <a:cs typeface="Times New Roman" panose="02020603050405020304" pitchFamily="18" charset="0"/>
              </a:rPr>
              <a:t>Europe</a:t>
            </a:r>
            <a:r>
              <a:rPr lang="cs-CZ" sz="1200" dirty="0">
                <a:solidFill>
                  <a:srgbClr val="002060"/>
                </a:solidFill>
                <a:latin typeface="Times New Roman" panose="02020603050405020304" pitchFamily="18" charset="0"/>
                <a:cs typeface="Times New Roman" panose="02020603050405020304" pitchFamily="18" charset="0"/>
              </a:rPr>
              <a:t> B.V.).</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Sociální oblast péče o znevýhodněné občany a péče </a:t>
            </a:r>
            <a:br>
              <a:rPr lang="cs-CZ" sz="1200" b="1" dirty="0">
                <a:solidFill>
                  <a:srgbClr val="002060"/>
                </a:solidFill>
                <a:latin typeface="Times New Roman" panose="02020603050405020304" pitchFamily="18" charset="0"/>
                <a:cs typeface="Times New Roman" panose="02020603050405020304" pitchFamily="18" charset="0"/>
              </a:rPr>
            </a:br>
            <a:r>
              <a:rPr lang="cs-CZ" sz="1200" b="1" dirty="0">
                <a:solidFill>
                  <a:srgbClr val="002060"/>
                </a:solidFill>
                <a:latin typeface="Times New Roman" panose="02020603050405020304" pitchFamily="18" charset="0"/>
                <a:cs typeface="Times New Roman" panose="02020603050405020304" pitchFamily="18" charset="0"/>
              </a:rPr>
              <a:t>o osoby s postižením</a:t>
            </a:r>
            <a:r>
              <a:rPr lang="cs-CZ" sz="1200" dirty="0">
                <a:solidFill>
                  <a:srgbClr val="002060"/>
                </a:solidFill>
                <a:latin typeface="Times New Roman" panose="02020603050405020304" pitchFamily="18" charset="0"/>
                <a:cs typeface="Times New Roman" panose="02020603050405020304" pitchFamily="18" charset="0"/>
              </a:rPr>
              <a:t>. Např. akce Pomocné tlapky, která vychovává a cvičí asistenční psy pro osoby s tělesným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a kombinovaným postižením (Kooperativa pojišťovna, a.s.).</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Zlepšení kulturního a sportovního vyžití</a:t>
            </a:r>
            <a:r>
              <a:rPr lang="cs-CZ" sz="1200" dirty="0">
                <a:solidFill>
                  <a:srgbClr val="002060"/>
                </a:solidFill>
                <a:latin typeface="Times New Roman" panose="02020603050405020304" pitchFamily="18" charset="0"/>
                <a:cs typeface="Times New Roman" panose="02020603050405020304" pitchFamily="18" charset="0"/>
              </a:rPr>
              <a:t>, např. Plzeňský Prazdroj.</a:t>
            </a:r>
          </a:p>
          <a:p>
            <a:endParaRPr lang="cs-CZ" sz="10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Pokud jde o identifikaci trendů firemní filantropie, tak je můžeme rozdělit do několika pilířů, níže uvedené jsou nejvíce preferované oblasti zaměření s příklady realizace aktivit vybrané společnosti:</a:t>
            </a:r>
          </a:p>
        </p:txBody>
      </p:sp>
    </p:spTree>
    <p:extLst>
      <p:ext uri="{BB962C8B-B14F-4D97-AF65-F5344CB8AC3E}">
        <p14:creationId xmlns:p14="http://schemas.microsoft.com/office/powerpoint/2010/main" val="575533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b="1" dirty="0">
              <a:solidFill>
                <a:srgbClr val="002060"/>
              </a:solidFill>
              <a:latin typeface="Times New Roman" panose="02020603050405020304" pitchFamily="18" charset="0"/>
              <a:cs typeface="Times New Roman" panose="02020603050405020304" pitchFamily="18" charset="0"/>
            </a:endParaRPr>
          </a:p>
          <a:p>
            <a:endParaRPr lang="cs-CZ" sz="12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Programy na zlepšení životního prostředí a ekologie</a:t>
            </a:r>
            <a:r>
              <a:rPr lang="cs-CZ" sz="1200" dirty="0">
                <a:solidFill>
                  <a:srgbClr val="002060"/>
                </a:solidFill>
                <a:latin typeface="Times New Roman" panose="02020603050405020304" pitchFamily="18" charset="0"/>
                <a:cs typeface="Times New Roman" panose="02020603050405020304" pitchFamily="18" charset="0"/>
              </a:rPr>
              <a:t>. Např. Plzeňský Prazdroj, Telefónica Czech Republic.</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Programy pro zaměstnance</a:t>
            </a:r>
            <a:r>
              <a:rPr lang="cs-CZ" sz="1200" dirty="0">
                <a:solidFill>
                  <a:srgbClr val="002060"/>
                </a:solidFill>
                <a:latin typeface="Times New Roman" panose="02020603050405020304" pitchFamily="18" charset="0"/>
                <a:cs typeface="Times New Roman" panose="02020603050405020304" pitchFamily="18" charset="0"/>
              </a:rPr>
              <a:t>: Dobrovolnická akce, které se najednou účastní třeba 16 společností, jejich zaměstnanci dělají společnou aktivitu, např. sází stromy nebo radí managementu nějaké organizace.</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Péče o zaměstnance</a:t>
            </a:r>
            <a:r>
              <a:rPr lang="cs-CZ" sz="1200" dirty="0">
                <a:solidFill>
                  <a:srgbClr val="002060"/>
                </a:solidFill>
                <a:latin typeface="Times New Roman" panose="02020603050405020304" pitchFamily="18" charset="0"/>
                <a:cs typeface="Times New Roman" panose="02020603050405020304" pitchFamily="18" charset="0"/>
              </a:rPr>
              <a:t>: Např. Skanska, slaďování osobního a pracovního života. Firmy si uvědomují, že </a:t>
            </a:r>
            <a:r>
              <a:rPr lang="cs-CZ" sz="1200" dirty="0" err="1">
                <a:solidFill>
                  <a:srgbClr val="002060"/>
                </a:solidFill>
                <a:latin typeface="Times New Roman" panose="02020603050405020304" pitchFamily="18" charset="0"/>
                <a:cs typeface="Times New Roman" panose="02020603050405020304" pitchFamily="18" charset="0"/>
              </a:rPr>
              <a:t>work-life</a:t>
            </a:r>
            <a:r>
              <a:rPr lang="cs-CZ" sz="1200" dirty="0">
                <a:solidFill>
                  <a:srgbClr val="002060"/>
                </a:solidFill>
                <a:latin typeface="Times New Roman" panose="02020603050405020304" pitchFamily="18" charset="0"/>
                <a:cs typeface="Times New Roman" panose="02020603050405020304" pitchFamily="18" charset="0"/>
              </a:rPr>
              <a:t> balance (vyváženost práce a osobního života zaměstnanců) se vyplatí, protože zaměstnanec je pak mnohem loajálnější, může si lépe rozvrhnout svůj čas a jeho výkonnost pro firmu naopak roste.</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Přenos know-how mezi generacemi </a:t>
            </a:r>
            <a:r>
              <a:rPr lang="cs-CZ" sz="1200" dirty="0">
                <a:solidFill>
                  <a:srgbClr val="002060"/>
                </a:solidFill>
                <a:latin typeface="Times New Roman" panose="02020603050405020304" pitchFamily="18" charset="0"/>
                <a:cs typeface="Times New Roman" panose="02020603050405020304" pitchFamily="18" charset="0"/>
              </a:rPr>
              <a:t>(Byznys pro společnost).</a:t>
            </a:r>
          </a:p>
          <a:p>
            <a:endParaRPr lang="cs-CZ" sz="10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Pokud jde o identifikaci trendů firemní filantropie, tak je můžeme rozdělit do několika pilířů, níže uvedené jsou nejvíce preferované oblasti zaměření s příklady realizace aktivit vybrané společnosti:</a:t>
            </a:r>
          </a:p>
        </p:txBody>
      </p:sp>
    </p:spTree>
    <p:extLst>
      <p:ext uri="{BB962C8B-B14F-4D97-AF65-F5344CB8AC3E}">
        <p14:creationId xmlns:p14="http://schemas.microsoft.com/office/powerpoint/2010/main" val="31918382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Významný nárůst firemních nadací a fondů je zaznamenán od roku 2000</a:t>
            </a:r>
            <a:r>
              <a:rPr lang="cs-CZ" sz="1200" dirty="0">
                <a:solidFill>
                  <a:srgbClr val="002060"/>
                </a:solidFill>
                <a:latin typeface="Times New Roman" panose="02020603050405020304" pitchFamily="18" charset="0"/>
                <a:cs typeface="Times New Roman" panose="02020603050405020304" pitchFamily="18" charset="0"/>
              </a:rPr>
              <a:t>, kdy vznikají nadační subjekty, konkrétně se jedná o firemní nadace a nadační fondy, které jsou založeny jednou nebo více právnickými osobami a jsou svým zřizovatelem nebo zřizovateli ve své činnosti kontinuálně podporovány na základě nastavených kritérií </a:t>
            </a:r>
          </a:p>
          <a:p>
            <a:pPr lvl="1"/>
            <a:r>
              <a:rPr lang="cs-CZ" sz="1000" i="1" dirty="0">
                <a:solidFill>
                  <a:srgbClr val="002060"/>
                </a:solidFill>
                <a:latin typeface="Times New Roman" panose="02020603050405020304" pitchFamily="18" charset="0"/>
                <a:cs typeface="Times New Roman" panose="02020603050405020304" pitchFamily="18" charset="0"/>
              </a:rPr>
              <a:t>například se může jednat o určité procento z ročního zisku, případně obratu, fixně nastavená částka, pokrytí provozních výdajů apod</a:t>
            </a:r>
            <a:r>
              <a:rPr lang="cs-CZ" sz="1000" dirty="0">
                <a:solidFill>
                  <a:srgbClr val="002060"/>
                </a:solidFill>
                <a:latin typeface="Times New Roman" panose="02020603050405020304" pitchFamily="18" charset="0"/>
                <a:cs typeface="Times New Roman" panose="02020603050405020304" pitchFamily="18" charset="0"/>
              </a:rPr>
              <a:t>.</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 rámci současné legislativy nejsou zákonem firemní nadační fondy specificky vymezeny.</a:t>
            </a:r>
            <a:endParaRPr lang="cs-CZ" sz="10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Pro zvýšení kvality dárcovského prostředí, se významné firemní nadace (</a:t>
            </a:r>
            <a:r>
              <a:rPr lang="cs-CZ" sz="1400" i="1" dirty="0">
                <a:solidFill>
                  <a:schemeClr val="bg1"/>
                </a:solidFill>
                <a:latin typeface="Times New Roman" panose="02020603050405020304" pitchFamily="18" charset="0"/>
                <a:cs typeface="Times New Roman" panose="02020603050405020304" pitchFamily="18" charset="0"/>
              </a:rPr>
              <a:t>Nadace České spořitelny, Nadace ČEZ, Nadace O2, Nadace OKD, Nadační fond GSK a Nadační fond </a:t>
            </a:r>
            <a:r>
              <a:rPr lang="cs-CZ" sz="1400" i="1" dirty="0" err="1">
                <a:solidFill>
                  <a:schemeClr val="bg1"/>
                </a:solidFill>
                <a:latin typeface="Times New Roman" panose="02020603050405020304" pitchFamily="18" charset="0"/>
                <a:cs typeface="Times New Roman" panose="02020603050405020304" pitchFamily="18" charset="0"/>
              </a:rPr>
              <a:t>Veolia</a:t>
            </a:r>
            <a:r>
              <a:rPr lang="cs-CZ" sz="1400" dirty="0">
                <a:solidFill>
                  <a:schemeClr val="bg1"/>
                </a:solidFill>
                <a:latin typeface="Times New Roman" panose="02020603050405020304" pitchFamily="18" charset="0"/>
                <a:cs typeface="Times New Roman" panose="02020603050405020304" pitchFamily="18" charset="0"/>
              </a:rPr>
              <a:t>) rozhodly založit </a:t>
            </a:r>
            <a:r>
              <a:rPr lang="cs-CZ" sz="1400" b="1" dirty="0">
                <a:solidFill>
                  <a:schemeClr val="bg1"/>
                </a:solidFill>
                <a:latin typeface="Times New Roman" panose="02020603050405020304" pitchFamily="18" charset="0"/>
                <a:cs typeface="Times New Roman" panose="02020603050405020304" pitchFamily="18" charset="0"/>
              </a:rPr>
              <a:t>Asociaci firemních nadací a fondů </a:t>
            </a:r>
            <a:r>
              <a:rPr lang="cs-CZ" sz="1400" dirty="0">
                <a:solidFill>
                  <a:schemeClr val="bg1"/>
                </a:solidFill>
                <a:latin typeface="Times New Roman" panose="02020603050405020304" pitchFamily="18" charset="0"/>
                <a:cs typeface="Times New Roman" panose="02020603050405020304" pitchFamily="18" charset="0"/>
              </a:rPr>
              <a:t>při </a:t>
            </a:r>
            <a:r>
              <a:rPr lang="cs-CZ" sz="1400" b="1" dirty="0">
                <a:solidFill>
                  <a:schemeClr val="bg1"/>
                </a:solidFill>
                <a:latin typeface="Times New Roman" panose="02020603050405020304" pitchFamily="18" charset="0"/>
                <a:cs typeface="Times New Roman" panose="02020603050405020304" pitchFamily="18" charset="0"/>
              </a:rPr>
              <a:t>Fóru dárců.</a:t>
            </a:r>
          </a:p>
          <a:p>
            <a:pPr marL="0" indent="0">
              <a:buNone/>
            </a:pPr>
            <a:endParaRPr lang="cs-CZ" sz="12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200" dirty="0">
              <a:solidFill>
                <a:schemeClr val="bg1"/>
              </a:solidFill>
              <a:latin typeface="Times New Roman" panose="02020603050405020304" pitchFamily="18" charset="0"/>
              <a:cs typeface="Times New Roman" panose="02020603050405020304" pitchFamily="18" charset="0"/>
            </a:endParaRPr>
          </a:p>
          <a:p>
            <a:pPr marL="0" indent="0">
              <a:buNone/>
            </a:pPr>
            <a:r>
              <a:rPr lang="cs-CZ" sz="1200" dirty="0">
                <a:solidFill>
                  <a:schemeClr val="bg1"/>
                </a:solidFill>
                <a:latin typeface="Times New Roman" panose="02020603050405020304" pitchFamily="18" charset="0"/>
                <a:cs typeface="Times New Roman" panose="02020603050405020304" pitchFamily="18" charset="0"/>
              </a:rPr>
              <a:t>Fórum dárců online</a:t>
            </a:r>
          </a:p>
          <a:p>
            <a:pPr marL="0" indent="0">
              <a:buNone/>
            </a:pPr>
            <a:r>
              <a:rPr lang="cs-CZ" sz="1000" dirty="0">
                <a:solidFill>
                  <a:schemeClr val="bg1"/>
                </a:solidFill>
                <a:latin typeface="Times New Roman" panose="02020603050405020304" pitchFamily="18" charset="0"/>
                <a:cs typeface="Times New Roman" panose="02020603050405020304" pitchFamily="18" charset="0"/>
                <a:hlinkClick r:id="rId3"/>
              </a:rPr>
              <a:t>http://www.donorsforum.cz/</a:t>
            </a: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3435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400" dirty="0">
                <a:solidFill>
                  <a:schemeClr val="bg1"/>
                </a:solidFill>
                <a:latin typeface="Times New Roman" panose="02020603050405020304" pitchFamily="18" charset="0"/>
                <a:cs typeface="Times New Roman" panose="02020603050405020304" pitchFamily="18" charset="0"/>
              </a:rPr>
              <a:t>Oblasti podpory firemních nadací </a:t>
            </a:r>
            <a:br>
              <a:rPr lang="cs-CZ" sz="1400" dirty="0">
                <a:solidFill>
                  <a:schemeClr val="bg1"/>
                </a:solidFill>
                <a:latin typeface="Times New Roman" panose="02020603050405020304" pitchFamily="18" charset="0"/>
                <a:cs typeface="Times New Roman" panose="02020603050405020304" pitchFamily="18" charset="0"/>
              </a:rPr>
            </a:br>
            <a:r>
              <a:rPr lang="cs-CZ" sz="1400" dirty="0">
                <a:solidFill>
                  <a:schemeClr val="bg1"/>
                </a:solidFill>
                <a:latin typeface="Times New Roman" panose="02020603050405020304" pitchFamily="18" charset="0"/>
                <a:cs typeface="Times New Roman" panose="02020603050405020304" pitchFamily="18" charset="0"/>
              </a:rPr>
              <a:t>a nadačních fondů v ČR (2014)</a:t>
            </a:r>
          </a:p>
        </p:txBody>
      </p:sp>
      <p:graphicFrame>
        <p:nvGraphicFramePr>
          <p:cNvPr id="9" name="Graf 8"/>
          <p:cNvGraphicFramePr/>
          <p:nvPr>
            <p:extLst>
              <p:ext uri="{D42A27DB-BD31-4B8C-83A1-F6EECF244321}">
                <p14:modId xmlns:p14="http://schemas.microsoft.com/office/powerpoint/2010/main" val="3235401093"/>
              </p:ext>
            </p:extLst>
          </p:nvPr>
        </p:nvGraphicFramePr>
        <p:xfrm>
          <a:off x="3844516" y="1059582"/>
          <a:ext cx="5067900" cy="3641973"/>
        </p:xfrm>
        <a:graphic>
          <a:graphicData uri="http://schemas.openxmlformats.org/drawingml/2006/chart">
            <c:chart xmlns:c="http://schemas.openxmlformats.org/drawingml/2006/chart" xmlns:r="http://schemas.openxmlformats.org/officeDocument/2006/relationships" r:id="rId3"/>
          </a:graphicData>
        </a:graphic>
      </p:graphicFrame>
      <p:sp>
        <p:nvSpPr>
          <p:cNvPr id="10" name="Obdélník 9"/>
          <p:cNvSpPr/>
          <p:nvPr/>
        </p:nvSpPr>
        <p:spPr>
          <a:xfrm>
            <a:off x="4139952" y="4629785"/>
            <a:ext cx="2430474" cy="246221"/>
          </a:xfrm>
          <a:prstGeom prst="rect">
            <a:avLst/>
          </a:prstGeom>
        </p:spPr>
        <p:txBody>
          <a:bodyPr wrap="none">
            <a:spAutoFit/>
          </a:bodyPr>
          <a:lstStyle/>
          <a:p>
            <a:pPr algn="just">
              <a:spcBef>
                <a:spcPts val="600"/>
              </a:spcBef>
            </a:pPr>
            <a:r>
              <a:rPr lang="cs-CZ" sz="1000" i="1" dirty="0">
                <a:ea typeface="Calibri" panose="020F0502020204030204" pitchFamily="34" charset="0"/>
              </a:rPr>
              <a:t>Zdroj: Výroční zpráva – Fórum dárců 2015</a:t>
            </a:r>
            <a:endParaRPr lang="cs-CZ" sz="1000" dirty="0">
              <a:effectLst/>
            </a:endParaRPr>
          </a:p>
        </p:txBody>
      </p:sp>
    </p:spTree>
    <p:extLst>
      <p:ext uri="{BB962C8B-B14F-4D97-AF65-F5344CB8AC3E}">
        <p14:creationId xmlns:p14="http://schemas.microsoft.com/office/powerpoint/2010/main" val="866439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Terminologie</a:t>
            </a:r>
          </a:p>
        </p:txBody>
      </p:sp>
      <p:sp>
        <p:nvSpPr>
          <p:cNvPr id="5" name="Zástupný symbol pro obsah 2"/>
          <p:cNvSpPr txBox="1">
            <a:spLocks/>
          </p:cNvSpPr>
          <p:nvPr/>
        </p:nvSpPr>
        <p:spPr>
          <a:xfrm>
            <a:off x="3844516" y="411511"/>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Firemní filantropie</a:t>
            </a:r>
          </a:p>
          <a:p>
            <a:r>
              <a:rPr lang="cs-CZ" sz="1400" dirty="0">
                <a:solidFill>
                  <a:srgbClr val="002060"/>
                </a:solidFill>
                <a:latin typeface="Times New Roman" panose="02020603050405020304" pitchFamily="18" charset="0"/>
                <a:cs typeface="Times New Roman" panose="02020603050405020304" pitchFamily="18" charset="0"/>
              </a:rPr>
              <a:t>představuje </a:t>
            </a:r>
            <a:r>
              <a:rPr lang="cs-CZ" sz="1400" b="1" i="1" dirty="0">
                <a:solidFill>
                  <a:srgbClr val="002060"/>
                </a:solidFill>
                <a:latin typeface="Times New Roman" panose="02020603050405020304" pitchFamily="18" charset="0"/>
                <a:cs typeface="Times New Roman" panose="02020603050405020304" pitchFamily="18" charset="0"/>
              </a:rPr>
              <a:t>aktivní zapojení se firem do veřejně prospěšných projektů</a:t>
            </a:r>
            <a:r>
              <a:rPr lang="cs-CZ" sz="1400" dirty="0">
                <a:solidFill>
                  <a:srgbClr val="002060"/>
                </a:solidFill>
                <a:latin typeface="Times New Roman" panose="02020603050405020304" pitchFamily="18" charset="0"/>
                <a:cs typeface="Times New Roman" panose="02020603050405020304" pitchFamily="18" charset="0"/>
              </a:rPr>
              <a:t>. Je složena z dárcovství a dobrovolnictví svých zaměstnanců.</a:t>
            </a: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Dárcovství</a:t>
            </a:r>
          </a:p>
          <a:p>
            <a:r>
              <a:rPr lang="cs-CZ" sz="1400" dirty="0">
                <a:solidFill>
                  <a:srgbClr val="002060"/>
                </a:solidFill>
                <a:latin typeface="Times New Roman" panose="02020603050405020304" pitchFamily="18" charset="0"/>
                <a:cs typeface="Times New Roman" panose="02020603050405020304" pitchFamily="18" charset="0"/>
              </a:rPr>
              <a:t>se týká </a:t>
            </a:r>
            <a:r>
              <a:rPr lang="cs-CZ" sz="1400" b="1" i="1" dirty="0">
                <a:solidFill>
                  <a:srgbClr val="002060"/>
                </a:solidFill>
                <a:latin typeface="Times New Roman" panose="02020603050405020304" pitchFamily="18" charset="0"/>
                <a:cs typeface="Times New Roman" panose="02020603050405020304" pitchFamily="18" charset="0"/>
              </a:rPr>
              <a:t>peněžitých či nepeněžitých darů </a:t>
            </a:r>
            <a:r>
              <a:rPr lang="cs-CZ" sz="1400" dirty="0">
                <a:solidFill>
                  <a:srgbClr val="002060"/>
                </a:solidFill>
                <a:latin typeface="Times New Roman" panose="02020603050405020304" pitchFamily="18" charset="0"/>
                <a:cs typeface="Times New Roman" panose="02020603050405020304" pitchFamily="18" charset="0"/>
              </a:rPr>
              <a:t>určených přímo potřebným občanům nebo na veřejně prospěšné účely prostřednictvím sbírek, nadací a nadačních fondů.</a:t>
            </a: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Dobrovolnictví</a:t>
            </a:r>
          </a:p>
          <a:p>
            <a:r>
              <a:rPr lang="cs-CZ" sz="1400" dirty="0">
                <a:solidFill>
                  <a:srgbClr val="002060"/>
                </a:solidFill>
                <a:latin typeface="Times New Roman" panose="02020603050405020304" pitchFamily="18" charset="0"/>
                <a:cs typeface="Times New Roman" panose="02020603050405020304" pitchFamily="18" charset="0"/>
              </a:rPr>
              <a:t>je vědomá, svobodně zvolená </a:t>
            </a:r>
            <a:r>
              <a:rPr lang="cs-CZ" sz="1400" b="1" i="1" dirty="0">
                <a:solidFill>
                  <a:srgbClr val="002060"/>
                </a:solidFill>
                <a:latin typeface="Times New Roman" panose="02020603050405020304" pitchFamily="18" charset="0"/>
                <a:cs typeface="Times New Roman" panose="02020603050405020304" pitchFamily="18" charset="0"/>
              </a:rPr>
              <a:t>činnost ve prospěch druhých</a:t>
            </a:r>
            <a:r>
              <a:rPr lang="cs-CZ" sz="1400" dirty="0">
                <a:solidFill>
                  <a:srgbClr val="002060"/>
                </a:solidFill>
                <a:latin typeface="Times New Roman" panose="02020603050405020304" pitchFamily="18" charset="0"/>
                <a:cs typeface="Times New Roman" panose="02020603050405020304" pitchFamily="18" charset="0"/>
              </a:rPr>
              <a:t>, kterou poskytují  občané bezplatně, tj. nezískávají finanční odměnu, ale osobní zadostiučinění.</a:t>
            </a: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Filantropie</a:t>
            </a:r>
          </a:p>
          <a:p>
            <a:r>
              <a:rPr lang="cs-CZ" sz="1400" dirty="0">
                <a:solidFill>
                  <a:srgbClr val="002060"/>
                </a:solidFill>
                <a:latin typeface="Times New Roman" panose="02020603050405020304" pitchFamily="18" charset="0"/>
                <a:cs typeface="Times New Roman" panose="02020603050405020304" pitchFamily="18" charset="0"/>
              </a:rPr>
              <a:t>Etymologie: z </a:t>
            </a:r>
            <a:r>
              <a:rPr lang="cs-CZ" sz="1400" dirty="0" err="1">
                <a:solidFill>
                  <a:srgbClr val="002060"/>
                </a:solidFill>
                <a:latin typeface="Times New Roman" panose="02020603050405020304" pitchFamily="18" charset="0"/>
                <a:cs typeface="Times New Roman" panose="02020603050405020304" pitchFamily="18" charset="0"/>
              </a:rPr>
              <a:t>řec</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filein</a:t>
            </a:r>
            <a:r>
              <a:rPr lang="cs-CZ" sz="1400" dirty="0">
                <a:solidFill>
                  <a:srgbClr val="002060"/>
                </a:solidFill>
                <a:latin typeface="Times New Roman" panose="02020603050405020304" pitchFamily="18" charset="0"/>
                <a:cs typeface="Times New Roman" panose="02020603050405020304" pitchFamily="18" charset="0"/>
              </a:rPr>
              <a:t>, milovat a </a:t>
            </a:r>
            <a:r>
              <a:rPr lang="cs-CZ" sz="1400" dirty="0" err="1">
                <a:solidFill>
                  <a:srgbClr val="002060"/>
                </a:solidFill>
                <a:latin typeface="Times New Roman" panose="02020603050405020304" pitchFamily="18" charset="0"/>
                <a:cs typeface="Times New Roman" panose="02020603050405020304" pitchFamily="18" charset="0"/>
              </a:rPr>
              <a:t>anthrópos</a:t>
            </a:r>
            <a:r>
              <a:rPr lang="cs-CZ" sz="1400" dirty="0">
                <a:solidFill>
                  <a:srgbClr val="002060"/>
                </a:solidFill>
                <a:latin typeface="Times New Roman" panose="02020603050405020304" pitchFamily="18" charset="0"/>
                <a:cs typeface="Times New Roman" panose="02020603050405020304" pitchFamily="18" charset="0"/>
              </a:rPr>
              <a:t>, člověk - láska k člověku.</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2725961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 roce 2020 působí v České republice 2 717 nadací a nadačních fondů, což je proti roku 2019 o 274 subjektů více. Z toho je 527 (479 v roce 2019) nadací a 2 190 (1 964 v roce 2019) nadačních fondů.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Firemní nadace a fondy v roce 2019 celkem rozdělily více než 667 milionů korun. Nefiremní nadace a nadační fondy investovaly v roce 2019 do veřejně prospěšných projektů přes jednu miliardu korun.</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Celkem nadace a nadační fondy v roce 2019 rozdělily 1,761 mld. korun.</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Fórum dárců pravidelně vyhodnocuje žebříček nadací a nadačních fondů.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Hlavní sledovanou kategorií je </a:t>
            </a:r>
            <a:r>
              <a:rPr lang="cs-CZ" sz="1400" b="1" dirty="0">
                <a:solidFill>
                  <a:schemeClr val="bg1"/>
                </a:solidFill>
                <a:latin typeface="Times New Roman" panose="02020603050405020304" pitchFamily="18" charset="0"/>
                <a:cs typeface="Times New Roman" panose="02020603050405020304" pitchFamily="18" charset="0"/>
              </a:rPr>
              <a:t>objem prostředků </a:t>
            </a:r>
            <a:r>
              <a:rPr lang="cs-CZ" sz="1400" dirty="0">
                <a:solidFill>
                  <a:schemeClr val="bg1"/>
                </a:solidFill>
                <a:latin typeface="Times New Roman" panose="02020603050405020304" pitchFamily="18" charset="0"/>
                <a:cs typeface="Times New Roman" panose="02020603050405020304" pitchFamily="18" charset="0"/>
              </a:rPr>
              <a:t>rozdělených formou nadačních příspěvků v uplynulém roce, u nadací také </a:t>
            </a:r>
            <a:r>
              <a:rPr lang="cs-CZ" sz="1400" b="1" dirty="0">
                <a:solidFill>
                  <a:schemeClr val="bg1"/>
                </a:solidFill>
                <a:latin typeface="Times New Roman" panose="02020603050405020304" pitchFamily="18" charset="0"/>
                <a:cs typeface="Times New Roman" panose="02020603050405020304" pitchFamily="18" charset="0"/>
              </a:rPr>
              <a:t>výše nadačního jmění </a:t>
            </a:r>
            <a:r>
              <a:rPr lang="cs-CZ" sz="1400" dirty="0">
                <a:solidFill>
                  <a:schemeClr val="bg1"/>
                </a:solidFill>
                <a:latin typeface="Times New Roman" panose="02020603050405020304" pitchFamily="18" charset="0"/>
                <a:cs typeface="Times New Roman" panose="02020603050405020304" pitchFamily="18" charset="0"/>
              </a:rPr>
              <a:t>a </a:t>
            </a:r>
            <a:r>
              <a:rPr lang="cs-CZ" sz="1400" b="1" dirty="0">
                <a:solidFill>
                  <a:schemeClr val="bg1"/>
                </a:solidFill>
                <a:latin typeface="Times New Roman" panose="02020603050405020304" pitchFamily="18" charset="0"/>
                <a:cs typeface="Times New Roman" panose="02020603050405020304" pitchFamily="18" charset="0"/>
              </a:rPr>
              <a:t>oblosti do kterých jsou prostředky rozdělovány. </a:t>
            </a:r>
          </a:p>
        </p:txBody>
      </p:sp>
    </p:spTree>
    <p:extLst>
      <p:ext uri="{BB962C8B-B14F-4D97-AF65-F5344CB8AC3E}">
        <p14:creationId xmlns:p14="http://schemas.microsoft.com/office/powerpoint/2010/main" val="1726944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331640" y="4743749"/>
            <a:ext cx="3810694" cy="288032"/>
          </a:xfrm>
          <a:prstGeom prst="rect">
            <a:avLst/>
          </a:prstGeom>
        </p:spPr>
        <p:txBody>
          <a:bodyPr>
            <a:noAutofit/>
          </a:bodyPr>
          <a:lstStyle/>
          <a:p>
            <a:pPr marL="0" indent="0">
              <a:buNone/>
            </a:pPr>
            <a:r>
              <a:rPr lang="cs-CZ" sz="800" dirty="0">
                <a:solidFill>
                  <a:srgbClr val="307871"/>
                </a:solidFill>
                <a:latin typeface="Times New Roman" panose="02020603050405020304" pitchFamily="18" charset="0"/>
                <a:cs typeface="Times New Roman" panose="02020603050405020304" pitchFamily="18" charset="0"/>
              </a:rPr>
              <a:t>Zdroj:</a:t>
            </a:r>
          </a:p>
        </p:txBody>
      </p:sp>
      <p:sp>
        <p:nvSpPr>
          <p:cNvPr id="6" name="Nadpis 5"/>
          <p:cNvSpPr>
            <a:spLocks noGrp="1"/>
          </p:cNvSpPr>
          <p:nvPr>
            <p:ph type="title"/>
          </p:nvPr>
        </p:nvSpPr>
        <p:spPr>
          <a:xfrm>
            <a:off x="179512" y="195486"/>
            <a:ext cx="7416824" cy="507703"/>
          </a:xfrm>
        </p:spPr>
        <p:txBody>
          <a:bodyPr/>
          <a:lstStyle/>
          <a:p>
            <a:r>
              <a:rPr lang="cs-CZ" sz="2000" dirty="0"/>
              <a:t>České dárcovství</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2" name="Obdélník 1">
            <a:extLst>
              <a:ext uri="{FF2B5EF4-FFF2-40B4-BE49-F238E27FC236}">
                <a16:creationId xmlns:a16="http://schemas.microsoft.com/office/drawing/2014/main" id="{6675AAC5-C27F-4847-BA4E-2FC57EEBD3C3}"/>
              </a:ext>
            </a:extLst>
          </p:cNvPr>
          <p:cNvSpPr/>
          <p:nvPr/>
        </p:nvSpPr>
        <p:spPr>
          <a:xfrm>
            <a:off x="316124" y="865132"/>
            <a:ext cx="3528392" cy="3970318"/>
          </a:xfrm>
          <a:prstGeom prst="rect">
            <a:avLst/>
          </a:prstGeom>
        </p:spPr>
        <p:txBody>
          <a:bodyPr wrap="square">
            <a:spAutoFit/>
          </a:bodyPr>
          <a:lstStyle/>
          <a:p>
            <a:pPr marL="285750" indent="-285750">
              <a:buFont typeface="Arial" panose="020B0604020202020204" pitchFamily="34" charset="0"/>
              <a:buChar char="•"/>
            </a:pPr>
            <a:r>
              <a:rPr lang="cs-CZ" b="1" dirty="0"/>
              <a:t>8,1 </a:t>
            </a:r>
            <a:r>
              <a:rPr lang="cs-CZ" b="1" dirty="0" err="1"/>
              <a:t>mld</a:t>
            </a:r>
            <a:r>
              <a:rPr lang="cs-CZ" b="1" dirty="0"/>
              <a:t> Kč na veřejně prospěšné účely</a:t>
            </a:r>
          </a:p>
          <a:p>
            <a:endParaRPr lang="cs-CZ" b="1" dirty="0"/>
          </a:p>
          <a:p>
            <a:pPr marL="285750" indent="-285750">
              <a:buFont typeface="Arial" panose="020B0604020202020204" pitchFamily="34" charset="0"/>
              <a:buChar char="•"/>
            </a:pPr>
            <a:r>
              <a:rPr lang="cs-CZ" dirty="0"/>
              <a:t>individuální dárci 2,4 </a:t>
            </a:r>
            <a:r>
              <a:rPr lang="cs-CZ" dirty="0" err="1"/>
              <a:t>mld</a:t>
            </a:r>
            <a:endParaRPr lang="cs-CZ" dirty="0"/>
          </a:p>
          <a:p>
            <a:pPr marL="285750" indent="-285750">
              <a:buFont typeface="Arial" panose="020B0604020202020204" pitchFamily="34" charset="0"/>
              <a:buChar char="•"/>
            </a:pPr>
            <a:r>
              <a:rPr lang="cs-CZ" dirty="0"/>
              <a:t>firmy 3,9 </a:t>
            </a:r>
            <a:r>
              <a:rPr lang="cs-CZ" dirty="0" err="1"/>
              <a:t>mld</a:t>
            </a:r>
            <a:endParaRPr lang="cs-CZ" dirty="0"/>
          </a:p>
          <a:p>
            <a:pPr marL="285750" indent="-285750">
              <a:buFont typeface="Arial" panose="020B0604020202020204" pitchFamily="34" charset="0"/>
              <a:buChar char="•"/>
            </a:pPr>
            <a:r>
              <a:rPr lang="cs-CZ" dirty="0"/>
              <a:t>nadace a fondy 1,8 </a:t>
            </a:r>
            <a:r>
              <a:rPr lang="cs-CZ" dirty="0" err="1"/>
              <a:t>mld</a:t>
            </a:r>
            <a:r>
              <a:rPr lang="cs-CZ" dirty="0"/>
              <a:t> </a:t>
            </a:r>
          </a:p>
          <a:p>
            <a:pPr marL="285750" indent="-285750">
              <a:buFont typeface="Arial" panose="020B0604020202020204" pitchFamily="34" charset="0"/>
              <a:buChar char="•"/>
            </a:pPr>
            <a:r>
              <a:rPr lang="cs-CZ" dirty="0"/>
              <a:t>prostřednictvím DMS 40 milionů</a:t>
            </a:r>
          </a:p>
          <a:p>
            <a:pPr marL="285750" indent="-285750">
              <a:buFont typeface="Arial" panose="020B0604020202020204" pitchFamily="34" charset="0"/>
              <a:buChar char="•"/>
            </a:pPr>
            <a:endParaRPr lang="cs-CZ" dirty="0"/>
          </a:p>
          <a:p>
            <a:pPr marL="285750" indent="-285750">
              <a:buFont typeface="Arial" panose="020B0604020202020204" pitchFamily="34" charset="0"/>
              <a:buChar char="•"/>
            </a:pPr>
            <a:endParaRPr lang="cs-CZ" dirty="0"/>
          </a:p>
          <a:p>
            <a:r>
              <a:rPr lang="cs-CZ" dirty="0"/>
              <a:t>Více na: </a:t>
            </a:r>
            <a:r>
              <a:rPr lang="cs-CZ" dirty="0">
                <a:hlinkClick r:id="rId3"/>
              </a:rPr>
              <a:t>https://www.donorsforum.cz/o-dacovstvi/mapa-darcovstvi-2020.html</a:t>
            </a:r>
            <a:r>
              <a:rPr lang="cs-CZ" dirty="0"/>
              <a:t> </a:t>
            </a:r>
          </a:p>
          <a:p>
            <a:r>
              <a:rPr lang="cs-CZ" dirty="0"/>
              <a:t> </a:t>
            </a:r>
          </a:p>
        </p:txBody>
      </p:sp>
      <p:pic>
        <p:nvPicPr>
          <p:cNvPr id="5" name="Obrázek 4">
            <a:extLst>
              <a:ext uri="{FF2B5EF4-FFF2-40B4-BE49-F238E27FC236}">
                <a16:creationId xmlns:a16="http://schemas.microsoft.com/office/drawing/2014/main" id="{39A844A8-6B43-4A71-80FF-CFC955FF1E77}"/>
              </a:ext>
            </a:extLst>
          </p:cNvPr>
          <p:cNvPicPr>
            <a:picLocks noChangeAspect="1"/>
          </p:cNvPicPr>
          <p:nvPr/>
        </p:nvPicPr>
        <p:blipFill rotWithShape="1">
          <a:blip r:embed="rId4"/>
          <a:srcRect l="12201" t="26200" r="62600" b="13600"/>
          <a:stretch/>
        </p:blipFill>
        <p:spPr>
          <a:xfrm>
            <a:off x="4860032" y="986562"/>
            <a:ext cx="2592288" cy="3483387"/>
          </a:xfrm>
          <a:prstGeom prst="rect">
            <a:avLst/>
          </a:prstGeom>
        </p:spPr>
      </p:pic>
    </p:spTree>
    <p:extLst>
      <p:ext uri="{BB962C8B-B14F-4D97-AF65-F5344CB8AC3E}">
        <p14:creationId xmlns:p14="http://schemas.microsoft.com/office/powerpoint/2010/main" val="34041299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r>
              <a:rPr lang="cs-CZ" sz="1000" i="1" dirty="0">
                <a:ea typeface="Calibri" panose="020F0502020204030204" pitchFamily="34" charset="0"/>
              </a:rPr>
              <a:t>  </a:t>
            </a:r>
          </a:p>
          <a:p>
            <a:pPr algn="ctr">
              <a:spcBef>
                <a:spcPts val="600"/>
              </a:spcBef>
            </a:pPr>
            <a:r>
              <a:rPr lang="cs-CZ" sz="1000" i="1" dirty="0">
                <a:ea typeface="Calibri" panose="020F0502020204030204" pitchFamily="34" charset="0"/>
              </a:rPr>
              <a:t> </a:t>
            </a:r>
            <a:endParaRPr lang="cs-CZ" sz="1000" dirty="0"/>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300" dirty="0">
                <a:solidFill>
                  <a:srgbClr val="002060"/>
                </a:solidFill>
                <a:latin typeface="Times New Roman" panose="02020603050405020304" pitchFamily="18" charset="0"/>
                <a:cs typeface="Times New Roman" panose="02020603050405020304" pitchFamily="18" charset="0"/>
              </a:rPr>
              <a:t>Portál </a:t>
            </a:r>
            <a:r>
              <a:rPr lang="cs-CZ" sz="1300" b="1" dirty="0">
                <a:solidFill>
                  <a:srgbClr val="002060"/>
                </a:solidFill>
                <a:latin typeface="Times New Roman" panose="02020603050405020304" pitchFamily="18" charset="0"/>
                <a:cs typeface="Times New Roman" panose="02020603050405020304" pitchFamily="18" charset="0"/>
              </a:rPr>
              <a:t>Darujspravne.cz</a:t>
            </a:r>
            <a:r>
              <a:rPr lang="cs-CZ" sz="1300" dirty="0">
                <a:solidFill>
                  <a:srgbClr val="002060"/>
                </a:solidFill>
                <a:latin typeface="Times New Roman" panose="02020603050405020304" pitchFamily="18" charset="0"/>
                <a:cs typeface="Times New Roman" panose="02020603050405020304" pitchFamily="18" charset="0"/>
              </a:rPr>
              <a:t> si za dobu své existence získal u veřejnosti kredit a důvěru coby </a:t>
            </a:r>
            <a:r>
              <a:rPr lang="cs-CZ" sz="1300" b="1" dirty="0">
                <a:solidFill>
                  <a:srgbClr val="002060"/>
                </a:solidFill>
                <a:latin typeface="Times New Roman" panose="02020603050405020304" pitchFamily="18" charset="0"/>
                <a:cs typeface="Times New Roman" panose="02020603050405020304" pitchFamily="18" charset="0"/>
              </a:rPr>
              <a:t>transparentní nástroj pro darování neziskovým organizacím. </a:t>
            </a:r>
          </a:p>
          <a:p>
            <a:r>
              <a:rPr lang="cs-CZ" sz="1300" dirty="0">
                <a:solidFill>
                  <a:srgbClr val="002060"/>
                </a:solidFill>
                <a:latin typeface="Times New Roman" panose="02020603050405020304" pitchFamily="18" charset="0"/>
                <a:cs typeface="Times New Roman" panose="02020603050405020304" pitchFamily="18" charset="0"/>
              </a:rPr>
              <a:t>Darujspravne.cz poskytuje dárci objektivní informace, aby se každý mohl sám a svobodně co nejlépe rozhodnout pro podporu konkrétního projektu. </a:t>
            </a:r>
          </a:p>
          <a:p>
            <a:pPr lvl="1"/>
            <a:r>
              <a:rPr lang="cs-CZ" sz="1200" dirty="0">
                <a:solidFill>
                  <a:srgbClr val="002060"/>
                </a:solidFill>
                <a:latin typeface="Times New Roman" panose="02020603050405020304" pitchFamily="18" charset="0"/>
                <a:cs typeface="Times New Roman" panose="02020603050405020304" pitchFamily="18" charset="0"/>
              </a:rPr>
              <a:t>Více jak 300 různých neziskových projektů, které lze snadno a rychle finančně podpořit, a to přímo z portálu Darujspravne.cz, za pomoci moderních platebních nástrojů.</a:t>
            </a:r>
            <a:endParaRPr lang="cs-CZ" sz="1300" dirty="0">
              <a:solidFill>
                <a:srgbClr val="002060"/>
              </a:solidFill>
              <a:latin typeface="Times New Roman" panose="02020603050405020304" pitchFamily="18" charset="0"/>
              <a:cs typeface="Times New Roman" panose="02020603050405020304" pitchFamily="18" charset="0"/>
            </a:endParaRPr>
          </a:p>
          <a:p>
            <a:r>
              <a:rPr lang="cs-CZ" sz="1300" dirty="0">
                <a:solidFill>
                  <a:srgbClr val="002060"/>
                </a:solidFill>
                <a:latin typeface="Times New Roman" panose="02020603050405020304" pitchFamily="18" charset="0"/>
                <a:cs typeface="Times New Roman" panose="02020603050405020304" pitchFamily="18" charset="0"/>
              </a:rPr>
              <a:t>Každá charitativní organizace, která má profil na Darujspravne.cz, musí </a:t>
            </a:r>
            <a:r>
              <a:rPr lang="cs-CZ" sz="1300" b="1" dirty="0">
                <a:solidFill>
                  <a:srgbClr val="002060"/>
                </a:solidFill>
                <a:latin typeface="Times New Roman" panose="02020603050405020304" pitchFamily="18" charset="0"/>
                <a:cs typeface="Times New Roman" panose="02020603050405020304" pitchFamily="18" charset="0"/>
              </a:rPr>
              <a:t>splňovat základní kritéria pro transparentnost</a:t>
            </a:r>
            <a:r>
              <a:rPr lang="cs-CZ" sz="1300" dirty="0">
                <a:solidFill>
                  <a:srgbClr val="002060"/>
                </a:solidFill>
                <a:latin typeface="Times New Roman" panose="02020603050405020304" pitchFamily="18" charset="0"/>
                <a:cs typeface="Times New Roman" panose="02020603050405020304" pitchFamily="18" charset="0"/>
              </a:rPr>
              <a:t>. Organizace zaregistrované na Darujspravne.cz musí pravdivě a včas informovat své dárce o využití finančních prostředků, musí mít povolenou veřejnou sbírku a doložit alespoň dva roky své transparentní existence.</a:t>
            </a:r>
          </a:p>
          <a:p>
            <a:r>
              <a:rPr lang="cs-CZ" sz="1300" dirty="0">
                <a:solidFill>
                  <a:srgbClr val="002060"/>
                </a:solidFill>
                <a:latin typeface="Times New Roman" panose="02020603050405020304" pitchFamily="18" charset="0"/>
                <a:cs typeface="Times New Roman" panose="02020603050405020304" pitchFamily="18" charset="0"/>
              </a:rPr>
              <a:t>Projekty neziskovek jsou přehledně roztříděné podle místa působnosti, podle regionu, podle druhu pomoci nebo třeba podle platební metody.</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Darujspravne.cz</a:t>
            </a: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70876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91320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Podpora veřejně prospěšných aktivit</a:t>
            </a:r>
          </a:p>
        </p:txBody>
      </p:sp>
      <p:pic>
        <p:nvPicPr>
          <p:cNvPr id="9" name="Obrázek 8"/>
          <p:cNvPicPr>
            <a:picLocks noChangeAspect="1"/>
          </p:cNvPicPr>
          <p:nvPr/>
        </p:nvPicPr>
        <p:blipFill rotWithShape="1">
          <a:blip r:embed="rId3"/>
          <a:srcRect l="17398" t="26480" r="34880" b="38241"/>
          <a:stretch/>
        </p:blipFill>
        <p:spPr>
          <a:xfrm>
            <a:off x="3749051" y="1563638"/>
            <a:ext cx="5319165" cy="2211930"/>
          </a:xfrm>
          <a:prstGeom prst="rect">
            <a:avLst/>
          </a:prstGeom>
        </p:spPr>
      </p:pic>
    </p:spTree>
    <p:extLst>
      <p:ext uri="{BB962C8B-B14F-4D97-AF65-F5344CB8AC3E}">
        <p14:creationId xmlns:p14="http://schemas.microsoft.com/office/powerpoint/2010/main" val="12004333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91320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b="1" dirty="0">
                <a:solidFill>
                  <a:schemeClr val="bg1"/>
                </a:solidFill>
                <a:latin typeface="Times New Roman" panose="02020603050405020304" pitchFamily="18" charset="0"/>
                <a:cs typeface="Times New Roman" panose="02020603050405020304" pitchFamily="18" charset="0"/>
              </a:rPr>
              <a:t>Výsledková listina – </a:t>
            </a:r>
          </a:p>
          <a:p>
            <a:pPr marL="0" indent="0" algn="ctr">
              <a:buNone/>
            </a:pPr>
            <a:r>
              <a:rPr lang="cs-CZ" sz="1600" b="1" dirty="0">
                <a:solidFill>
                  <a:schemeClr val="bg1"/>
                </a:solidFill>
                <a:latin typeface="Times New Roman" panose="02020603050405020304" pitchFamily="18" charset="0"/>
                <a:cs typeface="Times New Roman" panose="02020603050405020304" pitchFamily="18" charset="0"/>
              </a:rPr>
              <a:t>Ceny fóra dárců</a:t>
            </a: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algn="ctr"/>
            <a:r>
              <a:rPr lang="cs-CZ" sz="1000" dirty="0">
                <a:solidFill>
                  <a:schemeClr val="bg1"/>
                </a:solidFill>
                <a:latin typeface="Times New Roman" panose="02020603050405020304" pitchFamily="18" charset="0"/>
                <a:cs typeface="Times New Roman" panose="02020603050405020304" pitchFamily="18" charset="0"/>
                <a:hlinkClick r:id="rId3"/>
              </a:rPr>
              <a:t>https://www.cenyforadarcu.cz/rocnik-2015/vysledkova-listina.html</a:t>
            </a:r>
            <a:r>
              <a:rPr lang="cs-CZ" sz="1000" dirty="0">
                <a:solidFill>
                  <a:schemeClr val="bg1"/>
                </a:solidFill>
                <a:latin typeface="Times New Roman" panose="02020603050405020304" pitchFamily="18" charset="0"/>
                <a:cs typeface="Times New Roman" panose="02020603050405020304" pitchFamily="18" charset="0"/>
              </a:rPr>
              <a:t> </a:t>
            </a: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pic>
        <p:nvPicPr>
          <p:cNvPr id="1026" name="Picture 2" descr="Ro&amp;ccaron;ník 20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32562" y="1219964"/>
            <a:ext cx="5311437" cy="3640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09115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Era pomáhá regionům</a:t>
            </a:r>
          </a:p>
          <a:p>
            <a:r>
              <a:rPr lang="cs-CZ" sz="1400" dirty="0">
                <a:solidFill>
                  <a:srgbClr val="002060"/>
                </a:solidFill>
                <a:latin typeface="Times New Roman" panose="02020603050405020304" pitchFamily="18" charset="0"/>
                <a:cs typeface="Times New Roman" panose="02020603050405020304" pitchFamily="18" charset="0"/>
              </a:rPr>
              <a:t>Společně s ČSOB byl realizován další ročník dárcovského programu Era pomáhá regionům. Celkem podpořených projektu za zrealizované ročníky je 167 projektů, které byly podpořeny částkou 11.039.354 korun. </a:t>
            </a:r>
          </a:p>
          <a:p>
            <a:pPr lvl="1"/>
            <a:r>
              <a:rPr lang="cs-CZ" sz="1000" dirty="0">
                <a:solidFill>
                  <a:srgbClr val="002060"/>
                </a:solidFill>
                <a:latin typeface="Times New Roman" panose="02020603050405020304" pitchFamily="18" charset="0"/>
                <a:cs typeface="Times New Roman" panose="02020603050405020304" pitchFamily="18" charset="0"/>
              </a:rPr>
              <a:t>Díky těmto příspěvkům byly zrestaurovány sochy, postaveny ptačí stezky, opravena dětská hřiště a bylo podpořeno několik domovů pro seniory a hospiců v celé ČR. </a:t>
            </a:r>
            <a:r>
              <a:rPr lang="cs-CZ" sz="1000" dirty="0">
                <a:solidFill>
                  <a:srgbClr val="002060"/>
                </a:solidFill>
                <a:latin typeface="Times New Roman" panose="02020603050405020304" pitchFamily="18" charset="0"/>
                <a:cs typeface="Times New Roman" panose="02020603050405020304" pitchFamily="18" charset="0"/>
                <a:hlinkClick r:id="rId2"/>
              </a:rPr>
              <a:t>www.erapomaharegionum.cz</a:t>
            </a:r>
            <a:endParaRPr lang="cs-CZ" sz="10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Tesco – Pomáháme s Vámi</a:t>
            </a:r>
          </a:p>
          <a:p>
            <a:r>
              <a:rPr lang="cs-CZ" sz="1400" dirty="0">
                <a:solidFill>
                  <a:srgbClr val="002060"/>
                </a:solidFill>
                <a:latin typeface="Times New Roman" panose="02020603050405020304" pitchFamily="18" charset="0"/>
                <a:cs typeface="Times New Roman" panose="02020603050405020304" pitchFamily="18" charset="0"/>
              </a:rPr>
              <a:t>Fórum dárců bylo odborným garantem projektu Tesco - Pomáháme s vámi. Do pilotního programu se zapojila veřejnost, zákazníci i zaměstnanci a byly podpořeny neziskové organizace ve všech regionech ČR.</a:t>
            </a:r>
          </a:p>
          <a:p>
            <a:r>
              <a:rPr lang="cs-CZ" sz="1400" dirty="0">
                <a:solidFill>
                  <a:srgbClr val="002060"/>
                </a:solidFill>
                <a:latin typeface="Times New Roman" panose="02020603050405020304" pitchFamily="18" charset="0"/>
                <a:cs typeface="Times New Roman" panose="02020603050405020304" pitchFamily="18" charset="0"/>
              </a:rPr>
              <a:t>Celkem byla rozdělena částka 4 500 000 korun, a to tak, že 90 vítězných organizací získalo částku 50 000 Kč.</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SPOLUPRÁCE S FIREMNÍMI DÁRCI</a:t>
            </a:r>
          </a:p>
        </p:txBody>
      </p:sp>
    </p:spTree>
    <p:extLst>
      <p:ext uri="{BB962C8B-B14F-4D97-AF65-F5344CB8AC3E}">
        <p14:creationId xmlns:p14="http://schemas.microsoft.com/office/powerpoint/2010/main" val="6532431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082035"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endParaRPr lang="cs-CZ" sz="1200" b="1"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Plzeňský prazdroj, a.s. - program Prazdroj lidem!</a:t>
            </a:r>
          </a:p>
          <a:p>
            <a:r>
              <a:rPr lang="cs-CZ" sz="1400" dirty="0">
                <a:solidFill>
                  <a:srgbClr val="002060"/>
                </a:solidFill>
                <a:latin typeface="Times New Roman" panose="02020603050405020304" pitchFamily="18" charset="0"/>
                <a:cs typeface="Times New Roman" panose="02020603050405020304" pitchFamily="18" charset="0"/>
              </a:rPr>
              <a:t>V roce 2015 bylo společností Plzeňský prazdroj, a.s. ve spolupráci s Fórem dárců vyhlášeno grantové řízení a byla rozdělena částka 2,5 milionu korun. </a:t>
            </a:r>
          </a:p>
          <a:p>
            <a:r>
              <a:rPr lang="cs-CZ" sz="1400" dirty="0">
                <a:solidFill>
                  <a:srgbClr val="002060"/>
                </a:solidFill>
                <a:latin typeface="Times New Roman" panose="02020603050405020304" pitchFamily="18" charset="0"/>
                <a:cs typeface="Times New Roman" panose="02020603050405020304" pitchFamily="18" charset="0"/>
              </a:rPr>
              <a:t>Neziskové organizace, které uspěly v grantovém řízení, a získaly finanční podporu pro svůj projekt, zároveň získaly vzdělávací cyklus v oblasti řízení neziskových organizací, který jim poskytne vzdělání ve všech klíčových oblastech souvisejících s neziskovým sektorem.</a:t>
            </a:r>
          </a:p>
          <a:p>
            <a:r>
              <a:rPr lang="cs-CZ" sz="1400" dirty="0">
                <a:solidFill>
                  <a:srgbClr val="002060"/>
                </a:solidFill>
                <a:latin typeface="Times New Roman" panose="02020603050405020304" pitchFamily="18" charset="0"/>
                <a:cs typeface="Times New Roman" panose="02020603050405020304" pitchFamily="18" charset="0"/>
              </a:rPr>
              <a:t>Projekt byl zaměřen na příspěvkové organizace z Moravskoslezského kraje s projekty, které naplnily hodnoty programu trvale udržitelného rozvoje.</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SPOLUPRÁCE S FIREMNÍMI DÁRCI</a:t>
            </a:r>
          </a:p>
        </p:txBody>
      </p:sp>
    </p:spTree>
    <p:extLst>
      <p:ext uri="{BB962C8B-B14F-4D97-AF65-F5344CB8AC3E}">
        <p14:creationId xmlns:p14="http://schemas.microsoft.com/office/powerpoint/2010/main" val="35309380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2800" b="1" dirty="0">
                <a:solidFill>
                  <a:schemeClr val="bg1"/>
                </a:solidFill>
                <a:latin typeface="Times New Roman" panose="02020603050405020304" pitchFamily="18" charset="0"/>
                <a:cs typeface="Times New Roman" panose="02020603050405020304" pitchFamily="18" charset="0"/>
              </a:rPr>
              <a:t>Závěr </a:t>
            </a:r>
          </a:p>
        </p:txBody>
      </p:sp>
      <p:sp>
        <p:nvSpPr>
          <p:cNvPr id="5" name="Zástupný symbol pro obsah 2"/>
          <p:cNvSpPr txBox="1">
            <a:spLocks/>
          </p:cNvSpPr>
          <p:nvPr/>
        </p:nvSpPr>
        <p:spPr>
          <a:xfrm>
            <a:off x="3744097" y="267494"/>
            <a:ext cx="407566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Lze vysledovat jasný pozitivní trend – počet organizací přibývá, firmy však nemohou svoje dary navyšovat exponenciálně.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Proto se více soustředí na strategické dárcovství a investice do komunity, včetně propojování s dalšími relevantními partnery, jako jsou zaměstnanci, zákazníci nebo dodavatelé.</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 souvislostech s filantropickými aktivitami roste význam nestátních neziskových organizací (NNO).</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Výběrem vhodné neziskové organizace, zapojením zákazníků a správně provedeným Cause </a:t>
            </a:r>
            <a:r>
              <a:rPr lang="cs-CZ" sz="1200" dirty="0" err="1">
                <a:solidFill>
                  <a:srgbClr val="002060"/>
                </a:solidFill>
                <a:latin typeface="Times New Roman" panose="02020603050405020304" pitchFamily="18" charset="0"/>
                <a:cs typeface="Times New Roman" panose="02020603050405020304" pitchFamily="18" charset="0"/>
              </a:rPr>
              <a:t>Related</a:t>
            </a:r>
            <a:r>
              <a:rPr lang="cs-CZ" sz="1200" dirty="0">
                <a:solidFill>
                  <a:srgbClr val="002060"/>
                </a:solidFill>
                <a:latin typeface="Times New Roman" panose="02020603050405020304" pitchFamily="18" charset="0"/>
                <a:cs typeface="Times New Roman" panose="02020603050405020304" pitchFamily="18" charset="0"/>
              </a:rPr>
              <a:t> Marketingem v rámci firemní filantropie může firma profitovat na zvýšení firemní důvěry schopnosti, rozšíření povědomí o firemní značce, zvýšení prodejů pomocí sociálního aspektu výrobku a posílení vztahů se svými stakeholdery. </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1416966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923678"/>
            <a:ext cx="2880320" cy="266429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pl-PL" sz="1400" b="1">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2067694"/>
            <a:ext cx="4104456" cy="252027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1400" dirty="0">
                <a:solidFill>
                  <a:srgbClr val="002060"/>
                </a:solidFill>
                <a:latin typeface="Times New Roman" panose="02020603050405020304" pitchFamily="18" charset="0"/>
                <a:cs typeface="Times New Roman" panose="02020603050405020304" pitchFamily="18" charset="0"/>
              </a:rPr>
              <a:t> </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endParaRPr lang="cs-CZ" sz="1400" i="1" dirty="0">
              <a:solidFill>
                <a:srgbClr val="002060"/>
              </a:solidFill>
              <a:latin typeface="Times New Roman" panose="02020603050405020304" pitchFamily="18" charset="0"/>
              <a:cs typeface="Times New Roman" panose="02020603050405020304" pitchFamily="18" charset="0"/>
            </a:endParaRPr>
          </a:p>
          <a:p>
            <a:pPr marL="457200" lvl="1"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244827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a:solidFill>
                  <a:schemeClr val="bg1"/>
                </a:solidFill>
                <a:latin typeface="Times New Roman" panose="02020603050405020304" pitchFamily="18" charset="0"/>
                <a:cs typeface="Times New Roman" panose="02020603050405020304" pitchFamily="18" charset="0"/>
              </a:rPr>
              <a:t>Dotazy a diskuse </a:t>
            </a:r>
            <a:r>
              <a:rPr lang="cs-CZ" sz="2400" b="1"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7385623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Děkuji za pozornost</a:t>
            </a: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2000">
                <a:solidFill>
                  <a:schemeClr val="bg1"/>
                </a:solidFill>
                <a:latin typeface="Times New Roman" panose="02020603050405020304" pitchFamily="18" charset="0"/>
                <a:cs typeface="Times New Roman" panose="02020603050405020304" pitchFamily="18" charset="0"/>
              </a:rPr>
              <a:t>a přeji Vám úspěšný den </a:t>
            </a:r>
            <a:r>
              <a:rPr lang="cs-CZ" sz="200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00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0920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Jak uvádí publikace </a:t>
            </a:r>
            <a:r>
              <a:rPr lang="cs-CZ" sz="1400" b="1" dirty="0">
                <a:solidFill>
                  <a:schemeClr val="bg1"/>
                </a:solidFill>
                <a:latin typeface="Times New Roman" panose="02020603050405020304" pitchFamily="18" charset="0"/>
                <a:cs typeface="Times New Roman" panose="02020603050405020304" pitchFamily="18" charset="0"/>
              </a:rPr>
              <a:t>Fóra dárců</a:t>
            </a:r>
            <a:r>
              <a:rPr lang="cs-CZ" sz="1400" dirty="0">
                <a:solidFill>
                  <a:schemeClr val="bg1"/>
                </a:solidFill>
                <a:latin typeface="Times New Roman" panose="02020603050405020304" pitchFamily="18" charset="0"/>
                <a:cs typeface="Times New Roman" panose="02020603050405020304" pitchFamily="18" charset="0"/>
              </a:rPr>
              <a:t>, o. s. (</a:t>
            </a:r>
            <a:r>
              <a:rPr lang="cs-CZ" sz="1400" i="1" dirty="0">
                <a:solidFill>
                  <a:schemeClr val="bg1"/>
                </a:solidFill>
                <a:latin typeface="Times New Roman" panose="02020603050405020304" pitchFamily="18" charset="0"/>
                <a:cs typeface="Times New Roman" panose="02020603050405020304" pitchFamily="18" charset="0"/>
              </a:rPr>
              <a:t>Bartošová, 2006</a:t>
            </a:r>
            <a:r>
              <a:rPr lang="cs-CZ" sz="1400" dirty="0">
                <a:solidFill>
                  <a:schemeClr val="bg1"/>
                </a:solidFill>
                <a:latin typeface="Times New Roman" panose="02020603050405020304" pitchFamily="18" charset="0"/>
                <a:cs typeface="Times New Roman" panose="02020603050405020304" pitchFamily="18" charset="0"/>
              </a:rPr>
              <a:t>), „</a:t>
            </a:r>
            <a:r>
              <a:rPr lang="cs-CZ" sz="1400" i="1" dirty="0">
                <a:solidFill>
                  <a:schemeClr val="bg1"/>
                </a:solidFill>
                <a:latin typeface="Times New Roman" panose="02020603050405020304" pitchFamily="18" charset="0"/>
                <a:cs typeface="Times New Roman" panose="02020603050405020304" pitchFamily="18" charset="0"/>
              </a:rPr>
              <a:t>finanční podpora je nejjednodušší a nejrychlejší způsob podpory</a:t>
            </a:r>
            <a:r>
              <a:rPr lang="cs-CZ" sz="1400" dirty="0">
                <a:solidFill>
                  <a:schemeClr val="bg1"/>
                </a:solidFill>
                <a:latin typeface="Times New Roman" panose="02020603050405020304" pitchFamily="18" charset="0"/>
                <a:cs typeface="Times New Roman" panose="02020603050405020304" pitchFamily="18" charset="0"/>
              </a:rPr>
              <a:t>“. Mezi tu patří například poskytnutí finančního daru neziskové organizaci, za něž firma </a:t>
            </a:r>
            <a:r>
              <a:rPr lang="cs-CZ" sz="1400" b="1" dirty="0">
                <a:solidFill>
                  <a:schemeClr val="bg1"/>
                </a:solidFill>
                <a:latin typeface="Times New Roman" panose="02020603050405020304" pitchFamily="18" charset="0"/>
                <a:cs typeface="Times New Roman" panose="02020603050405020304" pitchFamily="18" charset="0"/>
              </a:rPr>
              <a:t>neočekává žádné protiplnění</a:t>
            </a:r>
            <a:r>
              <a:rPr lang="cs-CZ" sz="1400" dirty="0">
                <a:solidFill>
                  <a:schemeClr val="bg1"/>
                </a:solidFill>
                <a:latin typeface="Times New Roman" panose="02020603050405020304" pitchFamily="18" charset="0"/>
                <a:cs typeface="Times New Roman" panose="02020603050405020304" pitchFamily="18" charset="0"/>
              </a:rPr>
              <a:t>.</a:t>
            </a:r>
          </a:p>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Např. sponzorský příspěvek, kterým si společnost ,,kupuje“ reklamu své značky za finanční podporu.</a:t>
            </a:r>
          </a:p>
        </p:txBody>
      </p:sp>
      <p:sp>
        <p:nvSpPr>
          <p:cNvPr id="5" name="Zástupný symbol pro obsah 2"/>
          <p:cNvSpPr txBox="1">
            <a:spLocks/>
          </p:cNvSpPr>
          <p:nvPr/>
        </p:nvSpPr>
        <p:spPr>
          <a:xfrm>
            <a:off x="3777325" y="411510"/>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300" dirty="0">
                <a:solidFill>
                  <a:srgbClr val="002060"/>
                </a:solidFill>
                <a:latin typeface="Times New Roman" panose="02020603050405020304" pitchFamily="18" charset="0"/>
                <a:cs typeface="Times New Roman" panose="02020603050405020304" pitchFamily="18" charset="0"/>
              </a:rPr>
              <a:t>Základní rozdělení filantropických aktivit firem je na </a:t>
            </a:r>
            <a:r>
              <a:rPr lang="cs-CZ" sz="1300" b="1" dirty="0">
                <a:solidFill>
                  <a:srgbClr val="002060"/>
                </a:solidFill>
                <a:latin typeface="Times New Roman" panose="02020603050405020304" pitchFamily="18" charset="0"/>
                <a:cs typeface="Times New Roman" panose="02020603050405020304" pitchFamily="18" charset="0"/>
              </a:rPr>
              <a:t>peněžní a nepeněžní dárcovství</a:t>
            </a:r>
            <a:r>
              <a:rPr lang="cs-CZ" sz="1300" dirty="0">
                <a:solidFill>
                  <a:srgbClr val="002060"/>
                </a:solidFill>
                <a:latin typeface="Times New Roman" panose="02020603050405020304" pitchFamily="18" charset="0"/>
                <a:cs typeface="Times New Roman" panose="02020603050405020304" pitchFamily="18" charset="0"/>
              </a:rPr>
              <a:t>. </a:t>
            </a:r>
          </a:p>
          <a:p>
            <a:endParaRPr lang="cs-CZ" sz="13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300" b="1" dirty="0">
                <a:solidFill>
                  <a:srgbClr val="002060"/>
                </a:solidFill>
                <a:latin typeface="Times New Roman" panose="02020603050405020304" pitchFamily="18" charset="0"/>
                <a:cs typeface="Times New Roman" panose="02020603050405020304" pitchFamily="18" charset="0"/>
              </a:rPr>
              <a:t>Peněžní dárcovství</a:t>
            </a:r>
          </a:p>
          <a:p>
            <a:r>
              <a:rPr lang="cs-CZ" sz="1300" b="1" dirty="0">
                <a:solidFill>
                  <a:srgbClr val="002060"/>
                </a:solidFill>
                <a:latin typeface="Times New Roman" panose="02020603050405020304" pitchFamily="18" charset="0"/>
                <a:cs typeface="Times New Roman" panose="02020603050405020304" pitchFamily="18" charset="0"/>
              </a:rPr>
              <a:t>Přímá podpora </a:t>
            </a:r>
            <a:r>
              <a:rPr lang="cs-CZ" sz="1300" dirty="0">
                <a:solidFill>
                  <a:srgbClr val="002060"/>
                </a:solidFill>
                <a:latin typeface="Times New Roman" panose="02020603050405020304" pitchFamily="18" charset="0"/>
                <a:cs typeface="Times New Roman" panose="02020603050405020304" pitchFamily="18" charset="0"/>
              </a:rPr>
              <a:t>- nejčastější forma, která spočívá v tom, že firma jednorázově nebo opakovaně daruje finanční či věcné prostředky na podporu veřejně prospěšného projektu.</a:t>
            </a:r>
          </a:p>
          <a:p>
            <a:r>
              <a:rPr lang="cs-CZ" sz="1300" b="1" dirty="0">
                <a:solidFill>
                  <a:srgbClr val="002060"/>
                </a:solidFill>
                <a:latin typeface="Times New Roman" panose="02020603050405020304" pitchFamily="18" charset="0"/>
                <a:cs typeface="Times New Roman" panose="02020603050405020304" pitchFamily="18" charset="0"/>
              </a:rPr>
              <a:t>Sbírka mezi zaměstnanci a matchingový fond</a:t>
            </a:r>
          </a:p>
          <a:p>
            <a:r>
              <a:rPr lang="cs-CZ" sz="1300" b="1" dirty="0">
                <a:solidFill>
                  <a:srgbClr val="002060"/>
                </a:solidFill>
                <a:latin typeface="Times New Roman" panose="02020603050405020304" pitchFamily="18" charset="0"/>
                <a:cs typeface="Times New Roman" panose="02020603050405020304" pitchFamily="18" charset="0"/>
              </a:rPr>
              <a:t>Firemní nadace / firemní nadační fond</a:t>
            </a:r>
            <a:r>
              <a:rPr lang="cs-CZ" sz="1300" dirty="0">
                <a:solidFill>
                  <a:srgbClr val="002060"/>
                </a:solidFill>
                <a:latin typeface="Times New Roman" panose="02020603050405020304" pitchFamily="18" charset="0"/>
                <a:cs typeface="Times New Roman" panose="02020603050405020304" pitchFamily="18" charset="0"/>
              </a:rPr>
              <a:t> - samostatné právní subjekty, které se liší od jiných nadací v tom, že jejich zakladateli jsou firmy, od nichž získávají většinu prostředků na realizaci dlouhodobých dárcovských programů zakladatele.</a:t>
            </a:r>
          </a:p>
          <a:p>
            <a:r>
              <a:rPr lang="cs-CZ" sz="1300" b="1" dirty="0">
                <a:solidFill>
                  <a:srgbClr val="002060"/>
                </a:solidFill>
                <a:latin typeface="Times New Roman" panose="02020603050405020304" pitchFamily="18" charset="0"/>
                <a:cs typeface="Times New Roman" panose="02020603050405020304" pitchFamily="18" charset="0"/>
              </a:rPr>
              <a:t>Charitativní aukce a výstavy </a:t>
            </a:r>
            <a:r>
              <a:rPr lang="cs-CZ" sz="1300" dirty="0">
                <a:solidFill>
                  <a:srgbClr val="002060"/>
                </a:solidFill>
                <a:latin typeface="Times New Roman" panose="02020603050405020304" pitchFamily="18" charset="0"/>
                <a:cs typeface="Times New Roman" panose="02020603050405020304" pitchFamily="18" charset="0"/>
              </a:rPr>
              <a:t>- organizované firmou pro zaměstnance, obchodní partnery nebo zákazníky. Získaný finanční výtěžek je určen na dobročinné účely.</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219946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Do </a:t>
            </a:r>
            <a:r>
              <a:rPr lang="cs-CZ" sz="1400" b="1" dirty="0">
                <a:solidFill>
                  <a:schemeClr val="bg1"/>
                </a:solidFill>
                <a:latin typeface="Times New Roman" panose="02020603050405020304" pitchFamily="18" charset="0"/>
                <a:cs typeface="Times New Roman" panose="02020603050405020304" pitchFamily="18" charset="0"/>
              </a:rPr>
              <a:t>nepeněžního dárcovství </a:t>
            </a:r>
            <a:r>
              <a:rPr lang="cs-CZ" sz="1400" dirty="0">
                <a:solidFill>
                  <a:schemeClr val="bg1"/>
                </a:solidFill>
                <a:latin typeface="Times New Roman" panose="02020603050405020304" pitchFamily="18" charset="0"/>
                <a:cs typeface="Times New Roman" panose="02020603050405020304" pitchFamily="18" charset="0"/>
              </a:rPr>
              <a:t>lze zařadit především firemní dobrovolnictví, čímž firma „</a:t>
            </a:r>
            <a:r>
              <a:rPr lang="cs-CZ" sz="1400" i="1" dirty="0">
                <a:solidFill>
                  <a:schemeClr val="bg1"/>
                </a:solidFill>
                <a:latin typeface="Times New Roman" panose="02020603050405020304" pitchFamily="18" charset="0"/>
                <a:cs typeface="Times New Roman" panose="02020603050405020304" pitchFamily="18" charset="0"/>
              </a:rPr>
              <a:t>může zapůjčit své zaměstnance nebo odborníky na jednorázové akce nebo dlouhodobé projekty</a:t>
            </a:r>
            <a:r>
              <a:rPr lang="cs-CZ" sz="1400" dirty="0">
                <a:solidFill>
                  <a:schemeClr val="bg1"/>
                </a:solidFill>
                <a:latin typeface="Times New Roman" panose="02020603050405020304" pitchFamily="18" charset="0"/>
                <a:cs typeface="Times New Roman" panose="02020603050405020304" pitchFamily="18" charset="0"/>
              </a:rPr>
              <a:t>“.</a:t>
            </a:r>
          </a:p>
          <a:p>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77325" y="411510"/>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300" b="1" dirty="0">
                <a:solidFill>
                  <a:srgbClr val="002060"/>
                </a:solidFill>
                <a:latin typeface="Times New Roman" panose="02020603050405020304" pitchFamily="18" charset="0"/>
                <a:cs typeface="Times New Roman" panose="02020603050405020304" pitchFamily="18" charset="0"/>
              </a:rPr>
              <a:t>Nepeněžní dárcovství</a:t>
            </a:r>
            <a:endParaRPr lang="cs-CZ" sz="13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300" dirty="0">
              <a:solidFill>
                <a:srgbClr val="002060"/>
              </a:solidFill>
              <a:latin typeface="Times New Roman" panose="02020603050405020304" pitchFamily="18" charset="0"/>
              <a:cs typeface="Times New Roman" panose="02020603050405020304" pitchFamily="18" charset="0"/>
            </a:endParaRPr>
          </a:p>
          <a:p>
            <a:r>
              <a:rPr lang="cs-CZ" sz="1300" b="1" dirty="0">
                <a:solidFill>
                  <a:srgbClr val="002060"/>
                </a:solidFill>
                <a:latin typeface="Times New Roman" panose="02020603050405020304" pitchFamily="18" charset="0"/>
                <a:cs typeface="Times New Roman" panose="02020603050405020304" pitchFamily="18" charset="0"/>
              </a:rPr>
              <a:t>Školení, vzdělávání a odborná pomoc</a:t>
            </a:r>
            <a:r>
              <a:rPr lang="cs-CZ" sz="1300" dirty="0">
                <a:solidFill>
                  <a:srgbClr val="002060"/>
                </a:solidFill>
                <a:latin typeface="Times New Roman" panose="02020603050405020304" pitchFamily="18" charset="0"/>
                <a:cs typeface="Times New Roman" panose="02020603050405020304" pitchFamily="18" charset="0"/>
              </a:rPr>
              <a:t> - </a:t>
            </a:r>
            <a:r>
              <a:rPr lang="cs-CZ" sz="1200" dirty="0">
                <a:solidFill>
                  <a:srgbClr val="002060"/>
                </a:solidFill>
                <a:latin typeface="Times New Roman" panose="02020603050405020304" pitchFamily="18" charset="0"/>
                <a:cs typeface="Times New Roman" panose="02020603050405020304" pitchFamily="18" charset="0"/>
              </a:rPr>
              <a:t>poskytnutím těchto služeb bezplatně nebo levněji mohou firmy přispět ke zvyšování odbornosti a profesionalizace neziskových organizací a k úspoře jejich nákladů.</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300" b="1" dirty="0">
                <a:solidFill>
                  <a:srgbClr val="002060"/>
                </a:solidFill>
                <a:latin typeface="Times New Roman" panose="02020603050405020304" pitchFamily="18" charset="0"/>
                <a:cs typeface="Times New Roman" panose="02020603050405020304" pitchFamily="18" charset="0"/>
              </a:rPr>
              <a:t>Poskytnutí zázemí pro fungování neziskové organizace </a:t>
            </a:r>
            <a:r>
              <a:rPr lang="cs-CZ" sz="1300" dirty="0">
                <a:solidFill>
                  <a:srgbClr val="002060"/>
                </a:solidFill>
                <a:latin typeface="Times New Roman" panose="02020603050405020304" pitchFamily="18" charset="0"/>
                <a:cs typeface="Times New Roman" panose="02020603050405020304" pitchFamily="18" charset="0"/>
              </a:rPr>
              <a:t>- </a:t>
            </a:r>
            <a:r>
              <a:rPr lang="cs-CZ" sz="1200" dirty="0">
                <a:solidFill>
                  <a:srgbClr val="002060"/>
                </a:solidFill>
                <a:latin typeface="Times New Roman" panose="02020603050405020304" pitchFamily="18" charset="0"/>
                <a:cs typeface="Times New Roman" panose="02020603050405020304" pitchFamily="18" charset="0"/>
              </a:rPr>
              <a:t>firmy mohou poskytnout prostor, hradit nájemné, zapůjčit techniku či distribuční sítě, poskytovat prezentační a reklamní plochy (na obalech výrobků, v korespondenci,…).</a:t>
            </a: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261604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Jde postupně o stále běžnější způsob podpory charitativní činnosti.</a:t>
            </a:r>
          </a:p>
        </p:txBody>
      </p:sp>
      <p:sp>
        <p:nvSpPr>
          <p:cNvPr id="5" name="Zástupný symbol pro obsah 2"/>
          <p:cNvSpPr txBox="1">
            <a:spLocks/>
          </p:cNvSpPr>
          <p:nvPr/>
        </p:nvSpPr>
        <p:spPr>
          <a:xfrm>
            <a:off x="3777325" y="411510"/>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300" dirty="0">
                <a:solidFill>
                  <a:srgbClr val="002060"/>
                </a:solidFill>
                <a:latin typeface="Times New Roman" panose="02020603050405020304" pitchFamily="18" charset="0"/>
                <a:cs typeface="Times New Roman" panose="02020603050405020304" pitchFamily="18" charset="0"/>
              </a:rPr>
              <a:t>N</a:t>
            </a:r>
            <a:r>
              <a:rPr lang="cs-CZ" sz="1300" b="1" dirty="0">
                <a:solidFill>
                  <a:srgbClr val="002060"/>
                </a:solidFill>
                <a:latin typeface="Times New Roman" panose="02020603050405020304" pitchFamily="18" charset="0"/>
                <a:cs typeface="Times New Roman" panose="02020603050405020304" pitchFamily="18" charset="0"/>
              </a:rPr>
              <a:t>epeněžní dárcovství</a:t>
            </a:r>
            <a:endParaRPr lang="cs-CZ" sz="13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300" dirty="0">
              <a:solidFill>
                <a:srgbClr val="002060"/>
              </a:solidFill>
              <a:latin typeface="Times New Roman" panose="02020603050405020304" pitchFamily="18" charset="0"/>
              <a:cs typeface="Times New Roman" panose="02020603050405020304" pitchFamily="18" charset="0"/>
            </a:endParaRPr>
          </a:p>
          <a:p>
            <a:r>
              <a:rPr lang="cs-CZ" sz="1300" b="1" dirty="0">
                <a:solidFill>
                  <a:srgbClr val="002060"/>
                </a:solidFill>
                <a:latin typeface="Times New Roman" panose="02020603050405020304" pitchFamily="18" charset="0"/>
                <a:cs typeface="Times New Roman" panose="02020603050405020304" pitchFamily="18" charset="0"/>
              </a:rPr>
              <a:t>Firemní dobrovolnictví </a:t>
            </a:r>
          </a:p>
          <a:p>
            <a:pPr lvl="1"/>
            <a:r>
              <a:rPr lang="cs-CZ" sz="1100" dirty="0">
                <a:solidFill>
                  <a:srgbClr val="002060"/>
                </a:solidFill>
                <a:latin typeface="Times New Roman" panose="02020603050405020304" pitchFamily="18" charset="0"/>
                <a:cs typeface="Times New Roman" panose="02020603050405020304" pitchFamily="18" charset="0"/>
              </a:rPr>
              <a:t>spojuje „</a:t>
            </a:r>
            <a:r>
              <a:rPr lang="cs-CZ" sz="1100" i="1" dirty="0">
                <a:solidFill>
                  <a:srgbClr val="002060"/>
                </a:solidFill>
                <a:latin typeface="Times New Roman" panose="02020603050405020304" pitchFamily="18" charset="0"/>
                <a:cs typeface="Times New Roman" panose="02020603050405020304" pitchFamily="18" charset="0"/>
              </a:rPr>
              <a:t>obecně prospěšné aktivity podniku s podporou dobrovolné činnosti zaměstnanců. Firma </a:t>
            </a:r>
            <a:r>
              <a:rPr lang="cs-CZ" sz="1100" b="1" i="1" dirty="0">
                <a:solidFill>
                  <a:srgbClr val="002060"/>
                </a:solidFill>
                <a:latin typeface="Times New Roman" panose="02020603050405020304" pitchFamily="18" charset="0"/>
                <a:cs typeface="Times New Roman" panose="02020603050405020304" pitchFamily="18" charset="0"/>
              </a:rPr>
              <a:t>uvolňuje své zaměstnance pro výkon dobrovolné činnosti</a:t>
            </a:r>
            <a:r>
              <a:rPr lang="cs-CZ" sz="1100" i="1" dirty="0">
                <a:solidFill>
                  <a:srgbClr val="002060"/>
                </a:solidFill>
                <a:latin typeface="Times New Roman" panose="02020603050405020304" pitchFamily="18" charset="0"/>
                <a:cs typeface="Times New Roman" panose="02020603050405020304" pitchFamily="18" charset="0"/>
              </a:rPr>
              <a:t>, navazuje kontakty nebo partnerství s neziskovou organizací, ve které mohou zaměstnanci pracovat jako dobrovolníci</a:t>
            </a:r>
            <a:r>
              <a:rPr lang="cs-CZ" sz="1100" dirty="0">
                <a:solidFill>
                  <a:srgbClr val="002060"/>
                </a:solidFill>
                <a:latin typeface="Times New Roman" panose="02020603050405020304" pitchFamily="18" charset="0"/>
                <a:cs typeface="Times New Roman" panose="02020603050405020304" pitchFamily="18" charset="0"/>
              </a:rPr>
              <a:t>“ </a:t>
            </a:r>
            <a:br>
              <a:rPr lang="cs-CZ" sz="1100" dirty="0">
                <a:solidFill>
                  <a:srgbClr val="002060"/>
                </a:solidFill>
                <a:latin typeface="Times New Roman" panose="02020603050405020304" pitchFamily="18" charset="0"/>
                <a:cs typeface="Times New Roman" panose="02020603050405020304" pitchFamily="18" charset="0"/>
              </a:rPr>
            </a:br>
            <a:r>
              <a:rPr lang="cs-CZ" sz="1100" dirty="0">
                <a:solidFill>
                  <a:srgbClr val="002060"/>
                </a:solidFill>
                <a:latin typeface="Times New Roman" panose="02020603050405020304" pitchFamily="18" charset="0"/>
                <a:cs typeface="Times New Roman" panose="02020603050405020304" pitchFamily="18" charset="0"/>
              </a:rPr>
              <a:t>v jednorázových akcích nebo dlouhodobých projektech. </a:t>
            </a:r>
          </a:p>
          <a:p>
            <a:pPr lvl="1"/>
            <a:r>
              <a:rPr lang="cs-CZ" sz="1100" dirty="0">
                <a:solidFill>
                  <a:srgbClr val="002060"/>
                </a:solidFill>
                <a:latin typeface="Times New Roman" panose="02020603050405020304" pitchFamily="18" charset="0"/>
                <a:cs typeface="Times New Roman" panose="02020603050405020304" pitchFamily="18" charset="0"/>
              </a:rPr>
              <a:t>Firemní dobrovolníci mohou být využíváni jak na čistě charitativní pomocné práce, tak na odbornou práci, kdy např. pomáhají vytvořit marketingový plán neziskové organizace, webové stránky či počítačovou síť.</a:t>
            </a:r>
          </a:p>
          <a:p>
            <a:pPr lvl="1"/>
            <a:endParaRPr lang="cs-CZ" sz="1100" dirty="0">
              <a:solidFill>
                <a:srgbClr val="002060"/>
              </a:solidFill>
              <a:latin typeface="Times New Roman" panose="02020603050405020304" pitchFamily="18" charset="0"/>
              <a:cs typeface="Times New Roman" panose="02020603050405020304" pitchFamily="18" charset="0"/>
            </a:endParaRPr>
          </a:p>
          <a:p>
            <a:pPr lvl="1"/>
            <a:r>
              <a:rPr lang="cs-CZ" sz="1100" b="1" i="1" dirty="0">
                <a:solidFill>
                  <a:srgbClr val="002060"/>
                </a:solidFill>
                <a:latin typeface="Times New Roman" panose="02020603050405020304" pitchFamily="18" charset="0"/>
                <a:cs typeface="Times New Roman" panose="02020603050405020304" pitchFamily="18" charset="0"/>
              </a:rPr>
              <a:t>Účast ve správních radách a grantových komisích </a:t>
            </a:r>
            <a:r>
              <a:rPr lang="cs-CZ" sz="1100" dirty="0">
                <a:solidFill>
                  <a:srgbClr val="002060"/>
                </a:solidFill>
                <a:latin typeface="Times New Roman" panose="02020603050405020304" pitchFamily="18" charset="0"/>
                <a:cs typeface="Times New Roman" panose="02020603050405020304" pitchFamily="18" charset="0"/>
              </a:rPr>
              <a:t>neziskových organizací. Zástupci firem přinášejí do neziskové organizace úhel pohledu profesionála z „druhé“ strany a současně přispívají k důvěryhodnosti organizace před veřejností.</a:t>
            </a:r>
            <a:endParaRPr lang="cs-CZ" sz="1100" b="1"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512417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solidFill>
                  <a:schemeClr val="bg1"/>
                </a:solidFill>
                <a:latin typeface="Times New Roman" panose="02020603050405020304" pitchFamily="18" charset="0"/>
                <a:cs typeface="Times New Roman" panose="02020603050405020304" pitchFamily="18" charset="0"/>
              </a:rPr>
              <a:t>Kategorizace dárců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Podle občanského sdružení </a:t>
            </a:r>
            <a:r>
              <a:rPr lang="cs-CZ" sz="1400" b="1" i="1" dirty="0">
                <a:solidFill>
                  <a:schemeClr val="bg1"/>
                </a:solidFill>
                <a:latin typeface="Times New Roman" panose="02020603050405020304" pitchFamily="18" charset="0"/>
                <a:cs typeface="Times New Roman" panose="02020603050405020304" pitchFamily="18" charset="0"/>
              </a:rPr>
              <a:t>Fóra dárců </a:t>
            </a:r>
            <a:r>
              <a:rPr lang="cs-CZ" sz="1400" dirty="0">
                <a:solidFill>
                  <a:schemeClr val="bg1"/>
                </a:solidFill>
                <a:latin typeface="Times New Roman" panose="02020603050405020304" pitchFamily="18" charset="0"/>
                <a:cs typeface="Times New Roman" panose="02020603050405020304" pitchFamily="18" charset="0"/>
              </a:rPr>
              <a:t>by měl „dobrý firemní dárce,“ splňovat těchto pět základních znaků:</a:t>
            </a:r>
          </a:p>
        </p:txBody>
      </p:sp>
      <p:sp>
        <p:nvSpPr>
          <p:cNvPr id="5" name="Zástupný symbol pro obsah 2"/>
          <p:cNvSpPr txBox="1">
            <a:spLocks/>
          </p:cNvSpPr>
          <p:nvPr/>
        </p:nvSpPr>
        <p:spPr>
          <a:xfrm>
            <a:off x="3777325" y="411510"/>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Existence dlouhodobé strategie dárcovství.</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Transparentnost (zveřejňování okolností, za jakých firma poskytuje podporu).</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Odlišení praxe sponzoringu a dárcovství.</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Využívání různých nástrojů firemní filantropie (věcné dary, dobrovolnictví zaměstnanců…).</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Využívání daňových zvýhodnění.</a:t>
            </a:r>
          </a:p>
          <a:p>
            <a:endParaRPr lang="cs-CZ" sz="1400" b="1"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85306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solidFill>
                  <a:schemeClr val="bg1"/>
                </a:solidFill>
                <a:latin typeface="Times New Roman" panose="02020603050405020304" pitchFamily="18" charset="0"/>
                <a:cs typeface="Times New Roman" panose="02020603050405020304" pitchFamily="18" charset="0"/>
              </a:rPr>
              <a:t>Kategorizace dárců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Lze také vycházet z </a:t>
            </a:r>
            <a:r>
              <a:rPr lang="cs-CZ" sz="1400" b="1" dirty="0">
                <a:solidFill>
                  <a:schemeClr val="bg1"/>
                </a:solidFill>
                <a:latin typeface="Times New Roman" panose="02020603050405020304" pitchFamily="18" charset="0"/>
                <a:cs typeface="Times New Roman" panose="02020603050405020304" pitchFamily="18" charset="0"/>
              </a:rPr>
              <a:t>motivu dárců:</a:t>
            </a:r>
          </a:p>
        </p:txBody>
      </p:sp>
      <p:sp>
        <p:nvSpPr>
          <p:cNvPr id="5" name="Zástupný symbol pro obsah 2"/>
          <p:cNvSpPr txBox="1">
            <a:spLocks/>
          </p:cNvSpPr>
          <p:nvPr/>
        </p:nvSpPr>
        <p:spPr>
          <a:xfrm>
            <a:off x="3777325" y="0"/>
            <a:ext cx="4136404"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endParaRPr lang="cs-CZ" sz="12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endParaRPr lang="cs-CZ" sz="12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200" b="1" dirty="0">
                <a:solidFill>
                  <a:srgbClr val="002060"/>
                </a:solidFill>
                <a:latin typeface="Times New Roman" panose="02020603050405020304" pitchFamily="18" charset="0"/>
                <a:cs typeface="Times New Roman" panose="02020603050405020304" pitchFamily="18" charset="0"/>
              </a:rPr>
              <a:t>Dárce mecenáš</a:t>
            </a:r>
            <a:r>
              <a:rPr lang="cs-CZ" sz="1200" dirty="0">
                <a:solidFill>
                  <a:srgbClr val="002060"/>
                </a:solidFill>
                <a:latin typeface="Times New Roman" panose="02020603050405020304" pitchFamily="18" charset="0"/>
                <a:cs typeface="Times New Roman" panose="02020603050405020304" pitchFamily="18" charset="0"/>
              </a:rPr>
              <a:t>. Tento typ je </a:t>
            </a:r>
            <a:r>
              <a:rPr lang="cs-CZ" sz="1200" b="1" dirty="0">
                <a:solidFill>
                  <a:srgbClr val="002060"/>
                </a:solidFill>
                <a:latin typeface="Times New Roman" panose="02020603050405020304" pitchFamily="18" charset="0"/>
                <a:cs typeface="Times New Roman" panose="02020603050405020304" pitchFamily="18" charset="0"/>
              </a:rPr>
              <a:t>opravdový filantrop</a:t>
            </a:r>
            <a:r>
              <a:rPr lang="cs-CZ" sz="1200" dirty="0">
                <a:solidFill>
                  <a:srgbClr val="002060"/>
                </a:solidFill>
                <a:latin typeface="Times New Roman" panose="02020603050405020304" pitchFamily="18" charset="0"/>
                <a:cs typeface="Times New Roman" panose="02020603050405020304" pitchFamily="18" charset="0"/>
              </a:rPr>
              <a:t>, kterému skutečně záleží na podporované oblasti a je ochoten na ně věnovat i značně vysokou částku.</a:t>
            </a:r>
          </a:p>
          <a:p>
            <a:pPr>
              <a:buFont typeface="+mj-lt"/>
              <a:buAutoNum type="arabicPeriod"/>
            </a:pPr>
            <a:endParaRPr lang="cs-CZ" sz="12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200" b="1" dirty="0">
                <a:solidFill>
                  <a:srgbClr val="002060"/>
                </a:solidFill>
                <a:latin typeface="Times New Roman" panose="02020603050405020304" pitchFamily="18" charset="0"/>
                <a:cs typeface="Times New Roman" panose="02020603050405020304" pitchFamily="18" charset="0"/>
              </a:rPr>
              <a:t>Dárce obchodník</a:t>
            </a:r>
            <a:r>
              <a:rPr lang="cs-CZ" sz="1200" dirty="0">
                <a:solidFill>
                  <a:srgbClr val="002060"/>
                </a:solidFill>
                <a:latin typeface="Times New Roman" panose="02020603050405020304" pitchFamily="18" charset="0"/>
                <a:cs typeface="Times New Roman" panose="02020603050405020304" pitchFamily="18" charset="0"/>
              </a:rPr>
              <a:t>. Jde o typ, kterému je celkem lhostejná záchrana nebo osud dané oblasti. Bývá zpravidla </a:t>
            </a:r>
            <a:r>
              <a:rPr lang="cs-CZ" sz="1200" b="1" dirty="0">
                <a:solidFill>
                  <a:srgbClr val="002060"/>
                </a:solidFill>
                <a:latin typeface="Times New Roman" panose="02020603050405020304" pitchFamily="18" charset="0"/>
                <a:cs typeface="Times New Roman" panose="02020603050405020304" pitchFamily="18" charset="0"/>
              </a:rPr>
              <a:t>motivován získat osobně nebo pro firmu v určitých kruzích pověst podporovatele veřejně prospěšných aktivit</a:t>
            </a:r>
            <a:r>
              <a:rPr lang="cs-CZ" sz="1200" dirty="0">
                <a:solidFill>
                  <a:srgbClr val="002060"/>
                </a:solidFill>
                <a:latin typeface="Times New Roman" panose="02020603050405020304" pitchFamily="18" charset="0"/>
                <a:cs typeface="Times New Roman" panose="02020603050405020304" pitchFamily="18" charset="0"/>
              </a:rPr>
              <a:t> a rovněž uplatnit daňové úlevy jako vedlejší přínos této firemní pověsti.</a:t>
            </a:r>
          </a:p>
          <a:p>
            <a:pPr>
              <a:buFont typeface="+mj-lt"/>
              <a:buAutoNum type="arabicPeriod"/>
            </a:pPr>
            <a:endParaRPr lang="cs-CZ" sz="12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200" b="1" dirty="0">
                <a:solidFill>
                  <a:srgbClr val="002060"/>
                </a:solidFill>
                <a:latin typeface="Times New Roman" panose="02020603050405020304" pitchFamily="18" charset="0"/>
                <a:cs typeface="Times New Roman" panose="02020603050405020304" pitchFamily="18" charset="0"/>
              </a:rPr>
              <a:t>Dárce nedárce</a:t>
            </a:r>
            <a:r>
              <a:rPr lang="cs-CZ" sz="1200" dirty="0">
                <a:solidFill>
                  <a:srgbClr val="002060"/>
                </a:solidFill>
                <a:latin typeface="Times New Roman" panose="02020603050405020304" pitchFamily="18" charset="0"/>
                <a:cs typeface="Times New Roman" panose="02020603050405020304" pitchFamily="18" charset="0"/>
              </a:rPr>
              <a:t>, který </a:t>
            </a:r>
            <a:r>
              <a:rPr lang="cs-CZ" sz="1200" b="1" dirty="0">
                <a:solidFill>
                  <a:srgbClr val="002060"/>
                </a:solidFill>
                <a:latin typeface="Times New Roman" panose="02020603050405020304" pitchFamily="18" charset="0"/>
                <a:cs typeface="Times New Roman" panose="02020603050405020304" pitchFamily="18" charset="0"/>
              </a:rPr>
              <a:t>nemá </a:t>
            </a:r>
            <a:r>
              <a:rPr lang="cs-CZ" sz="1200" dirty="0">
                <a:solidFill>
                  <a:srgbClr val="002060"/>
                </a:solidFill>
                <a:latin typeface="Times New Roman" panose="02020603050405020304" pitchFamily="18" charset="0"/>
                <a:cs typeface="Times New Roman" panose="02020603050405020304" pitchFamily="18" charset="0"/>
              </a:rPr>
              <a:t>vůbec na zřeteli jakýkoliv </a:t>
            </a:r>
            <a:r>
              <a:rPr lang="cs-CZ" sz="1200" b="1" dirty="0">
                <a:solidFill>
                  <a:srgbClr val="002060"/>
                </a:solidFill>
                <a:latin typeface="Times New Roman" panose="02020603050405020304" pitchFamily="18" charset="0"/>
                <a:cs typeface="Times New Roman" panose="02020603050405020304" pitchFamily="18" charset="0"/>
              </a:rPr>
              <a:t>veřejně prospěšný zájem</a:t>
            </a:r>
            <a:r>
              <a:rPr lang="cs-CZ" sz="1200" dirty="0">
                <a:solidFill>
                  <a:srgbClr val="002060"/>
                </a:solidFill>
                <a:latin typeface="Times New Roman" panose="02020603050405020304" pitchFamily="18" charset="0"/>
                <a:cs typeface="Times New Roman" panose="02020603050405020304" pitchFamily="18" charset="0"/>
              </a:rPr>
              <a:t>. Patrně mu ani příliš nezáleží na daňových úlevách nebo na vytváření dobré pověsti firmy. </a:t>
            </a:r>
          </a:p>
          <a:p>
            <a:pPr lvl="1"/>
            <a:r>
              <a:rPr lang="cs-CZ" sz="1200" dirty="0">
                <a:solidFill>
                  <a:srgbClr val="002060"/>
                </a:solidFill>
                <a:latin typeface="Times New Roman" panose="02020603050405020304" pitchFamily="18" charset="0"/>
                <a:cs typeface="Times New Roman" panose="02020603050405020304" pitchFamily="18" charset="0"/>
              </a:rPr>
              <a:t>Část těchto dárců nedárců (spíše sponzorů) ve skutečnosti ani nenabízí dar, ale svoji </a:t>
            </a:r>
            <a:r>
              <a:rPr lang="cs-CZ" sz="1200" b="1" dirty="0">
                <a:solidFill>
                  <a:srgbClr val="002060"/>
                </a:solidFill>
                <a:latin typeface="Times New Roman" panose="02020603050405020304" pitchFamily="18" charset="0"/>
                <a:cs typeface="Times New Roman" panose="02020603050405020304" pitchFamily="18" charset="0"/>
              </a:rPr>
              <a:t>podporu formuluje jako odměnu za služby za jiné činnosti </a:t>
            </a:r>
            <a:r>
              <a:rPr lang="cs-CZ" sz="1200" dirty="0">
                <a:solidFill>
                  <a:srgbClr val="002060"/>
                </a:solidFill>
                <a:latin typeface="Times New Roman" panose="02020603050405020304" pitchFamily="18" charset="0"/>
                <a:cs typeface="Times New Roman" panose="02020603050405020304" pitchFamily="18" charset="0"/>
              </a:rPr>
              <a:t>(někdy pod záminkou daru nebo i zcela otevřeně). Většinou jde o provádění reklamy, a to nejen pro ně samotné, ale i pro další podnikatele.</a:t>
            </a:r>
          </a:p>
          <a:p>
            <a:endParaRPr lang="cs-CZ" sz="1400" b="1"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423229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solidFill>
                  <a:schemeClr val="bg1"/>
                </a:solidFill>
                <a:latin typeface="Times New Roman" panose="02020603050405020304" pitchFamily="18" charset="0"/>
                <a:cs typeface="Times New Roman" panose="02020603050405020304" pitchFamily="18" charset="0"/>
              </a:rPr>
              <a:t>Kategorizace dárců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Posledním tříděním donátorů je např. </a:t>
            </a:r>
            <a:r>
              <a:rPr lang="cs-CZ" sz="1400" b="1" dirty="0">
                <a:solidFill>
                  <a:schemeClr val="bg1"/>
                </a:solidFill>
                <a:latin typeface="Times New Roman" panose="02020603050405020304" pitchFamily="18" charset="0"/>
                <a:cs typeface="Times New Roman" panose="02020603050405020304" pitchFamily="18" charset="0"/>
              </a:rPr>
              <a:t>podle velikosti firmy:</a:t>
            </a:r>
          </a:p>
        </p:txBody>
      </p:sp>
      <p:sp>
        <p:nvSpPr>
          <p:cNvPr id="5" name="Zástupný symbol pro obsah 2"/>
          <p:cNvSpPr txBox="1">
            <a:spLocks/>
          </p:cNvSpPr>
          <p:nvPr/>
        </p:nvSpPr>
        <p:spPr>
          <a:xfrm>
            <a:off x="3777325" y="0"/>
            <a:ext cx="4136404"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Velikost donátora má nezanedbatelný vliv na možnost dar poskytnout a na výši tohoto daru.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Živnostník se v tomto nemůže rovnat velké společnosti, která vyvíjí své aktivity na celém území státu.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Nemusí ale vždy platit, že čím má dárce vyšší movitý a nemovitý majetek, tím více může někoho finančně či nefinančně podporovat.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Když pomineme motivy dárců, hraje důležitou roli stabilita podniku a s ní úzce související dlouhodobá ziskovost.</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27047028"/>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14280</TotalTime>
  <Words>4594</Words>
  <Application>Microsoft Office PowerPoint</Application>
  <PresentationFormat>Předvádění na obrazovce (16:9)</PresentationFormat>
  <Paragraphs>510</Paragraphs>
  <Slides>39</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39</vt:i4>
      </vt:variant>
    </vt:vector>
  </HeadingPairs>
  <TitlesOfParts>
    <vt:vector size="45" baseType="lpstr">
      <vt:lpstr>Arial</vt:lpstr>
      <vt:lpstr>Calibri</vt:lpstr>
      <vt:lpstr>Enriqueta</vt:lpstr>
      <vt:lpstr>Times New Roman</vt:lpstr>
      <vt:lpstr>Wingdings</vt:lpstr>
      <vt:lpstr>SLU</vt:lpstr>
      <vt:lpstr>Filantropie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České dárcovství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Děkuji za pozornost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Pavel Adámek</cp:lastModifiedBy>
  <cp:revision>382</cp:revision>
  <dcterms:created xsi:type="dcterms:W3CDTF">2016-07-06T15:42:34Z</dcterms:created>
  <dcterms:modified xsi:type="dcterms:W3CDTF">2022-12-12T21:20:17Z</dcterms:modified>
</cp:coreProperties>
</file>