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46" r:id="rId3"/>
    <p:sldId id="277" r:id="rId4"/>
    <p:sldId id="265" r:id="rId5"/>
    <p:sldId id="311" r:id="rId6"/>
    <p:sldId id="314" r:id="rId7"/>
    <p:sldId id="310" r:id="rId8"/>
    <p:sldId id="313" r:id="rId9"/>
    <p:sldId id="297" r:id="rId10"/>
    <p:sldId id="298" r:id="rId11"/>
    <p:sldId id="316" r:id="rId12"/>
    <p:sldId id="318" r:id="rId13"/>
    <p:sldId id="319" r:id="rId14"/>
    <p:sldId id="320" r:id="rId15"/>
    <p:sldId id="321" r:id="rId16"/>
    <p:sldId id="322" r:id="rId17"/>
    <p:sldId id="344" r:id="rId18"/>
    <p:sldId id="345" r:id="rId19"/>
    <p:sldId id="323" r:id="rId20"/>
    <p:sldId id="324" r:id="rId21"/>
    <p:sldId id="325" r:id="rId22"/>
    <p:sldId id="326" r:id="rId23"/>
    <p:sldId id="327" r:id="rId24"/>
    <p:sldId id="347" r:id="rId25"/>
    <p:sldId id="338" r:id="rId26"/>
    <p:sldId id="328" r:id="rId27"/>
    <p:sldId id="348" r:id="rId28"/>
    <p:sldId id="349" r:id="rId29"/>
    <p:sldId id="350" r:id="rId30"/>
    <p:sldId id="351" r:id="rId31"/>
    <p:sldId id="352" r:id="rId32"/>
    <p:sldId id="330" r:id="rId33"/>
    <p:sldId id="353" r:id="rId34"/>
    <p:sldId id="336" r:id="rId35"/>
    <p:sldId id="339" r:id="rId36"/>
    <p:sldId id="354" r:id="rId37"/>
    <p:sldId id="355" r:id="rId38"/>
    <p:sldId id="341" r:id="rId39"/>
    <p:sldId id="342" r:id="rId40"/>
    <p:sldId id="343" r:id="rId41"/>
    <p:sldId id="309" r:id="rId4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9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5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69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08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47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72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114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999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914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0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Zakládání podniku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95536" y="2499742"/>
            <a:ext cx="5256584" cy="20882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a organizace kurzu </a:t>
            </a: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cíl, obsah, literatura, materiály ke studiu, doporučené další zdroje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k požadavkům a nárokům na seminární práci </a:t>
            </a: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obsahové zaměření, struktura, organizace podnikatelského plánu…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 a dotazy studentů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08712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jedna kráva  = 8 byznys modelů…</a:t>
            </a:r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BE8483-4289-4618-A72E-76B45FF34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53" t="9875" r="4353" b="70009"/>
          <a:stretch/>
        </p:blipFill>
        <p:spPr>
          <a:xfrm>
            <a:off x="-126269" y="654608"/>
            <a:ext cx="2376264" cy="437014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9F7A1E2-02B7-4C0D-A8B9-0C9808A5B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00" b="49303"/>
          <a:stretch/>
        </p:blipFill>
        <p:spPr>
          <a:xfrm>
            <a:off x="2284239" y="663405"/>
            <a:ext cx="2350195" cy="43613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EAFB31C-FC5B-4F24-8C9B-CC7411C87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00" b="29000"/>
          <a:stretch/>
        </p:blipFill>
        <p:spPr>
          <a:xfrm>
            <a:off x="4668679" y="652448"/>
            <a:ext cx="2279586" cy="435549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BCCFFC5-385E-43ED-AB80-00632F42C725}"/>
              </a:ext>
            </a:extLst>
          </p:cNvPr>
          <p:cNvSpPr txBox="1"/>
          <p:nvPr/>
        </p:nvSpPr>
        <p:spPr>
          <a:xfrm>
            <a:off x="7884368" y="51470"/>
            <a:ext cx="1080120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11C1FD-4ABE-4FEC-ACBD-98223AD77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00" b="8000"/>
          <a:stretch/>
        </p:blipFill>
        <p:spPr>
          <a:xfrm>
            <a:off x="6982510" y="652447"/>
            <a:ext cx="2161491" cy="43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8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struktura:</a:t>
            </a:r>
            <a:endParaRPr lang="it-IT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Titulní strana</a:t>
            </a: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- CANVAS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Produkt/služba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odvětví/sektoru, trhu, zákazníka, konkurence, dodavatelů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Marketingový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Výrobní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Informace k seminární práci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2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strana podnikatelského plánu představuje ty nejzákladnější informace podnikatelského plánu. 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Obsahově neplní významnou funkci, proto je kladen důraz na formální provedení.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32183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/>
              <a:t>Jednotlivé části titulní strany: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Název projektu</a:t>
            </a:r>
          </a:p>
          <a:p>
            <a:r>
              <a:rPr lang="cs-CZ" sz="1400" dirty="0"/>
              <a:t>Logo</a:t>
            </a:r>
          </a:p>
          <a:p>
            <a:r>
              <a:rPr lang="cs-CZ" sz="1400" dirty="0"/>
              <a:t>Kontaktní údaje</a:t>
            </a:r>
          </a:p>
          <a:p>
            <a:r>
              <a:rPr lang="cs-CZ" sz="1400" dirty="0"/>
              <a:t>Sídlo společnosti</a:t>
            </a:r>
          </a:p>
          <a:p>
            <a:r>
              <a:rPr lang="cs-CZ" sz="1400" dirty="0"/>
              <a:t>Údaje o podnikateli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Titulní strana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 (shrnutí) - týká se zaujetí externích čtenářů (investorů, partnerů), nejdůležitější složkou podnikatelského plánu.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stručný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 o nejdůležitějších bodech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podnikatelského záměru a je vstupním vchodem pro celý plán. Jako první část plánu musí shrnutí bezpochyby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zanechat dojem a upoutat pozornost.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potřeba plýtvat slovy, ale psát stručně, poutavě, tvořit příběh a tím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vyvolat emoce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dirty="0"/>
              <a:t>Prostřednictvím shrnutí podnikatel postihuje nejdůležitější složky svého podnikání: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Jméno a místo podnikání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Obchodní koncept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Prodávaný produkt/služba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Plněná potřeba na trhu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Konkurenční výhoda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Klíčové faktory úspěchu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Ziskovost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Momentální situace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Účel podnikatelského plánu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Potřeba investice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Jednotlivé body se dále rozvíjejí v dalších částech plánu. Executive summary se </a:t>
            </a:r>
            <a:r>
              <a:rPr lang="cs-CZ" sz="1400" b="1" dirty="0"/>
              <a:t>píše na závěr</a:t>
            </a:r>
            <a:r>
              <a:rPr lang="cs-CZ" sz="1400" dirty="0"/>
              <a:t>, až si podnikatel uspořádá své myšlenky, shrnuje jen to nejpodstatnější a nejzajímavější. Co do rozsahu, text by měl být </a:t>
            </a:r>
            <a:r>
              <a:rPr lang="cs-CZ" sz="1400" b="1" dirty="0"/>
              <a:t>maximálně na dvě strany</a:t>
            </a:r>
            <a:r>
              <a:rPr lang="cs-CZ" sz="1400" dirty="0"/>
              <a:t>.</a:t>
            </a:r>
          </a:p>
          <a:p>
            <a:pPr marL="0" indent="0"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Executive summary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se buď formuje a připravuje na svůj vznik nebo je již založená a funguje. V obou případech je možné blíže specifikovat a popsat základní informace jako například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 podnikání a trh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působnosti.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/>
              <a:t>Fungující společnost se zaměří na konkrétní údaje o sobě samé a o svém dosavadním působení tj. datum a místo vzniku, zakladatelé a dosavadní pokrok.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Je-li projekt nerealizovaný, uvede se zamýšlená </a:t>
            </a:r>
            <a:r>
              <a:rPr lang="cs-CZ" sz="1400" b="1" dirty="0"/>
              <a:t>forma</a:t>
            </a:r>
            <a:r>
              <a:rPr lang="cs-CZ" sz="1400" dirty="0"/>
              <a:t> založení společnosti, horizont pro začátek podnikání, případně jiné podstatné informace spojené se založením.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Na základní otázku </a:t>
            </a:r>
            <a:r>
              <a:rPr lang="cs-CZ" sz="1400" b="1" dirty="0"/>
              <a:t>„Co chci dělat?“ </a:t>
            </a:r>
            <a:r>
              <a:rPr lang="cs-CZ" sz="1400" dirty="0"/>
              <a:t>odpovídá vize společnosti. Jde nejen o způsob a styl směřování, ale i komunikace s okolím o hodnotách, principech a kultuře celé společnosti.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Nutno uvést - </a:t>
            </a:r>
            <a:r>
              <a:rPr lang="cs-CZ" sz="1400" b="1" dirty="0"/>
              <a:t>informace o partnerech.</a:t>
            </a:r>
          </a:p>
          <a:p>
            <a:pPr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Požadavky na </a:t>
            </a:r>
            <a:r>
              <a:rPr lang="cs-CZ" sz="1400" b="1" dirty="0"/>
              <a:t>potřebnou investici </a:t>
            </a:r>
            <a:r>
              <a:rPr lang="cs-CZ" sz="1400" dirty="0"/>
              <a:t>nebo jinou spolupráci s investory, respektive dalšími subjekty.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3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 se dá rozdělit do následujících 4 částí: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o společnosti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Základní informace o společnosti</a:t>
            </a:r>
            <a:endParaRPr lang="cs-CZ" sz="1400" dirty="0"/>
          </a:p>
          <a:p>
            <a:pPr>
              <a:defRPr/>
            </a:pPr>
            <a:r>
              <a:rPr lang="cs-CZ" sz="1400" dirty="0"/>
              <a:t>Druh podnikání a odvětví</a:t>
            </a:r>
          </a:p>
          <a:p>
            <a:pPr>
              <a:defRPr/>
            </a:pPr>
            <a:r>
              <a:rPr lang="cs-CZ" sz="1400" dirty="0"/>
              <a:t>Právní subjektivita</a:t>
            </a:r>
          </a:p>
          <a:p>
            <a:pPr>
              <a:defRPr/>
            </a:pPr>
            <a:r>
              <a:rPr lang="cs-CZ" sz="1400" dirty="0"/>
              <a:t>Vlastnictví firmy/management</a:t>
            </a:r>
          </a:p>
          <a:p>
            <a:pPr>
              <a:defRPr/>
            </a:pPr>
            <a:r>
              <a:rPr lang="cs-CZ" sz="1400" dirty="0"/>
              <a:t>Založení podniku</a:t>
            </a:r>
          </a:p>
          <a:p>
            <a:pPr>
              <a:defRPr/>
            </a:pPr>
            <a:r>
              <a:rPr lang="cs-CZ" sz="1400" dirty="0"/>
              <a:t>Lokace</a:t>
            </a:r>
          </a:p>
          <a:p>
            <a:pPr>
              <a:defRPr/>
            </a:pPr>
            <a:r>
              <a:rPr lang="cs-CZ" sz="1400" dirty="0"/>
              <a:t>Majetek, zařízení a zázemí</a:t>
            </a:r>
          </a:p>
          <a:p>
            <a:pPr>
              <a:defRPr/>
            </a:pPr>
            <a:r>
              <a:rPr lang="cs-CZ" sz="1400" dirty="0"/>
              <a:t>Relevantní historie (významné milníky, úspěchy)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Vize</a:t>
            </a:r>
          </a:p>
          <a:p>
            <a:pPr>
              <a:defRPr/>
            </a:pPr>
            <a:r>
              <a:rPr lang="cs-CZ" sz="1400" dirty="0"/>
              <a:t>    Poslání</a:t>
            </a:r>
          </a:p>
          <a:p>
            <a:pPr>
              <a:defRPr/>
            </a:pPr>
            <a:r>
              <a:rPr lang="cs-CZ" sz="1400" dirty="0"/>
              <a:t>    Fáze, v níž se společnost nachází</a:t>
            </a:r>
          </a:p>
          <a:p>
            <a:pPr>
              <a:defRPr/>
            </a:pPr>
            <a:r>
              <a:rPr lang="cs-CZ" sz="1400" dirty="0"/>
              <a:t>    Plán realizace start-</a:t>
            </a:r>
            <a:r>
              <a:rPr lang="cs-CZ" sz="1400" dirty="0" err="1"/>
              <a:t>upové</a:t>
            </a:r>
            <a:r>
              <a:rPr lang="cs-CZ" sz="1400" dirty="0"/>
              <a:t> fáze</a:t>
            </a:r>
          </a:p>
          <a:p>
            <a:pPr>
              <a:defRPr/>
            </a:pPr>
            <a:r>
              <a:rPr lang="cs-CZ" sz="1400" dirty="0"/>
              <a:t>    Budoucí rozvoj společnosti</a:t>
            </a:r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 se dá rozdělit do následujících 4 částí: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o společnosti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Partneři</a:t>
            </a:r>
          </a:p>
          <a:p>
            <a:pPr>
              <a:defRPr/>
            </a:pPr>
            <a:r>
              <a:rPr lang="cs-CZ" sz="1400" dirty="0"/>
              <a:t>    Vyjmenování strategických partnerů</a:t>
            </a:r>
          </a:p>
          <a:p>
            <a:pPr>
              <a:defRPr/>
            </a:pPr>
            <a:r>
              <a:rPr lang="cs-CZ" sz="1400" dirty="0"/>
              <a:t>    Potencionální partneři</a:t>
            </a:r>
          </a:p>
          <a:p>
            <a:pPr>
              <a:defRPr/>
            </a:pPr>
            <a:r>
              <a:rPr lang="cs-CZ" sz="1400" dirty="0"/>
              <a:t>    Přínos spolupráce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b="1" dirty="0"/>
              <a:t>Investor(</a:t>
            </a:r>
            <a:r>
              <a:rPr lang="cs-CZ" sz="1400" b="1" dirty="0" err="1"/>
              <a:t>ři</a:t>
            </a:r>
            <a:r>
              <a:rPr lang="cs-CZ" sz="1400" b="1" dirty="0"/>
              <a:t>)</a:t>
            </a:r>
          </a:p>
          <a:p>
            <a:pPr>
              <a:defRPr/>
            </a:pPr>
            <a:r>
              <a:rPr lang="cs-CZ" sz="1400" dirty="0"/>
              <a:t>nároky, forma spolupráce (skrytý společník, jednatel, spolumajitel…)</a:t>
            </a:r>
          </a:p>
          <a:p>
            <a:pPr>
              <a:defRPr/>
            </a:pPr>
            <a:r>
              <a:rPr lang="cs-CZ" sz="1400" dirty="0"/>
              <a:t>finanční/strategická pomoc výše investice versus podíl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/>
              <a:t>Postupná tvorba business modelu pomocí </a:t>
            </a:r>
            <a:r>
              <a:rPr lang="cs-CZ" sz="1400" b="1" dirty="0"/>
              <a:t>Business Model Canvas</a:t>
            </a:r>
            <a:r>
              <a:rPr lang="cs-CZ" sz="1400" dirty="0"/>
              <a:t> – kniha: </a:t>
            </a:r>
            <a:r>
              <a:rPr lang="cs-CZ" sz="1400" i="1" dirty="0" err="1"/>
              <a:t>Osterwalder</a:t>
            </a:r>
            <a:r>
              <a:rPr lang="cs-CZ" sz="1400" i="1" dirty="0"/>
              <a:t>, </a:t>
            </a:r>
            <a:r>
              <a:rPr lang="cs-CZ" sz="1400" i="1" dirty="0" err="1"/>
              <a:t>Pigneur</a:t>
            </a:r>
            <a:r>
              <a:rPr lang="cs-CZ" sz="1400" i="1" dirty="0"/>
              <a:t>, 2010. Tvorba business modelů.</a:t>
            </a:r>
          </a:p>
          <a:p>
            <a:pPr marL="0" indent="0">
              <a:buNone/>
              <a:defRPr/>
            </a:pPr>
            <a:endParaRPr lang="cs-CZ" sz="1400" i="1" dirty="0"/>
          </a:p>
          <a:p>
            <a:pPr marL="0" indent="0">
              <a:buNone/>
              <a:defRPr/>
            </a:pPr>
            <a:r>
              <a:rPr lang="cs-CZ" sz="1400" dirty="0"/>
              <a:t>Základem je plátno Business Model Canvas skládající se z devíti částí: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Zákaznické segmenty </a:t>
            </a:r>
            <a:r>
              <a:rPr lang="cs-CZ" sz="1200" dirty="0"/>
              <a:t>– Zákazníci jsou zdrojem příjmů podnikání. Určete, kteří zákazníci si nyní nejčastěji kupují vaše produkty. Rozdělte je do skupin, které podrobněji popište.</a:t>
            </a:r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Poskytovaná hodnota </a:t>
            </a:r>
            <a:r>
              <a:rPr lang="cs-CZ" sz="1200" dirty="0"/>
              <a:t>– Popište, jaké problémy zákazníka řešíte a co užitím vašeho produktu nebo služby získá. Hodnota produktu uspokojuje potřebu zákazníka.</a:t>
            </a:r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Distribuční kanály </a:t>
            </a:r>
            <a:r>
              <a:rPr lang="cs-CZ" sz="1200" dirty="0"/>
              <a:t>– Určete, jakým způsobem kontaktujete svého zákazníka a jakým způsobem doručujete své výrobky nebo služby.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14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DDD3A9F-BCFA-4D2B-8285-C81B0AD36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6342"/>
            <a:ext cx="3816424" cy="2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model???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Devět částí modelu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dirty="0"/>
              <a:t>Základem je plátno Business Model Canvas skládající se z devíti částí: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Vztahy se zákazníky </a:t>
            </a:r>
            <a:r>
              <a:rPr lang="cs-CZ" sz="1200" dirty="0"/>
              <a:t>– Popište, jakým způsobem komunikujete se svými zákazníky, abyste s nimi budovali dlouhodobé vztahy.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Zdroje příjmů </a:t>
            </a:r>
            <a:r>
              <a:rPr lang="cs-CZ" sz="1200" dirty="0"/>
              <a:t>– Popište, jak a za co konkrétně vaši zákazníci platí. Mezi typické zdroje příjmů patří například platba za využití služby, pronájem, předplatné.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Klíčové zdroje </a:t>
            </a:r>
            <a:r>
              <a:rPr lang="cs-CZ" sz="1200" dirty="0"/>
              <a:t>– Určete, co všechno potřebujete, abyste mohli provádět klíčové činnosti. Patří sem fyzické zdroje, duševní zdroje, lidské zdroje a finanční zdroje.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Klíčové činnosti </a:t>
            </a:r>
            <a:r>
              <a:rPr lang="cs-CZ" sz="1200" dirty="0"/>
              <a:t>– Vyjmenujte základní činnosti, pomocí kterých vyrábíte výrobky nebo poskytujete služby. Mezi klíčové činnosti zpravidla patří výroba, realizace služby, komunikace nebo koordinace.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Klíčová partnerství </a:t>
            </a:r>
            <a:r>
              <a:rPr lang="cs-CZ" sz="1200" dirty="0"/>
              <a:t>– Pro své podnikání potřebujete další subjekty. Mohou to být například dodavatelé nebo jiní partneři.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Struktura nákladů </a:t>
            </a:r>
            <a:r>
              <a:rPr lang="cs-CZ" sz="1200" dirty="0"/>
              <a:t>– Sepište všechny nejdůležitější náklady, které jsou spojené s vaší podnikatelskou činností.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14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2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podnikání kriticky závisí na nabízené službě nebo produktu.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produktu/služby zase závisí na míře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potřeb trhu.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411510"/>
            <a:ext cx="4104456" cy="361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/>
              <a:t>Základní otázkou je, </a:t>
            </a:r>
            <a:r>
              <a:rPr lang="cs-CZ" sz="1400" b="1" i="1" dirty="0"/>
              <a:t>jaký problém je řešen a co to přinese zákazníkům</a:t>
            </a:r>
            <a:r>
              <a:rPr lang="cs-CZ" sz="1400" dirty="0"/>
              <a:t>, jak se splní jejich potřeba.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Nemusí se vždy jednat o revoluční objev, ale stačí být </a:t>
            </a:r>
            <a:r>
              <a:rPr lang="cs-CZ" sz="1400" b="1" i="1" dirty="0"/>
              <a:t>efektivnější, inovativní </a:t>
            </a:r>
            <a:r>
              <a:rPr lang="cs-CZ" sz="1400" dirty="0"/>
              <a:t>ve smyslu kvalitnějšího provedení.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Problém, který podnikání řeší je většinou problémem lidským, na jeho řešení se musí nazírat </a:t>
            </a:r>
            <a:r>
              <a:rPr lang="cs-CZ" sz="1400" b="1" i="1" dirty="0"/>
              <a:t>empaticky a zákaznickou optikou</a:t>
            </a:r>
            <a:r>
              <a:rPr lang="cs-CZ" sz="1400" dirty="0"/>
              <a:t>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Dobré řešení poskytuje </a:t>
            </a:r>
            <a:r>
              <a:rPr lang="cs-CZ" sz="1400" b="1" i="1" dirty="0"/>
              <a:t>zákazníkům užitek</a:t>
            </a:r>
            <a:r>
              <a:rPr lang="cs-CZ" sz="1400" dirty="0"/>
              <a:t>, </a:t>
            </a:r>
            <a:r>
              <a:rPr lang="cs-CZ" sz="1400" b="1" i="1" dirty="0"/>
              <a:t>zvyšuje jejich kvalitu života </a:t>
            </a:r>
            <a:r>
              <a:rPr lang="cs-CZ" sz="1400" dirty="0"/>
              <a:t>a po této zkušenosti se mohou stát loajální ke společnosti.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Obecně platí, že obyčejný nápad neobyčejně provedený je úspěšnější než neobyčejný nápad obyčejně provedený.</a:t>
            </a:r>
            <a:endParaRPr lang="cs-CZ" sz="2800" dirty="0"/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předmětu a podmínky pro splnění.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v předmětu.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struktury seminární práce – podnikatelský plán.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260946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část není jen o strohém popisu produktu/služby, ale právě i o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popsání problému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jeho řešení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Proč? 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Jak?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Kdy?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Kde?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411510"/>
            <a:ext cx="4104456" cy="361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 když půjde o popis technologického produktu, neměl by se používat žargon či příliš odborná terminologie.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Tato skutečnost by mohla negativně působit zejména na potencionální investory, kteří nemají dostatečně hlubokou znalost konkrétního odvětví. </a:t>
            </a:r>
            <a:r>
              <a:rPr lang="cs-CZ" sz="1400" b="1" i="1" dirty="0"/>
              <a:t>Psát tedy jednoduše, a srozumitelně</a:t>
            </a:r>
            <a:r>
              <a:rPr lang="cs-CZ" sz="1400" dirty="0"/>
              <a:t>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Pro popsání produktů nebo jejich portfolia je možné pomoci si tabulkou (např. matice BCG, benchmarking a podobně), podrobnější materiál jako kresby nebo technické specifikace jsou vhodné do přílohy podnikatelského plánu.</a:t>
            </a: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7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b="1" dirty="0"/>
              <a:t>Popis služby/produktu</a:t>
            </a:r>
          </a:p>
          <a:p>
            <a:pPr>
              <a:defRPr/>
            </a:pPr>
            <a:r>
              <a:rPr lang="cs-CZ" sz="1400" dirty="0"/>
              <a:t>Vyjmenovat a popsat produkty/služby </a:t>
            </a:r>
            <a:br>
              <a:rPr lang="cs-CZ" sz="1400" dirty="0"/>
            </a:br>
            <a:r>
              <a:rPr lang="cs-CZ" sz="1400" dirty="0"/>
              <a:t>(hlavní znaky)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Vylepšení dosavadních služeb nebo zcela nový objev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Potřeba a problémy na trhu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Saturování potřeb a výhody pro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Zpětná vazba od zákazníků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Zákazníkův důvod pro koupi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Budoucí produkty (strategie do budoucna, stádium vývoje a vztah mezi vývojem a potřebou trhů)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Konkurenční srovnání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Obecné srovnání produktů s konkurencí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Silné a slabé stránky produktů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Specifické rysy (odlišení se od konkurence)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Unikátnost a konkurenční výhoda (cena, kvalita, služby)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Technologie </a:t>
            </a:r>
            <a:r>
              <a:rPr lang="cs-CZ" sz="1400" i="1" dirty="0"/>
              <a:t>(pouze u projektů v kontaktu s technologií):</a:t>
            </a:r>
          </a:p>
          <a:p>
            <a:pPr marL="0" indent="0">
              <a:buNone/>
              <a:defRPr/>
            </a:pPr>
            <a:endParaRPr lang="cs-CZ" sz="1400" i="1" dirty="0"/>
          </a:p>
          <a:p>
            <a:pPr>
              <a:defRPr/>
            </a:pPr>
            <a:r>
              <a:rPr lang="cs-CZ" sz="1400" dirty="0"/>
              <a:t>Technologické produkty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Technologie zasahující produkt (výrobní procesy)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Technologie jako zdroj konkurenční výhody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Zabezpečení (patenty, licence, užitné vzory)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Investorský axiom je: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lidé, lidé, lidé.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Nejúspěšnější firmy jsou vybudované na nejlepších lidech a tým je klíčovým faktorem rozhodujícím o přežití firmy.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399930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 lvl="0"/>
            <a:r>
              <a:rPr lang="cs-CZ" sz="1800" dirty="0"/>
              <a:t>Organizační struktura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Personální zajištění realizace podnikatelské činnosti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Vymezit kompetence pracovních míst a jejich obsazení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Mzdové náklady a možnost optimalizace personálních zdrojů</a:t>
            </a:r>
            <a:endParaRPr lang="en-GB" sz="18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Tým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realizací podnikatelské myšlenky stojí vždy jedinec, tým, investor…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Investoři v první řadě </a:t>
            </a:r>
            <a:r>
              <a:rPr lang="cs-CZ" sz="1400" b="1" dirty="0"/>
              <a:t>investují právě do lidí</a:t>
            </a:r>
            <a:r>
              <a:rPr lang="cs-CZ" sz="1400" dirty="0"/>
              <a:t>. Zajímavější je investice do kompaktního skvělého týmu s průměrným nápadem, než do skvělé myšlenky s průměrným týmem.</a:t>
            </a:r>
          </a:p>
          <a:p>
            <a:pPr>
              <a:defRPr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400" dirty="0"/>
              <a:t>Cílem tohoto oddílu je podat informace </a:t>
            </a:r>
            <a:r>
              <a:rPr lang="cs-CZ" sz="1400" b="1" dirty="0"/>
              <a:t>o všech lidech v podniku, včetně jejich kompetencí, zodpovědností a pravomocí.</a:t>
            </a:r>
            <a:r>
              <a:rPr lang="cs-CZ" sz="1400" dirty="0"/>
              <a:t>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Nejdetailnějšího popisu se dočkává manažerský tým, respektive osoby vedoucí projekt.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Investoři chtějí vědět, proč tým uspěje v realizaci svého záměru. Přesvědčit je lze jen prokázáním kvalit týmu, jeho zkušeností nebo znalostí. Schopný tým představuje konkurenční výhodu, udržitelnou výhodu.</a:t>
            </a:r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Tým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Odvětví/ sektor</a:t>
            </a:r>
          </a:p>
          <a:p>
            <a:pPr marL="0" indent="0">
              <a:buNone/>
              <a:defRPr/>
            </a:pPr>
            <a:endParaRPr lang="cs-CZ" sz="2000" b="1" dirty="0"/>
          </a:p>
          <a:p>
            <a:pPr>
              <a:defRPr/>
            </a:pPr>
            <a:r>
              <a:rPr lang="cs-CZ" sz="1800" dirty="0"/>
              <a:t>Výstupy analýzy odhalují naše znalosti o </a:t>
            </a:r>
            <a:r>
              <a:rPr lang="cs-CZ" sz="1800" b="1" dirty="0"/>
              <a:t>prostředí, povahy podnikatelské činnosti a zařazení v rámci odvětví.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Charakter sektoru/odvětví (dynamika, trendy)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Analýza makrookolí (PEST analýza)</a:t>
            </a:r>
            <a:endParaRPr lang="en-GB" sz="1800" dirty="0"/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800" b="1" dirty="0"/>
              <a:t>Trh</a:t>
            </a:r>
            <a:r>
              <a:rPr lang="cs-CZ" sz="1800" dirty="0"/>
              <a:t>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Trh dostává do </a:t>
            </a:r>
            <a:r>
              <a:rPr lang="cs-CZ" sz="1800" b="1" dirty="0"/>
              <a:t>interakce několik účastníků, </a:t>
            </a:r>
            <a:r>
              <a:rPr lang="cs-CZ" sz="1800" dirty="0"/>
              <a:t>v centru zájmu společností jsou hlavně zákazníci, další důležití hráči jsou konkurenti, dodavatelé, odběratelé a další.</a:t>
            </a:r>
          </a:p>
          <a:p>
            <a:pPr>
              <a:defRPr/>
            </a:pPr>
            <a:endParaRPr lang="cs-CZ" sz="1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1800" dirty="0"/>
              <a:t>Trh je místem, kde se setkává nakupující s prodávajícím a společně vstupují do vzájemné interakce.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Pro efektivní prodej produktů/služeb musí podnikatel poznat svůj trh.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7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783985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600" b="1" dirty="0"/>
              <a:t>Zákazníci</a:t>
            </a:r>
            <a:r>
              <a:rPr lang="cs-CZ" sz="1600" dirty="0"/>
              <a:t>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Zkoumat zájem je možné několika způsoby, doporučuje se např. seznámení zákazníků s prototypem nebo nabídka doposud nerealizované služby a následná reakce zákazníků (kolik jsou schopní za produkt/službu zaplatit a za jakých okolností).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Strategie pro výzkum - </a:t>
            </a:r>
            <a:r>
              <a:rPr lang="cs-CZ" sz="1600" dirty="0" err="1"/>
              <a:t>bottom</a:t>
            </a:r>
            <a:r>
              <a:rPr lang="cs-CZ" sz="1600" dirty="0"/>
              <a:t> up.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Podstatou věci je nechat testovat zákazníky a naslouchat jejich touhám. Zákazník nakoupí u toho, kdo nejlépe zajistí jeho spokojenost. Ověření produktu zákazníkem je zlomovým bodem.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Dobrý průzkum trhu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zjistí, kde se nacházejí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tržní příležitosti a jaký mají potenciál.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b="1" dirty="0"/>
              <a:t>Analýza zákazníků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Popis potencionálního zákazníka/cílové skupiny (věk, oblast, pohlaví, vzdělání, odvětví, zájem)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Potřeby/problémy potencionálního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Vzorce chování potencionálního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Reálné touhy zákazníků (produkt, který chce zákazník, ne který je ideální podle výrobce)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Zákaznický důvod upřednostnění společnosti před konkurencí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Uživatel produktu (zákazník nakoupí, uživatel užívá)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Průzkum trhu je možné udělat mnoha způsoby a provádí se na samotném počátku podnikání, aby objevil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reálný zájem zákazníků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produkt/službu.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2535218"/>
            <a:ext cx="8280920" cy="2592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Podmínky pro splnění předmětu: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Vypracovat semestrální práci </a:t>
            </a:r>
            <a:r>
              <a:rPr lang="cs-CZ" sz="14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Podnikatelský plán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odevzdání semestrální práce prostřednictvím IS (Odevzdávárna). 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podnikatelského plánu (prezentace + nahrání prezentace do IS Odevzdávárna).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zkouška (test).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Celková známka je složena z hodnocení a prezentace semestrální práce a výsledku závěrečné zkoušky (testu).</a:t>
            </a: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je zaměřen na problematiku podnikání, zakládání firmy, aplikační rovinu tvorby business modelu, podnikatelského plánu včetně vymezení legislativních požadavků a provázání ekonomických aspektů z oblasti managementu, marketingu, personalistiky a financování podnikání.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předmětu je poskytnout studentům znalosti nutné pro založení, provozování, inovovaní a rozvoj podnikatelské aktivity včetně využití kreativních technik pro tvorbu business modelu a podnikatelského plánu.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Organizace předmětu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Analýza konkurence</a:t>
            </a:r>
          </a:p>
          <a:p>
            <a:pPr marL="0" indent="0">
              <a:buNone/>
              <a:defRPr/>
            </a:pPr>
            <a:endParaRPr lang="cs-CZ" sz="1600" b="1" dirty="0"/>
          </a:p>
          <a:p>
            <a:pPr>
              <a:defRPr/>
            </a:pPr>
            <a:r>
              <a:rPr lang="cs-CZ" sz="1600" dirty="0"/>
              <a:t>Srovnání s konkurencí (standard v sektoru)</a:t>
            </a:r>
          </a:p>
          <a:p>
            <a:pPr>
              <a:defRPr/>
            </a:pPr>
            <a:r>
              <a:rPr lang="cs-CZ" sz="1600" dirty="0"/>
              <a:t>Přímá/nepřímá konkurence</a:t>
            </a:r>
          </a:p>
          <a:p>
            <a:pPr>
              <a:defRPr/>
            </a:pPr>
            <a:r>
              <a:rPr lang="cs-CZ" sz="1600" dirty="0"/>
              <a:t>Potencionální konkurence</a:t>
            </a:r>
          </a:p>
          <a:p>
            <a:pPr>
              <a:defRPr/>
            </a:pPr>
            <a:r>
              <a:rPr lang="cs-CZ" sz="1600" dirty="0"/>
              <a:t>Hrozby od konkurence</a:t>
            </a:r>
          </a:p>
          <a:p>
            <a:pPr>
              <a:defRPr/>
            </a:pPr>
            <a:r>
              <a:rPr lang="cs-CZ" sz="1600" dirty="0"/>
              <a:t>Nejsilnější hráči v odvětví (pozice společnosti proti nim)</a:t>
            </a:r>
          </a:p>
          <a:p>
            <a:pPr>
              <a:defRPr/>
            </a:pPr>
            <a:r>
              <a:rPr lang="cs-CZ" sz="1600" dirty="0"/>
              <a:t>Positioning společnosti</a:t>
            </a:r>
          </a:p>
          <a:p>
            <a:pPr>
              <a:defRPr/>
            </a:pPr>
            <a:r>
              <a:rPr lang="cs-CZ" sz="1600" dirty="0"/>
              <a:t>Faktory úspěchu</a:t>
            </a:r>
          </a:p>
          <a:p>
            <a:pPr>
              <a:defRPr/>
            </a:pPr>
            <a:r>
              <a:rPr lang="cs-CZ" sz="1600" dirty="0"/>
              <a:t>Konkurenční výhoda (udržitelnost, unikátnost, doba opsání výhody konkurencí)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Tvrdý konkurenční boj je neustálý.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 nalézt svou konkurenční výhodu!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6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Analýza dodavatelů 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Infrastruktura</a:t>
            </a:r>
          </a:p>
          <a:p>
            <a:pPr>
              <a:defRPr/>
            </a:pPr>
            <a:r>
              <a:rPr lang="cs-CZ" sz="1800" dirty="0"/>
              <a:t>Chování dodavatelů</a:t>
            </a:r>
          </a:p>
          <a:p>
            <a:pPr>
              <a:defRPr/>
            </a:pPr>
            <a:r>
              <a:rPr lang="cs-CZ" sz="1800" dirty="0"/>
              <a:t>Dodavatelská síť</a:t>
            </a:r>
          </a:p>
          <a:p>
            <a:pPr>
              <a:defRPr/>
            </a:pPr>
            <a:r>
              <a:rPr lang="cs-CZ" sz="1800" dirty="0"/>
              <a:t>Diverzifikace dodavatelské sítě</a:t>
            </a:r>
          </a:p>
          <a:p>
            <a:pPr algn="just">
              <a:defRPr/>
            </a:pPr>
            <a:r>
              <a:rPr lang="cs-CZ" sz="1800" dirty="0"/>
              <a:t>Strategičtí dodavatelé</a:t>
            </a:r>
          </a:p>
          <a:p>
            <a:pPr algn="just">
              <a:defRPr/>
            </a:pPr>
            <a:r>
              <a:rPr lang="cs-CZ" sz="1800" dirty="0"/>
              <a:t>Metody výběru dodavatelů</a:t>
            </a:r>
          </a:p>
          <a:p>
            <a:pPr algn="just">
              <a:defRPr/>
            </a:pPr>
            <a:r>
              <a:rPr lang="cs-CZ" sz="1800" dirty="0"/>
              <a:t>Smlouvy, penále, reference a budování vztahu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Identifikovat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Oslovit (nabídnout)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Dohodnout se na podmínkách dodávek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realizace (materiál, služby apod.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dlouhodobého vztahu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8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Podporuje stanovené cíle (podíly na trhu, výši tržeb, vstupy na zahraniční trhy apod.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Pomáhá se koncentrovat na zákaznické segmenty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Formuluje strategie 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 marL="0" indent="0" algn="just">
              <a:buNone/>
              <a:defRPr/>
            </a:pPr>
            <a:endParaRPr lang="cs-CZ" sz="1800" b="1" dirty="0"/>
          </a:p>
          <a:p>
            <a:pPr algn="just">
              <a:defRPr/>
            </a:pPr>
            <a:r>
              <a:rPr lang="cs-CZ" sz="1800" dirty="0"/>
              <a:t>Marketingové cíle</a:t>
            </a:r>
          </a:p>
          <a:p>
            <a:pPr>
              <a:defRPr/>
            </a:pPr>
            <a:r>
              <a:rPr lang="cs-CZ" sz="1800" dirty="0"/>
              <a:t>Marketingové strategie (zpravidla </a:t>
            </a:r>
          </a:p>
          <a:p>
            <a:pPr>
              <a:defRPr/>
            </a:pPr>
            <a:r>
              <a:rPr lang="cs-CZ" sz="1800" dirty="0"/>
              <a:t>Marketingové nástroje (mix)</a:t>
            </a:r>
          </a:p>
          <a:p>
            <a:pPr>
              <a:defRPr/>
            </a:pPr>
            <a:r>
              <a:rPr lang="cs-CZ" sz="1800" dirty="0"/>
              <a:t>Marketingový rozpočet, náklady (personální + všechny podpůrné aktivity)</a:t>
            </a:r>
          </a:p>
          <a:p>
            <a:pPr>
              <a:defRPr/>
            </a:pPr>
            <a:r>
              <a:rPr lang="cs-CZ" sz="1800" dirty="0"/>
              <a:t> Způsob vyhodnocování implementovaných marketingových aktivit</a:t>
            </a:r>
          </a:p>
          <a:p>
            <a:pPr>
              <a:defRPr/>
            </a:pPr>
            <a:r>
              <a:rPr lang="cs-CZ" sz="1800" dirty="0"/>
              <a:t>Jaká bude reflexe?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Marketingový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Marketingová strategie nevychází jen z kreativního přístupu, ale zejména z informací opřených o marketingový výzkum.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Čím </a:t>
            </a:r>
            <a:r>
              <a:rPr lang="cs-CZ" sz="1800" b="1" dirty="0"/>
              <a:t>užší zákaznický segment</a:t>
            </a:r>
            <a:r>
              <a:rPr lang="cs-CZ" sz="1800" dirty="0"/>
              <a:t>, tím lepší možnost komunikace. Strategie odpovídá segmentu. Proces STP.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Základní otázkou je, co chce podnik marketingovou strategií dosáhnout, po zodpovězení otázky se může tvořit marketingový mix. </a:t>
            </a:r>
          </a:p>
          <a:p>
            <a:pPr>
              <a:defRPr/>
            </a:pPr>
            <a:endParaRPr lang="cs-CZ" sz="18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Marketingový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DD43B6F-DE37-4788-A59E-D82CBEBF9622}"/>
              </a:ext>
            </a:extLst>
          </p:cNvPr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určení vlastností produktů/služeb a důkladné analýze trhu může následovat vymýšlení strategií a jejich zavádění. 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strategie vychází z vize společnosti a opírá se o provedené výzkumy a zjištěné informace. </a:t>
            </a:r>
          </a:p>
        </p:txBody>
      </p:sp>
    </p:spTree>
    <p:extLst>
      <p:ext uri="{BB962C8B-B14F-4D97-AF65-F5344CB8AC3E}">
        <p14:creationId xmlns:p14="http://schemas.microsoft.com/office/powerpoint/2010/main" val="41209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výroby (přeměna vstupů na výstupy – JAK?)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Patentová ochrana (průmyslový vzor, autorská práva…)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Materiál, zdroje, stroje, zásobování, testování, logistika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potřeby – budovy, stroje, materiál, energie, technologie, zaměstnanci (pracovní místa, výše mezd), ostatní výdaje, provozní výdaje…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produkční kapacita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logistika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dodavatelé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Výrobní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Všechny informace z podnikatelského plánu jsou zde transformovány do finančních výstupů, ukazatelů a hodnot.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Zároveň se ale těší velkému zájmu investorů či bank.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Neprůstřelná a propracovaná finanční analýza a zejména </a:t>
            </a:r>
            <a:r>
              <a:rPr lang="cs-CZ" sz="1400" b="1" dirty="0"/>
              <a:t>fungující cash </a:t>
            </a:r>
            <a:r>
              <a:rPr lang="cs-CZ" sz="1400" b="1" dirty="0" err="1"/>
              <a:t>flow</a:t>
            </a:r>
            <a:r>
              <a:rPr lang="cs-CZ" sz="1400" b="1" dirty="0"/>
              <a:t>.</a:t>
            </a: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Finanční plán </a:t>
            </a:r>
            <a:r>
              <a:rPr lang="cs-CZ" sz="1400" dirty="0"/>
              <a:t>představuje zdroje financování podniku, jejich alokaci a následnou ziskovost.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Finanční ukazatele se dají vyčíslit vždy. I když podnik prozatím nemá žádné finanční údaje, </a:t>
            </a:r>
            <a:r>
              <a:rPr lang="cs-CZ" sz="1400" b="1" dirty="0"/>
              <a:t>může po analýze trhu vytvořit předpoklady</a:t>
            </a:r>
            <a:r>
              <a:rPr lang="cs-CZ" sz="1400" dirty="0"/>
              <a:t>, ze kterých se vychází během výpočtu finančních ukazatelů. Tyto předpoklady musí být dobře popsané a obhajitelné.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K přehlednosti finančního řízení přispívají jednoduché tabulky a grafy. Finanční předpověď podniku se uvádí až v </a:t>
            </a:r>
            <a:r>
              <a:rPr lang="cs-CZ" sz="1400" b="1" dirty="0"/>
              <a:t>horizontu pěti let</a:t>
            </a:r>
            <a:r>
              <a:rPr lang="cs-CZ" sz="1400" dirty="0"/>
              <a:t>, s tím, že první rok je popsán nejdetailněji.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3739"/>
            <a:ext cx="4187985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Finanční výkazy dle plánované právní formy podnikání. </a:t>
            </a:r>
            <a:r>
              <a:rPr lang="cs-CZ" sz="1600" b="1" dirty="0"/>
              <a:t>Detailnost</a:t>
            </a:r>
            <a:r>
              <a:rPr lang="cs-CZ" sz="1600" dirty="0"/>
              <a:t> položek: první rok-  měsíční hodnoty, 2.-3. rok - roční hodnoty) a výhled cca 5 let.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Vhodné zpracovat ve </a:t>
            </a:r>
            <a:r>
              <a:rPr lang="cs-CZ" sz="1600" b="1" dirty="0"/>
              <a:t>variantě</a:t>
            </a:r>
            <a:r>
              <a:rPr lang="cs-CZ" sz="1600" dirty="0"/>
              <a:t> – pesimistická, reálná a mírně optimistická.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Na straně jedné posuzujeme </a:t>
            </a:r>
            <a:r>
              <a:rPr lang="cs-CZ" sz="1600" b="1" dirty="0"/>
              <a:t>tržby (příjmy), </a:t>
            </a:r>
            <a:r>
              <a:rPr lang="cs-CZ" sz="1600" dirty="0"/>
              <a:t>očekáváné výnosy, zisk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Na straně druhé posuzujeme náklady (výdaje) – před zahájením podnikání, vložený kapitál, investice, startupové náklady, provozní náklady, mzdové náklady, výrobní náklady, marketingové náklady…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639970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800" b="1" dirty="0"/>
              <a:t>Oblasti zájmu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Náklady před rozjezdem podnikání </a:t>
            </a:r>
          </a:p>
          <a:p>
            <a:pPr>
              <a:defRPr/>
            </a:pPr>
            <a:r>
              <a:rPr lang="cs-CZ" sz="1800" dirty="0"/>
              <a:t>Vložený kapitál (vlastní, cizí)</a:t>
            </a:r>
          </a:p>
          <a:p>
            <a:pPr>
              <a:defRPr/>
            </a:pPr>
            <a:r>
              <a:rPr lang="cs-CZ" sz="1800" dirty="0"/>
              <a:t>Příjmy z podnikání – marže</a:t>
            </a:r>
          </a:p>
          <a:p>
            <a:pPr>
              <a:defRPr/>
            </a:pPr>
            <a:r>
              <a:rPr lang="cs-CZ" sz="1800" dirty="0"/>
              <a:t>Předpoklady pro finanční výkazy a ukazatele</a:t>
            </a:r>
          </a:p>
          <a:p>
            <a:pPr>
              <a:defRPr/>
            </a:pPr>
            <a:r>
              <a:rPr lang="cs-CZ" sz="1800" dirty="0"/>
              <a:t>Odhadovaný výkaz zisku a ztrát</a:t>
            </a:r>
          </a:p>
          <a:p>
            <a:pPr>
              <a:defRPr/>
            </a:pPr>
            <a:r>
              <a:rPr lang="cs-CZ" sz="1800" dirty="0"/>
              <a:t>Odhadovaný výkaz cash-</a:t>
            </a:r>
            <a:r>
              <a:rPr lang="cs-CZ" sz="1800" dirty="0" err="1"/>
              <a:t>flow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Odhadovaná rozvaha</a:t>
            </a:r>
          </a:p>
          <a:p>
            <a:pPr>
              <a:defRPr/>
            </a:pPr>
            <a:r>
              <a:rPr lang="cs-CZ" sz="1800" dirty="0"/>
              <a:t>Finanční ukazatele – analýza bodu zvratu, ukazatele rentability, likvidity, aktivity, zadluženosti a další…dle potřeby.</a:t>
            </a:r>
          </a:p>
          <a:p>
            <a:pPr>
              <a:defRPr/>
            </a:pPr>
            <a:r>
              <a:rPr lang="cs-CZ" sz="1800" dirty="0"/>
              <a:t>Metody návratnosti investic (časová hodnota peněz apod.)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8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pojmem přílohy jsou myšleny všechny dokumenty nezařazené do předchozích sekcí a vztahující se k podnikatelské činnosti.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Dokumenty, které podporují, rozšiřují či ověřují údaje obsažené v podnikatelském plánu.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/>
              <a:t>Řadíme mezi ně materiály např.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studie, finanční výkazy, výrobní postupy, technologické údaje o výrobcích, CV týmu, výbava podniku, smlouvy, reklamní nástroje, ceníky, prototyp výrobku, studie, výzkumy a jiné.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(11.) Přílohy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151212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67494"/>
            <a:ext cx="4111860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Podnikatelský plán musí odpovídat realitě.</a:t>
            </a:r>
          </a:p>
          <a:p>
            <a:endParaRPr lang="cs-CZ" sz="1400" dirty="0"/>
          </a:p>
          <a:p>
            <a:r>
              <a:rPr lang="cs-CZ" sz="1400" dirty="0"/>
              <a:t>Finanční podklady založeny na věrohodných analýzách a predikcích.</a:t>
            </a:r>
          </a:p>
          <a:p>
            <a:endParaRPr lang="cs-CZ" sz="1400" dirty="0"/>
          </a:p>
          <a:p>
            <a:r>
              <a:rPr lang="cs-CZ" sz="1400" dirty="0"/>
              <a:t>Důraz na monetizaci podnikatelského nápadu.</a:t>
            </a:r>
          </a:p>
          <a:p>
            <a:endParaRPr lang="cs-CZ" sz="1400" dirty="0"/>
          </a:p>
          <a:p>
            <a:r>
              <a:rPr lang="cs-CZ" sz="1400" dirty="0"/>
              <a:t>Ujasnění si jakou hodnotu nabízíte a komu -dokonale znát svůj produkt/službu a svého zákazníka.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Psát stručně a výstižně.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Komplexnost plánu (alternativy, predikce, znalost prostředí, trhu, atd.) – může snižovat případná rizika spojená s jeho realizací.</a:t>
            </a: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jednotlivých požadavků (max. 60 bodů):</a:t>
            </a:r>
          </a:p>
          <a:p>
            <a:pPr marL="0" indent="0">
              <a:buNone/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		14 bodů		                        HODNOCENÍ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		10 body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zkouška (test)	36 bodů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Výsledná známka se skládá ze součtu všech dílčích částí</a:t>
            </a:r>
            <a:b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5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seminární práce, prezentace, bodový zisk z testu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Hodnocení v předmětu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39546"/>
              </p:ext>
            </p:extLst>
          </p:nvPr>
        </p:nvGraphicFramePr>
        <p:xfrm>
          <a:off x="6084168" y="1975785"/>
          <a:ext cx="1512168" cy="2468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Známka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60-56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55-51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50-46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45-41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40-36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35-0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3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2274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Odevzdání semestrální práce prostřednictvím IS (Odevzdávárna).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Bodové hodnocení max. 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bodů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Rozsah – dle potřeby podnikatelského plánu (doc/pdf) v dostupné šabloně (v IS).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 se bude vyhotovovat na seminárních cvičeních.</a:t>
            </a:r>
          </a:p>
          <a:p>
            <a:pPr marL="0" indent="0">
              <a:buNone/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seminární práce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rozsah cca 10 min, bodové hodnocení max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 bodů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Závěrečný test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Termíny ve zkouškovém období.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max. 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bodů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824536" cy="507703"/>
          </a:xfrm>
        </p:spPr>
        <p:txBody>
          <a:bodyPr/>
          <a:lstStyle/>
          <a:p>
            <a:r>
              <a:rPr lang="cs-CZ" dirty="0"/>
              <a:t>Semestrální práce a závěrečný test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1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576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podkladů pro založení firmy 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Rozdělení rolí a úkolů, osobní předpoklady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Brainstorming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Formulace jednotlivých částí podnikatelského plánu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Postupná tvorba podnikatelského plánu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a diskuse dílčích výsledků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prezentace a obhajoba PP</a:t>
            </a:r>
          </a:p>
          <a:p>
            <a:pPr marL="0" indent="0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Zaměření seminárních cvičení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7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Základní: 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ADÁMEK, P. Zakládání podniku. Karviná: SU OPF. 2020. ISBN 978-80-7510-399-4.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KORÁB, V., PETERKA, J., REŽŇÁKOVÁ, M. Podnikatelský plán. Brno: </a:t>
            </a:r>
            <a:r>
              <a:rPr lang="cs-CZ" alt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Press, 2007. </a:t>
            </a:r>
            <a:b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90-247-0939-2.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FOTR, J., SOUČEK, I.  Podnikatelský záměr a investiční rozhodování. Praha: Grada Publishing, 2005. </a:t>
            </a:r>
            <a:b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80-7169-812-1. 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SRPOVÁ, J., SVOBODOVÁ, I., SKOPAL, P., ORLÍK, T. Podnikatelský plán a strategie: Grada Publishing, 2011. ISBN 978-80-247-4103-1.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SRPOVÁ, J. ŘEHOŘ, V. Základy podnikání: teoretické poznatky, příklady a zkušenosti českých podnikatelů, Grada Publishing, 2010. ISBN 978-80-247-3339-5.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1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další zdroje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H. 2017.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Bob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Dorf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2012. The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Owner´s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Step-By-Step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Great Company</a:t>
            </a: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Maurya. 2012.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Lean:Interate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to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Works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2011. The Lean Startup: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Innovation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Radically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Lipp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2014. The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Yves Pigneur. 2015. Tvorba business modelů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Priestley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2015. Revoluce v podnikání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Jason Fried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Heinemeier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Hansson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2010. RESTART – průvodce podnikatelským minimalismem</a:t>
            </a: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Reid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Hoffman a Ben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Casnocha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2013. Váš osobní Start UP: Připravte se na budoucnost, investujte do sebe, změňte svou kariéru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Svobodobá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Michal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Andera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2017. Od nápadu k podnikatelskému plánu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2017. Začni vydělávat na tom, co tě baví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25771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Business Model pro krávu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se dá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monetizovat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kráva – produkt mléko…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Let´s play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FD601F-63DA-460A-A1E2-BE231371B6F1}"/>
              </a:ext>
            </a:extLst>
          </p:cNvPr>
          <p:cNvSpPr txBox="1"/>
          <p:nvPr/>
        </p:nvSpPr>
        <p:spPr>
          <a:xfrm>
            <a:off x="7884368" y="51470"/>
            <a:ext cx="1080120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12403</TotalTime>
  <Words>3294</Words>
  <Application>Microsoft Office PowerPoint</Application>
  <PresentationFormat>Předvádění na obrazovce (16:9)</PresentationFormat>
  <Paragraphs>601</Paragraphs>
  <Slides>41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Calibri</vt:lpstr>
      <vt:lpstr>Enriqueta</vt:lpstr>
      <vt:lpstr>Times New Roman</vt:lpstr>
      <vt:lpstr>Wingdings</vt:lpstr>
      <vt:lpstr>SLU</vt:lpstr>
      <vt:lpstr>Zakládání podniku   </vt:lpstr>
      <vt:lpstr>Struktura přednášky</vt:lpstr>
      <vt:lpstr>Organizace předmětu</vt:lpstr>
      <vt:lpstr>Hodnocení v předmětu</vt:lpstr>
      <vt:lpstr>Semestrální práce a závěrečný test</vt:lpstr>
      <vt:lpstr>Zaměření seminárních cvičení</vt:lpstr>
      <vt:lpstr>Literatura</vt:lpstr>
      <vt:lpstr>Literatura</vt:lpstr>
      <vt:lpstr>ICE Break </vt:lpstr>
      <vt:lpstr>Možnosti jedna kráva  = 8 byznys modelů…</vt:lpstr>
      <vt:lpstr>Informace k seminární práci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178</cp:revision>
  <dcterms:created xsi:type="dcterms:W3CDTF">2016-07-06T15:42:34Z</dcterms:created>
  <dcterms:modified xsi:type="dcterms:W3CDTF">2024-10-02T19:14:33Z</dcterms:modified>
</cp:coreProperties>
</file>