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072" r:id="rId2"/>
  </p:sldMasterIdLst>
  <p:notesMasterIdLst>
    <p:notesMasterId r:id="rId48"/>
  </p:notesMasterIdLst>
  <p:sldIdLst>
    <p:sldId id="256" r:id="rId3"/>
    <p:sldId id="269" r:id="rId4"/>
    <p:sldId id="272" r:id="rId5"/>
    <p:sldId id="339" r:id="rId6"/>
    <p:sldId id="337" r:id="rId7"/>
    <p:sldId id="342" r:id="rId8"/>
    <p:sldId id="340" r:id="rId9"/>
    <p:sldId id="341" r:id="rId10"/>
    <p:sldId id="338" r:id="rId11"/>
    <p:sldId id="343" r:id="rId12"/>
    <p:sldId id="345" r:id="rId13"/>
    <p:sldId id="344" r:id="rId14"/>
    <p:sldId id="264" r:id="rId15"/>
    <p:sldId id="346" r:id="rId16"/>
    <p:sldId id="358" r:id="rId17"/>
    <p:sldId id="347" r:id="rId18"/>
    <p:sldId id="356" r:id="rId19"/>
    <p:sldId id="359" r:id="rId20"/>
    <p:sldId id="360" r:id="rId21"/>
    <p:sldId id="364" r:id="rId22"/>
    <p:sldId id="366" r:id="rId23"/>
    <p:sldId id="367" r:id="rId24"/>
    <p:sldId id="361" r:id="rId25"/>
    <p:sldId id="362" r:id="rId26"/>
    <p:sldId id="363" r:id="rId27"/>
    <p:sldId id="368" r:id="rId28"/>
    <p:sldId id="437" r:id="rId29"/>
    <p:sldId id="442" r:id="rId30"/>
    <p:sldId id="461" r:id="rId31"/>
    <p:sldId id="438" r:id="rId32"/>
    <p:sldId id="441" r:id="rId33"/>
    <p:sldId id="444" r:id="rId34"/>
    <p:sldId id="460" r:id="rId35"/>
    <p:sldId id="462" r:id="rId36"/>
    <p:sldId id="445" r:id="rId37"/>
    <p:sldId id="439" r:id="rId38"/>
    <p:sldId id="440" r:id="rId39"/>
    <p:sldId id="463" r:id="rId40"/>
    <p:sldId id="464" r:id="rId41"/>
    <p:sldId id="465" r:id="rId42"/>
    <p:sldId id="466" r:id="rId43"/>
    <p:sldId id="448" r:id="rId44"/>
    <p:sldId id="449" r:id="rId45"/>
    <p:sldId id="446" r:id="rId46"/>
    <p:sldId id="273" r:id="rId47"/>
  </p:sldIdLst>
  <p:sldSz cx="9144000" cy="6858000" type="screen4x3"/>
  <p:notesSz cx="6794500" cy="9931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Výchozí oddíl" id="{E58DADE8-EFD0-4CCF-830F-B9EE80690544}">
          <p14:sldIdLst>
            <p14:sldId id="256"/>
            <p14:sldId id="269"/>
          </p14:sldIdLst>
        </p14:section>
        <p14:section name="Oddíl bez názvu" id="{0DD63392-BB8C-491B-BAF5-AE269A00D3A9}">
          <p14:sldIdLst>
            <p14:sldId id="272"/>
            <p14:sldId id="339"/>
            <p14:sldId id="337"/>
            <p14:sldId id="342"/>
            <p14:sldId id="340"/>
            <p14:sldId id="341"/>
            <p14:sldId id="338"/>
            <p14:sldId id="343"/>
            <p14:sldId id="345"/>
            <p14:sldId id="344"/>
            <p14:sldId id="264"/>
            <p14:sldId id="346"/>
            <p14:sldId id="358"/>
            <p14:sldId id="347"/>
            <p14:sldId id="356"/>
            <p14:sldId id="359"/>
            <p14:sldId id="360"/>
            <p14:sldId id="364"/>
            <p14:sldId id="366"/>
            <p14:sldId id="367"/>
            <p14:sldId id="361"/>
            <p14:sldId id="362"/>
            <p14:sldId id="363"/>
            <p14:sldId id="368"/>
            <p14:sldId id="437"/>
            <p14:sldId id="442"/>
            <p14:sldId id="461"/>
            <p14:sldId id="438"/>
            <p14:sldId id="441"/>
            <p14:sldId id="444"/>
            <p14:sldId id="460"/>
            <p14:sldId id="462"/>
            <p14:sldId id="445"/>
            <p14:sldId id="439"/>
            <p14:sldId id="440"/>
            <p14:sldId id="463"/>
            <p14:sldId id="464"/>
            <p14:sldId id="465"/>
            <p14:sldId id="466"/>
            <p14:sldId id="448"/>
            <p14:sldId id="449"/>
            <p14:sldId id="446"/>
            <p14:sldId id="2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0929"/>
  </p:normalViewPr>
  <p:slideViewPr>
    <p:cSldViewPr>
      <p:cViewPr varScale="1">
        <p:scale>
          <a:sx n="77" d="100"/>
          <a:sy n="77" d="100"/>
        </p:scale>
        <p:origin x="151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Marková" userId="8ac8855c-4e0e-44ec-b242-4f56ba3c791e" providerId="ADAL" clId="{2291D9F3-A2F1-45C6-8E4F-5CE7976AD0DC}"/>
    <pc:docChg chg="addSld delSld modSld sldOrd modSection">
      <pc:chgData name="Helena Marková" userId="8ac8855c-4e0e-44ec-b242-4f56ba3c791e" providerId="ADAL" clId="{2291D9F3-A2F1-45C6-8E4F-5CE7976AD0DC}" dt="2025-04-21T21:21:28.066" v="35" actId="47"/>
      <pc:docMkLst>
        <pc:docMk/>
      </pc:docMkLst>
      <pc:sldChg chg="modSp mod">
        <pc:chgData name="Helena Marková" userId="8ac8855c-4e0e-44ec-b242-4f56ba3c791e" providerId="ADAL" clId="{2291D9F3-A2F1-45C6-8E4F-5CE7976AD0DC}" dt="2025-04-21T20:09:50.174" v="6"/>
        <pc:sldMkLst>
          <pc:docMk/>
          <pc:sldMk cId="0" sldId="256"/>
        </pc:sldMkLst>
        <pc:spChg chg="mod">
          <ac:chgData name="Helena Marková" userId="8ac8855c-4e0e-44ec-b242-4f56ba3c791e" providerId="ADAL" clId="{2291D9F3-A2F1-45C6-8E4F-5CE7976AD0DC}" dt="2025-04-21T20:09:50.174" v="6"/>
          <ac:spMkLst>
            <pc:docMk/>
            <pc:sldMk cId="0" sldId="256"/>
            <ac:spMk id="28675" creationId="{00000000-0000-0000-0000-000000000000}"/>
          </ac:spMkLst>
        </pc:spChg>
      </pc:sldChg>
      <pc:sldChg chg="modSp mod modAnim">
        <pc:chgData name="Helena Marková" userId="8ac8855c-4e0e-44ec-b242-4f56ba3c791e" providerId="ADAL" clId="{2291D9F3-A2F1-45C6-8E4F-5CE7976AD0DC}" dt="2025-04-21T20:26:58.083" v="17" actId="20577"/>
        <pc:sldMkLst>
          <pc:docMk/>
          <pc:sldMk cId="0" sldId="269"/>
        </pc:sldMkLst>
        <pc:spChg chg="mod">
          <ac:chgData name="Helena Marková" userId="8ac8855c-4e0e-44ec-b242-4f56ba3c791e" providerId="ADAL" clId="{2291D9F3-A2F1-45C6-8E4F-5CE7976AD0DC}" dt="2025-04-21T20:26:58.083" v="17" actId="20577"/>
          <ac:spMkLst>
            <pc:docMk/>
            <pc:sldMk cId="0" sldId="269"/>
            <ac:spMk id="44035" creationId="{00000000-0000-0000-0000-000000000000}"/>
          </ac:spMkLst>
        </pc:spChg>
      </pc:sldChg>
      <pc:sldChg chg="del">
        <pc:chgData name="Helena Marková" userId="8ac8855c-4e0e-44ec-b242-4f56ba3c791e" providerId="ADAL" clId="{2291D9F3-A2F1-45C6-8E4F-5CE7976AD0DC}" dt="2025-04-21T20:27:11.638" v="18" actId="2696"/>
        <pc:sldMkLst>
          <pc:docMk/>
          <pc:sldMk cId="1100918807" sldId="437"/>
        </pc:sldMkLst>
      </pc:sldChg>
      <pc:sldChg chg="add">
        <pc:chgData name="Helena Marková" userId="8ac8855c-4e0e-44ec-b242-4f56ba3c791e" providerId="ADAL" clId="{2291D9F3-A2F1-45C6-8E4F-5CE7976AD0DC}" dt="2025-04-21T20:27:32.103" v="20"/>
        <pc:sldMkLst>
          <pc:docMk/>
          <pc:sldMk cId="1645650041" sldId="437"/>
        </pc:sldMkLst>
      </pc:sldChg>
      <pc:sldChg chg="del">
        <pc:chgData name="Helena Marková" userId="8ac8855c-4e0e-44ec-b242-4f56ba3c791e" providerId="ADAL" clId="{2291D9F3-A2F1-45C6-8E4F-5CE7976AD0DC}" dt="2025-04-21T20:27:32.031" v="19"/>
        <pc:sldMkLst>
          <pc:docMk/>
          <pc:sldMk cId="3749173946" sldId="437"/>
        </pc:sldMkLst>
      </pc:sldChg>
      <pc:sldChg chg="del ord">
        <pc:chgData name="Helena Marková" userId="8ac8855c-4e0e-44ec-b242-4f56ba3c791e" providerId="ADAL" clId="{2291D9F3-A2F1-45C6-8E4F-5CE7976AD0DC}" dt="2025-04-21T21:20:57.988" v="32" actId="2696"/>
        <pc:sldMkLst>
          <pc:docMk/>
          <pc:sldMk cId="3688340963" sldId="445"/>
        </pc:sldMkLst>
      </pc:sldChg>
      <pc:sldChg chg="del">
        <pc:chgData name="Helena Marková" userId="8ac8855c-4e0e-44ec-b242-4f56ba3c791e" providerId="ADAL" clId="{2291D9F3-A2F1-45C6-8E4F-5CE7976AD0DC}" dt="2025-04-21T20:28:40.741" v="25" actId="47"/>
        <pc:sldMkLst>
          <pc:docMk/>
          <pc:sldMk cId="4111313093" sldId="450"/>
        </pc:sldMkLst>
      </pc:sldChg>
      <pc:sldChg chg="del">
        <pc:chgData name="Helena Marková" userId="8ac8855c-4e0e-44ec-b242-4f56ba3c791e" providerId="ADAL" clId="{2291D9F3-A2F1-45C6-8E4F-5CE7976AD0DC}" dt="2025-04-21T20:28:45.197" v="28" actId="47"/>
        <pc:sldMkLst>
          <pc:docMk/>
          <pc:sldMk cId="901468539" sldId="451"/>
        </pc:sldMkLst>
      </pc:sldChg>
      <pc:sldChg chg="del">
        <pc:chgData name="Helena Marková" userId="8ac8855c-4e0e-44ec-b242-4f56ba3c791e" providerId="ADAL" clId="{2291D9F3-A2F1-45C6-8E4F-5CE7976AD0DC}" dt="2025-04-21T20:28:43.689" v="27" actId="47"/>
        <pc:sldMkLst>
          <pc:docMk/>
          <pc:sldMk cId="1693542449" sldId="452"/>
        </pc:sldMkLst>
      </pc:sldChg>
      <pc:sldChg chg="del">
        <pc:chgData name="Helena Marková" userId="8ac8855c-4e0e-44ec-b242-4f56ba3c791e" providerId="ADAL" clId="{2291D9F3-A2F1-45C6-8E4F-5CE7976AD0DC}" dt="2025-04-21T20:28:42.356" v="26" actId="47"/>
        <pc:sldMkLst>
          <pc:docMk/>
          <pc:sldMk cId="384757459" sldId="453"/>
        </pc:sldMkLst>
      </pc:sldChg>
      <pc:sldChg chg="del">
        <pc:chgData name="Helena Marková" userId="8ac8855c-4e0e-44ec-b242-4f56ba3c791e" providerId="ADAL" clId="{2291D9F3-A2F1-45C6-8E4F-5CE7976AD0DC}" dt="2025-04-21T20:28:46.639" v="29" actId="47"/>
        <pc:sldMkLst>
          <pc:docMk/>
          <pc:sldMk cId="2086974140" sldId="454"/>
        </pc:sldMkLst>
      </pc:sldChg>
      <pc:sldChg chg="del">
        <pc:chgData name="Helena Marková" userId="8ac8855c-4e0e-44ec-b242-4f56ba3c791e" providerId="ADAL" clId="{2291D9F3-A2F1-45C6-8E4F-5CE7976AD0DC}" dt="2025-04-21T20:28:49.525" v="30" actId="47"/>
        <pc:sldMkLst>
          <pc:docMk/>
          <pc:sldMk cId="2482776071" sldId="455"/>
        </pc:sldMkLst>
      </pc:sldChg>
      <pc:sldChg chg="del">
        <pc:chgData name="Helena Marková" userId="8ac8855c-4e0e-44ec-b242-4f56ba3c791e" providerId="ADAL" clId="{2291D9F3-A2F1-45C6-8E4F-5CE7976AD0DC}" dt="2025-04-21T21:21:28.066" v="35" actId="47"/>
        <pc:sldMkLst>
          <pc:docMk/>
          <pc:sldMk cId="2824562409" sldId="456"/>
        </pc:sldMkLst>
      </pc:sldChg>
      <pc:sldChg chg="del">
        <pc:chgData name="Helena Marková" userId="8ac8855c-4e0e-44ec-b242-4f56ba3c791e" providerId="ADAL" clId="{2291D9F3-A2F1-45C6-8E4F-5CE7976AD0DC}" dt="2025-04-21T20:28:51.685" v="31" actId="47"/>
        <pc:sldMkLst>
          <pc:docMk/>
          <pc:sldMk cId="3100634354" sldId="457"/>
        </pc:sldMkLst>
      </pc:sldChg>
      <pc:sldChg chg="del">
        <pc:chgData name="Helena Marková" userId="8ac8855c-4e0e-44ec-b242-4f56ba3c791e" providerId="ADAL" clId="{2291D9F3-A2F1-45C6-8E4F-5CE7976AD0DC}" dt="2025-04-21T21:21:25.505" v="33" actId="47"/>
        <pc:sldMkLst>
          <pc:docMk/>
          <pc:sldMk cId="1113613220" sldId="458"/>
        </pc:sldMkLst>
      </pc:sldChg>
      <pc:sldChg chg="del">
        <pc:chgData name="Helena Marková" userId="8ac8855c-4e0e-44ec-b242-4f56ba3c791e" providerId="ADAL" clId="{2291D9F3-A2F1-45C6-8E4F-5CE7976AD0DC}" dt="2025-04-21T21:21:26.812" v="34" actId="47"/>
        <pc:sldMkLst>
          <pc:docMk/>
          <pc:sldMk cId="1113686451" sldId="45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91D9A-89CC-4F49-87BF-9B7A72DA42C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cs-CZ"/>
        </a:p>
      </dgm:t>
    </dgm:pt>
    <dgm:pt modelId="{CC968FAA-1E55-47CE-AB65-DB35462AE759}">
      <dgm:prSet phldrT="[Text]"/>
      <dgm:spPr>
        <a:xfrm>
          <a:off x="1017890" y="900"/>
          <a:ext cx="1401382" cy="70069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cs-CZ" dirty="0" err="1">
              <a:solidFill>
                <a:sysClr val="window" lastClr="FFFFFF"/>
              </a:solidFill>
              <a:latin typeface="Calibri"/>
              <a:ea typeface="+mn-ea"/>
              <a:cs typeface="+mn-cs"/>
            </a:rPr>
            <a:t>potential</a:t>
          </a:r>
          <a:endParaRPr lang="cs-CZ" dirty="0">
            <a:solidFill>
              <a:sysClr val="window" lastClr="FFFFFF"/>
            </a:solidFill>
            <a:latin typeface="Calibri"/>
            <a:ea typeface="+mn-ea"/>
            <a:cs typeface="+mn-cs"/>
          </a:endParaRPr>
        </a:p>
      </dgm:t>
    </dgm:pt>
    <dgm:pt modelId="{28F3FCD9-15E8-41C8-889C-0F01859EAC93}" type="parTrans" cxnId="{285BC67E-4986-4168-AD07-3C9389575C78}">
      <dgm:prSet/>
      <dgm:spPr/>
      <dgm:t>
        <a:bodyPr/>
        <a:lstStyle/>
        <a:p>
          <a:endParaRPr lang="cs-CZ"/>
        </a:p>
      </dgm:t>
    </dgm:pt>
    <dgm:pt modelId="{DC555B36-6F6E-4A11-A86F-331542056901}" type="sibTrans" cxnId="{285BC67E-4986-4168-AD07-3C9389575C78}">
      <dgm:prSet/>
      <dgm:spPr>
        <a:xfrm>
          <a:off x="648597" y="-83326"/>
          <a:ext cx="2139969" cy="2139969"/>
        </a:xfrm>
        <a:prstGeom prst="circularArrow">
          <a:avLst>
            <a:gd name="adj1" fmla="val 5689"/>
            <a:gd name="adj2" fmla="val 340510"/>
            <a:gd name="adj3" fmla="val 12737003"/>
            <a:gd name="adj4" fmla="val 18049195"/>
            <a:gd name="adj5" fmla="val 5908"/>
          </a:avLst>
        </a:prstGeom>
        <a:solidFill>
          <a:srgbClr val="4F81BD">
            <a:tint val="40000"/>
            <a:hueOff val="0"/>
            <a:satOff val="0"/>
            <a:lumOff val="0"/>
            <a:alphaOff val="0"/>
          </a:srgbClr>
        </a:solidFill>
        <a:ln>
          <a:noFill/>
        </a:ln>
        <a:effectLst/>
      </dgm:spPr>
      <dgm:t>
        <a:bodyPr/>
        <a:lstStyle/>
        <a:p>
          <a:endParaRPr lang="cs-CZ"/>
        </a:p>
      </dgm:t>
    </dgm:pt>
    <dgm:pt modelId="{179379E7-DBE8-4CCD-80F0-11A92B99A10D}">
      <dgm:prSet phldrT="[Text]"/>
      <dgm:spPr>
        <a:xfrm>
          <a:off x="1828948" y="1405694"/>
          <a:ext cx="1401382" cy="70069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cs-CZ" dirty="0">
              <a:solidFill>
                <a:sysClr val="window" lastClr="FFFFFF"/>
              </a:solidFill>
              <a:latin typeface="Calibri"/>
              <a:ea typeface="+mn-ea"/>
              <a:cs typeface="+mn-cs"/>
            </a:rPr>
            <a:t>performance</a:t>
          </a:r>
        </a:p>
      </dgm:t>
    </dgm:pt>
    <dgm:pt modelId="{96AB8426-13E9-495B-A12B-26A0D8249DDF}" type="parTrans" cxnId="{BB7652BD-361E-425F-90E7-78B3A25DDEE7}">
      <dgm:prSet/>
      <dgm:spPr/>
      <dgm:t>
        <a:bodyPr/>
        <a:lstStyle/>
        <a:p>
          <a:endParaRPr lang="cs-CZ"/>
        </a:p>
      </dgm:t>
    </dgm:pt>
    <dgm:pt modelId="{7B19CED7-F9D7-4BA6-A158-E9F4FDF9E316}" type="sibTrans" cxnId="{BB7652BD-361E-425F-90E7-78B3A25DDEE7}">
      <dgm:prSet/>
      <dgm:spPr/>
      <dgm:t>
        <a:bodyPr/>
        <a:lstStyle/>
        <a:p>
          <a:endParaRPr lang="cs-CZ"/>
        </a:p>
      </dgm:t>
    </dgm:pt>
    <dgm:pt modelId="{FCA23794-6FA9-424D-8F71-4AC2B4D33A6B}">
      <dgm:prSet phldrT="[Text]"/>
      <dgm:spPr>
        <a:xfrm>
          <a:off x="206832" y="1405694"/>
          <a:ext cx="1401382" cy="70069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cs-CZ" dirty="0" err="1">
              <a:solidFill>
                <a:sysClr val="window" lastClr="FFFFFF"/>
              </a:solidFill>
              <a:latin typeface="Calibri"/>
              <a:ea typeface="+mn-ea"/>
              <a:cs typeface="+mn-cs"/>
            </a:rPr>
            <a:t>behavior</a:t>
          </a:r>
          <a:endParaRPr lang="cs-CZ" dirty="0">
            <a:solidFill>
              <a:sysClr val="window" lastClr="FFFFFF"/>
            </a:solidFill>
            <a:latin typeface="Calibri"/>
            <a:ea typeface="+mn-ea"/>
            <a:cs typeface="+mn-cs"/>
          </a:endParaRPr>
        </a:p>
      </dgm:t>
    </dgm:pt>
    <dgm:pt modelId="{7B8805A6-98F9-4ABA-AE75-62B41B7C6404}" type="parTrans" cxnId="{BB70E895-9E84-4258-93CA-BB5D23865606}">
      <dgm:prSet/>
      <dgm:spPr/>
      <dgm:t>
        <a:bodyPr/>
        <a:lstStyle/>
        <a:p>
          <a:endParaRPr lang="cs-CZ"/>
        </a:p>
      </dgm:t>
    </dgm:pt>
    <dgm:pt modelId="{ED114983-6319-45C2-B3E3-605FD3A264BD}" type="sibTrans" cxnId="{BB70E895-9E84-4258-93CA-BB5D23865606}">
      <dgm:prSet/>
      <dgm:spPr/>
      <dgm:t>
        <a:bodyPr/>
        <a:lstStyle/>
        <a:p>
          <a:endParaRPr lang="cs-CZ"/>
        </a:p>
      </dgm:t>
    </dgm:pt>
    <dgm:pt modelId="{A4F83A85-2385-493B-91BE-471A9CD0647E}" type="pres">
      <dgm:prSet presAssocID="{47F91D9A-89CC-4F49-87BF-9B7A72DA42C5}" presName="Name0" presStyleCnt="0">
        <dgm:presLayoutVars>
          <dgm:dir/>
          <dgm:resizeHandles val="exact"/>
        </dgm:presLayoutVars>
      </dgm:prSet>
      <dgm:spPr/>
    </dgm:pt>
    <dgm:pt modelId="{0279F54C-0E88-4CA2-BC63-6A5581328B61}" type="pres">
      <dgm:prSet presAssocID="{47F91D9A-89CC-4F49-87BF-9B7A72DA42C5}" presName="cycle" presStyleCnt="0"/>
      <dgm:spPr/>
    </dgm:pt>
    <dgm:pt modelId="{90E9E2BD-22A0-4DC4-86AC-868149152BBA}" type="pres">
      <dgm:prSet presAssocID="{CC968FAA-1E55-47CE-AB65-DB35462AE759}" presName="nodeFirstNode" presStyleLbl="node1" presStyleIdx="0" presStyleCnt="3">
        <dgm:presLayoutVars>
          <dgm:bulletEnabled val="1"/>
        </dgm:presLayoutVars>
      </dgm:prSet>
      <dgm:spPr/>
    </dgm:pt>
    <dgm:pt modelId="{09E88DC8-C39F-4F84-9C96-96FE3A903AFB}" type="pres">
      <dgm:prSet presAssocID="{DC555B36-6F6E-4A11-A86F-331542056901}" presName="sibTransFirstNode" presStyleLbl="bgShp" presStyleIdx="0" presStyleCnt="1"/>
      <dgm:spPr/>
    </dgm:pt>
    <dgm:pt modelId="{A9799E52-AF90-42F0-AF09-CF721A3B515C}" type="pres">
      <dgm:prSet presAssocID="{179379E7-DBE8-4CCD-80F0-11A92B99A10D}" presName="nodeFollowingNodes" presStyleLbl="node1" presStyleIdx="1" presStyleCnt="3">
        <dgm:presLayoutVars>
          <dgm:bulletEnabled val="1"/>
        </dgm:presLayoutVars>
      </dgm:prSet>
      <dgm:spPr/>
    </dgm:pt>
    <dgm:pt modelId="{26118732-5468-47EA-BAA9-817EFBFDB0C0}" type="pres">
      <dgm:prSet presAssocID="{FCA23794-6FA9-424D-8F71-4AC2B4D33A6B}" presName="nodeFollowingNodes" presStyleLbl="node1" presStyleIdx="2" presStyleCnt="3">
        <dgm:presLayoutVars>
          <dgm:bulletEnabled val="1"/>
        </dgm:presLayoutVars>
      </dgm:prSet>
      <dgm:spPr/>
    </dgm:pt>
  </dgm:ptLst>
  <dgm:cxnLst>
    <dgm:cxn modelId="{7E7A0E0D-E85E-42A8-97F4-BE0A810570C7}" type="presOf" srcId="{DC555B36-6F6E-4A11-A86F-331542056901}" destId="{09E88DC8-C39F-4F84-9C96-96FE3A903AFB}" srcOrd="0" destOrd="0" presId="urn:microsoft.com/office/officeart/2005/8/layout/cycle3"/>
    <dgm:cxn modelId="{9A7E7717-748C-4E28-B9E2-267A12E13BBD}" type="presOf" srcId="{CC968FAA-1E55-47CE-AB65-DB35462AE759}" destId="{90E9E2BD-22A0-4DC4-86AC-868149152BBA}" srcOrd="0" destOrd="0" presId="urn:microsoft.com/office/officeart/2005/8/layout/cycle3"/>
    <dgm:cxn modelId="{285BC67E-4986-4168-AD07-3C9389575C78}" srcId="{47F91D9A-89CC-4F49-87BF-9B7A72DA42C5}" destId="{CC968FAA-1E55-47CE-AB65-DB35462AE759}" srcOrd="0" destOrd="0" parTransId="{28F3FCD9-15E8-41C8-889C-0F01859EAC93}" sibTransId="{DC555B36-6F6E-4A11-A86F-331542056901}"/>
    <dgm:cxn modelId="{BB70E895-9E84-4258-93CA-BB5D23865606}" srcId="{47F91D9A-89CC-4F49-87BF-9B7A72DA42C5}" destId="{FCA23794-6FA9-424D-8F71-4AC2B4D33A6B}" srcOrd="2" destOrd="0" parTransId="{7B8805A6-98F9-4ABA-AE75-62B41B7C6404}" sibTransId="{ED114983-6319-45C2-B3E3-605FD3A264BD}"/>
    <dgm:cxn modelId="{59827CAF-F6C5-4C5F-9BE4-3D4D87EDE2CB}" type="presOf" srcId="{47F91D9A-89CC-4F49-87BF-9B7A72DA42C5}" destId="{A4F83A85-2385-493B-91BE-471A9CD0647E}" srcOrd="0" destOrd="0" presId="urn:microsoft.com/office/officeart/2005/8/layout/cycle3"/>
    <dgm:cxn modelId="{BB7652BD-361E-425F-90E7-78B3A25DDEE7}" srcId="{47F91D9A-89CC-4F49-87BF-9B7A72DA42C5}" destId="{179379E7-DBE8-4CCD-80F0-11A92B99A10D}" srcOrd="1" destOrd="0" parTransId="{96AB8426-13E9-495B-A12B-26A0D8249DDF}" sibTransId="{7B19CED7-F9D7-4BA6-A158-E9F4FDF9E316}"/>
    <dgm:cxn modelId="{2771A9EC-65C2-4856-8920-DD9D1FA5CC98}" type="presOf" srcId="{FCA23794-6FA9-424D-8F71-4AC2B4D33A6B}" destId="{26118732-5468-47EA-BAA9-817EFBFDB0C0}" srcOrd="0" destOrd="0" presId="urn:microsoft.com/office/officeart/2005/8/layout/cycle3"/>
    <dgm:cxn modelId="{34DEA6F9-63B6-43D9-89B0-A8F0D64BCFC0}" type="presOf" srcId="{179379E7-DBE8-4CCD-80F0-11A92B99A10D}" destId="{A9799E52-AF90-42F0-AF09-CF721A3B515C}" srcOrd="0" destOrd="0" presId="urn:microsoft.com/office/officeart/2005/8/layout/cycle3"/>
    <dgm:cxn modelId="{9E0D9F9A-48DA-404E-B55F-76BF74CA866A}" type="presParOf" srcId="{A4F83A85-2385-493B-91BE-471A9CD0647E}" destId="{0279F54C-0E88-4CA2-BC63-6A5581328B61}" srcOrd="0" destOrd="0" presId="urn:microsoft.com/office/officeart/2005/8/layout/cycle3"/>
    <dgm:cxn modelId="{49EABC0A-E392-4479-8670-30C9755A4783}" type="presParOf" srcId="{0279F54C-0E88-4CA2-BC63-6A5581328B61}" destId="{90E9E2BD-22A0-4DC4-86AC-868149152BBA}" srcOrd="0" destOrd="0" presId="urn:microsoft.com/office/officeart/2005/8/layout/cycle3"/>
    <dgm:cxn modelId="{368574B4-3953-4760-B5AC-A2B5135ECA8A}" type="presParOf" srcId="{0279F54C-0E88-4CA2-BC63-6A5581328B61}" destId="{09E88DC8-C39F-4F84-9C96-96FE3A903AFB}" srcOrd="1" destOrd="0" presId="urn:microsoft.com/office/officeart/2005/8/layout/cycle3"/>
    <dgm:cxn modelId="{C0D501E6-AF66-447F-BD75-6FD82E7228C8}" type="presParOf" srcId="{0279F54C-0E88-4CA2-BC63-6A5581328B61}" destId="{A9799E52-AF90-42F0-AF09-CF721A3B515C}" srcOrd="2" destOrd="0" presId="urn:microsoft.com/office/officeart/2005/8/layout/cycle3"/>
    <dgm:cxn modelId="{C657DB5F-71FD-4C57-8D17-305263B9CB27}" type="presParOf" srcId="{0279F54C-0E88-4CA2-BC63-6A5581328B61}" destId="{26118732-5468-47EA-BAA9-817EFBFDB0C0}"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88DC8-C39F-4F84-9C96-96FE3A903AFB}">
      <dsp:nvSpPr>
        <dsp:cNvPr id="0" name=""/>
        <dsp:cNvSpPr/>
      </dsp:nvSpPr>
      <dsp:spPr>
        <a:xfrm>
          <a:off x="648597" y="-83326"/>
          <a:ext cx="2139969" cy="2139969"/>
        </a:xfrm>
        <a:prstGeom prst="circularArrow">
          <a:avLst>
            <a:gd name="adj1" fmla="val 5689"/>
            <a:gd name="adj2" fmla="val 340510"/>
            <a:gd name="adj3" fmla="val 12737003"/>
            <a:gd name="adj4" fmla="val 18049195"/>
            <a:gd name="adj5" fmla="val 5908"/>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90E9E2BD-22A0-4DC4-86AC-868149152BBA}">
      <dsp:nvSpPr>
        <dsp:cNvPr id="0" name=""/>
        <dsp:cNvSpPr/>
      </dsp:nvSpPr>
      <dsp:spPr>
        <a:xfrm>
          <a:off x="1017890" y="900"/>
          <a:ext cx="1401382" cy="70069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dirty="0" err="1">
              <a:solidFill>
                <a:sysClr val="window" lastClr="FFFFFF"/>
              </a:solidFill>
              <a:latin typeface="Calibri"/>
              <a:ea typeface="+mn-ea"/>
              <a:cs typeface="+mn-cs"/>
            </a:rPr>
            <a:t>potential</a:t>
          </a:r>
          <a:endParaRPr lang="cs-CZ" sz="1700" kern="1200" dirty="0">
            <a:solidFill>
              <a:sysClr val="window" lastClr="FFFFFF"/>
            </a:solidFill>
            <a:latin typeface="Calibri"/>
            <a:ea typeface="+mn-ea"/>
            <a:cs typeface="+mn-cs"/>
          </a:endParaRPr>
        </a:p>
      </dsp:txBody>
      <dsp:txXfrm>
        <a:off x="1052095" y="35105"/>
        <a:ext cx="1332972" cy="632281"/>
      </dsp:txXfrm>
    </dsp:sp>
    <dsp:sp modelId="{A9799E52-AF90-42F0-AF09-CF721A3B515C}">
      <dsp:nvSpPr>
        <dsp:cNvPr id="0" name=""/>
        <dsp:cNvSpPr/>
      </dsp:nvSpPr>
      <dsp:spPr>
        <a:xfrm>
          <a:off x="1828948" y="1405694"/>
          <a:ext cx="1401382" cy="70069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dirty="0">
              <a:solidFill>
                <a:sysClr val="window" lastClr="FFFFFF"/>
              </a:solidFill>
              <a:latin typeface="Calibri"/>
              <a:ea typeface="+mn-ea"/>
              <a:cs typeface="+mn-cs"/>
            </a:rPr>
            <a:t>performance</a:t>
          </a:r>
        </a:p>
      </dsp:txBody>
      <dsp:txXfrm>
        <a:off x="1863153" y="1439899"/>
        <a:ext cx="1332972" cy="632281"/>
      </dsp:txXfrm>
    </dsp:sp>
    <dsp:sp modelId="{26118732-5468-47EA-BAA9-817EFBFDB0C0}">
      <dsp:nvSpPr>
        <dsp:cNvPr id="0" name=""/>
        <dsp:cNvSpPr/>
      </dsp:nvSpPr>
      <dsp:spPr>
        <a:xfrm>
          <a:off x="206832" y="1405694"/>
          <a:ext cx="1401382" cy="70069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dirty="0" err="1">
              <a:solidFill>
                <a:sysClr val="window" lastClr="FFFFFF"/>
              </a:solidFill>
              <a:latin typeface="Calibri"/>
              <a:ea typeface="+mn-ea"/>
              <a:cs typeface="+mn-cs"/>
            </a:rPr>
            <a:t>behavior</a:t>
          </a:r>
          <a:endParaRPr lang="cs-CZ" sz="1700" kern="1200" dirty="0">
            <a:solidFill>
              <a:sysClr val="window" lastClr="FFFFFF"/>
            </a:solidFill>
            <a:latin typeface="Calibri"/>
            <a:ea typeface="+mn-ea"/>
            <a:cs typeface="+mn-cs"/>
          </a:endParaRPr>
        </a:p>
      </dsp:txBody>
      <dsp:txXfrm>
        <a:off x="241037" y="1439899"/>
        <a:ext cx="1332972" cy="63228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D7571A94-FE0F-4BE3-9501-E23B4914FAB6}" type="datetimeFigureOut">
              <a:rPr lang="cs-CZ" smtClean="0"/>
              <a:t>21.04.2025</a:t>
            </a:fld>
            <a:endParaRPr lang="cs-CZ"/>
          </a:p>
        </p:txBody>
      </p:sp>
      <p:sp>
        <p:nvSpPr>
          <p:cNvPr id="4" name="Zástupný symbol pro obrázek snímku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13B94D97-5373-4298-8B4E-E1196774D879}" type="slidenum">
              <a:rPr lang="cs-CZ" smtClean="0"/>
              <a:t>‹#›</a:t>
            </a:fld>
            <a:endParaRPr lang="cs-CZ"/>
          </a:p>
        </p:txBody>
      </p:sp>
    </p:spTree>
    <p:extLst>
      <p:ext uri="{BB962C8B-B14F-4D97-AF65-F5344CB8AC3E}">
        <p14:creationId xmlns:p14="http://schemas.microsoft.com/office/powerpoint/2010/main" val="1180236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B94D97-5373-4298-8B4E-E1196774D879}" type="slidenum">
              <a:rPr lang="cs-CZ" smtClean="0"/>
              <a:t>1</a:t>
            </a:fld>
            <a:endParaRPr lang="cs-CZ"/>
          </a:p>
        </p:txBody>
      </p:sp>
    </p:spTree>
    <p:extLst>
      <p:ext uri="{BB962C8B-B14F-4D97-AF65-F5344CB8AC3E}">
        <p14:creationId xmlns:p14="http://schemas.microsoft.com/office/powerpoint/2010/main" val="305073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cs-CZ"/>
            </a:p>
          </p:txBody>
        </p:sp>
        <p:sp>
          <p:nvSpPr>
            <p:cNvPr id="6" name="Arc 4"/>
            <p:cNvSpPr>
              <a:spLocks/>
            </p:cNvSpPr>
            <p:nvPr/>
          </p:nvSpPr>
          <p:spPr bwMode="auto">
            <a:xfrm>
              <a:off x="-652" y="978"/>
              <a:ext cx="4237" cy="3342"/>
            </a:xfrm>
            <a:custGeom>
              <a:avLst/>
              <a:gdLst>
                <a:gd name="T0" fmla="*/ 6 w 21600"/>
                <a:gd name="T1" fmla="*/ 0 h 21231"/>
                <a:gd name="T2" fmla="*/ 32 w 21600"/>
                <a:gd name="T3" fmla="*/ 13 h 21231"/>
                <a:gd name="T4" fmla="*/ 0 w 21600"/>
                <a:gd name="T5" fmla="*/ 13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p:spPr>
          <p:txBody>
            <a:bodyPr wrap="none" anchor="ctr"/>
            <a:lstStyle/>
            <a:p>
              <a:pPr>
                <a:defRPr/>
              </a:pPr>
              <a:endParaRPr lang="cs-CZ"/>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r>
              <a:rPr lang="cs-CZ"/>
              <a:t>Klepnutím lze upravit styl předlohy nadpisů.</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cs-CZ"/>
              <a:t>Klepnutím lze upravit styl předlohy podnadpisů.</a:t>
            </a:r>
          </a:p>
        </p:txBody>
      </p:sp>
      <p:sp>
        <p:nvSpPr>
          <p:cNvPr id="7" name="Rectangle 7"/>
          <p:cNvSpPr>
            <a:spLocks noGrp="1" noChangeArrowheads="1"/>
          </p:cNvSpPr>
          <p:nvPr>
            <p:ph type="dt" sz="quarter" idx="10"/>
          </p:nvPr>
        </p:nvSpPr>
        <p:spPr/>
        <p:txBody>
          <a:bodyPr/>
          <a:lstStyle>
            <a:lvl1pPr>
              <a:defRPr/>
            </a:lvl1pPr>
          </a:lstStyle>
          <a:p>
            <a:pPr>
              <a:defRPr/>
            </a:pPr>
            <a:endParaRPr lang="cs-CZ"/>
          </a:p>
        </p:txBody>
      </p:sp>
      <p:sp>
        <p:nvSpPr>
          <p:cNvPr id="8" name="Rectangle 8"/>
          <p:cNvSpPr>
            <a:spLocks noGrp="1" noChangeArrowheads="1"/>
          </p:cNvSpPr>
          <p:nvPr>
            <p:ph type="ftr" sz="quarter" idx="11"/>
          </p:nvPr>
        </p:nvSpPr>
        <p:spPr/>
        <p:txBody>
          <a:bodyPr/>
          <a:lstStyle>
            <a:lvl1pPr>
              <a:defRPr/>
            </a:lvl1pPr>
          </a:lstStyle>
          <a:p>
            <a:pPr>
              <a:defRPr/>
            </a:pPr>
            <a:endParaRPr lang="cs-CZ"/>
          </a:p>
        </p:txBody>
      </p:sp>
      <p:sp>
        <p:nvSpPr>
          <p:cNvPr id="9" name="Rectangle 9"/>
          <p:cNvSpPr>
            <a:spLocks noGrp="1" noChangeArrowheads="1"/>
          </p:cNvSpPr>
          <p:nvPr>
            <p:ph type="sldNum" sz="quarter" idx="12"/>
          </p:nvPr>
        </p:nvSpPr>
        <p:spPr/>
        <p:txBody>
          <a:bodyPr/>
          <a:lstStyle>
            <a:lvl1pPr>
              <a:defRPr/>
            </a:lvl1pPr>
          </a:lstStyle>
          <a:p>
            <a:pPr>
              <a:defRPr/>
            </a:pPr>
            <a:fld id="{CD2FD21F-7B72-4377-9B6B-E8C859DC2599}"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22818F26-F1E9-4590-B6EC-E9E6238C03B3}"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ECA64DF8-5DE6-45A3-A84D-185E2F5D8F3E}"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85800" y="1981200"/>
            <a:ext cx="3810000" cy="4114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klipart 3"/>
          <p:cNvSpPr>
            <a:spLocks noGrp="1"/>
          </p:cNvSpPr>
          <p:nvPr>
            <p:ph type="clipArt" sz="half" idx="2"/>
          </p:nvPr>
        </p:nvSpPr>
        <p:spPr>
          <a:xfrm>
            <a:off x="4648200" y="1981200"/>
            <a:ext cx="3810000" cy="4114800"/>
          </a:xfrm>
        </p:spPr>
        <p:txBody>
          <a:bodyPr/>
          <a:lstStyle/>
          <a:p>
            <a:pPr lvl="0"/>
            <a:endParaRPr lang="cs-CZ" noProof="0"/>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B1E6C3E8-819E-4156-9800-AC3EAADBB9F4}" type="slidenum">
              <a:rPr lang="cs-CZ"/>
              <a:pPr>
                <a:defRPr/>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8"/>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93AC8B1C-927A-47B0-A48E-07839BA1748C}" type="datetimeFigureOut">
              <a:rPr lang="cs-CZ" smtClean="0"/>
              <a:t>21.04.2025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271489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3AC8B1C-927A-47B0-A48E-07839BA1748C}" type="datetimeFigureOut">
              <a:rPr lang="cs-CZ" smtClean="0"/>
              <a:t>21.04.2025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1990574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2"/>
            <a:ext cx="7772400" cy="1362076"/>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93AC8B1C-927A-47B0-A48E-07839BA1748C}" type="datetimeFigureOut">
              <a:rPr lang="cs-CZ" smtClean="0"/>
              <a:t>21.04.2025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1284832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3AC8B1C-927A-47B0-A48E-07839BA1748C}" type="datetimeFigureOut">
              <a:rPr lang="cs-CZ" smtClean="0"/>
              <a:t>21.04.2025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3966407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3AC8B1C-927A-47B0-A48E-07839BA1748C}" type="datetimeFigureOut">
              <a:rPr lang="cs-CZ" smtClean="0"/>
              <a:t>21.04.2025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1825179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93AC8B1C-927A-47B0-A48E-07839BA1748C}" type="datetimeFigureOut">
              <a:rPr lang="cs-CZ" smtClean="0"/>
              <a:t>21.04.2025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3745019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3AC8B1C-927A-47B0-A48E-07839BA1748C}" type="datetimeFigureOut">
              <a:rPr lang="cs-CZ" smtClean="0"/>
              <a:t>21.04.2025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407462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76FB4AF0-E47D-4C47-987B-6A94EAAE91EC}" type="slidenum">
              <a:rPr lang="cs-CZ"/>
              <a:pPr>
                <a:defRPr/>
              </a:pPr>
              <a:t>‹#›</a:t>
            </a:fld>
            <a:endParaRPr lang="cs-C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3" y="273051"/>
            <a:ext cx="3008313" cy="1162051"/>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3AC8B1C-927A-47B0-A48E-07839BA1748C}" type="datetimeFigureOut">
              <a:rPr lang="cs-CZ" smtClean="0"/>
              <a:t>21.04.2025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3026351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9"/>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9"/>
            <a:ext cx="5486400" cy="8048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3AC8B1C-927A-47B0-A48E-07839BA1748C}" type="datetimeFigureOut">
              <a:rPr lang="cs-CZ" smtClean="0"/>
              <a:t>21.04.2025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246617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3AC8B1C-927A-47B0-A48E-07839BA1748C}" type="datetimeFigureOut">
              <a:rPr lang="cs-CZ" smtClean="0"/>
              <a:t>21.04.2025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3743096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9"/>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3AC8B1C-927A-47B0-A48E-07839BA1748C}" type="datetimeFigureOut">
              <a:rPr lang="cs-CZ" smtClean="0"/>
              <a:t>21.04.2025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2828918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7D6569EB-4052-4500-9DB1-B81EC4C0F436}"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F1CC6111-84F6-4D9F-A650-6DF77B8EB669}"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7"/>
          <p:cNvSpPr>
            <a:spLocks noGrp="1" noChangeArrowheads="1"/>
          </p:cNvSpPr>
          <p:nvPr>
            <p:ph type="dt" sz="half" idx="10"/>
          </p:nvPr>
        </p:nvSpPr>
        <p:spPr/>
        <p:txBody>
          <a:bodyPr/>
          <a:lstStyle>
            <a:lvl1pPr>
              <a:defRPr/>
            </a:lvl1pPr>
          </a:lstStyle>
          <a:p>
            <a:pPr>
              <a:defRPr/>
            </a:pPr>
            <a:endParaRPr lang="cs-CZ"/>
          </a:p>
        </p:txBody>
      </p:sp>
      <p:sp>
        <p:nvSpPr>
          <p:cNvPr id="8" name="Rectangle 8"/>
          <p:cNvSpPr>
            <a:spLocks noGrp="1" noChangeArrowheads="1"/>
          </p:cNvSpPr>
          <p:nvPr>
            <p:ph type="ftr" sz="quarter" idx="11"/>
          </p:nvPr>
        </p:nvSpPr>
        <p:spPr/>
        <p:txBody>
          <a:bodyPr/>
          <a:lstStyle>
            <a:lvl1pPr>
              <a:defRPr/>
            </a:lvl1pPr>
          </a:lstStyle>
          <a:p>
            <a:pPr>
              <a:defRPr/>
            </a:pPr>
            <a:endParaRPr lang="cs-CZ"/>
          </a:p>
        </p:txBody>
      </p:sp>
      <p:sp>
        <p:nvSpPr>
          <p:cNvPr id="9" name="Rectangle 9"/>
          <p:cNvSpPr>
            <a:spLocks noGrp="1" noChangeArrowheads="1"/>
          </p:cNvSpPr>
          <p:nvPr>
            <p:ph type="sldNum" sz="quarter" idx="12"/>
          </p:nvPr>
        </p:nvSpPr>
        <p:spPr/>
        <p:txBody>
          <a:bodyPr/>
          <a:lstStyle>
            <a:lvl1pPr>
              <a:defRPr/>
            </a:lvl1pPr>
          </a:lstStyle>
          <a:p>
            <a:pPr>
              <a:defRPr/>
            </a:pPr>
            <a:fld id="{1C4B3542-ADA3-4CA9-A07E-88D3B768A7FB}"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7"/>
          <p:cNvSpPr>
            <a:spLocks noGrp="1" noChangeArrowheads="1"/>
          </p:cNvSpPr>
          <p:nvPr>
            <p:ph type="dt" sz="half" idx="10"/>
          </p:nvPr>
        </p:nvSpPr>
        <p:spPr/>
        <p:txBody>
          <a:bodyPr/>
          <a:lstStyle>
            <a:lvl1pPr>
              <a:defRPr/>
            </a:lvl1pPr>
          </a:lstStyle>
          <a:p>
            <a:pPr>
              <a:defRPr/>
            </a:pPr>
            <a:endParaRPr lang="cs-CZ"/>
          </a:p>
        </p:txBody>
      </p:sp>
      <p:sp>
        <p:nvSpPr>
          <p:cNvPr id="4" name="Rectangle 8"/>
          <p:cNvSpPr>
            <a:spLocks noGrp="1" noChangeArrowheads="1"/>
          </p:cNvSpPr>
          <p:nvPr>
            <p:ph type="ftr" sz="quarter" idx="11"/>
          </p:nvPr>
        </p:nvSpPr>
        <p:spPr/>
        <p:txBody>
          <a:bodyPr/>
          <a:lstStyle>
            <a:lvl1pPr>
              <a:defRPr/>
            </a:lvl1pPr>
          </a:lstStyle>
          <a:p>
            <a:pPr>
              <a:defRPr/>
            </a:pPr>
            <a:endParaRPr lang="cs-CZ"/>
          </a:p>
        </p:txBody>
      </p:sp>
      <p:sp>
        <p:nvSpPr>
          <p:cNvPr id="5" name="Rectangle 9"/>
          <p:cNvSpPr>
            <a:spLocks noGrp="1" noChangeArrowheads="1"/>
          </p:cNvSpPr>
          <p:nvPr>
            <p:ph type="sldNum" sz="quarter" idx="12"/>
          </p:nvPr>
        </p:nvSpPr>
        <p:spPr/>
        <p:txBody>
          <a:bodyPr/>
          <a:lstStyle>
            <a:lvl1pPr>
              <a:defRPr/>
            </a:lvl1pPr>
          </a:lstStyle>
          <a:p>
            <a:pPr>
              <a:defRPr/>
            </a:pPr>
            <a:fld id="{1816AE1F-3DC3-4E0F-87A4-B26FD0376A35}"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cs-CZ"/>
          </a:p>
        </p:txBody>
      </p:sp>
      <p:sp>
        <p:nvSpPr>
          <p:cNvPr id="3" name="Rectangle 8"/>
          <p:cNvSpPr>
            <a:spLocks noGrp="1" noChangeArrowheads="1"/>
          </p:cNvSpPr>
          <p:nvPr>
            <p:ph type="ftr" sz="quarter" idx="11"/>
          </p:nvPr>
        </p:nvSpPr>
        <p:spPr/>
        <p:txBody>
          <a:bodyPr/>
          <a:lstStyle>
            <a:lvl1pPr>
              <a:defRPr/>
            </a:lvl1pPr>
          </a:lstStyle>
          <a:p>
            <a:pPr>
              <a:defRPr/>
            </a:pPr>
            <a:endParaRPr lang="cs-CZ"/>
          </a:p>
        </p:txBody>
      </p:sp>
      <p:sp>
        <p:nvSpPr>
          <p:cNvPr id="4" name="Rectangle 9"/>
          <p:cNvSpPr>
            <a:spLocks noGrp="1" noChangeArrowheads="1"/>
          </p:cNvSpPr>
          <p:nvPr>
            <p:ph type="sldNum" sz="quarter" idx="12"/>
          </p:nvPr>
        </p:nvSpPr>
        <p:spPr/>
        <p:txBody>
          <a:bodyPr/>
          <a:lstStyle>
            <a:lvl1pPr>
              <a:defRPr/>
            </a:lvl1pPr>
          </a:lstStyle>
          <a:p>
            <a:pPr>
              <a:defRPr/>
            </a:pPr>
            <a:fld id="{8110E9C1-8D4F-49E0-8561-2FCF7F82006F}"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7183DDA5-73ED-41CA-B7B9-FA45EFCAC741}"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E1E8EF4E-FB7C-4C4A-B9E7-5B20452941D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cs-CZ"/>
            </a:p>
          </p:txBody>
        </p:sp>
        <p:sp>
          <p:nvSpPr>
            <p:cNvPr id="1033" name="Arc 4"/>
            <p:cNvSpPr>
              <a:spLocks/>
            </p:cNvSpPr>
            <p:nvPr/>
          </p:nvSpPr>
          <p:spPr bwMode="auto">
            <a:xfrm>
              <a:off x="0" y="1"/>
              <a:ext cx="5298" cy="4312"/>
            </a:xfrm>
            <a:custGeom>
              <a:avLst/>
              <a:gdLst>
                <a:gd name="T0" fmla="*/ 0 w 21600"/>
                <a:gd name="T1" fmla="*/ 0 h 21600"/>
                <a:gd name="T2" fmla="*/ 78 w 21600"/>
                <a:gd name="T3" fmla="*/ 34 h 21600"/>
                <a:gd name="T4" fmla="*/ 0 w 21600"/>
                <a:gd name="T5" fmla="*/ 3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p:spPr>
          <p:txBody>
            <a:bodyPr wrap="none" anchor="ctr"/>
            <a:lstStyle/>
            <a:p>
              <a:pPr>
                <a:defRPr/>
              </a:pPr>
              <a:endParaRPr lang="cs-CZ"/>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cs-CZ"/>
              <a:t>Klepnutím lze upravit styl předlohy nadpisů.</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a:defRPr/>
            </a:pPr>
            <a:endParaRPr lang="cs-CZ"/>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pPr>
              <a:defRPr/>
            </a:pPr>
            <a:endParaRPr lang="cs-CZ"/>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a:defRPr/>
            </a:pPr>
            <a:fld id="{0DA583FF-9F5D-469C-B3BB-B1E3900B7B18}" type="slidenum">
              <a:rPr lang="cs-CZ"/>
              <a:pPr>
                <a:defRPr/>
              </a:pPr>
              <a:t>‹#›</a:t>
            </a:fld>
            <a:endParaRPr lang="cs-CZ"/>
          </a:p>
        </p:txBody>
      </p:sp>
      <p:sp>
        <p:nvSpPr>
          <p:cNvPr id="1031"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 bg1="dk2" tx1="lt1" bg2="dk1" tx2="lt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C8B1C-927A-47B0-A48E-07839BA1748C}" type="datetimeFigureOut">
              <a:rPr lang="cs-CZ" smtClean="0"/>
              <a:t>21.04.2025</a:t>
            </a:fld>
            <a:endParaRPr lang="cs-CZ"/>
          </a:p>
        </p:txBody>
      </p:sp>
      <p:sp>
        <p:nvSpPr>
          <p:cNvPr id="5" name="Zástupný symbol pro zápatí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808B9-4D1F-4069-9EB9-CD8802008F4E}" type="slidenum">
              <a:rPr lang="cs-CZ" smtClean="0"/>
              <a:t>‹#›</a:t>
            </a:fld>
            <a:endParaRPr lang="cs-CZ"/>
          </a:p>
        </p:txBody>
      </p:sp>
    </p:spTree>
    <p:extLst>
      <p:ext uri="{BB962C8B-B14F-4D97-AF65-F5344CB8AC3E}">
        <p14:creationId xmlns:p14="http://schemas.microsoft.com/office/powerpoint/2010/main" val="357011659"/>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hubstaff.com/blog/wp-content/uploads/2024/03/Hubstaff-monthly-template-document.png" TargetMode="External"/><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hyperlink" Target="https://www.purdue.edu/hr/lod/media/docs/annualevaluationcompetencybehavioranchor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www.theculturefactor.com/country-comparison-tool?countries=france%2Cmalaysia" TargetMode="External"/><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685800" y="4221089"/>
            <a:ext cx="7772400" cy="1368151"/>
          </a:xfrm>
        </p:spPr>
        <p:txBody>
          <a:bodyPr/>
          <a:lstStyle/>
          <a:p>
            <a:pPr algn="ctr" eaLnBrk="1" hangingPunct="1">
              <a:lnSpc>
                <a:spcPct val="90000"/>
              </a:lnSpc>
              <a:buFont typeface="Wingdings" pitchFamily="2" charset="2"/>
              <a:buNone/>
            </a:pPr>
            <a:r>
              <a:rPr lang="cs-CZ" sz="1500" b="1" i="1" dirty="0">
                <a:solidFill>
                  <a:schemeClr val="bg2"/>
                </a:solidFill>
              </a:rPr>
              <a:t>	</a:t>
            </a:r>
          </a:p>
          <a:p>
            <a:pPr algn="ctr" eaLnBrk="1" hangingPunct="1">
              <a:lnSpc>
                <a:spcPct val="90000"/>
              </a:lnSpc>
              <a:buNone/>
            </a:pPr>
            <a:r>
              <a:rPr lang="cs-CZ" sz="4000" b="1" dirty="0">
                <a:solidFill>
                  <a:schemeClr val="bg2"/>
                </a:solidFill>
              </a:rPr>
              <a:t>Performance management and </a:t>
            </a:r>
            <a:r>
              <a:rPr lang="cs-CZ" sz="4000" b="1" dirty="0" err="1">
                <a:solidFill>
                  <a:schemeClr val="bg2"/>
                </a:solidFill>
              </a:rPr>
              <a:t>motivation</a:t>
            </a:r>
            <a:r>
              <a:rPr lang="cs-CZ" sz="4000" b="1" dirty="0">
                <a:solidFill>
                  <a:schemeClr val="bg2"/>
                </a:solidFill>
              </a:rPr>
              <a:t>. </a:t>
            </a:r>
            <a:r>
              <a:rPr lang="cs-CZ" sz="4000" b="1" dirty="0" err="1">
                <a:solidFill>
                  <a:schemeClr val="bg2"/>
                </a:solidFill>
              </a:rPr>
              <a:t>Rewarding</a:t>
            </a:r>
            <a:r>
              <a:rPr lang="cs-CZ" sz="4000" b="1" dirty="0">
                <a:solidFill>
                  <a:schemeClr val="bg2"/>
                </a:solidFill>
              </a:rPr>
              <a:t> </a:t>
            </a:r>
            <a:r>
              <a:rPr lang="cs-CZ" sz="4000" b="1" dirty="0" err="1">
                <a:solidFill>
                  <a:schemeClr val="bg2"/>
                </a:solidFill>
              </a:rPr>
              <a:t>system</a:t>
            </a:r>
            <a:r>
              <a:rPr lang="cs-CZ" sz="4000" b="1" dirty="0">
                <a:solidFill>
                  <a:schemeClr val="bg2"/>
                </a:solidFill>
              </a:rPr>
              <a:t>. </a:t>
            </a:r>
          </a:p>
          <a:p>
            <a:pPr algn="ctr" eaLnBrk="1" hangingPunct="1">
              <a:lnSpc>
                <a:spcPct val="90000"/>
              </a:lnSpc>
              <a:buNone/>
            </a:pPr>
            <a:endParaRPr lang="cs-CZ" sz="4000" b="1" dirty="0">
              <a:solidFill>
                <a:schemeClr val="bg2"/>
              </a:solidFill>
            </a:endParaRPr>
          </a:p>
        </p:txBody>
      </p:sp>
      <p:sp>
        <p:nvSpPr>
          <p:cNvPr id="4" name="Obdélník 3"/>
          <p:cNvSpPr/>
          <p:nvPr/>
        </p:nvSpPr>
        <p:spPr>
          <a:xfrm>
            <a:off x="0" y="2205038"/>
            <a:ext cx="9144000" cy="1944687"/>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3600" b="1" dirty="0">
                <a:latin typeface="Arial" pitchFamily="34" charset="0"/>
                <a:cs typeface="Arial" pitchFamily="34" charset="0"/>
              </a:rPr>
              <a:t>HUMAN RESOURCE MANAGEMENT</a:t>
            </a:r>
            <a:endParaRPr lang="pt-BR" sz="3600" b="1" dirty="0">
              <a:latin typeface="Arial" pitchFamily="34" charset="0"/>
              <a:cs typeface="Arial" pitchFamily="34" charset="0"/>
            </a:endParaRPr>
          </a:p>
          <a:p>
            <a:pPr algn="ctr" fontAlgn="auto">
              <a:spcBef>
                <a:spcPts val="0"/>
              </a:spcBef>
              <a:spcAft>
                <a:spcPts val="0"/>
              </a:spcAft>
              <a:defRPr/>
            </a:pPr>
            <a:endParaRPr lang="cs-CZ" sz="1000" b="1" dirty="0">
              <a:latin typeface="Arial" pitchFamily="34" charset="0"/>
              <a:cs typeface="Arial" pitchFamily="34" charset="0"/>
            </a:endParaRPr>
          </a:p>
          <a:p>
            <a:pPr algn="ctr" fontAlgn="auto">
              <a:spcBef>
                <a:spcPts val="0"/>
              </a:spcBef>
              <a:spcAft>
                <a:spcPts val="0"/>
              </a:spcAft>
              <a:defRPr/>
            </a:pPr>
            <a:r>
              <a:rPr lang="cs-CZ" b="1" dirty="0" err="1">
                <a:latin typeface="Arial" pitchFamily="34" charset="0"/>
                <a:cs typeface="Arial" pitchFamily="34" charset="0"/>
              </a:rPr>
              <a:t>Lesson</a:t>
            </a:r>
            <a:r>
              <a:rPr lang="cs-CZ" b="1" dirty="0">
                <a:latin typeface="Arial" pitchFamily="34" charset="0"/>
                <a:cs typeface="Arial" pitchFamily="34" charset="0"/>
              </a:rPr>
              <a:t> 10</a:t>
            </a:r>
          </a:p>
        </p:txBody>
      </p:sp>
      <p:sp>
        <p:nvSpPr>
          <p:cNvPr id="2" name="TextovéPole 1"/>
          <p:cNvSpPr txBox="1"/>
          <p:nvPr/>
        </p:nvSpPr>
        <p:spPr>
          <a:xfrm>
            <a:off x="1619672" y="5850088"/>
            <a:ext cx="6192688" cy="461665"/>
          </a:xfrm>
          <a:prstGeom prst="rect">
            <a:avLst/>
          </a:prstGeom>
          <a:noFill/>
        </p:spPr>
        <p:txBody>
          <a:bodyPr wrap="square" rtlCol="0">
            <a:spAutoFit/>
          </a:bodyPr>
          <a:lstStyle/>
          <a:p>
            <a:pPr algn="ctr"/>
            <a:r>
              <a:rPr lang="cs-CZ" dirty="0">
                <a:solidFill>
                  <a:schemeClr val="bg2"/>
                </a:solidFill>
              </a:rPr>
              <a:t>Ing. Helena Marková, Ph.D.</a:t>
            </a:r>
          </a:p>
        </p:txBody>
      </p:sp>
      <p:sp>
        <p:nvSpPr>
          <p:cNvPr id="8" name="Rectangle 2"/>
          <p:cNvSpPr>
            <a:spLocks noChangeArrowheads="1"/>
          </p:cNvSpPr>
          <p:nvPr/>
        </p:nvSpPr>
        <p:spPr bwMode="auto">
          <a:xfrm>
            <a:off x="758812" y="235496"/>
            <a:ext cx="11733052" cy="70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pic>
        <p:nvPicPr>
          <p:cNvPr id="1025" name="obrázek 2" descr="SLU-znacka-OPF-horizo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547262"/>
            <a:ext cx="3937883" cy="1224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3000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30500"/>
                            </p:stCondLst>
                            <p:childTnLst>
                              <p:par>
                                <p:cTn id="10" presetID="2" presetClass="entr" presetSubtype="1" fill="hold" grpId="0" nodeType="afterEffect">
                                  <p:stCondLst>
                                    <p:cond delay="60000"/>
                                  </p:stCondLst>
                                  <p:childTnLst>
                                    <p:set>
                                      <p:cBhvr>
                                        <p:cTn id="11" dur="1" fill="hold">
                                          <p:stCondLst>
                                            <p:cond delay="0"/>
                                          </p:stCondLst>
                                        </p:cTn>
                                        <p:tgtEl>
                                          <p:spTgt spid="28675">
                                            <p:txEl>
                                              <p:pRg st="1" end="1"/>
                                            </p:txEl>
                                          </p:spTgt>
                                        </p:tgtEl>
                                        <p:attrNameLst>
                                          <p:attrName>style.visibility</p:attrName>
                                        </p:attrNameLst>
                                      </p:cBhvr>
                                      <p:to>
                                        <p:strVal val="visible"/>
                                      </p:to>
                                    </p:set>
                                    <p:anim calcmode="lin" valueType="num">
                                      <p:cBhvr additive="base">
                                        <p:cTn id="12"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867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advAuto="3000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D492C-5E00-28E3-EAB2-B4F7FA0B28E8}"/>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6177B22F-0E57-10DF-43A3-F3F8C2E1EF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9" name="Nadpis 1">
            <a:extLst>
              <a:ext uri="{FF2B5EF4-FFF2-40B4-BE49-F238E27FC236}">
                <a16:creationId xmlns:a16="http://schemas.microsoft.com/office/drawing/2014/main" id="{F3DB9931-DBC1-CA25-B4FD-FE1B8A61FB0B}"/>
              </a:ext>
            </a:extLst>
          </p:cNvPr>
          <p:cNvSpPr txBox="1">
            <a:spLocks/>
          </p:cNvSpPr>
          <p:nvPr/>
        </p:nvSpPr>
        <p:spPr>
          <a:xfrm>
            <a:off x="596752" y="1320230"/>
            <a:ext cx="7786411"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cs-CZ" sz="3200" b="1" cap="all" dirty="0" err="1">
                <a:solidFill>
                  <a:srgbClr val="307871"/>
                </a:solidFill>
                <a:latin typeface="Calibri"/>
              </a:rPr>
              <a:t>Motivation</a:t>
            </a:r>
            <a:r>
              <a:rPr lang="cs-CZ" sz="3200" b="1" cap="all" dirty="0">
                <a:solidFill>
                  <a:srgbClr val="307871"/>
                </a:solidFill>
                <a:latin typeface="Calibri"/>
              </a:rPr>
              <a:t> &amp; performance </a:t>
            </a:r>
            <a:r>
              <a:rPr lang="cs-CZ" sz="3200" b="1" cap="all" dirty="0" err="1">
                <a:solidFill>
                  <a:srgbClr val="307871"/>
                </a:solidFill>
                <a:latin typeface="Calibri"/>
              </a:rPr>
              <a:t>appraisal</a:t>
            </a:r>
            <a:endParaRPr lang="cs-CZ" sz="3200" b="1" cap="all" dirty="0">
              <a:solidFill>
                <a:srgbClr val="307871"/>
              </a:solidFill>
              <a:latin typeface="Calibri"/>
            </a:endParaRPr>
          </a:p>
        </p:txBody>
      </p:sp>
      <p:sp>
        <p:nvSpPr>
          <p:cNvPr id="11" name="Zástupný symbol pro obsah 2">
            <a:extLst>
              <a:ext uri="{FF2B5EF4-FFF2-40B4-BE49-F238E27FC236}">
                <a16:creationId xmlns:a16="http://schemas.microsoft.com/office/drawing/2014/main" id="{DC797DBD-DE50-8162-E699-974097BC64B7}"/>
              </a:ext>
            </a:extLst>
          </p:cNvPr>
          <p:cNvSpPr>
            <a:spLocks noGrp="1"/>
          </p:cNvSpPr>
          <p:nvPr>
            <p:ph idx="1"/>
          </p:nvPr>
        </p:nvSpPr>
        <p:spPr>
          <a:xfrm>
            <a:off x="611560" y="2074889"/>
            <a:ext cx="8280920" cy="3340815"/>
          </a:xfrm>
        </p:spPr>
        <p:txBody>
          <a:bodyPr>
            <a:noAutofit/>
          </a:bodyPr>
          <a:lstStyle/>
          <a:p>
            <a:pPr>
              <a:buFont typeface="Arial" panose="020B0604020202020204" pitchFamily="34" charset="0"/>
              <a:buChar char="•"/>
            </a:pPr>
            <a:r>
              <a:rPr lang="en-US" sz="1600" dirty="0"/>
              <a:t>Definition of performance management</a:t>
            </a:r>
            <a:r>
              <a:rPr lang="cs-CZ" sz="1600" dirty="0"/>
              <a:t>: </a:t>
            </a:r>
            <a:r>
              <a:rPr lang="en-US" sz="1600" dirty="0"/>
              <a:t>Performance management is a periodic, systematic, and objective process of developing an employee to perform their job to the best of their ability. The performance appraisal is thus part of performance management.</a:t>
            </a:r>
          </a:p>
          <a:p>
            <a:pPr>
              <a:buFont typeface="Arial" panose="020B0604020202020204" pitchFamily="34" charset="0"/>
              <a:buChar char="•"/>
            </a:pPr>
            <a:r>
              <a:rPr lang="en-US" sz="1600" dirty="0"/>
              <a:t>Stages of the cycle: Planning → Monitoring → Reviewing → Rewarding</a:t>
            </a:r>
          </a:p>
          <a:p>
            <a:pPr>
              <a:buFont typeface="Arial" panose="020B0604020202020204" pitchFamily="34" charset="0"/>
              <a:buChar char="•"/>
            </a:pPr>
            <a:r>
              <a:rPr lang="en-US" sz="1600" dirty="0"/>
              <a:t>Role in organizational strategy</a:t>
            </a:r>
          </a:p>
          <a:p>
            <a:pPr marL="0" indent="0">
              <a:buNone/>
            </a:pPr>
            <a:endParaRPr lang="en-US" sz="1600" b="1" dirty="0"/>
          </a:p>
        </p:txBody>
      </p:sp>
      <p:sp>
        <p:nvSpPr>
          <p:cNvPr id="13" name="Zástupný symbol pro obsah 2">
            <a:extLst>
              <a:ext uri="{FF2B5EF4-FFF2-40B4-BE49-F238E27FC236}">
                <a16:creationId xmlns:a16="http://schemas.microsoft.com/office/drawing/2014/main" id="{63DD7E7C-5AB2-C540-EE16-F331B75CB665}"/>
              </a:ext>
            </a:extLst>
          </p:cNvPr>
          <p:cNvSpPr txBox="1">
            <a:spLocks/>
          </p:cNvSpPr>
          <p:nvPr/>
        </p:nvSpPr>
        <p:spPr>
          <a:xfrm>
            <a:off x="611560" y="2204864"/>
            <a:ext cx="6120680" cy="639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400" b="1" dirty="0">
              <a:solidFill>
                <a:prstClr val="black"/>
              </a:solidFill>
              <a:latin typeface="Calibri"/>
              <a:cs typeface="Times New Roman" panose="02020603050405020304" pitchFamily="18" charset="0"/>
            </a:endParaRPr>
          </a:p>
        </p:txBody>
      </p:sp>
      <p:cxnSp>
        <p:nvCxnSpPr>
          <p:cNvPr id="12" name="Přímá spojnice 11">
            <a:extLst>
              <a:ext uri="{FF2B5EF4-FFF2-40B4-BE49-F238E27FC236}">
                <a16:creationId xmlns:a16="http://schemas.microsoft.com/office/drawing/2014/main" id="{50A177C1-425A-E9D9-CE66-D1F25477342D}"/>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A1018903-8CAC-0CFE-5AEB-C9093BB4B324}"/>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A75C944D-4245-741E-F11D-B35961014C34}"/>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FD18C188-85DF-F861-58AB-05761BE6881B}"/>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pic>
        <p:nvPicPr>
          <p:cNvPr id="3" name="Obrázek 2">
            <a:extLst>
              <a:ext uri="{FF2B5EF4-FFF2-40B4-BE49-F238E27FC236}">
                <a16:creationId xmlns:a16="http://schemas.microsoft.com/office/drawing/2014/main" id="{61230566-EC7C-CC60-7DB4-5844DBE0A3D5}"/>
              </a:ext>
            </a:extLst>
          </p:cNvPr>
          <p:cNvPicPr>
            <a:picLocks noChangeAspect="1"/>
          </p:cNvPicPr>
          <p:nvPr/>
        </p:nvPicPr>
        <p:blipFill>
          <a:blip r:embed="rId3"/>
          <a:stretch>
            <a:fillRect/>
          </a:stretch>
        </p:blipFill>
        <p:spPr>
          <a:xfrm>
            <a:off x="5678644" y="3266114"/>
            <a:ext cx="3087796" cy="1911346"/>
          </a:xfrm>
          <a:prstGeom prst="rect">
            <a:avLst/>
          </a:prstGeom>
        </p:spPr>
      </p:pic>
    </p:spTree>
    <p:extLst>
      <p:ext uri="{BB962C8B-B14F-4D97-AF65-F5344CB8AC3E}">
        <p14:creationId xmlns:p14="http://schemas.microsoft.com/office/powerpoint/2010/main" val="467171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97C2-A335-9178-571D-E449C41E77E6}"/>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D28D8B2E-CE74-76EF-28DF-A0A888FE3F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9" name="Nadpis 1">
            <a:extLst>
              <a:ext uri="{FF2B5EF4-FFF2-40B4-BE49-F238E27FC236}">
                <a16:creationId xmlns:a16="http://schemas.microsoft.com/office/drawing/2014/main" id="{5553920A-C2E2-B162-37D7-DC262ABB07D8}"/>
              </a:ext>
            </a:extLst>
          </p:cNvPr>
          <p:cNvSpPr txBox="1">
            <a:spLocks/>
          </p:cNvSpPr>
          <p:nvPr/>
        </p:nvSpPr>
        <p:spPr>
          <a:xfrm>
            <a:off x="596752" y="1320230"/>
            <a:ext cx="7473822"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cs-CZ" sz="3200" b="1" cap="all" dirty="0" err="1">
                <a:solidFill>
                  <a:srgbClr val="307871"/>
                </a:solidFill>
                <a:latin typeface="Calibri"/>
              </a:rPr>
              <a:t>Why</a:t>
            </a:r>
            <a:r>
              <a:rPr lang="cs-CZ" sz="3200" b="1" cap="all" dirty="0">
                <a:solidFill>
                  <a:srgbClr val="307871"/>
                </a:solidFill>
                <a:latin typeface="Calibri"/>
              </a:rPr>
              <a:t> performance </a:t>
            </a:r>
            <a:r>
              <a:rPr lang="cs-CZ" sz="3200" b="1" cap="all" dirty="0" err="1">
                <a:solidFill>
                  <a:srgbClr val="307871"/>
                </a:solidFill>
                <a:latin typeface="Calibri"/>
              </a:rPr>
              <a:t>appraisal</a:t>
            </a:r>
            <a:endParaRPr lang="cs-CZ" sz="3200" b="1" cap="all" dirty="0">
              <a:solidFill>
                <a:srgbClr val="307871"/>
              </a:solidFill>
              <a:latin typeface="Calibri"/>
            </a:endParaRPr>
          </a:p>
        </p:txBody>
      </p:sp>
      <p:sp>
        <p:nvSpPr>
          <p:cNvPr id="11" name="Zástupný symbol pro obsah 2">
            <a:extLst>
              <a:ext uri="{FF2B5EF4-FFF2-40B4-BE49-F238E27FC236}">
                <a16:creationId xmlns:a16="http://schemas.microsoft.com/office/drawing/2014/main" id="{CE2711A4-EF73-5D38-1F8D-CD793EAB3B73}"/>
              </a:ext>
            </a:extLst>
          </p:cNvPr>
          <p:cNvSpPr>
            <a:spLocks noGrp="1"/>
          </p:cNvSpPr>
          <p:nvPr>
            <p:ph idx="1"/>
          </p:nvPr>
        </p:nvSpPr>
        <p:spPr>
          <a:xfrm>
            <a:off x="611560" y="2074889"/>
            <a:ext cx="8280920" cy="3340815"/>
          </a:xfrm>
        </p:spPr>
        <p:txBody>
          <a:bodyPr>
            <a:noAutofit/>
          </a:bodyPr>
          <a:lstStyle/>
          <a:p>
            <a:r>
              <a:rPr lang="en-US" sz="1400" b="1" dirty="0"/>
              <a:t>Improve employee performance as well as ......</a:t>
            </a:r>
            <a:endParaRPr lang="cs-CZ" sz="1400" b="1" dirty="0"/>
          </a:p>
          <a:p>
            <a:r>
              <a:rPr lang="en-US" sz="1400" b="1" dirty="0"/>
              <a:t>provide feedback</a:t>
            </a:r>
            <a:endParaRPr lang="cs-CZ" sz="1400" b="1" dirty="0"/>
          </a:p>
          <a:p>
            <a:r>
              <a:rPr lang="en-US" sz="1400" b="1" dirty="0"/>
              <a:t>motivate employees</a:t>
            </a:r>
            <a:endParaRPr lang="cs-CZ" sz="1400" b="1" dirty="0"/>
          </a:p>
          <a:p>
            <a:r>
              <a:rPr lang="en-US" sz="1400" b="1" dirty="0"/>
              <a:t>set new goals and development plans</a:t>
            </a:r>
            <a:endParaRPr lang="cs-CZ" sz="1400" b="1" dirty="0"/>
          </a:p>
          <a:p>
            <a:r>
              <a:rPr lang="en-US" sz="1400" b="1" dirty="0"/>
              <a:t>support career development and identify talent</a:t>
            </a:r>
            <a:endParaRPr lang="cs-CZ" sz="1400" b="1" dirty="0"/>
          </a:p>
          <a:p>
            <a:r>
              <a:rPr lang="en-US" sz="1400" b="1" dirty="0"/>
              <a:t>strengthen equity (equal access to rewards, promotions...)</a:t>
            </a:r>
            <a:endParaRPr lang="cs-CZ" sz="1400" b="1" dirty="0"/>
          </a:p>
          <a:p>
            <a:r>
              <a:rPr lang="en-US" sz="1400" b="1" dirty="0"/>
              <a:t>improve communication between employees and management</a:t>
            </a:r>
            <a:endParaRPr lang="cs-CZ" sz="1400" b="1" dirty="0"/>
          </a:p>
          <a:p>
            <a:r>
              <a:rPr lang="en-US" sz="1400" b="1" dirty="0"/>
              <a:t>identify training needs and development opportunities</a:t>
            </a:r>
            <a:endParaRPr lang="cs-CZ" sz="1400" b="1" dirty="0"/>
          </a:p>
          <a:p>
            <a:r>
              <a:rPr lang="en-US" sz="1400" b="1" dirty="0"/>
              <a:t>align individual goals and organizational goals</a:t>
            </a:r>
          </a:p>
        </p:txBody>
      </p:sp>
      <p:sp>
        <p:nvSpPr>
          <p:cNvPr id="13" name="Zástupný symbol pro obsah 2">
            <a:extLst>
              <a:ext uri="{FF2B5EF4-FFF2-40B4-BE49-F238E27FC236}">
                <a16:creationId xmlns:a16="http://schemas.microsoft.com/office/drawing/2014/main" id="{114B36D9-026F-BAE3-2872-E530B254F271}"/>
              </a:ext>
            </a:extLst>
          </p:cNvPr>
          <p:cNvSpPr txBox="1">
            <a:spLocks/>
          </p:cNvSpPr>
          <p:nvPr/>
        </p:nvSpPr>
        <p:spPr>
          <a:xfrm>
            <a:off x="611560" y="2204864"/>
            <a:ext cx="6120680" cy="639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400" b="1" dirty="0">
              <a:solidFill>
                <a:prstClr val="black"/>
              </a:solidFill>
              <a:latin typeface="Calibri"/>
              <a:cs typeface="Times New Roman" panose="02020603050405020304" pitchFamily="18" charset="0"/>
            </a:endParaRPr>
          </a:p>
        </p:txBody>
      </p:sp>
      <p:cxnSp>
        <p:nvCxnSpPr>
          <p:cNvPr id="12" name="Přímá spojnice 11">
            <a:extLst>
              <a:ext uri="{FF2B5EF4-FFF2-40B4-BE49-F238E27FC236}">
                <a16:creationId xmlns:a16="http://schemas.microsoft.com/office/drawing/2014/main" id="{2EF80350-70A4-5BE6-94E2-07D54C58A588}"/>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29297BA6-BAC1-4E7B-6451-3374F917967C}"/>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86ECE177-3D15-BEBE-D683-6D7D4AC2C6B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46D8D0A3-6B30-C3E3-52A8-31DDACF954FA}"/>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spTree>
    <p:extLst>
      <p:ext uri="{BB962C8B-B14F-4D97-AF65-F5344CB8AC3E}">
        <p14:creationId xmlns:p14="http://schemas.microsoft.com/office/powerpoint/2010/main" val="3755163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AE95B-9B1D-5E1F-8D5D-E7E1F9F37E54}"/>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5F07BAAE-F519-4660-D236-0BEFB603AA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9" name="Nadpis 1">
            <a:extLst>
              <a:ext uri="{FF2B5EF4-FFF2-40B4-BE49-F238E27FC236}">
                <a16:creationId xmlns:a16="http://schemas.microsoft.com/office/drawing/2014/main" id="{34BAD859-8EE1-1B71-1E90-05D42E1BE0A9}"/>
              </a:ext>
            </a:extLst>
          </p:cNvPr>
          <p:cNvSpPr txBox="1">
            <a:spLocks/>
          </p:cNvSpPr>
          <p:nvPr/>
        </p:nvSpPr>
        <p:spPr>
          <a:xfrm>
            <a:off x="596752" y="1320230"/>
            <a:ext cx="7473822"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cs-CZ" sz="3200" b="1" cap="all" dirty="0">
                <a:solidFill>
                  <a:srgbClr val="307871"/>
                </a:solidFill>
                <a:latin typeface="Calibri"/>
              </a:rPr>
              <a:t>3 </a:t>
            </a:r>
            <a:r>
              <a:rPr lang="cs-CZ" sz="3200" b="1" cap="all" dirty="0" err="1">
                <a:solidFill>
                  <a:srgbClr val="307871"/>
                </a:solidFill>
                <a:latin typeface="Calibri"/>
              </a:rPr>
              <a:t>areas</a:t>
            </a:r>
            <a:r>
              <a:rPr lang="cs-CZ" sz="3200" b="1" cap="all" dirty="0">
                <a:solidFill>
                  <a:srgbClr val="307871"/>
                </a:solidFill>
                <a:latin typeface="Calibri"/>
              </a:rPr>
              <a:t> </a:t>
            </a:r>
            <a:r>
              <a:rPr lang="cs-CZ" sz="3200" b="1" cap="all" dirty="0" err="1">
                <a:solidFill>
                  <a:srgbClr val="307871"/>
                </a:solidFill>
                <a:latin typeface="Calibri"/>
              </a:rPr>
              <a:t>of</a:t>
            </a:r>
            <a:r>
              <a:rPr lang="cs-CZ" sz="3200" b="1" cap="all" dirty="0">
                <a:solidFill>
                  <a:srgbClr val="307871"/>
                </a:solidFill>
                <a:latin typeface="Calibri"/>
              </a:rPr>
              <a:t> </a:t>
            </a:r>
            <a:r>
              <a:rPr lang="cs-CZ" sz="3200" b="1" cap="all" dirty="0" err="1">
                <a:solidFill>
                  <a:srgbClr val="307871"/>
                </a:solidFill>
                <a:latin typeface="Calibri"/>
              </a:rPr>
              <a:t>appraisal</a:t>
            </a:r>
            <a:endParaRPr lang="cs-CZ" sz="3200" b="1" cap="all" dirty="0">
              <a:solidFill>
                <a:srgbClr val="307871"/>
              </a:solidFill>
              <a:latin typeface="Calibri"/>
            </a:endParaRPr>
          </a:p>
        </p:txBody>
      </p:sp>
      <p:sp>
        <p:nvSpPr>
          <p:cNvPr id="11" name="Zástupný symbol pro obsah 2">
            <a:extLst>
              <a:ext uri="{FF2B5EF4-FFF2-40B4-BE49-F238E27FC236}">
                <a16:creationId xmlns:a16="http://schemas.microsoft.com/office/drawing/2014/main" id="{BFEAF755-DE8F-62A6-1184-A4857C04C3BE}"/>
              </a:ext>
            </a:extLst>
          </p:cNvPr>
          <p:cNvSpPr>
            <a:spLocks noGrp="1"/>
          </p:cNvSpPr>
          <p:nvPr>
            <p:ph idx="1"/>
          </p:nvPr>
        </p:nvSpPr>
        <p:spPr>
          <a:xfrm>
            <a:off x="611560" y="2074889"/>
            <a:ext cx="8280920" cy="3340815"/>
          </a:xfrm>
        </p:spPr>
        <p:txBody>
          <a:bodyPr>
            <a:noAutofit/>
          </a:bodyPr>
          <a:lstStyle/>
          <a:p>
            <a:pPr marL="0" indent="0">
              <a:buNone/>
            </a:pPr>
            <a:r>
              <a:rPr lang="en-US" sz="1400" b="1" dirty="0"/>
              <a:t>The concept of goal setting (individual, team) is used to evaluate performance</a:t>
            </a:r>
            <a:endParaRPr lang="cs-CZ" sz="1400" b="1" dirty="0"/>
          </a:p>
          <a:p>
            <a:pPr marL="0" indent="0">
              <a:buNone/>
            </a:pPr>
            <a:r>
              <a:rPr lang="en-US" sz="1400" b="1" dirty="0"/>
              <a:t>I</a:t>
            </a:r>
            <a:r>
              <a:rPr lang="cs-CZ" sz="1400" b="1" dirty="0"/>
              <a:t>i </a:t>
            </a:r>
            <a:r>
              <a:rPr lang="cs-CZ" sz="1400" b="1" dirty="0" err="1"/>
              <a:t>is</a:t>
            </a:r>
            <a:r>
              <a:rPr lang="en-US" sz="1400" b="1" dirty="0"/>
              <a:t> use</a:t>
            </a:r>
            <a:r>
              <a:rPr lang="cs-CZ" sz="1400" b="1" dirty="0"/>
              <a:t>d</a:t>
            </a:r>
            <a:r>
              <a:rPr lang="en-US" sz="1400" b="1" dirty="0"/>
              <a:t> the code of ethics, corporate culture values to evaluate </a:t>
            </a:r>
            <a:r>
              <a:rPr lang="en-US" sz="1400" b="1" dirty="0" err="1"/>
              <a:t>behaviour</a:t>
            </a:r>
            <a:r>
              <a:rPr lang="en-US" sz="1400" b="1" dirty="0"/>
              <a:t>. Usually a rating scale is used because this evaluation is quite subjective. </a:t>
            </a:r>
            <a:endParaRPr lang="cs-CZ" sz="1400" b="1" dirty="0"/>
          </a:p>
          <a:p>
            <a:pPr marL="0" indent="0">
              <a:buNone/>
            </a:pPr>
            <a:r>
              <a:rPr lang="en-US" sz="1400" b="1" dirty="0"/>
              <a:t>Work and social behavior are evaluated</a:t>
            </a:r>
            <a:r>
              <a:rPr lang="cs-CZ" sz="1400" b="1" dirty="0"/>
              <a:t> by i</a:t>
            </a:r>
            <a:r>
              <a:rPr lang="en-US" sz="1400" b="1" dirty="0" err="1"/>
              <a:t>nterviews</a:t>
            </a:r>
            <a:r>
              <a:rPr lang="en-US" sz="1400" b="1" dirty="0"/>
              <a:t>, psychological tests, Development Centers are used to determine potential.</a:t>
            </a:r>
          </a:p>
        </p:txBody>
      </p:sp>
      <p:sp>
        <p:nvSpPr>
          <p:cNvPr id="13" name="Zástupný symbol pro obsah 2">
            <a:extLst>
              <a:ext uri="{FF2B5EF4-FFF2-40B4-BE49-F238E27FC236}">
                <a16:creationId xmlns:a16="http://schemas.microsoft.com/office/drawing/2014/main" id="{590B917D-734E-3F33-4414-36E68387EE32}"/>
              </a:ext>
            </a:extLst>
          </p:cNvPr>
          <p:cNvSpPr txBox="1">
            <a:spLocks/>
          </p:cNvSpPr>
          <p:nvPr/>
        </p:nvSpPr>
        <p:spPr>
          <a:xfrm>
            <a:off x="611560" y="2204864"/>
            <a:ext cx="6120680" cy="639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400" b="1" dirty="0">
              <a:solidFill>
                <a:prstClr val="black"/>
              </a:solidFill>
              <a:latin typeface="Calibri"/>
              <a:cs typeface="Times New Roman" panose="02020603050405020304" pitchFamily="18" charset="0"/>
            </a:endParaRPr>
          </a:p>
        </p:txBody>
      </p:sp>
      <p:cxnSp>
        <p:nvCxnSpPr>
          <p:cNvPr id="12" name="Přímá spojnice 11">
            <a:extLst>
              <a:ext uri="{FF2B5EF4-FFF2-40B4-BE49-F238E27FC236}">
                <a16:creationId xmlns:a16="http://schemas.microsoft.com/office/drawing/2014/main" id="{3F98EF82-5654-8C38-DE08-D618A55B5F26}"/>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9B2519BB-D016-A845-4DBC-97080F4733D1}"/>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97E58B25-4596-19D8-0031-A535A9BEE78B}"/>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E182E7B-4AE4-01C1-5F06-184F790CC356}"/>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graphicFrame>
        <p:nvGraphicFramePr>
          <p:cNvPr id="2" name="Diagram 1">
            <a:extLst>
              <a:ext uri="{FF2B5EF4-FFF2-40B4-BE49-F238E27FC236}">
                <a16:creationId xmlns:a16="http://schemas.microsoft.com/office/drawing/2014/main" id="{93AA206A-1EAA-5883-E003-C616AFE97D1B}"/>
              </a:ext>
            </a:extLst>
          </p:cNvPr>
          <p:cNvGraphicFramePr/>
          <p:nvPr/>
        </p:nvGraphicFramePr>
        <p:xfrm>
          <a:off x="4841245" y="3206478"/>
          <a:ext cx="3437164" cy="2107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ovéPole 3">
            <a:extLst>
              <a:ext uri="{FF2B5EF4-FFF2-40B4-BE49-F238E27FC236}">
                <a16:creationId xmlns:a16="http://schemas.microsoft.com/office/drawing/2014/main" id="{A5141622-B1B4-1554-6F31-5314B54B6922}"/>
              </a:ext>
            </a:extLst>
          </p:cNvPr>
          <p:cNvSpPr txBox="1"/>
          <p:nvPr/>
        </p:nvSpPr>
        <p:spPr>
          <a:xfrm>
            <a:off x="2286000" y="3243505"/>
            <a:ext cx="4572000" cy="369332"/>
          </a:xfrm>
          <a:prstGeom prst="rect">
            <a:avLst/>
          </a:prstGeom>
          <a:noFill/>
        </p:spPr>
        <p:txBody>
          <a:bodyPr wrap="square">
            <a:spAutoFit/>
          </a:bodyPr>
          <a:lstStyle/>
          <a:p>
            <a:pPr fontAlgn="auto">
              <a:spcBef>
                <a:spcPts val="0"/>
              </a:spcBef>
              <a:spcAft>
                <a:spcPts val="0"/>
              </a:spcAft>
            </a:pPr>
            <a:r>
              <a:rPr lang="cs-CZ" sz="1800" dirty="0">
                <a:solidFill>
                  <a:prstClr val="black"/>
                </a:solidFill>
                <a:latin typeface="Calibri"/>
              </a:rPr>
              <a:t> </a:t>
            </a:r>
          </a:p>
        </p:txBody>
      </p:sp>
    </p:spTree>
    <p:extLst>
      <p:ext uri="{BB962C8B-B14F-4D97-AF65-F5344CB8AC3E}">
        <p14:creationId xmlns:p14="http://schemas.microsoft.com/office/powerpoint/2010/main" val="379749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F3A4B768-70D3-4237-B093-4A78E6219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9" name="Nadpis 1">
            <a:extLst>
              <a:ext uri="{FF2B5EF4-FFF2-40B4-BE49-F238E27FC236}">
                <a16:creationId xmlns:a16="http://schemas.microsoft.com/office/drawing/2014/main" id="{333DD535-BEC4-44BC-A1E9-3D5CEA61D10A}"/>
              </a:ext>
            </a:extLst>
          </p:cNvPr>
          <p:cNvSpPr txBox="1">
            <a:spLocks/>
          </p:cNvSpPr>
          <p:nvPr/>
        </p:nvSpPr>
        <p:spPr>
          <a:xfrm>
            <a:off x="596751" y="994051"/>
            <a:ext cx="7851510" cy="865902"/>
          </a:xfrm>
          <a:prstGeom prst="rect">
            <a:avLst/>
          </a:prstGeom>
        </p:spPr>
        <p:txBody>
          <a:bodyPr vert="horz" lIns="91440" tIns="45720" rIns="91440" bIns="45720" rtlCol="0" anchor="t">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3200" b="1" cap="all" dirty="0">
                <a:solidFill>
                  <a:srgbClr val="307871"/>
                </a:solidFill>
                <a:latin typeface="Calibri"/>
              </a:rPr>
              <a:t>PERFORMANCE AND POTENTIAL RATING MATRIX - STARS, CENTRE AND BRAKES</a:t>
            </a:r>
            <a:endParaRPr lang="cs-CZ" sz="3200" b="1" cap="all" dirty="0">
              <a:solidFill>
                <a:srgbClr val="307871"/>
              </a:solidFill>
              <a:latin typeface="Calibri"/>
            </a:endParaRPr>
          </a:p>
        </p:txBody>
      </p:sp>
      <p:sp>
        <p:nvSpPr>
          <p:cNvPr id="13" name="Zástupný symbol pro obsah 2">
            <a:extLst>
              <a:ext uri="{FF2B5EF4-FFF2-40B4-BE49-F238E27FC236}">
                <a16:creationId xmlns:a16="http://schemas.microsoft.com/office/drawing/2014/main" id="{217D157D-91EF-418E-9BB2-7A3D7E3B070C}"/>
              </a:ext>
            </a:extLst>
          </p:cNvPr>
          <p:cNvSpPr txBox="1">
            <a:spLocks/>
          </p:cNvSpPr>
          <p:nvPr/>
        </p:nvSpPr>
        <p:spPr>
          <a:xfrm>
            <a:off x="611560" y="2204864"/>
            <a:ext cx="6120680" cy="3116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400" dirty="0">
              <a:solidFill>
                <a:prstClr val="black"/>
              </a:solidFill>
              <a:latin typeface="Calibri"/>
              <a:cs typeface="Times New Roman" panose="02020603050405020304" pitchFamily="18" charset="0"/>
            </a:endParaRPr>
          </a:p>
        </p:txBody>
      </p:sp>
      <p:cxnSp>
        <p:nvCxnSpPr>
          <p:cNvPr id="12" name="Přímá spojnice 11">
            <a:extLst>
              <a:ext uri="{FF2B5EF4-FFF2-40B4-BE49-F238E27FC236}">
                <a16:creationId xmlns:a16="http://schemas.microsoft.com/office/drawing/2014/main" id="{EC988E75-0B0B-4E5B-9820-9ABAA2014EE1}"/>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DEC2CE5-A50E-2E92-3E6A-692598B455F9}"/>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C9C94C17-1791-AFEA-5C43-780CD87326E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FC38B40-5013-09C2-51EB-FA3C812E9708}"/>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pic>
        <p:nvPicPr>
          <p:cNvPr id="3" name="Obrázek 2">
            <a:extLst>
              <a:ext uri="{FF2B5EF4-FFF2-40B4-BE49-F238E27FC236}">
                <a16:creationId xmlns:a16="http://schemas.microsoft.com/office/drawing/2014/main" id="{0385D287-D28E-DB8F-A3E2-108C8E8DDF1B}"/>
              </a:ext>
            </a:extLst>
          </p:cNvPr>
          <p:cNvPicPr>
            <a:picLocks noChangeAspect="1"/>
          </p:cNvPicPr>
          <p:nvPr/>
        </p:nvPicPr>
        <p:blipFill>
          <a:blip r:embed="rId3"/>
          <a:stretch>
            <a:fillRect/>
          </a:stretch>
        </p:blipFill>
        <p:spPr>
          <a:xfrm>
            <a:off x="881270" y="1785731"/>
            <a:ext cx="5994986" cy="4215019"/>
          </a:xfrm>
          <a:prstGeom prst="rect">
            <a:avLst/>
          </a:prstGeom>
        </p:spPr>
      </p:pic>
    </p:spTree>
    <p:extLst>
      <p:ext uri="{BB962C8B-B14F-4D97-AF65-F5344CB8AC3E}">
        <p14:creationId xmlns:p14="http://schemas.microsoft.com/office/powerpoint/2010/main" val="1461400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E2AF3-60AD-6B23-6FB1-A0190CB2DA05}"/>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4CA0F07E-3AB9-DC10-9489-24F5031CFB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9" name="Nadpis 1">
            <a:extLst>
              <a:ext uri="{FF2B5EF4-FFF2-40B4-BE49-F238E27FC236}">
                <a16:creationId xmlns:a16="http://schemas.microsoft.com/office/drawing/2014/main" id="{2E297B8F-7BC8-B945-0519-144B108E09BE}"/>
              </a:ext>
            </a:extLst>
          </p:cNvPr>
          <p:cNvSpPr txBox="1">
            <a:spLocks/>
          </p:cNvSpPr>
          <p:nvPr/>
        </p:nvSpPr>
        <p:spPr>
          <a:xfrm>
            <a:off x="596752" y="1320230"/>
            <a:ext cx="7473822" cy="668610"/>
          </a:xfrm>
          <a:prstGeom prst="rect">
            <a:avLst/>
          </a:prstGeom>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3200" b="1" cap="all" dirty="0">
                <a:solidFill>
                  <a:srgbClr val="307871"/>
                </a:solidFill>
                <a:latin typeface="Calibri"/>
              </a:rPr>
              <a:t>Main Features of Performance Appraisal</a:t>
            </a:r>
            <a:endParaRPr lang="cs-CZ" sz="3200" b="1" cap="all" dirty="0">
              <a:solidFill>
                <a:srgbClr val="307871"/>
              </a:solidFill>
              <a:latin typeface="Calibri"/>
            </a:endParaRPr>
          </a:p>
        </p:txBody>
      </p:sp>
      <p:sp>
        <p:nvSpPr>
          <p:cNvPr id="11" name="Zástupný symbol pro obsah 2">
            <a:extLst>
              <a:ext uri="{FF2B5EF4-FFF2-40B4-BE49-F238E27FC236}">
                <a16:creationId xmlns:a16="http://schemas.microsoft.com/office/drawing/2014/main" id="{758FF740-08AE-240C-0963-3147C8DFA770}"/>
              </a:ext>
            </a:extLst>
          </p:cNvPr>
          <p:cNvSpPr>
            <a:spLocks noGrp="1"/>
          </p:cNvSpPr>
          <p:nvPr>
            <p:ph idx="1"/>
          </p:nvPr>
        </p:nvSpPr>
        <p:spPr>
          <a:xfrm>
            <a:off x="611560" y="2074889"/>
            <a:ext cx="8280920" cy="3340815"/>
          </a:xfrm>
        </p:spPr>
        <p:txBody>
          <a:bodyPr>
            <a:noAutofit/>
          </a:bodyPr>
          <a:lstStyle/>
          <a:p>
            <a:r>
              <a:rPr lang="en-US" sz="1400" b="1" dirty="0"/>
              <a:t>Periodic evaluation</a:t>
            </a:r>
            <a:endParaRPr lang="cs-CZ" sz="1400" b="1" dirty="0"/>
          </a:p>
          <a:p>
            <a:r>
              <a:rPr lang="en-US" sz="1400" b="1" dirty="0"/>
              <a:t>Individual vs team focus</a:t>
            </a:r>
            <a:endParaRPr lang="cs-CZ" sz="1400" b="1" dirty="0"/>
          </a:p>
          <a:p>
            <a:r>
              <a:rPr lang="en-US" sz="1400" b="1" dirty="0"/>
              <a:t>Goal alignment</a:t>
            </a:r>
            <a:endParaRPr lang="cs-CZ" sz="1400" b="1" dirty="0"/>
          </a:p>
          <a:p>
            <a:r>
              <a:rPr lang="en-US" sz="1400" b="1" dirty="0"/>
              <a:t>Feedback mechanism</a:t>
            </a:r>
          </a:p>
        </p:txBody>
      </p:sp>
      <p:sp>
        <p:nvSpPr>
          <p:cNvPr id="13" name="Zástupný symbol pro obsah 2">
            <a:extLst>
              <a:ext uri="{FF2B5EF4-FFF2-40B4-BE49-F238E27FC236}">
                <a16:creationId xmlns:a16="http://schemas.microsoft.com/office/drawing/2014/main" id="{1C9FF537-4EC4-DA55-EFF0-0A06A3A48BA8}"/>
              </a:ext>
            </a:extLst>
          </p:cNvPr>
          <p:cNvSpPr txBox="1">
            <a:spLocks/>
          </p:cNvSpPr>
          <p:nvPr/>
        </p:nvSpPr>
        <p:spPr>
          <a:xfrm>
            <a:off x="611560" y="2204864"/>
            <a:ext cx="6120680" cy="639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400" b="1" dirty="0">
              <a:solidFill>
                <a:prstClr val="black"/>
              </a:solidFill>
              <a:latin typeface="Calibri"/>
              <a:cs typeface="Times New Roman" panose="02020603050405020304" pitchFamily="18" charset="0"/>
            </a:endParaRPr>
          </a:p>
        </p:txBody>
      </p:sp>
      <p:cxnSp>
        <p:nvCxnSpPr>
          <p:cNvPr id="12" name="Přímá spojnice 11">
            <a:extLst>
              <a:ext uri="{FF2B5EF4-FFF2-40B4-BE49-F238E27FC236}">
                <a16:creationId xmlns:a16="http://schemas.microsoft.com/office/drawing/2014/main" id="{FC6660B9-8E71-8BFF-0D3A-BCE3524034B4}"/>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51E42892-69FB-32DD-99AA-B71DADBE315A}"/>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A39FF560-3EEF-D4FB-1476-4196945561A5}"/>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30D514EB-FFD2-F13F-2446-41A15DE916E0}"/>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spTree>
    <p:extLst>
      <p:ext uri="{BB962C8B-B14F-4D97-AF65-F5344CB8AC3E}">
        <p14:creationId xmlns:p14="http://schemas.microsoft.com/office/powerpoint/2010/main" val="2322153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845A4-64AE-6863-D514-85C20C2C24EF}"/>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E69B206F-D3EC-8B94-FE76-CADEEBF46C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9" name="Nadpis 1">
            <a:extLst>
              <a:ext uri="{FF2B5EF4-FFF2-40B4-BE49-F238E27FC236}">
                <a16:creationId xmlns:a16="http://schemas.microsoft.com/office/drawing/2014/main" id="{EC9F539B-D64A-F013-A96E-2B0D61E3CB88}"/>
              </a:ext>
            </a:extLst>
          </p:cNvPr>
          <p:cNvSpPr txBox="1">
            <a:spLocks/>
          </p:cNvSpPr>
          <p:nvPr/>
        </p:nvSpPr>
        <p:spPr>
          <a:xfrm>
            <a:off x="596752" y="1320230"/>
            <a:ext cx="7473822"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3200" b="1" cap="all" dirty="0">
                <a:solidFill>
                  <a:srgbClr val="307871"/>
                </a:solidFill>
                <a:latin typeface="Calibri"/>
              </a:rPr>
              <a:t>Objectives of Performance Appraisal</a:t>
            </a:r>
            <a:endParaRPr lang="cs-CZ" sz="3200" b="1" cap="all" dirty="0">
              <a:solidFill>
                <a:srgbClr val="307871"/>
              </a:solidFill>
              <a:latin typeface="Calibri"/>
            </a:endParaRPr>
          </a:p>
        </p:txBody>
      </p:sp>
      <p:sp>
        <p:nvSpPr>
          <p:cNvPr id="11" name="Zástupný symbol pro obsah 2">
            <a:extLst>
              <a:ext uri="{FF2B5EF4-FFF2-40B4-BE49-F238E27FC236}">
                <a16:creationId xmlns:a16="http://schemas.microsoft.com/office/drawing/2014/main" id="{8C07BF9A-9369-112C-5A9D-FDE9245BC0FE}"/>
              </a:ext>
            </a:extLst>
          </p:cNvPr>
          <p:cNvSpPr>
            <a:spLocks noGrp="1"/>
          </p:cNvSpPr>
          <p:nvPr>
            <p:ph idx="1"/>
          </p:nvPr>
        </p:nvSpPr>
        <p:spPr>
          <a:xfrm>
            <a:off x="611560" y="2031320"/>
            <a:ext cx="8280920" cy="3442764"/>
          </a:xfrm>
        </p:spPr>
        <p:txBody>
          <a:bodyPr>
            <a:noAutofit/>
          </a:bodyPr>
          <a:lstStyle/>
          <a:p>
            <a:pPr>
              <a:buNone/>
            </a:pPr>
            <a:r>
              <a:rPr lang="en-US" sz="1100" b="1" dirty="0"/>
              <a:t>🎯 Main Objectives:</a:t>
            </a:r>
          </a:p>
          <a:p>
            <a:pPr>
              <a:buFont typeface="Arial" panose="020B0604020202020204" pitchFamily="34" charset="0"/>
              <a:buChar char="•"/>
            </a:pPr>
            <a:r>
              <a:rPr lang="en-US" sz="1100" b="1" dirty="0"/>
              <a:t>Evaluate employee performance</a:t>
            </a:r>
            <a:r>
              <a:rPr lang="en-US" sz="1100" dirty="0"/>
              <a:t> against predefined standards.</a:t>
            </a:r>
          </a:p>
          <a:p>
            <a:pPr>
              <a:buFont typeface="Arial" panose="020B0604020202020204" pitchFamily="34" charset="0"/>
              <a:buChar char="•"/>
            </a:pPr>
            <a:r>
              <a:rPr lang="en-US" sz="1100" b="1" dirty="0"/>
              <a:t>Provide feedback</a:t>
            </a:r>
            <a:r>
              <a:rPr lang="en-US" sz="1100" dirty="0"/>
              <a:t> to guide performance improvement.</a:t>
            </a:r>
          </a:p>
          <a:p>
            <a:pPr>
              <a:buFont typeface="Arial" panose="020B0604020202020204" pitchFamily="34" charset="0"/>
              <a:buChar char="•"/>
            </a:pPr>
            <a:r>
              <a:rPr lang="en-US" sz="1100" b="1" dirty="0"/>
              <a:t>Support decision-making</a:t>
            </a:r>
            <a:r>
              <a:rPr lang="en-US" sz="1100" dirty="0"/>
              <a:t> related to promotions, compensation, training, and development.</a:t>
            </a:r>
          </a:p>
          <a:p>
            <a:pPr>
              <a:buFont typeface="Arial" panose="020B0604020202020204" pitchFamily="34" charset="0"/>
              <a:buChar char="•"/>
            </a:pPr>
            <a:r>
              <a:rPr lang="en-US" sz="1100" b="1" dirty="0"/>
              <a:t>Align individual goals</a:t>
            </a:r>
            <a:r>
              <a:rPr lang="en-US" sz="1100" dirty="0"/>
              <a:t> with organizational strategy.</a:t>
            </a:r>
          </a:p>
          <a:p>
            <a:pPr>
              <a:buNone/>
            </a:pPr>
            <a:r>
              <a:rPr lang="en-US" sz="1100" b="1" dirty="0"/>
              <a:t>✅ Potential Benefits:</a:t>
            </a:r>
          </a:p>
          <a:p>
            <a:pPr>
              <a:buFont typeface="Arial" panose="020B0604020202020204" pitchFamily="34" charset="0"/>
              <a:buChar char="•"/>
            </a:pPr>
            <a:r>
              <a:rPr lang="en-US" sz="1100" b="1" dirty="0"/>
              <a:t>Performance Improvement:</a:t>
            </a:r>
            <a:r>
              <a:rPr lang="en-US" sz="1100" dirty="0"/>
              <a:t> Helps employees understand what is expected and how to improve.</a:t>
            </a:r>
          </a:p>
          <a:p>
            <a:pPr>
              <a:buFont typeface="Arial" panose="020B0604020202020204" pitchFamily="34" charset="0"/>
              <a:buChar char="•"/>
            </a:pPr>
            <a:r>
              <a:rPr lang="en-US" sz="1100" b="1" dirty="0"/>
              <a:t>Employee Development:</a:t>
            </a:r>
            <a:r>
              <a:rPr lang="en-US" sz="1100" dirty="0"/>
              <a:t> Identifies skill gaps and training needs.</a:t>
            </a:r>
          </a:p>
          <a:p>
            <a:pPr>
              <a:buFont typeface="Arial" panose="020B0604020202020204" pitchFamily="34" charset="0"/>
              <a:buChar char="•"/>
            </a:pPr>
            <a:r>
              <a:rPr lang="en-US" sz="1100" b="1" dirty="0"/>
              <a:t>Motivation &amp; Engagement:</a:t>
            </a:r>
            <a:r>
              <a:rPr lang="en-US" sz="1100" dirty="0"/>
              <a:t> Recognition can boost morale and productivity.</a:t>
            </a:r>
          </a:p>
          <a:p>
            <a:pPr>
              <a:buFont typeface="Arial" panose="020B0604020202020204" pitchFamily="34" charset="0"/>
              <a:buChar char="•"/>
            </a:pPr>
            <a:r>
              <a:rPr lang="en-US" sz="1100" b="1" dirty="0"/>
              <a:t>Succession Planning:</a:t>
            </a:r>
            <a:r>
              <a:rPr lang="en-US" sz="1100" dirty="0"/>
              <a:t> Highlights high-potential employees for leadership roles.</a:t>
            </a:r>
          </a:p>
          <a:p>
            <a:pPr>
              <a:buFont typeface="Arial" panose="020B0604020202020204" pitchFamily="34" charset="0"/>
              <a:buChar char="•"/>
            </a:pPr>
            <a:r>
              <a:rPr lang="en-US" sz="1100" b="1" dirty="0"/>
              <a:t>Legal Documentation:</a:t>
            </a:r>
            <a:r>
              <a:rPr lang="en-US" sz="1100" dirty="0"/>
              <a:t> Maintains a record of employee performance for HR decisions.</a:t>
            </a:r>
          </a:p>
          <a:p>
            <a:pPr>
              <a:buNone/>
            </a:pPr>
            <a:r>
              <a:rPr lang="en-US" sz="1100" b="1" dirty="0"/>
              <a:t>⚠️ Potential Complications:</a:t>
            </a:r>
          </a:p>
          <a:p>
            <a:pPr>
              <a:buFont typeface="Arial" panose="020B0604020202020204" pitchFamily="34" charset="0"/>
              <a:buChar char="•"/>
            </a:pPr>
            <a:r>
              <a:rPr lang="en-US" sz="1100" b="1" dirty="0"/>
              <a:t>Bias and Subjectivity:</a:t>
            </a:r>
            <a:r>
              <a:rPr lang="en-US" sz="1100" dirty="0"/>
              <a:t> Appraisals can be influenced by personal opinions, halo/horn effect, or favoritism.</a:t>
            </a:r>
          </a:p>
          <a:p>
            <a:pPr>
              <a:buFont typeface="Arial" panose="020B0604020202020204" pitchFamily="34" charset="0"/>
              <a:buChar char="•"/>
            </a:pPr>
            <a:r>
              <a:rPr lang="en-US" sz="1100" b="1" dirty="0"/>
              <a:t>Inconsistency:</a:t>
            </a:r>
            <a:r>
              <a:rPr lang="en-US" sz="1100" dirty="0"/>
              <a:t> Without standardized criteria, appraisals can vary widely between managers.</a:t>
            </a:r>
          </a:p>
          <a:p>
            <a:pPr>
              <a:buFont typeface="Arial" panose="020B0604020202020204" pitchFamily="34" charset="0"/>
              <a:buChar char="•"/>
            </a:pPr>
            <a:r>
              <a:rPr lang="en-US" sz="1100" b="1" dirty="0"/>
              <a:t>Stress and Demotivation:</a:t>
            </a:r>
            <a:r>
              <a:rPr lang="en-US" sz="1100" dirty="0"/>
              <a:t> Negative feedback, if not delivered constructively, can lead to disengagement.</a:t>
            </a:r>
          </a:p>
          <a:p>
            <a:pPr>
              <a:buFont typeface="Arial" panose="020B0604020202020204" pitchFamily="34" charset="0"/>
              <a:buChar char="•"/>
            </a:pPr>
            <a:r>
              <a:rPr lang="en-US" sz="1100" b="1" dirty="0"/>
              <a:t>Time-Consuming:</a:t>
            </a:r>
            <a:r>
              <a:rPr lang="en-US" sz="1100" dirty="0"/>
              <a:t> Especially in large organizations, preparing and conducting evaluations requires significant time and effort.</a:t>
            </a:r>
          </a:p>
          <a:p>
            <a:pPr>
              <a:buFont typeface="Arial" panose="020B0604020202020204" pitchFamily="34" charset="0"/>
              <a:buChar char="•"/>
            </a:pPr>
            <a:r>
              <a:rPr lang="en-US" sz="1100" b="1" dirty="0"/>
              <a:t>Resistance to Feedback:</a:t>
            </a:r>
            <a:r>
              <a:rPr lang="en-US" sz="1100" dirty="0"/>
              <a:t> Some employees may reject feedback or become defensive, undermining the appraisal's purpose.</a:t>
            </a:r>
          </a:p>
          <a:p>
            <a:pPr marL="0" indent="0">
              <a:buNone/>
            </a:pPr>
            <a:endParaRPr lang="en-US" sz="1800" b="1" dirty="0"/>
          </a:p>
        </p:txBody>
      </p:sp>
      <p:sp>
        <p:nvSpPr>
          <p:cNvPr id="13" name="Zástupný symbol pro obsah 2">
            <a:extLst>
              <a:ext uri="{FF2B5EF4-FFF2-40B4-BE49-F238E27FC236}">
                <a16:creationId xmlns:a16="http://schemas.microsoft.com/office/drawing/2014/main" id="{95CEE9C1-7CF2-197F-D81F-B267BB7646D4}"/>
              </a:ext>
            </a:extLst>
          </p:cNvPr>
          <p:cNvSpPr txBox="1">
            <a:spLocks/>
          </p:cNvSpPr>
          <p:nvPr/>
        </p:nvSpPr>
        <p:spPr>
          <a:xfrm>
            <a:off x="611560" y="2204864"/>
            <a:ext cx="6120680" cy="639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400" b="1" dirty="0">
              <a:solidFill>
                <a:prstClr val="black"/>
              </a:solidFill>
              <a:latin typeface="Calibri"/>
              <a:cs typeface="Times New Roman" panose="02020603050405020304" pitchFamily="18" charset="0"/>
            </a:endParaRPr>
          </a:p>
        </p:txBody>
      </p:sp>
      <p:cxnSp>
        <p:nvCxnSpPr>
          <p:cNvPr id="12" name="Přímá spojnice 11">
            <a:extLst>
              <a:ext uri="{FF2B5EF4-FFF2-40B4-BE49-F238E27FC236}">
                <a16:creationId xmlns:a16="http://schemas.microsoft.com/office/drawing/2014/main" id="{D3923A0D-67A7-41C1-72C7-DAC769614CA4}"/>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B48A00AD-EF0D-0580-2269-14F4A7BF5542}"/>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DB5AEFF9-9A51-2D8C-7B61-4B39EC00527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A8F627DC-795C-0949-DD93-7A24E6BC1757}"/>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spTree>
    <p:extLst>
      <p:ext uri="{BB962C8B-B14F-4D97-AF65-F5344CB8AC3E}">
        <p14:creationId xmlns:p14="http://schemas.microsoft.com/office/powerpoint/2010/main" val="319705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163A8-ED90-A0A6-AAA9-E03E82080FCA}"/>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FE2F510E-0C46-6EE9-C67A-F5DC0FDC90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9" name="Nadpis 1">
            <a:extLst>
              <a:ext uri="{FF2B5EF4-FFF2-40B4-BE49-F238E27FC236}">
                <a16:creationId xmlns:a16="http://schemas.microsoft.com/office/drawing/2014/main" id="{8959EAA7-78E4-D0D3-E882-681A4F1719EB}"/>
              </a:ext>
            </a:extLst>
          </p:cNvPr>
          <p:cNvSpPr txBox="1">
            <a:spLocks/>
          </p:cNvSpPr>
          <p:nvPr/>
        </p:nvSpPr>
        <p:spPr>
          <a:xfrm>
            <a:off x="596752" y="1320230"/>
            <a:ext cx="7473822"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cs-CZ" sz="3200" b="1" cap="all" dirty="0" err="1">
                <a:solidFill>
                  <a:srgbClr val="307871"/>
                </a:solidFill>
                <a:latin typeface="Calibri"/>
              </a:rPr>
              <a:t>Relationship</a:t>
            </a:r>
            <a:r>
              <a:rPr lang="cs-CZ" sz="3200" b="1" cap="all" dirty="0">
                <a:solidFill>
                  <a:srgbClr val="307871"/>
                </a:solidFill>
                <a:latin typeface="Calibri"/>
              </a:rPr>
              <a:t> </a:t>
            </a:r>
            <a:r>
              <a:rPr lang="cs-CZ" sz="3200" b="1" cap="all" dirty="0" err="1">
                <a:solidFill>
                  <a:srgbClr val="307871"/>
                </a:solidFill>
                <a:latin typeface="Calibri"/>
              </a:rPr>
              <a:t>with</a:t>
            </a:r>
            <a:r>
              <a:rPr lang="cs-CZ" sz="3200" b="1" cap="all" dirty="0">
                <a:solidFill>
                  <a:srgbClr val="307871"/>
                </a:solidFill>
                <a:latin typeface="Calibri"/>
              </a:rPr>
              <a:t> </a:t>
            </a:r>
            <a:r>
              <a:rPr lang="cs-CZ" sz="3200" b="1" cap="all" dirty="0" err="1">
                <a:solidFill>
                  <a:srgbClr val="307871"/>
                </a:solidFill>
                <a:latin typeface="Calibri"/>
              </a:rPr>
              <a:t>job</a:t>
            </a:r>
            <a:r>
              <a:rPr lang="cs-CZ" sz="3200" b="1" cap="all" dirty="0">
                <a:solidFill>
                  <a:srgbClr val="307871"/>
                </a:solidFill>
                <a:latin typeface="Calibri"/>
              </a:rPr>
              <a:t> </a:t>
            </a:r>
            <a:r>
              <a:rPr lang="cs-CZ" sz="3200" b="1" cap="all" dirty="0" err="1">
                <a:solidFill>
                  <a:srgbClr val="307871"/>
                </a:solidFill>
                <a:latin typeface="Calibri"/>
              </a:rPr>
              <a:t>analysis</a:t>
            </a:r>
            <a:endParaRPr lang="cs-CZ" sz="3200" b="1" cap="all" dirty="0">
              <a:solidFill>
                <a:srgbClr val="307871"/>
              </a:solidFill>
              <a:latin typeface="Calibri"/>
            </a:endParaRPr>
          </a:p>
        </p:txBody>
      </p:sp>
      <p:sp>
        <p:nvSpPr>
          <p:cNvPr id="11" name="Zástupný symbol pro obsah 2">
            <a:extLst>
              <a:ext uri="{FF2B5EF4-FFF2-40B4-BE49-F238E27FC236}">
                <a16:creationId xmlns:a16="http://schemas.microsoft.com/office/drawing/2014/main" id="{DC7D0AFF-265C-94CA-3E01-18AD0599DD19}"/>
              </a:ext>
            </a:extLst>
          </p:cNvPr>
          <p:cNvSpPr>
            <a:spLocks noGrp="1"/>
          </p:cNvSpPr>
          <p:nvPr>
            <p:ph idx="1"/>
          </p:nvPr>
        </p:nvSpPr>
        <p:spPr>
          <a:xfrm>
            <a:off x="611560" y="2074889"/>
            <a:ext cx="8280920" cy="3340815"/>
          </a:xfrm>
        </p:spPr>
        <p:txBody>
          <a:bodyPr>
            <a:noAutofit/>
          </a:bodyPr>
          <a:lstStyle/>
          <a:p>
            <a:pPr>
              <a:buFont typeface="Arial" panose="020B0604020202020204" pitchFamily="34" charset="0"/>
              <a:buChar char="•"/>
            </a:pPr>
            <a:r>
              <a:rPr lang="en-US" sz="1800" dirty="0"/>
              <a:t>How job descriptions and specifications inform appraisal</a:t>
            </a:r>
            <a:r>
              <a:rPr lang="cs-CZ" sz="1800" dirty="0"/>
              <a:t>? </a:t>
            </a:r>
            <a:r>
              <a:rPr lang="cs-CZ" sz="1800" dirty="0" err="1"/>
              <a:t>Examples</a:t>
            </a:r>
            <a:r>
              <a:rPr lang="cs-CZ" sz="1800" dirty="0"/>
              <a:t> </a:t>
            </a:r>
            <a:r>
              <a:rPr lang="cs-CZ" sz="1800" dirty="0" err="1"/>
              <a:t>from</a:t>
            </a:r>
            <a:r>
              <a:rPr lang="cs-CZ" sz="1800" dirty="0"/>
              <a:t> </a:t>
            </a:r>
            <a:r>
              <a:rPr lang="cs-CZ" sz="1800" dirty="0" err="1"/>
              <a:t>your</a:t>
            </a:r>
            <a:r>
              <a:rPr lang="cs-CZ" sz="1800" dirty="0"/>
              <a:t> </a:t>
            </a:r>
            <a:r>
              <a:rPr lang="cs-CZ" sz="1800" dirty="0" err="1"/>
              <a:t>task</a:t>
            </a:r>
            <a:r>
              <a:rPr lang="cs-CZ" sz="1800" dirty="0"/>
              <a:t> – HR expert</a:t>
            </a:r>
            <a:endParaRPr lang="en-US" sz="1800" dirty="0"/>
          </a:p>
          <a:p>
            <a:pPr>
              <a:buFont typeface="Arial" panose="020B0604020202020204" pitchFamily="34" charset="0"/>
              <a:buChar char="•"/>
            </a:pPr>
            <a:r>
              <a:rPr lang="en-US" sz="1800" dirty="0"/>
              <a:t>Importance of clear job standards</a:t>
            </a:r>
          </a:p>
          <a:p>
            <a:pPr>
              <a:buFont typeface="Arial" panose="020B0604020202020204" pitchFamily="34" charset="0"/>
              <a:buChar char="•"/>
            </a:pPr>
            <a:r>
              <a:rPr lang="en-US" sz="1800" dirty="0"/>
              <a:t>Appraisal based on job-relevant criteria</a:t>
            </a:r>
          </a:p>
        </p:txBody>
      </p:sp>
      <p:sp>
        <p:nvSpPr>
          <p:cNvPr id="13" name="Zástupný symbol pro obsah 2">
            <a:extLst>
              <a:ext uri="{FF2B5EF4-FFF2-40B4-BE49-F238E27FC236}">
                <a16:creationId xmlns:a16="http://schemas.microsoft.com/office/drawing/2014/main" id="{7B9FD8D2-ADF7-AA8E-31B6-87BFBF41FA48}"/>
              </a:ext>
            </a:extLst>
          </p:cNvPr>
          <p:cNvSpPr txBox="1">
            <a:spLocks/>
          </p:cNvSpPr>
          <p:nvPr/>
        </p:nvSpPr>
        <p:spPr>
          <a:xfrm>
            <a:off x="611560" y="2204864"/>
            <a:ext cx="6120680" cy="639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400" b="1" dirty="0">
              <a:solidFill>
                <a:prstClr val="black"/>
              </a:solidFill>
              <a:latin typeface="Calibri"/>
              <a:cs typeface="Times New Roman" panose="02020603050405020304" pitchFamily="18" charset="0"/>
            </a:endParaRPr>
          </a:p>
        </p:txBody>
      </p:sp>
      <p:cxnSp>
        <p:nvCxnSpPr>
          <p:cNvPr id="12" name="Přímá spojnice 11">
            <a:extLst>
              <a:ext uri="{FF2B5EF4-FFF2-40B4-BE49-F238E27FC236}">
                <a16:creationId xmlns:a16="http://schemas.microsoft.com/office/drawing/2014/main" id="{0C06B5F4-77B0-5702-BFEC-BF2B5021B56A}"/>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2A4C1E2-F135-6612-3E58-D4F66B6F80F8}"/>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F964E92A-1D51-19ED-E4C8-A7FE8C5D88BD}"/>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3DB9482D-82A1-9CB8-D4F8-26E00FAE55A6}"/>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spTree>
    <p:extLst>
      <p:ext uri="{BB962C8B-B14F-4D97-AF65-F5344CB8AC3E}">
        <p14:creationId xmlns:p14="http://schemas.microsoft.com/office/powerpoint/2010/main" val="4175217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39FCB-813D-AFC8-C097-715242FC26A2}"/>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D16B19E7-FECB-401A-76A9-5C6164198D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2736"/>
            <a:ext cx="9144000" cy="5143500"/>
          </a:xfrm>
          <a:prstGeom prst="rect">
            <a:avLst/>
          </a:prstGeom>
        </p:spPr>
      </p:pic>
      <p:sp>
        <p:nvSpPr>
          <p:cNvPr id="9" name="Nadpis 1">
            <a:extLst>
              <a:ext uri="{FF2B5EF4-FFF2-40B4-BE49-F238E27FC236}">
                <a16:creationId xmlns:a16="http://schemas.microsoft.com/office/drawing/2014/main" id="{44395D5B-F9B4-F1EE-C76B-FC0E6963BC4C}"/>
              </a:ext>
            </a:extLst>
          </p:cNvPr>
          <p:cNvSpPr txBox="1">
            <a:spLocks/>
          </p:cNvSpPr>
          <p:nvPr/>
        </p:nvSpPr>
        <p:spPr>
          <a:xfrm>
            <a:off x="596752" y="1320230"/>
            <a:ext cx="7175648" cy="668610"/>
          </a:xfrm>
          <a:prstGeom prst="rect">
            <a:avLst/>
          </a:prstGeom>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cs-CZ" sz="3200" b="1" cap="all" dirty="0" err="1">
                <a:solidFill>
                  <a:srgbClr val="307871"/>
                </a:solidFill>
                <a:latin typeface="Calibri"/>
              </a:rPr>
              <a:t>Competency</a:t>
            </a:r>
            <a:r>
              <a:rPr lang="cs-CZ" sz="3200" b="1" cap="all" dirty="0">
                <a:solidFill>
                  <a:srgbClr val="307871"/>
                </a:solidFill>
                <a:latin typeface="Calibri"/>
              </a:rPr>
              <a:t> framework model as a base</a:t>
            </a:r>
          </a:p>
        </p:txBody>
      </p:sp>
      <p:sp>
        <p:nvSpPr>
          <p:cNvPr id="11" name="Zástupný symbol pro obsah 2">
            <a:extLst>
              <a:ext uri="{FF2B5EF4-FFF2-40B4-BE49-F238E27FC236}">
                <a16:creationId xmlns:a16="http://schemas.microsoft.com/office/drawing/2014/main" id="{92A74FC2-0F18-001B-A245-2BA0D6F634C1}"/>
              </a:ext>
            </a:extLst>
          </p:cNvPr>
          <p:cNvSpPr>
            <a:spLocks noGrp="1"/>
          </p:cNvSpPr>
          <p:nvPr>
            <p:ph idx="1"/>
          </p:nvPr>
        </p:nvSpPr>
        <p:spPr>
          <a:xfrm>
            <a:off x="611560" y="4298103"/>
            <a:ext cx="8280920" cy="1175980"/>
          </a:xfrm>
        </p:spPr>
        <p:txBody>
          <a:bodyPr>
            <a:noAutofit/>
          </a:bodyPr>
          <a:lstStyle/>
          <a:p>
            <a:pPr marL="0" indent="0">
              <a:buNone/>
            </a:pPr>
            <a:endParaRPr lang="cs-CZ" sz="1200" dirty="0"/>
          </a:p>
          <a:p>
            <a:pPr marL="0" indent="0" algn="just">
              <a:buNone/>
            </a:pPr>
            <a:endParaRPr lang="cs-CZ" sz="1200" dirty="0"/>
          </a:p>
        </p:txBody>
      </p:sp>
      <p:sp>
        <p:nvSpPr>
          <p:cNvPr id="13" name="Zástupný symbol pro obsah 2">
            <a:extLst>
              <a:ext uri="{FF2B5EF4-FFF2-40B4-BE49-F238E27FC236}">
                <a16:creationId xmlns:a16="http://schemas.microsoft.com/office/drawing/2014/main" id="{E339D22A-3686-FCD9-1C8B-7A454244CE9F}"/>
              </a:ext>
            </a:extLst>
          </p:cNvPr>
          <p:cNvSpPr txBox="1">
            <a:spLocks/>
          </p:cNvSpPr>
          <p:nvPr/>
        </p:nvSpPr>
        <p:spPr>
          <a:xfrm>
            <a:off x="611560" y="2074890"/>
            <a:ext cx="7160841" cy="1009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spcAft>
                <a:spcPts val="0"/>
              </a:spcAft>
              <a:buNone/>
              <a:defRPr/>
            </a:pPr>
            <a:endParaRPr lang="cs-CZ" sz="1200" dirty="0">
              <a:solidFill>
                <a:prstClr val="black"/>
              </a:solidFill>
              <a:latin typeface="Calibri"/>
            </a:endParaRPr>
          </a:p>
        </p:txBody>
      </p:sp>
      <p:cxnSp>
        <p:nvCxnSpPr>
          <p:cNvPr id="12" name="Přímá spojnice 11">
            <a:extLst>
              <a:ext uri="{FF2B5EF4-FFF2-40B4-BE49-F238E27FC236}">
                <a16:creationId xmlns:a16="http://schemas.microsoft.com/office/drawing/2014/main" id="{7D9BDBE6-8623-0129-72C2-35A8C587CFE9}"/>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80EB8DA5-7B14-FBC1-AEA1-3B5769D94F75}"/>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A71CC1CB-34AE-50A1-5D3D-ED0B7C768F87}"/>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7EA672A8-F1B5-6BE3-11CD-CD3E75D2F96A}"/>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defRPr/>
              </a:pPr>
              <a:r>
                <a:rPr lang="cs-CZ" sz="1000" b="1" cap="all" spc="100" dirty="0">
                  <a:solidFill>
                    <a:prstClr val="white">
                      <a:lumMod val="50000"/>
                    </a:prstClr>
                  </a:solidFill>
                  <a:latin typeface="Calibri"/>
                </a:rPr>
                <a:t>Slezská univerzita</a:t>
              </a:r>
            </a:p>
          </p:txBody>
        </p:sp>
      </p:grpSp>
      <p:pic>
        <p:nvPicPr>
          <p:cNvPr id="2" name="Obrázek 1">
            <a:extLst>
              <a:ext uri="{FF2B5EF4-FFF2-40B4-BE49-F238E27FC236}">
                <a16:creationId xmlns:a16="http://schemas.microsoft.com/office/drawing/2014/main" id="{84AE200D-EA8E-4210-F728-167C8D9E0AAA}"/>
              </a:ext>
            </a:extLst>
          </p:cNvPr>
          <p:cNvPicPr>
            <a:picLocks noChangeAspect="1"/>
          </p:cNvPicPr>
          <p:nvPr/>
        </p:nvPicPr>
        <p:blipFill>
          <a:blip r:embed="rId3"/>
          <a:stretch>
            <a:fillRect/>
          </a:stretch>
        </p:blipFill>
        <p:spPr>
          <a:xfrm>
            <a:off x="1596059" y="2248311"/>
            <a:ext cx="5745650" cy="3225772"/>
          </a:xfrm>
          <a:prstGeom prst="rect">
            <a:avLst/>
          </a:prstGeom>
        </p:spPr>
      </p:pic>
    </p:spTree>
    <p:extLst>
      <p:ext uri="{BB962C8B-B14F-4D97-AF65-F5344CB8AC3E}">
        <p14:creationId xmlns:p14="http://schemas.microsoft.com/office/powerpoint/2010/main" val="680260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4E319-27D3-F90A-E336-DFDEF000A765}"/>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85E8373B-C998-C4EC-6655-29C7BF1A5E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9" name="Nadpis 1">
            <a:extLst>
              <a:ext uri="{FF2B5EF4-FFF2-40B4-BE49-F238E27FC236}">
                <a16:creationId xmlns:a16="http://schemas.microsoft.com/office/drawing/2014/main" id="{BB0BBCC8-BA7C-C621-1567-F1E78B68A0B0}"/>
              </a:ext>
            </a:extLst>
          </p:cNvPr>
          <p:cNvSpPr txBox="1">
            <a:spLocks/>
          </p:cNvSpPr>
          <p:nvPr/>
        </p:nvSpPr>
        <p:spPr>
          <a:xfrm>
            <a:off x="596752" y="1320230"/>
            <a:ext cx="7473822" cy="668610"/>
          </a:xfrm>
          <a:prstGeom prst="rect">
            <a:avLst/>
          </a:prstGeom>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cs-CZ" sz="3200" b="1" cap="all" dirty="0" err="1">
                <a:solidFill>
                  <a:srgbClr val="307871"/>
                </a:solidFill>
                <a:latin typeface="Calibri"/>
              </a:rPr>
              <a:t>Tools</a:t>
            </a:r>
            <a:r>
              <a:rPr lang="cs-CZ" sz="3200" b="1" cap="all" dirty="0">
                <a:solidFill>
                  <a:srgbClr val="307871"/>
                </a:solidFill>
                <a:latin typeface="Calibri"/>
              </a:rPr>
              <a:t> and </a:t>
            </a:r>
            <a:r>
              <a:rPr lang="cs-CZ" sz="3200" b="1" cap="all" dirty="0" err="1">
                <a:solidFill>
                  <a:srgbClr val="307871"/>
                </a:solidFill>
                <a:latin typeface="Calibri"/>
              </a:rPr>
              <a:t>techniques</a:t>
            </a:r>
            <a:r>
              <a:rPr lang="cs-CZ" sz="3200" b="1" cap="all" dirty="0">
                <a:solidFill>
                  <a:srgbClr val="307871"/>
                </a:solidFill>
                <a:latin typeface="Calibri"/>
              </a:rPr>
              <a:t> </a:t>
            </a:r>
            <a:r>
              <a:rPr lang="cs-CZ" sz="3200" b="1" cap="all" dirty="0" err="1">
                <a:solidFill>
                  <a:srgbClr val="307871"/>
                </a:solidFill>
                <a:latin typeface="Calibri"/>
              </a:rPr>
              <a:t>of</a:t>
            </a:r>
            <a:r>
              <a:rPr lang="cs-CZ" sz="3200" b="1" cap="all" dirty="0">
                <a:solidFill>
                  <a:srgbClr val="307871"/>
                </a:solidFill>
                <a:latin typeface="Calibri"/>
              </a:rPr>
              <a:t> </a:t>
            </a:r>
            <a:r>
              <a:rPr lang="cs-CZ" sz="3200" b="1" cap="all" dirty="0" err="1">
                <a:solidFill>
                  <a:srgbClr val="307871"/>
                </a:solidFill>
                <a:latin typeface="Calibri"/>
              </a:rPr>
              <a:t>appraisal</a:t>
            </a:r>
            <a:r>
              <a:rPr lang="cs-CZ" sz="3200" b="1" cap="all" dirty="0">
                <a:solidFill>
                  <a:srgbClr val="307871"/>
                </a:solidFill>
                <a:latin typeface="Calibri"/>
              </a:rPr>
              <a:t> </a:t>
            </a:r>
            <a:r>
              <a:rPr lang="cs-CZ" sz="3200" b="1" cap="all" dirty="0" err="1">
                <a:solidFill>
                  <a:srgbClr val="307871"/>
                </a:solidFill>
                <a:latin typeface="Calibri"/>
              </a:rPr>
              <a:t>systems</a:t>
            </a:r>
            <a:endParaRPr lang="cs-CZ" sz="3200" b="1" cap="all" dirty="0">
              <a:solidFill>
                <a:srgbClr val="307871"/>
              </a:solidFill>
              <a:latin typeface="Calibri"/>
            </a:endParaRPr>
          </a:p>
        </p:txBody>
      </p:sp>
      <p:sp>
        <p:nvSpPr>
          <p:cNvPr id="11" name="Zástupný symbol pro obsah 2">
            <a:extLst>
              <a:ext uri="{FF2B5EF4-FFF2-40B4-BE49-F238E27FC236}">
                <a16:creationId xmlns:a16="http://schemas.microsoft.com/office/drawing/2014/main" id="{98A8BACC-CA7B-B60D-F1EE-B729DC8280F1}"/>
              </a:ext>
            </a:extLst>
          </p:cNvPr>
          <p:cNvSpPr>
            <a:spLocks noGrp="1"/>
          </p:cNvSpPr>
          <p:nvPr>
            <p:ph idx="1"/>
          </p:nvPr>
        </p:nvSpPr>
        <p:spPr>
          <a:xfrm>
            <a:off x="611560" y="2074889"/>
            <a:ext cx="8280920" cy="3340815"/>
          </a:xfrm>
        </p:spPr>
        <p:txBody>
          <a:bodyPr>
            <a:noAutofit/>
          </a:bodyPr>
          <a:lstStyle/>
          <a:p>
            <a:pPr>
              <a:buFont typeface="Arial" panose="020B0604020202020204" pitchFamily="34" charset="0"/>
              <a:buChar char="•"/>
            </a:pPr>
            <a:r>
              <a:rPr lang="en-US" sz="1600" b="1" dirty="0"/>
              <a:t>Quantitative Tools</a:t>
            </a:r>
            <a:r>
              <a:rPr lang="en-US" sz="1600" dirty="0"/>
              <a:t>: Rating scales, checklists </a:t>
            </a:r>
            <a:r>
              <a:rPr lang="cs-CZ" sz="1600" dirty="0"/>
              <a:t>(</a:t>
            </a:r>
            <a:r>
              <a:rPr lang="en-US" sz="1600" dirty="0"/>
              <a:t>Rating Scales: Employees are rated, e.g., from 1 to 5, based on specific criteria such as cooperation, accuracy, or </a:t>
            </a:r>
            <a:r>
              <a:rPr lang="en-US" sz="1600" dirty="0" err="1"/>
              <a:t>initiative.Checklists</a:t>
            </a:r>
            <a:r>
              <a:rPr lang="en-US" sz="1600" dirty="0"/>
              <a:t>: The manager checks whether the employee meets certain tasks or skill requirements.</a:t>
            </a:r>
            <a:r>
              <a:rPr lang="cs-CZ" sz="1600" dirty="0"/>
              <a:t>)</a:t>
            </a:r>
          </a:p>
          <a:p>
            <a:pPr>
              <a:buFont typeface="Arial" panose="020B0604020202020204" pitchFamily="34" charset="0"/>
              <a:buChar char="•"/>
            </a:pPr>
            <a:r>
              <a:rPr lang="en-US" sz="1600" b="1" dirty="0"/>
              <a:t>Qualitative Tools</a:t>
            </a:r>
            <a:r>
              <a:rPr lang="en-US" sz="1600" dirty="0"/>
              <a:t>: Narrative reports, critical incidents</a:t>
            </a:r>
            <a:r>
              <a:rPr lang="cs-CZ" sz="1600" dirty="0"/>
              <a:t> (</a:t>
            </a:r>
            <a:r>
              <a:rPr lang="en-US" sz="1600" dirty="0"/>
              <a:t>Narrative Reports: The manager writes a descriptive evaluation of the employee’s performance – strengths, weaknesses, and </a:t>
            </a:r>
            <a:r>
              <a:rPr lang="en-US" sz="1600" dirty="0" err="1"/>
              <a:t>recommendations.Critical</a:t>
            </a:r>
            <a:r>
              <a:rPr lang="en-US" sz="1600" dirty="0"/>
              <a:t> Incident Method: Records specific positive or negative events that had a significant impact on performance.</a:t>
            </a:r>
            <a:r>
              <a:rPr lang="cs-CZ" sz="1600" dirty="0"/>
              <a:t>)</a:t>
            </a:r>
          </a:p>
          <a:p>
            <a:pPr>
              <a:buFont typeface="Arial" panose="020B0604020202020204" pitchFamily="34" charset="0"/>
              <a:buChar char="•"/>
            </a:pPr>
            <a:r>
              <a:rPr lang="en-US" sz="1600" b="1" dirty="0"/>
              <a:t>Digital tools</a:t>
            </a:r>
            <a:r>
              <a:rPr lang="en-US" sz="1600" dirty="0"/>
              <a:t>: Performance management software, dashboards</a:t>
            </a:r>
            <a:r>
              <a:rPr lang="cs-CZ" sz="1600" dirty="0"/>
              <a:t> (</a:t>
            </a:r>
            <a:r>
              <a:rPr lang="en-US" sz="1600" dirty="0"/>
              <a:t>Performance Management Software (e.g., SAP SuccessFactors, Workday): Enables automated data collection, goal setting, 360-degree feedback, and real-time performance </a:t>
            </a:r>
            <a:r>
              <a:rPr lang="en-US" sz="1600" dirty="0" err="1"/>
              <a:t>tracking.Online</a:t>
            </a:r>
            <a:r>
              <a:rPr lang="en-US" sz="1600" dirty="0"/>
              <a:t> Dashboards: Visual representation of employee performance, comparisons between teams or individuals.</a:t>
            </a:r>
            <a:r>
              <a:rPr lang="cs-CZ" sz="1600" dirty="0"/>
              <a:t>)</a:t>
            </a:r>
            <a:endParaRPr lang="en-US" sz="1600" dirty="0"/>
          </a:p>
        </p:txBody>
      </p:sp>
      <p:sp>
        <p:nvSpPr>
          <p:cNvPr id="13" name="Zástupný symbol pro obsah 2">
            <a:extLst>
              <a:ext uri="{FF2B5EF4-FFF2-40B4-BE49-F238E27FC236}">
                <a16:creationId xmlns:a16="http://schemas.microsoft.com/office/drawing/2014/main" id="{DF4AF76A-B686-FF60-F836-9EACE41A03AB}"/>
              </a:ext>
            </a:extLst>
          </p:cNvPr>
          <p:cNvSpPr txBox="1">
            <a:spLocks/>
          </p:cNvSpPr>
          <p:nvPr/>
        </p:nvSpPr>
        <p:spPr>
          <a:xfrm>
            <a:off x="611560" y="2204864"/>
            <a:ext cx="6120680" cy="639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400" b="1" dirty="0">
              <a:solidFill>
                <a:prstClr val="black"/>
              </a:solidFill>
              <a:latin typeface="Calibri"/>
              <a:cs typeface="Times New Roman" panose="02020603050405020304" pitchFamily="18" charset="0"/>
            </a:endParaRPr>
          </a:p>
        </p:txBody>
      </p:sp>
      <p:cxnSp>
        <p:nvCxnSpPr>
          <p:cNvPr id="12" name="Přímá spojnice 11">
            <a:extLst>
              <a:ext uri="{FF2B5EF4-FFF2-40B4-BE49-F238E27FC236}">
                <a16:creationId xmlns:a16="http://schemas.microsoft.com/office/drawing/2014/main" id="{4825D6C7-AC72-0CEC-BAD1-A8288F4B1270}"/>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1C7C2F48-4308-CA58-41F0-AD15BABD821C}"/>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91612BFE-F402-ED0A-9B67-9F87F122D5A7}"/>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26A3BFF-1EF1-AF0A-DFAE-D26B49AA7A86}"/>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spTree>
    <p:extLst>
      <p:ext uri="{BB962C8B-B14F-4D97-AF65-F5344CB8AC3E}">
        <p14:creationId xmlns:p14="http://schemas.microsoft.com/office/powerpoint/2010/main" val="1726537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5BA8C-CF93-4F44-AECA-ED56B2CE8932}"/>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83013A2F-9950-EA6B-E77F-E3292C0C75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9" name="Nadpis 1">
            <a:extLst>
              <a:ext uri="{FF2B5EF4-FFF2-40B4-BE49-F238E27FC236}">
                <a16:creationId xmlns:a16="http://schemas.microsoft.com/office/drawing/2014/main" id="{42B961EC-88F0-9EEF-2479-68CBDBCE1BFC}"/>
              </a:ext>
            </a:extLst>
          </p:cNvPr>
          <p:cNvSpPr txBox="1">
            <a:spLocks/>
          </p:cNvSpPr>
          <p:nvPr/>
        </p:nvSpPr>
        <p:spPr>
          <a:xfrm>
            <a:off x="596752" y="1320230"/>
            <a:ext cx="7473822" cy="668610"/>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cs-CZ" sz="3200" b="1" cap="all" dirty="0" err="1">
                <a:solidFill>
                  <a:srgbClr val="307871"/>
                </a:solidFill>
                <a:latin typeface="Calibri"/>
              </a:rPr>
              <a:t>Methods</a:t>
            </a:r>
            <a:r>
              <a:rPr lang="cs-CZ" sz="3200" b="1" cap="all" dirty="0">
                <a:solidFill>
                  <a:srgbClr val="307871"/>
                </a:solidFill>
                <a:latin typeface="Calibri"/>
              </a:rPr>
              <a:t> </a:t>
            </a:r>
            <a:r>
              <a:rPr lang="cs-CZ" sz="3200" b="1" cap="all" dirty="0" err="1">
                <a:solidFill>
                  <a:srgbClr val="307871"/>
                </a:solidFill>
                <a:latin typeface="Calibri"/>
              </a:rPr>
              <a:t>of</a:t>
            </a:r>
            <a:r>
              <a:rPr lang="cs-CZ" sz="3200" b="1" cap="all" dirty="0">
                <a:solidFill>
                  <a:srgbClr val="307871"/>
                </a:solidFill>
                <a:latin typeface="Calibri"/>
              </a:rPr>
              <a:t> </a:t>
            </a:r>
            <a:r>
              <a:rPr lang="cs-CZ" sz="3200" b="1" cap="all" dirty="0" err="1">
                <a:solidFill>
                  <a:srgbClr val="307871"/>
                </a:solidFill>
                <a:latin typeface="Calibri"/>
              </a:rPr>
              <a:t>collecting</a:t>
            </a:r>
            <a:r>
              <a:rPr lang="cs-CZ" sz="3200" b="1" cap="all" dirty="0">
                <a:solidFill>
                  <a:srgbClr val="307871"/>
                </a:solidFill>
                <a:latin typeface="Calibri"/>
              </a:rPr>
              <a:t> </a:t>
            </a:r>
            <a:r>
              <a:rPr lang="cs-CZ" sz="3200" b="1" cap="all" dirty="0" err="1">
                <a:solidFill>
                  <a:srgbClr val="307871"/>
                </a:solidFill>
                <a:latin typeface="Calibri"/>
              </a:rPr>
              <a:t>appraisal</a:t>
            </a:r>
            <a:r>
              <a:rPr lang="cs-CZ" sz="3200" b="1" cap="all" dirty="0">
                <a:solidFill>
                  <a:srgbClr val="307871"/>
                </a:solidFill>
                <a:latin typeface="Calibri"/>
              </a:rPr>
              <a:t> data</a:t>
            </a:r>
          </a:p>
        </p:txBody>
      </p:sp>
      <p:sp>
        <p:nvSpPr>
          <p:cNvPr id="11" name="Zástupný symbol pro obsah 2">
            <a:extLst>
              <a:ext uri="{FF2B5EF4-FFF2-40B4-BE49-F238E27FC236}">
                <a16:creationId xmlns:a16="http://schemas.microsoft.com/office/drawing/2014/main" id="{6C8362B8-7767-85E5-D247-BDF6BC2A9038}"/>
              </a:ext>
            </a:extLst>
          </p:cNvPr>
          <p:cNvSpPr>
            <a:spLocks noGrp="1"/>
          </p:cNvSpPr>
          <p:nvPr>
            <p:ph idx="1"/>
          </p:nvPr>
        </p:nvSpPr>
        <p:spPr>
          <a:xfrm>
            <a:off x="611560" y="2074889"/>
            <a:ext cx="8280920" cy="3340815"/>
          </a:xfrm>
        </p:spPr>
        <p:txBody>
          <a:bodyPr>
            <a:noAutofit/>
          </a:bodyPr>
          <a:lstStyle/>
          <a:p>
            <a:pPr marL="0" indent="0">
              <a:buNone/>
            </a:pPr>
            <a:r>
              <a:rPr lang="en-US" sz="1600" b="1" dirty="0"/>
              <a:t>Past-Oriented:</a:t>
            </a:r>
            <a:endParaRPr lang="cs-CZ" sz="1600" b="1" dirty="0"/>
          </a:p>
          <a:p>
            <a:pPr>
              <a:buFont typeface="Arial" panose="020B0604020202020204" pitchFamily="34" charset="0"/>
              <a:buChar char="•"/>
            </a:pPr>
            <a:r>
              <a:rPr lang="en-US" sz="1600" b="1" dirty="0"/>
              <a:t>Performance records</a:t>
            </a:r>
            <a:r>
              <a:rPr lang="cs-CZ" sz="1600" b="1" dirty="0"/>
              <a:t> (</a:t>
            </a:r>
            <a:r>
              <a:rPr lang="cs-CZ" sz="1600" b="1" dirty="0">
                <a:hlinkClick r:id="rId3"/>
              </a:rPr>
              <a:t>https://hubstaff.com/blog/</a:t>
            </a:r>
            <a:r>
              <a:rPr lang="cs-CZ" sz="1600" b="1" dirty="0" err="1">
                <a:hlinkClick r:id="rId3"/>
              </a:rPr>
              <a:t>wp-content</a:t>
            </a:r>
            <a:r>
              <a:rPr lang="cs-CZ" sz="1600" b="1" dirty="0">
                <a:hlinkClick r:id="rId3"/>
              </a:rPr>
              <a:t>/</a:t>
            </a:r>
            <a:r>
              <a:rPr lang="cs-CZ" sz="1600" b="1" dirty="0" err="1">
                <a:hlinkClick r:id="rId3"/>
              </a:rPr>
              <a:t>uploads</a:t>
            </a:r>
            <a:r>
              <a:rPr lang="cs-CZ" sz="1600" b="1" dirty="0">
                <a:hlinkClick r:id="rId3"/>
              </a:rPr>
              <a:t>/2024/03/Hubstaff-monthly-template-document.png</a:t>
            </a:r>
            <a:r>
              <a:rPr lang="cs-CZ" sz="1600" b="1" dirty="0"/>
              <a:t>) </a:t>
            </a:r>
          </a:p>
          <a:p>
            <a:pPr>
              <a:buFont typeface="Arial" panose="020B0604020202020204" pitchFamily="34" charset="0"/>
              <a:buChar char="•"/>
            </a:pPr>
            <a:r>
              <a:rPr lang="en-US" sz="1600" b="1" dirty="0"/>
              <a:t>Behaviorally Anchored Rating Scales (BARS)</a:t>
            </a:r>
            <a:r>
              <a:rPr lang="cs-CZ" sz="1600" b="1" dirty="0"/>
              <a:t> (</a:t>
            </a:r>
            <a:r>
              <a:rPr lang="cs-CZ" sz="1600" b="1" dirty="0">
                <a:hlinkClick r:id="rId4"/>
              </a:rPr>
              <a:t>https://www.purdue.edu/hr/lod/media/docs/annualevaluationcompetencybehavioranchors.pdf</a:t>
            </a:r>
            <a:r>
              <a:rPr lang="cs-CZ" sz="1600" b="1" dirty="0"/>
              <a:t> )</a:t>
            </a:r>
          </a:p>
          <a:p>
            <a:pPr marL="0" indent="0">
              <a:buNone/>
            </a:pPr>
            <a:r>
              <a:rPr lang="en-US" sz="1600" b="1" dirty="0"/>
              <a:t>Future-Oriented:</a:t>
            </a:r>
            <a:endParaRPr lang="cs-CZ" sz="1600" b="1" dirty="0"/>
          </a:p>
          <a:p>
            <a:pPr>
              <a:buFont typeface="Arial" panose="020B0604020202020204" pitchFamily="34" charset="0"/>
              <a:buChar char="•"/>
            </a:pPr>
            <a:r>
              <a:rPr lang="en-US" sz="1600" b="1" dirty="0"/>
              <a:t>Management by Objectives (MBO) </a:t>
            </a:r>
            <a:endParaRPr lang="cs-CZ" sz="1600" b="1" dirty="0"/>
          </a:p>
          <a:p>
            <a:pPr>
              <a:buFont typeface="Arial" panose="020B0604020202020204" pitchFamily="34" charset="0"/>
              <a:buChar char="•"/>
            </a:pPr>
            <a:r>
              <a:rPr lang="en-US" sz="1600" b="1" dirty="0"/>
              <a:t>Assessment centers</a:t>
            </a:r>
            <a:endParaRPr lang="cs-CZ" sz="1600" b="1" dirty="0"/>
          </a:p>
          <a:p>
            <a:pPr>
              <a:buFont typeface="Arial" panose="020B0604020202020204" pitchFamily="34" charset="0"/>
              <a:buChar char="•"/>
            </a:pPr>
            <a:r>
              <a:rPr lang="en-US" sz="1600" b="1" dirty="0"/>
              <a:t>Development planning</a:t>
            </a:r>
            <a:endParaRPr lang="en-US" sz="1600" dirty="0"/>
          </a:p>
        </p:txBody>
      </p:sp>
      <p:sp>
        <p:nvSpPr>
          <p:cNvPr id="13" name="Zástupný symbol pro obsah 2">
            <a:extLst>
              <a:ext uri="{FF2B5EF4-FFF2-40B4-BE49-F238E27FC236}">
                <a16:creationId xmlns:a16="http://schemas.microsoft.com/office/drawing/2014/main" id="{8DD31319-934A-9145-6243-107F1B11FFCD}"/>
              </a:ext>
            </a:extLst>
          </p:cNvPr>
          <p:cNvSpPr txBox="1">
            <a:spLocks/>
          </p:cNvSpPr>
          <p:nvPr/>
        </p:nvSpPr>
        <p:spPr>
          <a:xfrm>
            <a:off x="611560" y="2204864"/>
            <a:ext cx="6120680" cy="639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400" b="1" dirty="0">
              <a:solidFill>
                <a:prstClr val="black"/>
              </a:solidFill>
              <a:latin typeface="Calibri"/>
              <a:cs typeface="Times New Roman" panose="02020603050405020304" pitchFamily="18" charset="0"/>
            </a:endParaRPr>
          </a:p>
        </p:txBody>
      </p:sp>
      <p:cxnSp>
        <p:nvCxnSpPr>
          <p:cNvPr id="12" name="Přímá spojnice 11">
            <a:extLst>
              <a:ext uri="{FF2B5EF4-FFF2-40B4-BE49-F238E27FC236}">
                <a16:creationId xmlns:a16="http://schemas.microsoft.com/office/drawing/2014/main" id="{EC244331-BF8A-6F34-2BC1-A150A63C8957}"/>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7D167B51-CA04-714F-0696-04AC730BCE83}"/>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27E17062-EC5D-9AF9-0A02-335FE4CDCCF1}"/>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B1D3896C-AE6E-307E-415F-9D4BED15E6CB}"/>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spTree>
    <p:extLst>
      <p:ext uri="{BB962C8B-B14F-4D97-AF65-F5344CB8AC3E}">
        <p14:creationId xmlns:p14="http://schemas.microsoft.com/office/powerpoint/2010/main" val="3679617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Content</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179512" y="1442344"/>
            <a:ext cx="8136904" cy="4751808"/>
          </a:xfrm>
        </p:spPr>
        <p:txBody>
          <a:bodyPr/>
          <a:lstStyle/>
          <a:p>
            <a:pPr algn="just">
              <a:buFont typeface="Wingdings" panose="05000000000000000000" pitchFamily="2" charset="2"/>
              <a:buChar char="Ø"/>
            </a:pPr>
            <a:r>
              <a:rPr lang="cs-CZ" sz="3000" dirty="0" err="1">
                <a:solidFill>
                  <a:schemeClr val="bg2"/>
                </a:solidFill>
              </a:rPr>
              <a:t>motivation</a:t>
            </a:r>
            <a:endParaRPr lang="cs-CZ" sz="3000" dirty="0">
              <a:solidFill>
                <a:schemeClr val="bg2"/>
              </a:solidFill>
            </a:endParaRPr>
          </a:p>
          <a:p>
            <a:pPr algn="just">
              <a:buFont typeface="Wingdings" panose="05000000000000000000" pitchFamily="2" charset="2"/>
              <a:buChar char="Ø"/>
            </a:pPr>
            <a:r>
              <a:rPr lang="cs-CZ" sz="3000" dirty="0" err="1">
                <a:solidFill>
                  <a:schemeClr val="bg2"/>
                </a:solidFill>
              </a:rPr>
              <a:t>performace</a:t>
            </a:r>
            <a:r>
              <a:rPr lang="cs-CZ" sz="3000" dirty="0">
                <a:solidFill>
                  <a:schemeClr val="bg2"/>
                </a:solidFill>
              </a:rPr>
              <a:t> management</a:t>
            </a:r>
          </a:p>
          <a:p>
            <a:pPr algn="just">
              <a:buFont typeface="Wingdings" panose="05000000000000000000" pitchFamily="2" charset="2"/>
              <a:buChar char="Ø"/>
            </a:pPr>
            <a:r>
              <a:rPr lang="cs-CZ" sz="3000" dirty="0" err="1">
                <a:solidFill>
                  <a:schemeClr val="bg2"/>
                </a:solidFill>
              </a:rPr>
              <a:t>reward</a:t>
            </a:r>
            <a:r>
              <a:rPr lang="cs-CZ" sz="3000" dirty="0">
                <a:solidFill>
                  <a:schemeClr val="bg2"/>
                </a:solidFill>
              </a:rPr>
              <a:t>, </a:t>
            </a:r>
            <a:r>
              <a:rPr lang="cs-CZ" sz="3000" dirty="0" err="1">
                <a:solidFill>
                  <a:schemeClr val="bg2"/>
                </a:solidFill>
              </a:rPr>
              <a:t>rewarding</a:t>
            </a:r>
            <a:r>
              <a:rPr lang="cs-CZ" sz="3000" dirty="0">
                <a:solidFill>
                  <a:schemeClr val="bg2"/>
                </a:solidFill>
              </a:rPr>
              <a:t> </a:t>
            </a:r>
            <a:r>
              <a:rPr lang="cs-CZ" sz="3000" dirty="0" err="1">
                <a:solidFill>
                  <a:schemeClr val="bg2"/>
                </a:solidFill>
              </a:rPr>
              <a:t>system</a:t>
            </a:r>
            <a:endParaRPr lang="cs-CZ" sz="3000" dirty="0">
              <a:solidFill>
                <a:schemeClr val="bg2"/>
              </a:solidFill>
            </a:endParaRPr>
          </a:p>
          <a:p>
            <a:pPr algn="just">
              <a:buFont typeface="Wingdings" panose="05000000000000000000" pitchFamily="2" charset="2"/>
              <a:buChar char="Ø"/>
            </a:pPr>
            <a:r>
              <a:rPr lang="cs-CZ" sz="3000" dirty="0" err="1">
                <a:solidFill>
                  <a:schemeClr val="bg2"/>
                </a:solidFill>
              </a:rPr>
              <a:t>purpose</a:t>
            </a:r>
            <a:r>
              <a:rPr lang="cs-CZ" sz="3000" dirty="0">
                <a:solidFill>
                  <a:schemeClr val="bg2"/>
                </a:solidFill>
              </a:rPr>
              <a:t> </a:t>
            </a:r>
            <a:r>
              <a:rPr lang="cs-CZ" sz="3000" dirty="0" err="1">
                <a:solidFill>
                  <a:schemeClr val="bg2"/>
                </a:solidFill>
              </a:rPr>
              <a:t>of</a:t>
            </a:r>
            <a:r>
              <a:rPr lang="cs-CZ" sz="3000" dirty="0">
                <a:solidFill>
                  <a:schemeClr val="bg2"/>
                </a:solidFill>
              </a:rPr>
              <a:t> </a:t>
            </a:r>
            <a:r>
              <a:rPr lang="cs-CZ" sz="3000" dirty="0" err="1">
                <a:solidFill>
                  <a:schemeClr val="bg2"/>
                </a:solidFill>
              </a:rPr>
              <a:t>rewarding</a:t>
            </a:r>
            <a:r>
              <a:rPr lang="cs-CZ" sz="3000" dirty="0">
                <a:solidFill>
                  <a:schemeClr val="bg2"/>
                </a:solidFill>
              </a:rPr>
              <a:t> </a:t>
            </a:r>
            <a:r>
              <a:rPr lang="cs-CZ" sz="3000" dirty="0" err="1">
                <a:solidFill>
                  <a:schemeClr val="bg2"/>
                </a:solidFill>
              </a:rPr>
              <a:t>strategies</a:t>
            </a:r>
            <a:endParaRPr lang="cs-CZ" sz="3000" dirty="0">
              <a:solidFill>
                <a:schemeClr val="bg2"/>
              </a:solidFill>
            </a:endParaRPr>
          </a:p>
          <a:p>
            <a:pPr marL="0" indent="0" algn="just">
              <a:buNone/>
            </a:pPr>
            <a:endParaRPr lang="cs-CZ" dirty="0">
              <a:solidFill>
                <a:schemeClr val="bg2"/>
              </a:solidFill>
            </a:endParaRPr>
          </a:p>
          <a:p>
            <a:pPr marL="0" indent="0" algn="just">
              <a:buNone/>
            </a:pPr>
            <a:endParaRPr lang="cs-CZ" sz="3000" dirty="0">
              <a:solidFill>
                <a:schemeClr val="bg2"/>
              </a:solidFill>
            </a:endParaRPr>
          </a:p>
          <a:p>
            <a:pPr marL="0" indent="0" algn="just">
              <a:buNone/>
            </a:pPr>
            <a:endParaRPr lang="cs-CZ" sz="3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PERSONALISTIKA 							   PEM SU OPF</a:t>
            </a:r>
            <a:endParaRPr lang="pt-BR" sz="15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150000"/>
                                  </p:stCondLst>
                                  <p:childTnLst>
                                    <p:set>
                                      <p:cBhvr>
                                        <p:cTn id="11" dur="1" fill="hold">
                                          <p:stCondLst>
                                            <p:cond delay="0"/>
                                          </p:stCondLst>
                                        </p:cTn>
                                        <p:tgtEl>
                                          <p:spTgt spid="44035">
                                            <p:txEl>
                                              <p:pRg st="0" end="0"/>
                                            </p:txEl>
                                          </p:spTgt>
                                        </p:tgtEl>
                                        <p:attrNameLst>
                                          <p:attrName>style.visibility</p:attrName>
                                        </p:attrNameLst>
                                      </p:cBhvr>
                                      <p:to>
                                        <p:strVal val="visible"/>
                                      </p:to>
                                    </p:set>
                                    <p:anim calcmode="lin" valueType="num">
                                      <p:cBhvr additive="base">
                                        <p:cTn id="12"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4035">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51000"/>
                            </p:stCondLst>
                            <p:childTnLst>
                              <p:par>
                                <p:cTn id="15" presetID="2" presetClass="entr" presetSubtype="1" fill="hold" grpId="0" nodeType="afterEffect">
                                  <p:stCondLst>
                                    <p:cond delay="150000"/>
                                  </p:stCondLst>
                                  <p:childTnLst>
                                    <p:set>
                                      <p:cBhvr>
                                        <p:cTn id="16" dur="1" fill="hold">
                                          <p:stCondLst>
                                            <p:cond delay="0"/>
                                          </p:stCondLst>
                                        </p:cTn>
                                        <p:tgtEl>
                                          <p:spTgt spid="44035">
                                            <p:txEl>
                                              <p:pRg st="1" end="1"/>
                                            </p:txEl>
                                          </p:spTgt>
                                        </p:tgtEl>
                                        <p:attrNameLst>
                                          <p:attrName>style.visibility</p:attrName>
                                        </p:attrNameLst>
                                      </p:cBhvr>
                                      <p:to>
                                        <p:strVal val="visible"/>
                                      </p:to>
                                    </p:set>
                                    <p:anim calcmode="lin" valueType="num">
                                      <p:cBhvr additive="base">
                                        <p:cTn id="17"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403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build="p" autoUpdateAnimBg="0" advAuto="3000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4F1C3-E5A8-F5F7-851C-1EF345DC8995}"/>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C10DBCE5-DFD7-72DD-FAC2-CD55A1FBC2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47" y="923511"/>
            <a:ext cx="9144000" cy="5143500"/>
          </a:xfrm>
          <a:prstGeom prst="rect">
            <a:avLst/>
          </a:prstGeom>
        </p:spPr>
      </p:pic>
      <p:sp>
        <p:nvSpPr>
          <p:cNvPr id="9" name="Nadpis 1">
            <a:extLst>
              <a:ext uri="{FF2B5EF4-FFF2-40B4-BE49-F238E27FC236}">
                <a16:creationId xmlns:a16="http://schemas.microsoft.com/office/drawing/2014/main" id="{F297C745-3895-F030-9F5C-B823A7BB73D5}"/>
              </a:ext>
            </a:extLst>
          </p:cNvPr>
          <p:cNvSpPr txBox="1">
            <a:spLocks/>
          </p:cNvSpPr>
          <p:nvPr/>
        </p:nvSpPr>
        <p:spPr>
          <a:xfrm>
            <a:off x="596752" y="1320230"/>
            <a:ext cx="7473822"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cs-CZ" sz="3200" b="1" cap="all" dirty="0">
                <a:solidFill>
                  <a:srgbClr val="307871"/>
                </a:solidFill>
                <a:latin typeface="Calibri"/>
              </a:rPr>
              <a:t>360 </a:t>
            </a:r>
            <a:r>
              <a:rPr lang="cs-CZ" sz="3200" b="1" cap="all" dirty="0" err="1">
                <a:solidFill>
                  <a:srgbClr val="307871"/>
                </a:solidFill>
                <a:latin typeface="Calibri"/>
              </a:rPr>
              <a:t>degree</a:t>
            </a:r>
            <a:r>
              <a:rPr lang="cs-CZ" sz="3200" b="1" cap="all" dirty="0">
                <a:solidFill>
                  <a:srgbClr val="307871"/>
                </a:solidFill>
                <a:latin typeface="Calibri"/>
              </a:rPr>
              <a:t> feedback</a:t>
            </a:r>
          </a:p>
        </p:txBody>
      </p:sp>
      <p:pic>
        <p:nvPicPr>
          <p:cNvPr id="2" name="Zástupný obsah 1">
            <a:extLst>
              <a:ext uri="{FF2B5EF4-FFF2-40B4-BE49-F238E27FC236}">
                <a16:creationId xmlns:a16="http://schemas.microsoft.com/office/drawing/2014/main" id="{F238E116-8202-8B34-F72D-A3244ACB2B0F}"/>
              </a:ext>
            </a:extLst>
          </p:cNvPr>
          <p:cNvPicPr>
            <a:picLocks noGrp="1" noChangeAspect="1"/>
          </p:cNvPicPr>
          <p:nvPr>
            <p:ph idx="1"/>
          </p:nvPr>
        </p:nvPicPr>
        <p:blipFill>
          <a:blip r:embed="rId3"/>
          <a:stretch>
            <a:fillRect/>
          </a:stretch>
        </p:blipFill>
        <p:spPr>
          <a:xfrm>
            <a:off x="1838883" y="2319325"/>
            <a:ext cx="5248032" cy="2614405"/>
          </a:xfrm>
          <a:prstGeom prst="rect">
            <a:avLst/>
          </a:prstGeom>
        </p:spPr>
      </p:pic>
      <p:sp>
        <p:nvSpPr>
          <p:cNvPr id="13" name="Zástupný symbol pro obsah 2">
            <a:extLst>
              <a:ext uri="{FF2B5EF4-FFF2-40B4-BE49-F238E27FC236}">
                <a16:creationId xmlns:a16="http://schemas.microsoft.com/office/drawing/2014/main" id="{8CA2A00A-5D81-9E2B-8239-43EAE2A42250}"/>
              </a:ext>
            </a:extLst>
          </p:cNvPr>
          <p:cNvSpPr txBox="1">
            <a:spLocks/>
          </p:cNvSpPr>
          <p:nvPr/>
        </p:nvSpPr>
        <p:spPr>
          <a:xfrm>
            <a:off x="611560" y="2204864"/>
            <a:ext cx="6120680" cy="639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400" b="1" dirty="0">
              <a:solidFill>
                <a:prstClr val="black"/>
              </a:solidFill>
              <a:latin typeface="Calibri"/>
              <a:cs typeface="Times New Roman" panose="02020603050405020304" pitchFamily="18" charset="0"/>
            </a:endParaRPr>
          </a:p>
        </p:txBody>
      </p:sp>
      <p:cxnSp>
        <p:nvCxnSpPr>
          <p:cNvPr id="12" name="Přímá spojnice 11">
            <a:extLst>
              <a:ext uri="{FF2B5EF4-FFF2-40B4-BE49-F238E27FC236}">
                <a16:creationId xmlns:a16="http://schemas.microsoft.com/office/drawing/2014/main" id="{72FE0A8B-ECCA-C61F-EE21-D19C664DB9E1}"/>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E7B28CD7-50DA-961B-881B-D4343319A6DB}"/>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116273F8-136F-2D98-DC47-FB946AC7F419}"/>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3DD28C26-BA75-3B83-11F9-5675595F8904}"/>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spTree>
    <p:extLst>
      <p:ext uri="{BB962C8B-B14F-4D97-AF65-F5344CB8AC3E}">
        <p14:creationId xmlns:p14="http://schemas.microsoft.com/office/powerpoint/2010/main" val="1952120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60168-66B9-1CF8-C394-AE4C3D83D525}"/>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A91E7FD5-0F58-323B-9695-51F618A4F4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9" name="Nadpis 1">
            <a:extLst>
              <a:ext uri="{FF2B5EF4-FFF2-40B4-BE49-F238E27FC236}">
                <a16:creationId xmlns:a16="http://schemas.microsoft.com/office/drawing/2014/main" id="{A72D447A-17AA-FE39-F9CF-D23BD07A2854}"/>
              </a:ext>
            </a:extLst>
          </p:cNvPr>
          <p:cNvSpPr txBox="1">
            <a:spLocks/>
          </p:cNvSpPr>
          <p:nvPr/>
        </p:nvSpPr>
        <p:spPr>
          <a:xfrm>
            <a:off x="596752" y="1320230"/>
            <a:ext cx="7473822"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cs-CZ" sz="3200" b="1" cap="all" dirty="0">
                <a:solidFill>
                  <a:srgbClr val="307871"/>
                </a:solidFill>
                <a:latin typeface="Calibri"/>
              </a:rPr>
              <a:t>360 </a:t>
            </a:r>
            <a:r>
              <a:rPr lang="cs-CZ" sz="3200" b="1" cap="all" dirty="0" err="1">
                <a:solidFill>
                  <a:srgbClr val="307871"/>
                </a:solidFill>
                <a:latin typeface="Calibri"/>
              </a:rPr>
              <a:t>degree</a:t>
            </a:r>
            <a:r>
              <a:rPr lang="cs-CZ" sz="3200" b="1" cap="all" dirty="0">
                <a:solidFill>
                  <a:srgbClr val="307871"/>
                </a:solidFill>
                <a:latin typeface="Calibri"/>
              </a:rPr>
              <a:t> feedback</a:t>
            </a:r>
          </a:p>
        </p:txBody>
      </p:sp>
      <p:sp>
        <p:nvSpPr>
          <p:cNvPr id="11" name="Zástupný symbol pro obsah 2">
            <a:extLst>
              <a:ext uri="{FF2B5EF4-FFF2-40B4-BE49-F238E27FC236}">
                <a16:creationId xmlns:a16="http://schemas.microsoft.com/office/drawing/2014/main" id="{B48334A0-0CCA-56FD-756A-14D1DD10CC88}"/>
              </a:ext>
            </a:extLst>
          </p:cNvPr>
          <p:cNvSpPr>
            <a:spLocks noGrp="1"/>
          </p:cNvSpPr>
          <p:nvPr>
            <p:ph idx="1"/>
          </p:nvPr>
        </p:nvSpPr>
        <p:spPr>
          <a:xfrm>
            <a:off x="611560" y="2074889"/>
            <a:ext cx="8280920" cy="3340815"/>
          </a:xfrm>
        </p:spPr>
        <p:txBody>
          <a:bodyPr>
            <a:noAutofit/>
          </a:bodyPr>
          <a:lstStyle/>
          <a:p>
            <a:pPr marL="0" indent="0">
              <a:buNone/>
            </a:pPr>
            <a:r>
              <a:rPr lang="en-US" sz="1600" b="1" dirty="0"/>
              <a:t>Phase 1</a:t>
            </a:r>
            <a:r>
              <a:rPr lang="en-US" sz="1600" dirty="0"/>
              <a:t> - communication, identification with the method - emphasis must be placed primarily on explanation, clarification of benefits.</a:t>
            </a:r>
            <a:endParaRPr lang="cs-CZ" sz="1600" dirty="0"/>
          </a:p>
          <a:p>
            <a:pPr marL="0" indent="0">
              <a:buNone/>
            </a:pPr>
            <a:r>
              <a:rPr lang="en-US" sz="1600" b="1" dirty="0"/>
              <a:t>Phase 2</a:t>
            </a:r>
            <a:r>
              <a:rPr lang="en-US" sz="1600" dirty="0"/>
              <a:t> - evaluation process - participating evaluators at all levels develop the evaluation, the evaluated also performs self-assessment. The outputs are forwarded to the evaluator's supervisor.</a:t>
            </a:r>
            <a:endParaRPr lang="cs-CZ" sz="1600" dirty="0"/>
          </a:p>
          <a:p>
            <a:pPr marL="0" indent="0">
              <a:buNone/>
            </a:pPr>
            <a:r>
              <a:rPr lang="en-US" sz="1600" b="1" dirty="0"/>
              <a:t>Phase 3</a:t>
            </a:r>
            <a:r>
              <a:rPr lang="en-US" sz="1600" dirty="0"/>
              <a:t> - evaluation - the evaluator's supervisor processes the evaluation outputs, </a:t>
            </a:r>
            <a:r>
              <a:rPr lang="en-US" sz="1600" dirty="0" err="1"/>
              <a:t>summarises</a:t>
            </a:r>
            <a:r>
              <a:rPr lang="en-US" sz="1600" dirty="0"/>
              <a:t> them.</a:t>
            </a:r>
            <a:endParaRPr lang="cs-CZ" sz="1600" dirty="0"/>
          </a:p>
          <a:p>
            <a:pPr marL="0" indent="0">
              <a:buNone/>
            </a:pPr>
            <a:r>
              <a:rPr lang="en-US" sz="1600" b="1" dirty="0"/>
              <a:t>Phase 4</a:t>
            </a:r>
            <a:r>
              <a:rPr lang="en-US" sz="1600" dirty="0"/>
              <a:t> - feedback - the evaluator's supervisor sensitively confronts the evaluator with the findings. Together with the appraisee, updates learning needs and sets SMART g</a:t>
            </a:r>
          </a:p>
        </p:txBody>
      </p:sp>
      <p:sp>
        <p:nvSpPr>
          <p:cNvPr id="13" name="Zástupný symbol pro obsah 2">
            <a:extLst>
              <a:ext uri="{FF2B5EF4-FFF2-40B4-BE49-F238E27FC236}">
                <a16:creationId xmlns:a16="http://schemas.microsoft.com/office/drawing/2014/main" id="{C7CBB027-BE3B-A700-0A97-567A0E0F4CD6}"/>
              </a:ext>
            </a:extLst>
          </p:cNvPr>
          <p:cNvSpPr txBox="1">
            <a:spLocks/>
          </p:cNvSpPr>
          <p:nvPr/>
        </p:nvSpPr>
        <p:spPr>
          <a:xfrm>
            <a:off x="611560" y="2204864"/>
            <a:ext cx="6120680" cy="639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400" b="1" dirty="0">
              <a:solidFill>
                <a:prstClr val="black"/>
              </a:solidFill>
              <a:latin typeface="Calibri"/>
              <a:cs typeface="Times New Roman" panose="02020603050405020304" pitchFamily="18" charset="0"/>
            </a:endParaRPr>
          </a:p>
        </p:txBody>
      </p:sp>
      <p:cxnSp>
        <p:nvCxnSpPr>
          <p:cNvPr id="12" name="Přímá spojnice 11">
            <a:extLst>
              <a:ext uri="{FF2B5EF4-FFF2-40B4-BE49-F238E27FC236}">
                <a16:creationId xmlns:a16="http://schemas.microsoft.com/office/drawing/2014/main" id="{539B5D95-7E71-C13B-5C26-3EEAB4F10491}"/>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530FA1E0-02D4-1446-6B7C-9B24D95EE2F9}"/>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E4B20A96-8248-FE48-EE38-4897BA7C351D}"/>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0311B0F3-341C-1BBD-3823-04850152B339}"/>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spTree>
    <p:extLst>
      <p:ext uri="{BB962C8B-B14F-4D97-AF65-F5344CB8AC3E}">
        <p14:creationId xmlns:p14="http://schemas.microsoft.com/office/powerpoint/2010/main" val="1738900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8263D-270C-4AED-1EF7-80D5C6FA254B}"/>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BA3B4A7E-7A9F-198B-24AC-D76A0DAE6D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9" name="Nadpis 1">
            <a:extLst>
              <a:ext uri="{FF2B5EF4-FFF2-40B4-BE49-F238E27FC236}">
                <a16:creationId xmlns:a16="http://schemas.microsoft.com/office/drawing/2014/main" id="{A5775C33-A72F-29FA-1545-4E69F68688DD}"/>
              </a:ext>
            </a:extLst>
          </p:cNvPr>
          <p:cNvSpPr txBox="1">
            <a:spLocks/>
          </p:cNvSpPr>
          <p:nvPr/>
        </p:nvSpPr>
        <p:spPr>
          <a:xfrm>
            <a:off x="596752" y="1320230"/>
            <a:ext cx="7473822"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cs-CZ" sz="3200" b="1" cap="all" dirty="0">
                <a:solidFill>
                  <a:srgbClr val="307871"/>
                </a:solidFill>
                <a:latin typeface="Calibri"/>
              </a:rPr>
              <a:t>360 </a:t>
            </a:r>
            <a:r>
              <a:rPr lang="cs-CZ" sz="3200" b="1" cap="all" dirty="0" err="1">
                <a:solidFill>
                  <a:srgbClr val="307871"/>
                </a:solidFill>
                <a:latin typeface="Calibri"/>
              </a:rPr>
              <a:t>degree</a:t>
            </a:r>
            <a:r>
              <a:rPr lang="cs-CZ" sz="3200" b="1" cap="all" dirty="0">
                <a:solidFill>
                  <a:srgbClr val="307871"/>
                </a:solidFill>
                <a:latin typeface="Calibri"/>
              </a:rPr>
              <a:t> feedback</a:t>
            </a:r>
          </a:p>
        </p:txBody>
      </p:sp>
      <p:sp>
        <p:nvSpPr>
          <p:cNvPr id="11" name="Zástupný symbol pro obsah 2">
            <a:extLst>
              <a:ext uri="{FF2B5EF4-FFF2-40B4-BE49-F238E27FC236}">
                <a16:creationId xmlns:a16="http://schemas.microsoft.com/office/drawing/2014/main" id="{D491E775-3B54-2F50-FE8A-48EA758C184F}"/>
              </a:ext>
            </a:extLst>
          </p:cNvPr>
          <p:cNvSpPr>
            <a:spLocks noGrp="1"/>
          </p:cNvSpPr>
          <p:nvPr>
            <p:ph idx="1"/>
          </p:nvPr>
        </p:nvSpPr>
        <p:spPr>
          <a:xfrm>
            <a:off x="611560" y="2074889"/>
            <a:ext cx="8280920" cy="3340815"/>
          </a:xfrm>
        </p:spPr>
        <p:txBody>
          <a:bodyPr>
            <a:noAutofit/>
          </a:bodyPr>
          <a:lstStyle/>
          <a:p>
            <a:pPr marL="0" indent="0">
              <a:buNone/>
            </a:pPr>
            <a:r>
              <a:rPr lang="en-US" sz="1600" b="1" dirty="0"/>
              <a:t>Example of attributes that can be evaluated: </a:t>
            </a:r>
            <a:endParaRPr lang="cs-CZ" sz="1600" b="1" dirty="0"/>
          </a:p>
          <a:p>
            <a:pPr marL="0" indent="0">
              <a:buNone/>
            </a:pPr>
            <a:r>
              <a:rPr lang="en-US" sz="1600" b="1" dirty="0"/>
              <a:t>Communication</a:t>
            </a:r>
            <a:r>
              <a:rPr lang="en-US" sz="1600" dirty="0"/>
              <a:t> - timely, feedback communication to external and internal partners </a:t>
            </a:r>
            <a:endParaRPr lang="cs-CZ" sz="1600" dirty="0"/>
          </a:p>
          <a:p>
            <a:pPr marL="0" indent="0">
              <a:buNone/>
            </a:pPr>
            <a:r>
              <a:rPr lang="en-US" sz="1600" b="1" dirty="0"/>
              <a:t>Creativity</a:t>
            </a:r>
            <a:r>
              <a:rPr lang="en-US" sz="1600" dirty="0"/>
              <a:t> - employee comes up with new ideas, innovates processes </a:t>
            </a:r>
            <a:endParaRPr lang="cs-CZ" sz="1600" dirty="0"/>
          </a:p>
          <a:p>
            <a:pPr marL="0" indent="0">
              <a:buNone/>
            </a:pPr>
            <a:r>
              <a:rPr lang="en-US" sz="1600" b="1" dirty="0"/>
              <a:t>Collaboration</a:t>
            </a:r>
            <a:r>
              <a:rPr lang="en-US" sz="1600" dirty="0"/>
              <a:t> - employee is a team player, respects other members in the project </a:t>
            </a:r>
            <a:endParaRPr lang="cs-CZ" sz="1600" dirty="0"/>
          </a:p>
          <a:p>
            <a:pPr marL="0" indent="0">
              <a:buNone/>
            </a:pPr>
            <a:r>
              <a:rPr lang="en-US" sz="1600" b="1" dirty="0"/>
              <a:t>Leadership</a:t>
            </a:r>
            <a:r>
              <a:rPr lang="en-US" sz="1600" dirty="0"/>
              <a:t> - uses leadership competencies in accordance with their responsibilities</a:t>
            </a:r>
            <a:endParaRPr lang="cs-CZ" sz="1600" dirty="0"/>
          </a:p>
          <a:p>
            <a:pPr marL="0" indent="0">
              <a:buNone/>
            </a:pPr>
            <a:endParaRPr lang="cs-CZ" sz="1600" dirty="0"/>
          </a:p>
          <a:p>
            <a:pPr marL="0" indent="0">
              <a:buNone/>
            </a:pPr>
            <a:endParaRPr lang="cs-CZ" sz="1600" dirty="0"/>
          </a:p>
          <a:p>
            <a:pPr marL="0" indent="0">
              <a:buNone/>
            </a:pPr>
            <a:r>
              <a:rPr lang="en-US" sz="1600" b="1" dirty="0"/>
              <a:t>Method of evaluation</a:t>
            </a:r>
            <a:r>
              <a:rPr lang="en-US" sz="1600" dirty="0"/>
              <a:t>: - e.g. three scale numerical value, verbal evaluation</a:t>
            </a:r>
          </a:p>
        </p:txBody>
      </p:sp>
      <p:sp>
        <p:nvSpPr>
          <p:cNvPr id="13" name="Zástupný symbol pro obsah 2">
            <a:extLst>
              <a:ext uri="{FF2B5EF4-FFF2-40B4-BE49-F238E27FC236}">
                <a16:creationId xmlns:a16="http://schemas.microsoft.com/office/drawing/2014/main" id="{235A301C-00A3-546A-63DA-E31CDFAA1A31}"/>
              </a:ext>
            </a:extLst>
          </p:cNvPr>
          <p:cNvSpPr txBox="1">
            <a:spLocks/>
          </p:cNvSpPr>
          <p:nvPr/>
        </p:nvSpPr>
        <p:spPr>
          <a:xfrm>
            <a:off x="611560" y="2204864"/>
            <a:ext cx="6120680" cy="639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400" b="1" dirty="0">
              <a:solidFill>
                <a:prstClr val="black"/>
              </a:solidFill>
              <a:latin typeface="Calibri"/>
              <a:cs typeface="Times New Roman" panose="02020603050405020304" pitchFamily="18" charset="0"/>
            </a:endParaRPr>
          </a:p>
        </p:txBody>
      </p:sp>
      <p:cxnSp>
        <p:nvCxnSpPr>
          <p:cNvPr id="12" name="Přímá spojnice 11">
            <a:extLst>
              <a:ext uri="{FF2B5EF4-FFF2-40B4-BE49-F238E27FC236}">
                <a16:creationId xmlns:a16="http://schemas.microsoft.com/office/drawing/2014/main" id="{21975A8D-288F-053D-6274-4BF804E86E0D}"/>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08AEE1A0-7969-1323-D932-D1C90348C6CB}"/>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B027695B-461B-BF67-1DE5-26D24239BD13}"/>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417BB698-E995-E7C2-E9D7-3FF6A67AEA9B}"/>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spTree>
    <p:extLst>
      <p:ext uri="{BB962C8B-B14F-4D97-AF65-F5344CB8AC3E}">
        <p14:creationId xmlns:p14="http://schemas.microsoft.com/office/powerpoint/2010/main" val="3410011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DFB96-1B75-B0FF-11EB-5817E771D05C}"/>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F8BB02BB-C6DC-B964-5BF7-870900AF6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9" name="Nadpis 1">
            <a:extLst>
              <a:ext uri="{FF2B5EF4-FFF2-40B4-BE49-F238E27FC236}">
                <a16:creationId xmlns:a16="http://schemas.microsoft.com/office/drawing/2014/main" id="{824FD4F6-7AC3-AF8B-1F95-2B6285A17814}"/>
              </a:ext>
            </a:extLst>
          </p:cNvPr>
          <p:cNvSpPr txBox="1">
            <a:spLocks/>
          </p:cNvSpPr>
          <p:nvPr/>
        </p:nvSpPr>
        <p:spPr>
          <a:xfrm>
            <a:off x="596752" y="1320230"/>
            <a:ext cx="7473822" cy="668610"/>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cs-CZ" sz="3200" b="1" cap="all" dirty="0">
                <a:solidFill>
                  <a:srgbClr val="307871"/>
                </a:solidFill>
                <a:latin typeface="Calibri"/>
              </a:rPr>
              <a:t>Peer and </a:t>
            </a:r>
            <a:r>
              <a:rPr lang="cs-CZ" sz="3200" b="1" cap="all" dirty="0" err="1">
                <a:solidFill>
                  <a:srgbClr val="307871"/>
                </a:solidFill>
                <a:latin typeface="Calibri"/>
              </a:rPr>
              <a:t>self</a:t>
            </a:r>
            <a:r>
              <a:rPr lang="cs-CZ" sz="3200" b="1" cap="all" dirty="0">
                <a:solidFill>
                  <a:srgbClr val="307871"/>
                </a:solidFill>
                <a:latin typeface="Calibri"/>
              </a:rPr>
              <a:t> </a:t>
            </a:r>
            <a:r>
              <a:rPr lang="cs-CZ" sz="3200" b="1" cap="all" dirty="0" err="1">
                <a:solidFill>
                  <a:srgbClr val="307871"/>
                </a:solidFill>
                <a:latin typeface="Calibri"/>
              </a:rPr>
              <a:t>assessment</a:t>
            </a:r>
            <a:r>
              <a:rPr lang="cs-CZ" sz="3200" b="1" cap="all" dirty="0">
                <a:solidFill>
                  <a:srgbClr val="307871"/>
                </a:solidFill>
                <a:latin typeface="Calibri"/>
              </a:rPr>
              <a:t> (</a:t>
            </a:r>
            <a:r>
              <a:rPr lang="cs-CZ" sz="3200" b="1" cap="all" dirty="0" err="1">
                <a:solidFill>
                  <a:srgbClr val="307871"/>
                </a:solidFill>
                <a:latin typeface="Calibri"/>
              </a:rPr>
              <a:t>evaluation</a:t>
            </a:r>
            <a:r>
              <a:rPr lang="cs-CZ" sz="3200" b="1" cap="all" dirty="0">
                <a:solidFill>
                  <a:srgbClr val="307871"/>
                </a:solidFill>
                <a:latin typeface="Calibri"/>
              </a:rPr>
              <a:t>)</a:t>
            </a:r>
          </a:p>
        </p:txBody>
      </p:sp>
      <p:sp>
        <p:nvSpPr>
          <p:cNvPr id="11" name="Zástupný symbol pro obsah 2">
            <a:extLst>
              <a:ext uri="{FF2B5EF4-FFF2-40B4-BE49-F238E27FC236}">
                <a16:creationId xmlns:a16="http://schemas.microsoft.com/office/drawing/2014/main" id="{4E73B05E-9255-6694-5500-19E6B6CD9ADC}"/>
              </a:ext>
            </a:extLst>
          </p:cNvPr>
          <p:cNvSpPr>
            <a:spLocks noGrp="1"/>
          </p:cNvSpPr>
          <p:nvPr>
            <p:ph idx="1"/>
          </p:nvPr>
        </p:nvSpPr>
        <p:spPr>
          <a:xfrm>
            <a:off x="611560" y="2074889"/>
            <a:ext cx="8280920" cy="3340815"/>
          </a:xfrm>
        </p:spPr>
        <p:txBody>
          <a:bodyPr>
            <a:noAutofit/>
          </a:bodyPr>
          <a:lstStyle/>
          <a:p>
            <a:pPr>
              <a:buNone/>
            </a:pPr>
            <a:r>
              <a:rPr lang="en-US" sz="1000" b="1" dirty="0"/>
              <a:t>Peer Assessment:</a:t>
            </a:r>
          </a:p>
          <a:p>
            <a:pPr>
              <a:buFont typeface="Arial" panose="020B0604020202020204" pitchFamily="34" charset="0"/>
              <a:buChar char="•"/>
            </a:pPr>
            <a:r>
              <a:rPr lang="en-US" sz="1000" dirty="0"/>
              <a:t>Employees evaluate the performance of their colleagues—typically within teams where they closely collaborate.</a:t>
            </a:r>
          </a:p>
          <a:p>
            <a:pPr>
              <a:buFont typeface="Arial" panose="020B0604020202020204" pitchFamily="34" charset="0"/>
              <a:buChar char="•"/>
            </a:pPr>
            <a:r>
              <a:rPr lang="en-US" sz="1000" dirty="0"/>
              <a:t>It offers valuable insight into areas like teamwork, communication, helpfulness, and cooperation that managers might not fully observe.</a:t>
            </a:r>
            <a:endParaRPr lang="cs-CZ" sz="1000" dirty="0"/>
          </a:p>
          <a:p>
            <a:pPr>
              <a:buNone/>
            </a:pPr>
            <a:r>
              <a:rPr lang="en-US" sz="1000" b="1" dirty="0"/>
              <a:t>Self-Assessment:</a:t>
            </a:r>
          </a:p>
          <a:p>
            <a:pPr>
              <a:buFont typeface="Arial" panose="020B0604020202020204" pitchFamily="34" charset="0"/>
              <a:buChar char="•"/>
            </a:pPr>
            <a:r>
              <a:rPr lang="en-US" sz="1000" dirty="0"/>
              <a:t>The employee evaluates their own performance, achievements, and areas for improvement.</a:t>
            </a:r>
          </a:p>
          <a:p>
            <a:pPr>
              <a:buFont typeface="Arial" panose="020B0604020202020204" pitchFamily="34" charset="0"/>
              <a:buChar char="•"/>
            </a:pPr>
            <a:r>
              <a:rPr lang="en-US" sz="1000" dirty="0"/>
              <a:t>It encourages reflection, self-awareness, and personal development, and helps employees prepare for performance discussions with their manager.</a:t>
            </a:r>
          </a:p>
          <a:p>
            <a:pPr>
              <a:buNone/>
            </a:pPr>
            <a:r>
              <a:rPr lang="en-US" sz="1000" b="1" dirty="0"/>
              <a:t>Principles and Criteria:</a:t>
            </a:r>
          </a:p>
          <a:p>
            <a:pPr>
              <a:buFont typeface="Arial" panose="020B0604020202020204" pitchFamily="34" charset="0"/>
              <a:buChar char="•"/>
            </a:pPr>
            <a:r>
              <a:rPr lang="en-US" sz="1000" b="1" dirty="0"/>
              <a:t>Trust and openness:</a:t>
            </a:r>
            <a:r>
              <a:rPr lang="en-US" sz="1000" dirty="0"/>
              <a:t> The process must be built on mutual trust—employees need to feel safe giving and receiving feedback.</a:t>
            </a:r>
          </a:p>
          <a:p>
            <a:pPr>
              <a:buFont typeface="Arial" panose="020B0604020202020204" pitchFamily="34" charset="0"/>
              <a:buChar char="•"/>
            </a:pPr>
            <a:r>
              <a:rPr lang="en-US" sz="1000" b="1" dirty="0"/>
              <a:t>Objectivity:</a:t>
            </a:r>
            <a:r>
              <a:rPr lang="en-US" sz="1000" dirty="0"/>
              <a:t> Clearly defined criteria help reduce personal bias or emotion-driven judgments.</a:t>
            </a:r>
          </a:p>
          <a:p>
            <a:pPr>
              <a:buFont typeface="Arial" panose="020B0604020202020204" pitchFamily="34" charset="0"/>
              <a:buChar char="•"/>
            </a:pPr>
            <a:r>
              <a:rPr lang="en-US" sz="1000" b="1" dirty="0"/>
              <a:t>Constructive focus:</a:t>
            </a:r>
            <a:r>
              <a:rPr lang="en-US" sz="1000" dirty="0"/>
              <a:t> The goal is to support improvement—not to criticize or blame.</a:t>
            </a:r>
          </a:p>
          <a:p>
            <a:pPr>
              <a:buFont typeface="Arial" panose="020B0604020202020204" pitchFamily="34" charset="0"/>
              <a:buChar char="•"/>
            </a:pPr>
            <a:r>
              <a:rPr lang="en-US" sz="1000" b="1" dirty="0"/>
              <a:t>Anonymity (in peer reviews):</a:t>
            </a:r>
            <a:r>
              <a:rPr lang="en-US" sz="1000" dirty="0"/>
              <a:t> In some systems, peer feedback is anonymous to encourage honesty and minimize tension.</a:t>
            </a:r>
          </a:p>
          <a:p>
            <a:pPr>
              <a:buNone/>
            </a:pPr>
            <a:r>
              <a:rPr lang="en-US" sz="1000" b="1" dirty="0"/>
              <a:t>Advantages:</a:t>
            </a:r>
          </a:p>
          <a:p>
            <a:pPr>
              <a:buFont typeface="Arial" panose="020B0604020202020204" pitchFamily="34" charset="0"/>
              <a:buChar char="•"/>
            </a:pPr>
            <a:r>
              <a:rPr lang="en-US" sz="1000" dirty="0"/>
              <a:t>Provides a </a:t>
            </a:r>
            <a:r>
              <a:rPr lang="en-US" sz="1000" b="1" dirty="0"/>
              <a:t>broader view</a:t>
            </a:r>
            <a:r>
              <a:rPr lang="en-US" sz="1000" dirty="0"/>
              <a:t> of employee performance—not just from a supervisor.</a:t>
            </a:r>
          </a:p>
          <a:p>
            <a:pPr>
              <a:buFont typeface="Arial" panose="020B0604020202020204" pitchFamily="34" charset="0"/>
              <a:buChar char="•"/>
            </a:pPr>
            <a:r>
              <a:rPr lang="en-US" sz="1000" dirty="0"/>
              <a:t>Encourages a </a:t>
            </a:r>
            <a:r>
              <a:rPr lang="en-US" sz="1000" b="1" dirty="0"/>
              <a:t>team-oriented culture</a:t>
            </a:r>
            <a:r>
              <a:rPr lang="en-US" sz="1000" dirty="0"/>
              <a:t> and mutual support.</a:t>
            </a:r>
          </a:p>
          <a:p>
            <a:pPr>
              <a:buFont typeface="Arial" panose="020B0604020202020204" pitchFamily="34" charset="0"/>
              <a:buChar char="•"/>
            </a:pPr>
            <a:r>
              <a:rPr lang="en-US" sz="1000" dirty="0"/>
              <a:t>Increases </a:t>
            </a:r>
            <a:r>
              <a:rPr lang="en-US" sz="1000" b="1" dirty="0"/>
              <a:t>personal responsibility</a:t>
            </a:r>
            <a:r>
              <a:rPr lang="en-US" sz="1000" dirty="0"/>
              <a:t> for one's own performance and development.</a:t>
            </a:r>
          </a:p>
          <a:p>
            <a:pPr>
              <a:buNone/>
            </a:pPr>
            <a:r>
              <a:rPr lang="en-US" sz="1000" b="1" dirty="0"/>
              <a:t>Disadvantages:</a:t>
            </a:r>
          </a:p>
          <a:p>
            <a:pPr>
              <a:buFont typeface="Arial" panose="020B0604020202020204" pitchFamily="34" charset="0"/>
              <a:buChar char="•"/>
            </a:pPr>
            <a:r>
              <a:rPr lang="en-US" sz="1000" dirty="0"/>
              <a:t>Risk of </a:t>
            </a:r>
            <a:r>
              <a:rPr lang="en-US" sz="1000" b="1" dirty="0"/>
              <a:t>bias</a:t>
            </a:r>
            <a:r>
              <a:rPr lang="en-US" sz="1000" dirty="0"/>
              <a:t>, favoritism, or rivalry between colleagues.</a:t>
            </a:r>
          </a:p>
          <a:p>
            <a:pPr>
              <a:buFont typeface="Arial" panose="020B0604020202020204" pitchFamily="34" charset="0"/>
              <a:buChar char="•"/>
            </a:pPr>
            <a:r>
              <a:rPr lang="en-US" sz="1000" b="1" dirty="0"/>
              <a:t>Reluctance to give honest feedback</a:t>
            </a:r>
            <a:r>
              <a:rPr lang="en-US" sz="1000" dirty="0"/>
              <a:t>—especially negative.</a:t>
            </a:r>
          </a:p>
          <a:p>
            <a:pPr>
              <a:buFont typeface="Arial" panose="020B0604020202020204" pitchFamily="34" charset="0"/>
              <a:buChar char="•"/>
            </a:pPr>
            <a:r>
              <a:rPr lang="en-US" sz="1000" dirty="0"/>
              <a:t>Requires </a:t>
            </a:r>
            <a:r>
              <a:rPr lang="en-US" sz="1000" b="1" dirty="0"/>
              <a:t>training</a:t>
            </a:r>
            <a:r>
              <a:rPr lang="en-US" sz="1000" dirty="0"/>
              <a:t> on how to give and receive constructive feedback effectively.</a:t>
            </a:r>
          </a:p>
          <a:p>
            <a:pPr marL="0" indent="0">
              <a:buNone/>
            </a:pPr>
            <a:endParaRPr lang="cs-CZ" sz="1000" dirty="0"/>
          </a:p>
          <a:p>
            <a:pPr>
              <a:buFont typeface="Arial" panose="020B0604020202020204" pitchFamily="34" charset="0"/>
              <a:buChar char="•"/>
            </a:pPr>
            <a:endParaRPr lang="en-US" sz="1000" dirty="0"/>
          </a:p>
        </p:txBody>
      </p:sp>
      <p:sp>
        <p:nvSpPr>
          <p:cNvPr id="13" name="Zástupný symbol pro obsah 2">
            <a:extLst>
              <a:ext uri="{FF2B5EF4-FFF2-40B4-BE49-F238E27FC236}">
                <a16:creationId xmlns:a16="http://schemas.microsoft.com/office/drawing/2014/main" id="{9678C1B1-0F1C-F169-34FF-FB907EE7DF53}"/>
              </a:ext>
            </a:extLst>
          </p:cNvPr>
          <p:cNvSpPr txBox="1">
            <a:spLocks/>
          </p:cNvSpPr>
          <p:nvPr/>
        </p:nvSpPr>
        <p:spPr>
          <a:xfrm>
            <a:off x="611560" y="2204864"/>
            <a:ext cx="6120680" cy="639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400" b="1" dirty="0">
              <a:solidFill>
                <a:prstClr val="black"/>
              </a:solidFill>
              <a:latin typeface="Calibri"/>
              <a:cs typeface="Times New Roman" panose="02020603050405020304" pitchFamily="18" charset="0"/>
            </a:endParaRPr>
          </a:p>
        </p:txBody>
      </p:sp>
      <p:cxnSp>
        <p:nvCxnSpPr>
          <p:cNvPr id="12" name="Přímá spojnice 11">
            <a:extLst>
              <a:ext uri="{FF2B5EF4-FFF2-40B4-BE49-F238E27FC236}">
                <a16:creationId xmlns:a16="http://schemas.microsoft.com/office/drawing/2014/main" id="{663FDEAF-5F18-CBF0-BCCF-B86B30D06304}"/>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41B5C662-1B41-6096-516E-714ABAABD9C8}"/>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7A11441F-BCC3-D85D-E44C-6A357A256DF0}"/>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B17B405D-466A-D385-A2E0-95AC9346190B}"/>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spTree>
    <p:extLst>
      <p:ext uri="{BB962C8B-B14F-4D97-AF65-F5344CB8AC3E}">
        <p14:creationId xmlns:p14="http://schemas.microsoft.com/office/powerpoint/2010/main" val="1643967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E4147-1A9C-3F09-A4C6-6C3C17B4D0C6}"/>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FC8BE30C-8475-FACA-5960-6C1CE5599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9" name="Nadpis 1">
            <a:extLst>
              <a:ext uri="{FF2B5EF4-FFF2-40B4-BE49-F238E27FC236}">
                <a16:creationId xmlns:a16="http://schemas.microsoft.com/office/drawing/2014/main" id="{0817DDC0-5F0D-61E8-F545-5A20703ED646}"/>
              </a:ext>
            </a:extLst>
          </p:cNvPr>
          <p:cNvSpPr txBox="1">
            <a:spLocks/>
          </p:cNvSpPr>
          <p:nvPr/>
        </p:nvSpPr>
        <p:spPr>
          <a:xfrm>
            <a:off x="596752" y="1320230"/>
            <a:ext cx="7473822" cy="668610"/>
          </a:xfrm>
          <a:prstGeom prst="rect">
            <a:avLst/>
          </a:prstGeom>
        </p:spPr>
        <p:txBody>
          <a:bodyPr vert="horz" lIns="91440" tIns="45720" rIns="91440" bIns="45720" rtlCol="0" anchor="t">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3200" b="1" cap="all" dirty="0">
                <a:solidFill>
                  <a:srgbClr val="307871"/>
                </a:solidFill>
                <a:latin typeface="Calibri"/>
              </a:rPr>
              <a:t>Legal Implications of Performance Appraisal</a:t>
            </a:r>
            <a:endParaRPr lang="cs-CZ" sz="3200" b="1" cap="all" dirty="0">
              <a:solidFill>
                <a:srgbClr val="307871"/>
              </a:solidFill>
              <a:latin typeface="Calibri"/>
            </a:endParaRPr>
          </a:p>
        </p:txBody>
      </p:sp>
      <p:sp>
        <p:nvSpPr>
          <p:cNvPr id="11" name="Zástupný symbol pro obsah 2">
            <a:extLst>
              <a:ext uri="{FF2B5EF4-FFF2-40B4-BE49-F238E27FC236}">
                <a16:creationId xmlns:a16="http://schemas.microsoft.com/office/drawing/2014/main" id="{6306FEF8-ED6A-7CF4-48EC-A4F311B5C2A5}"/>
              </a:ext>
            </a:extLst>
          </p:cNvPr>
          <p:cNvSpPr>
            <a:spLocks noGrp="1"/>
          </p:cNvSpPr>
          <p:nvPr>
            <p:ph idx="1"/>
          </p:nvPr>
        </p:nvSpPr>
        <p:spPr>
          <a:xfrm>
            <a:off x="611560" y="2074889"/>
            <a:ext cx="8280920" cy="3340815"/>
          </a:xfrm>
        </p:spPr>
        <p:txBody>
          <a:bodyPr>
            <a:noAutofit/>
          </a:bodyPr>
          <a:lstStyle/>
          <a:p>
            <a:pPr marL="0" indent="0">
              <a:buNone/>
            </a:pPr>
            <a:r>
              <a:rPr lang="en-US" sz="1600" dirty="0"/>
              <a:t>Performance appraisals are </a:t>
            </a:r>
            <a:r>
              <a:rPr lang="en-US" sz="1600" b="1" dirty="0"/>
              <a:t>not just tools for development and feedback</a:t>
            </a:r>
            <a:r>
              <a:rPr lang="en-US" sz="1600" dirty="0"/>
              <a:t>—they also have </a:t>
            </a:r>
            <a:r>
              <a:rPr lang="en-US" sz="1600" b="1" dirty="0"/>
              <a:t>important legal consequences</a:t>
            </a:r>
            <a:r>
              <a:rPr lang="en-US" sz="1600" dirty="0"/>
              <a:t>. When done poorly or unfairly, they can expose organizations to legal risks such as discrimination claims or wrongful termination lawsuits.</a:t>
            </a:r>
            <a:endParaRPr lang="cs-CZ" sz="1600" dirty="0"/>
          </a:p>
          <a:p>
            <a:pPr marL="0" indent="0">
              <a:buNone/>
            </a:pPr>
            <a:r>
              <a:rPr lang="en-US" sz="1600" dirty="0"/>
              <a:t>Avoiding discrimination (EEO laws)</a:t>
            </a:r>
            <a:r>
              <a:rPr lang="cs-CZ" sz="1600" dirty="0"/>
              <a:t> – </a:t>
            </a:r>
            <a:r>
              <a:rPr lang="cs-CZ" sz="1600" dirty="0" err="1"/>
              <a:t>legal</a:t>
            </a:r>
            <a:r>
              <a:rPr lang="cs-CZ" sz="1600" dirty="0"/>
              <a:t> </a:t>
            </a:r>
            <a:r>
              <a:rPr lang="cs-CZ" sz="1600" dirty="0" err="1"/>
              <a:t>compliance</a:t>
            </a:r>
            <a:r>
              <a:rPr lang="cs-CZ" sz="1600" dirty="0"/>
              <a:t> </a:t>
            </a:r>
            <a:r>
              <a:rPr lang="cs-CZ" sz="1600" dirty="0" err="1"/>
              <a:t>matters</a:t>
            </a:r>
            <a:r>
              <a:rPr lang="cs-CZ" sz="1600" dirty="0"/>
              <a:t>!</a:t>
            </a:r>
          </a:p>
          <a:p>
            <a:pPr>
              <a:buFont typeface="Arial" panose="020B0604020202020204" pitchFamily="34" charset="0"/>
              <a:buChar char="•"/>
            </a:pPr>
            <a:r>
              <a:rPr lang="en-US" sz="1400" dirty="0"/>
              <a:t>Appraisals are often used to make decisions about </a:t>
            </a:r>
            <a:r>
              <a:rPr lang="en-US" sz="1400" b="1" dirty="0"/>
              <a:t>promotions</a:t>
            </a:r>
            <a:r>
              <a:rPr lang="en-US" sz="1400" dirty="0"/>
              <a:t>, </a:t>
            </a:r>
            <a:r>
              <a:rPr lang="en-US" sz="1400" b="1" dirty="0"/>
              <a:t>disciplinary actions</a:t>
            </a:r>
            <a:r>
              <a:rPr lang="en-US" sz="1400" dirty="0"/>
              <a:t>, or </a:t>
            </a:r>
            <a:r>
              <a:rPr lang="en-US" sz="1400" b="1" dirty="0"/>
              <a:t>dismissals</a:t>
            </a:r>
            <a:r>
              <a:rPr lang="en-US" sz="1400" dirty="0"/>
              <a:t>.</a:t>
            </a:r>
          </a:p>
          <a:p>
            <a:pPr>
              <a:buFont typeface="Arial" panose="020B0604020202020204" pitchFamily="34" charset="0"/>
              <a:buChar char="•"/>
            </a:pPr>
            <a:r>
              <a:rPr lang="en-US" sz="1400" dirty="0"/>
              <a:t>Poor documentation or inconsistent evaluation can lead to </a:t>
            </a:r>
            <a:r>
              <a:rPr lang="en-US" sz="1400" b="1" dirty="0"/>
              <a:t>legal challenges</a:t>
            </a:r>
            <a:r>
              <a:rPr lang="en-US" sz="1400" dirty="0"/>
              <a:t>.</a:t>
            </a:r>
          </a:p>
          <a:p>
            <a:pPr>
              <a:buFont typeface="Arial" panose="020B0604020202020204" pitchFamily="34" charset="0"/>
              <a:buChar char="•"/>
            </a:pPr>
            <a:r>
              <a:rPr lang="en-US" sz="1400" dirty="0"/>
              <a:t>In many countries, employment laws require </a:t>
            </a:r>
            <a:r>
              <a:rPr lang="en-US" sz="1400" b="1" dirty="0"/>
              <a:t>fair and non-discriminatory treatment</a:t>
            </a:r>
            <a:r>
              <a:rPr lang="en-US" sz="1400" dirty="0"/>
              <a:t> of employees.</a:t>
            </a:r>
          </a:p>
          <a:p>
            <a:pPr marL="0" indent="0">
              <a:buNone/>
            </a:pPr>
            <a:endParaRPr lang="cs-CZ" sz="1400" dirty="0"/>
          </a:p>
          <a:p>
            <a:pPr marL="0" indent="0">
              <a:buNone/>
            </a:pPr>
            <a:endParaRPr lang="en-US" sz="1600" dirty="0"/>
          </a:p>
        </p:txBody>
      </p:sp>
      <p:sp>
        <p:nvSpPr>
          <p:cNvPr id="13" name="Zástupný symbol pro obsah 2">
            <a:extLst>
              <a:ext uri="{FF2B5EF4-FFF2-40B4-BE49-F238E27FC236}">
                <a16:creationId xmlns:a16="http://schemas.microsoft.com/office/drawing/2014/main" id="{20B7B5F5-B72C-38D9-9F0B-8FD7AD402E58}"/>
              </a:ext>
            </a:extLst>
          </p:cNvPr>
          <p:cNvSpPr txBox="1">
            <a:spLocks/>
          </p:cNvSpPr>
          <p:nvPr/>
        </p:nvSpPr>
        <p:spPr>
          <a:xfrm>
            <a:off x="611560" y="2204864"/>
            <a:ext cx="6120680" cy="639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400" b="1" dirty="0">
              <a:solidFill>
                <a:prstClr val="black"/>
              </a:solidFill>
              <a:latin typeface="Calibri"/>
              <a:cs typeface="Times New Roman" panose="02020603050405020304" pitchFamily="18" charset="0"/>
            </a:endParaRPr>
          </a:p>
        </p:txBody>
      </p:sp>
      <p:cxnSp>
        <p:nvCxnSpPr>
          <p:cNvPr id="12" name="Přímá spojnice 11">
            <a:extLst>
              <a:ext uri="{FF2B5EF4-FFF2-40B4-BE49-F238E27FC236}">
                <a16:creationId xmlns:a16="http://schemas.microsoft.com/office/drawing/2014/main" id="{F50775FC-E86A-13B4-8C16-38BE889B0750}"/>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9AB904C9-9C8F-3CEC-C7A5-65AEB2840F54}"/>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E20EED09-A0BB-544E-7707-FA2F10516C8A}"/>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0E280655-8B11-5F1F-E11D-8464F822978A}"/>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spTree>
    <p:extLst>
      <p:ext uri="{BB962C8B-B14F-4D97-AF65-F5344CB8AC3E}">
        <p14:creationId xmlns:p14="http://schemas.microsoft.com/office/powerpoint/2010/main" val="3549898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6594E-B0DC-8468-30A5-42FECE7012F6}"/>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D4362198-D770-2506-61C8-37942EB184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9" name="Nadpis 1">
            <a:extLst>
              <a:ext uri="{FF2B5EF4-FFF2-40B4-BE49-F238E27FC236}">
                <a16:creationId xmlns:a16="http://schemas.microsoft.com/office/drawing/2014/main" id="{E83951D6-CD11-FA86-768C-66AD9190F69E}"/>
              </a:ext>
            </a:extLst>
          </p:cNvPr>
          <p:cNvSpPr txBox="1">
            <a:spLocks/>
          </p:cNvSpPr>
          <p:nvPr/>
        </p:nvSpPr>
        <p:spPr>
          <a:xfrm>
            <a:off x="596752" y="1320230"/>
            <a:ext cx="7473822"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cs-CZ" sz="3200" b="1" cap="all" dirty="0" err="1">
                <a:solidFill>
                  <a:srgbClr val="307871"/>
                </a:solidFill>
                <a:latin typeface="Calibri"/>
              </a:rPr>
              <a:t>Cross-cultural</a:t>
            </a:r>
            <a:r>
              <a:rPr lang="cs-CZ" sz="3200" b="1" cap="all" dirty="0">
                <a:solidFill>
                  <a:srgbClr val="307871"/>
                </a:solidFill>
                <a:latin typeface="Calibri"/>
              </a:rPr>
              <a:t> </a:t>
            </a:r>
            <a:r>
              <a:rPr lang="cs-CZ" sz="3200" b="1" cap="all" dirty="0" err="1">
                <a:solidFill>
                  <a:srgbClr val="307871"/>
                </a:solidFill>
                <a:latin typeface="Calibri"/>
              </a:rPr>
              <a:t>considerations</a:t>
            </a:r>
            <a:endParaRPr lang="cs-CZ" sz="3200" b="1" cap="all" dirty="0">
              <a:solidFill>
                <a:srgbClr val="307871"/>
              </a:solidFill>
              <a:latin typeface="Calibri"/>
            </a:endParaRPr>
          </a:p>
        </p:txBody>
      </p:sp>
      <p:sp>
        <p:nvSpPr>
          <p:cNvPr id="11" name="Zástupný symbol pro obsah 2">
            <a:extLst>
              <a:ext uri="{FF2B5EF4-FFF2-40B4-BE49-F238E27FC236}">
                <a16:creationId xmlns:a16="http://schemas.microsoft.com/office/drawing/2014/main" id="{3C5952C7-0227-652D-6EF0-D9E98A8EB9DE}"/>
              </a:ext>
            </a:extLst>
          </p:cNvPr>
          <p:cNvSpPr>
            <a:spLocks noGrp="1"/>
          </p:cNvSpPr>
          <p:nvPr>
            <p:ph idx="1"/>
          </p:nvPr>
        </p:nvSpPr>
        <p:spPr>
          <a:xfrm>
            <a:off x="611560" y="2074889"/>
            <a:ext cx="8280920" cy="3340815"/>
          </a:xfrm>
        </p:spPr>
        <p:txBody>
          <a:bodyPr>
            <a:noAutofit/>
          </a:bodyPr>
          <a:lstStyle/>
          <a:p>
            <a:r>
              <a:rPr lang="en-US" sz="1600" dirty="0"/>
              <a:t>Cultural bias in performance expectations</a:t>
            </a:r>
            <a:endParaRPr lang="cs-CZ" sz="1600" dirty="0"/>
          </a:p>
          <a:p>
            <a:r>
              <a:rPr lang="en-US" sz="1600" dirty="0"/>
              <a:t>Global performance standards vs local norms</a:t>
            </a:r>
            <a:endParaRPr lang="cs-CZ" sz="1600" dirty="0"/>
          </a:p>
          <a:p>
            <a:r>
              <a:rPr lang="en-US" sz="1600" dirty="0"/>
              <a:t>Tips for multicultural settings (e.g., use of neutral language, diverse panels)</a:t>
            </a:r>
            <a:endParaRPr lang="cs-CZ" sz="1600" dirty="0"/>
          </a:p>
          <a:p>
            <a:r>
              <a:rPr lang="cs-CZ" sz="1600" dirty="0" err="1"/>
              <a:t>Hofstede</a:t>
            </a:r>
            <a:r>
              <a:rPr lang="cs-CZ" sz="1600" dirty="0"/>
              <a:t> </a:t>
            </a:r>
            <a:r>
              <a:rPr lang="cs-CZ" sz="1600" dirty="0" err="1"/>
              <a:t>cultural</a:t>
            </a:r>
            <a:r>
              <a:rPr lang="cs-CZ" sz="1600" dirty="0"/>
              <a:t> </a:t>
            </a:r>
            <a:r>
              <a:rPr lang="cs-CZ" sz="1600" dirty="0" err="1"/>
              <a:t>dimension</a:t>
            </a:r>
            <a:r>
              <a:rPr lang="cs-CZ" sz="1600" dirty="0"/>
              <a:t> </a:t>
            </a:r>
            <a:r>
              <a:rPr lang="cs-CZ" sz="1600" dirty="0" err="1"/>
              <a:t>theory</a:t>
            </a:r>
            <a:endParaRPr lang="cs-CZ" sz="1600" dirty="0"/>
          </a:p>
          <a:p>
            <a:endParaRPr lang="cs-CZ" sz="1600" dirty="0"/>
          </a:p>
          <a:p>
            <a:pPr marL="0" indent="0">
              <a:buNone/>
            </a:pPr>
            <a:r>
              <a:rPr lang="cs-CZ" sz="1600" dirty="0"/>
              <a:t>TASK 1</a:t>
            </a:r>
          </a:p>
          <a:p>
            <a:pPr marL="0" indent="0">
              <a:buNone/>
            </a:pPr>
            <a:r>
              <a:rPr lang="cs-CZ" sz="1600" dirty="0">
                <a:hlinkClick r:id="rId3"/>
              </a:rPr>
              <a:t>https://www.theculturefactor.com/country-comparison-tool?countries=france%2Cmalaysia</a:t>
            </a:r>
            <a:endParaRPr lang="cs-CZ" sz="1600" dirty="0"/>
          </a:p>
          <a:p>
            <a:pPr marL="0" indent="0">
              <a:buNone/>
            </a:pPr>
            <a:endParaRPr lang="cs-CZ" sz="1600" dirty="0"/>
          </a:p>
          <a:p>
            <a:pPr marL="0" indent="0">
              <a:buNone/>
            </a:pPr>
            <a:endParaRPr lang="en-US" sz="1600" dirty="0"/>
          </a:p>
        </p:txBody>
      </p:sp>
      <p:sp>
        <p:nvSpPr>
          <p:cNvPr id="13" name="Zástupný symbol pro obsah 2">
            <a:extLst>
              <a:ext uri="{FF2B5EF4-FFF2-40B4-BE49-F238E27FC236}">
                <a16:creationId xmlns:a16="http://schemas.microsoft.com/office/drawing/2014/main" id="{F9A767FC-3A25-7147-30FA-1F9CCB2A709E}"/>
              </a:ext>
            </a:extLst>
          </p:cNvPr>
          <p:cNvSpPr txBox="1">
            <a:spLocks/>
          </p:cNvSpPr>
          <p:nvPr/>
        </p:nvSpPr>
        <p:spPr>
          <a:xfrm>
            <a:off x="611560" y="2204864"/>
            <a:ext cx="6120680" cy="639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400" b="1" dirty="0">
              <a:solidFill>
                <a:prstClr val="black"/>
              </a:solidFill>
              <a:latin typeface="Calibri"/>
              <a:cs typeface="Times New Roman" panose="02020603050405020304" pitchFamily="18" charset="0"/>
            </a:endParaRPr>
          </a:p>
        </p:txBody>
      </p:sp>
      <p:cxnSp>
        <p:nvCxnSpPr>
          <p:cNvPr id="12" name="Přímá spojnice 11">
            <a:extLst>
              <a:ext uri="{FF2B5EF4-FFF2-40B4-BE49-F238E27FC236}">
                <a16:creationId xmlns:a16="http://schemas.microsoft.com/office/drawing/2014/main" id="{1FD811C4-3424-D98D-0EA1-BB1F928FBF49}"/>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11F576EE-05D1-7B78-3D70-ACFBA67B8CC7}"/>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94C41CA3-2632-C477-E787-EC2EFF781E60}"/>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D2B09FE5-1AA4-B99E-967F-40FDEA73D932}"/>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spTree>
    <p:extLst>
      <p:ext uri="{BB962C8B-B14F-4D97-AF65-F5344CB8AC3E}">
        <p14:creationId xmlns:p14="http://schemas.microsoft.com/office/powerpoint/2010/main" val="555684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72076-0EF7-7B39-B31C-B9C461A54248}"/>
            </a:ext>
          </a:extLst>
        </p:cNvPr>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ED916E84-7C40-2713-7767-BDA501157289}"/>
              </a:ext>
            </a:extLst>
          </p:cNvPr>
          <p:cNvSpPr txBox="1">
            <a:spLocks/>
          </p:cNvSpPr>
          <p:nvPr/>
        </p:nvSpPr>
        <p:spPr>
          <a:xfrm>
            <a:off x="611560" y="2074889"/>
            <a:ext cx="7380973" cy="3591687"/>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cs-CZ" sz="1400" b="1" dirty="0" err="1">
                <a:solidFill>
                  <a:prstClr val="black"/>
                </a:solidFill>
                <a:latin typeface="Calibri"/>
              </a:rPr>
              <a:t>Lack</a:t>
            </a:r>
            <a:r>
              <a:rPr lang="cs-CZ" sz="1400" b="1" dirty="0">
                <a:solidFill>
                  <a:prstClr val="black"/>
                </a:solidFill>
                <a:latin typeface="Calibri"/>
              </a:rPr>
              <a:t> </a:t>
            </a:r>
            <a:r>
              <a:rPr lang="cs-CZ" sz="1400" b="1" dirty="0" err="1">
                <a:solidFill>
                  <a:prstClr val="black"/>
                </a:solidFill>
                <a:latin typeface="Calibri"/>
              </a:rPr>
              <a:t>of</a:t>
            </a:r>
            <a:r>
              <a:rPr lang="cs-CZ" sz="1400" b="1" dirty="0">
                <a:solidFill>
                  <a:prstClr val="black"/>
                </a:solidFill>
                <a:latin typeface="Calibri"/>
              </a:rPr>
              <a:t> </a:t>
            </a:r>
            <a:r>
              <a:rPr lang="cs-CZ" sz="1400" b="1" dirty="0" err="1">
                <a:solidFill>
                  <a:prstClr val="black"/>
                </a:solidFill>
                <a:latin typeface="Calibri"/>
              </a:rPr>
              <a:t>Preparation</a:t>
            </a:r>
            <a:endParaRPr lang="cs-CZ" sz="1400" b="1" dirty="0">
              <a:solidFill>
                <a:prstClr val="black"/>
              </a:solidFill>
              <a:latin typeface="Calibri"/>
            </a:endParaRPr>
          </a:p>
          <a:p>
            <a:pPr fontAlgn="auto">
              <a:spcAft>
                <a:spcPts val="0"/>
              </a:spcAft>
            </a:pPr>
            <a:r>
              <a:rPr lang="en-US" sz="1400" dirty="0">
                <a:solidFill>
                  <a:prstClr val="black"/>
                </a:solidFill>
                <a:latin typeface="Calibri"/>
              </a:rPr>
              <a:t>Focusing Only on Recent Events (Recency Bias)</a:t>
            </a:r>
            <a:endParaRPr lang="cs-CZ" sz="1400" dirty="0">
              <a:solidFill>
                <a:prstClr val="black"/>
              </a:solidFill>
              <a:latin typeface="Calibri"/>
            </a:endParaRPr>
          </a:p>
          <a:p>
            <a:pPr fontAlgn="auto">
              <a:spcAft>
                <a:spcPts val="0"/>
              </a:spcAft>
            </a:pPr>
            <a:r>
              <a:rPr lang="en-US" sz="1400" dirty="0">
                <a:solidFill>
                  <a:prstClr val="black"/>
                </a:solidFill>
                <a:latin typeface="Calibri"/>
              </a:rPr>
              <a:t>Being Too Vague or General</a:t>
            </a:r>
            <a:endParaRPr lang="cs-CZ" sz="1400" dirty="0">
              <a:solidFill>
                <a:prstClr val="black"/>
              </a:solidFill>
              <a:latin typeface="Calibri"/>
            </a:endParaRPr>
          </a:p>
          <a:p>
            <a:pPr fontAlgn="auto">
              <a:spcAft>
                <a:spcPts val="0"/>
              </a:spcAft>
            </a:pPr>
            <a:r>
              <a:rPr lang="cs-CZ" sz="1400" dirty="0" err="1">
                <a:solidFill>
                  <a:prstClr val="black"/>
                </a:solidFill>
                <a:latin typeface="Calibri"/>
              </a:rPr>
              <a:t>Avoiding</a:t>
            </a:r>
            <a:r>
              <a:rPr lang="cs-CZ" sz="1400" dirty="0">
                <a:solidFill>
                  <a:prstClr val="black"/>
                </a:solidFill>
                <a:latin typeface="Calibri"/>
              </a:rPr>
              <a:t> </a:t>
            </a:r>
            <a:r>
              <a:rPr lang="cs-CZ" sz="1400" dirty="0" err="1">
                <a:solidFill>
                  <a:prstClr val="black"/>
                </a:solidFill>
                <a:latin typeface="Calibri"/>
              </a:rPr>
              <a:t>Difficult</a:t>
            </a:r>
            <a:r>
              <a:rPr lang="cs-CZ" sz="1400" dirty="0">
                <a:solidFill>
                  <a:prstClr val="black"/>
                </a:solidFill>
                <a:latin typeface="Calibri"/>
              </a:rPr>
              <a:t> </a:t>
            </a:r>
            <a:r>
              <a:rPr lang="cs-CZ" sz="1400" dirty="0" err="1">
                <a:solidFill>
                  <a:prstClr val="black"/>
                </a:solidFill>
                <a:latin typeface="Calibri"/>
              </a:rPr>
              <a:t>Conversations</a:t>
            </a:r>
            <a:endParaRPr lang="cs-CZ" sz="1400" dirty="0">
              <a:solidFill>
                <a:prstClr val="black"/>
              </a:solidFill>
              <a:latin typeface="Calibri"/>
            </a:endParaRPr>
          </a:p>
          <a:p>
            <a:pPr fontAlgn="auto">
              <a:spcAft>
                <a:spcPts val="0"/>
              </a:spcAft>
            </a:pPr>
            <a:r>
              <a:rPr lang="en-US" sz="1400" dirty="0">
                <a:solidFill>
                  <a:prstClr val="black"/>
                </a:solidFill>
                <a:latin typeface="Calibri"/>
              </a:rPr>
              <a:t>Talking Too Much, Listening Too Little</a:t>
            </a:r>
            <a:endParaRPr lang="cs-CZ" sz="1400" dirty="0">
              <a:solidFill>
                <a:prstClr val="black"/>
              </a:solidFill>
              <a:latin typeface="Calibri"/>
            </a:endParaRPr>
          </a:p>
          <a:p>
            <a:pPr fontAlgn="auto">
              <a:spcAft>
                <a:spcPts val="0"/>
              </a:spcAft>
            </a:pPr>
            <a:r>
              <a:rPr lang="cs-CZ" sz="1400" b="1" dirty="0" err="1">
                <a:solidFill>
                  <a:prstClr val="black"/>
                </a:solidFill>
                <a:latin typeface="Calibri"/>
              </a:rPr>
              <a:t>Letting</a:t>
            </a:r>
            <a:r>
              <a:rPr lang="cs-CZ" sz="1400" b="1" dirty="0">
                <a:solidFill>
                  <a:prstClr val="black"/>
                </a:solidFill>
                <a:latin typeface="Calibri"/>
              </a:rPr>
              <a:t> </a:t>
            </a:r>
            <a:r>
              <a:rPr lang="cs-CZ" sz="1400" b="1" dirty="0" err="1">
                <a:solidFill>
                  <a:prstClr val="black"/>
                </a:solidFill>
                <a:latin typeface="Calibri"/>
              </a:rPr>
              <a:t>Personal</a:t>
            </a:r>
            <a:r>
              <a:rPr lang="cs-CZ" sz="1400" b="1" dirty="0">
                <a:solidFill>
                  <a:prstClr val="black"/>
                </a:solidFill>
                <a:latin typeface="Calibri"/>
              </a:rPr>
              <a:t> </a:t>
            </a:r>
            <a:r>
              <a:rPr lang="cs-CZ" sz="1400" b="1" dirty="0" err="1">
                <a:solidFill>
                  <a:prstClr val="black"/>
                </a:solidFill>
                <a:latin typeface="Calibri"/>
              </a:rPr>
              <a:t>Bias</a:t>
            </a:r>
            <a:r>
              <a:rPr lang="cs-CZ" sz="1400" b="1" dirty="0">
                <a:solidFill>
                  <a:prstClr val="black"/>
                </a:solidFill>
                <a:latin typeface="Calibri"/>
              </a:rPr>
              <a:t> Influence </a:t>
            </a:r>
            <a:r>
              <a:rPr lang="cs-CZ" sz="1400" b="1" dirty="0" err="1">
                <a:solidFill>
                  <a:prstClr val="black"/>
                </a:solidFill>
                <a:latin typeface="Calibri"/>
              </a:rPr>
              <a:t>Judgement</a:t>
            </a:r>
            <a:endParaRPr lang="cs-CZ" sz="1400" b="1" dirty="0">
              <a:solidFill>
                <a:prstClr val="black"/>
              </a:solidFill>
              <a:latin typeface="Calibri"/>
            </a:endParaRPr>
          </a:p>
          <a:p>
            <a:pPr fontAlgn="auto">
              <a:spcAft>
                <a:spcPts val="0"/>
              </a:spcAft>
            </a:pPr>
            <a:r>
              <a:rPr lang="en-US" sz="1400" dirty="0">
                <a:solidFill>
                  <a:prstClr val="black"/>
                </a:solidFill>
                <a:latin typeface="Calibri"/>
              </a:rPr>
              <a:t>Not Linking Performance to Goals</a:t>
            </a:r>
            <a:endParaRPr lang="cs-CZ" sz="1400" dirty="0">
              <a:solidFill>
                <a:prstClr val="black"/>
              </a:solidFill>
              <a:latin typeface="Calibri"/>
            </a:endParaRPr>
          </a:p>
          <a:p>
            <a:pPr fontAlgn="auto">
              <a:spcAft>
                <a:spcPts val="0"/>
              </a:spcAft>
            </a:pPr>
            <a:r>
              <a:rPr lang="en-US" sz="1400" dirty="0">
                <a:solidFill>
                  <a:prstClr val="black"/>
                </a:solidFill>
                <a:latin typeface="Calibri"/>
              </a:rPr>
              <a:t>No Action Plan or Follow-Up</a:t>
            </a:r>
            <a:endParaRPr lang="cs-CZ" sz="1400" dirty="0">
              <a:solidFill>
                <a:prstClr val="black"/>
              </a:solidFill>
              <a:latin typeface="Calibri"/>
            </a:endParaRPr>
          </a:p>
          <a:p>
            <a:pPr fontAlgn="auto">
              <a:spcAft>
                <a:spcPts val="0"/>
              </a:spcAft>
            </a:pPr>
            <a:r>
              <a:rPr lang="en-US" sz="1400" dirty="0">
                <a:solidFill>
                  <a:prstClr val="black"/>
                </a:solidFill>
                <a:latin typeface="Calibri"/>
              </a:rPr>
              <a:t>Lack of Empathy or Emotional Intelligence</a:t>
            </a:r>
            <a:endParaRPr lang="cs-CZ" sz="1400" dirty="0">
              <a:solidFill>
                <a:prstClr val="black"/>
              </a:solidFill>
              <a:latin typeface="Calibri"/>
            </a:endParaRPr>
          </a:p>
          <a:p>
            <a:pPr fontAlgn="auto">
              <a:spcAft>
                <a:spcPts val="0"/>
              </a:spcAft>
            </a:pPr>
            <a:r>
              <a:rPr lang="cs-CZ" sz="1400" dirty="0" err="1">
                <a:solidFill>
                  <a:prstClr val="black"/>
                </a:solidFill>
                <a:latin typeface="Calibri"/>
              </a:rPr>
              <a:t>Inconsistent</a:t>
            </a:r>
            <a:r>
              <a:rPr lang="cs-CZ" sz="1400" dirty="0">
                <a:solidFill>
                  <a:prstClr val="black"/>
                </a:solidFill>
                <a:latin typeface="Calibri"/>
              </a:rPr>
              <a:t> </a:t>
            </a:r>
            <a:r>
              <a:rPr lang="cs-CZ" sz="1400" dirty="0" err="1">
                <a:solidFill>
                  <a:prstClr val="black"/>
                </a:solidFill>
                <a:latin typeface="Calibri"/>
              </a:rPr>
              <a:t>Standards</a:t>
            </a:r>
            <a:endParaRPr lang="cs-CZ" sz="1400" dirty="0">
              <a:solidFill>
                <a:prstClr val="black"/>
              </a:solidFill>
              <a:latin typeface="Calibri"/>
            </a:endParaRPr>
          </a:p>
          <a:p>
            <a:pPr fontAlgn="auto">
              <a:spcAft>
                <a:spcPts val="0"/>
              </a:spcAft>
            </a:pPr>
            <a:endParaRPr lang="cs-CZ" sz="1400" b="1" dirty="0">
              <a:solidFill>
                <a:prstClr val="black"/>
              </a:solidFill>
              <a:latin typeface="Calibri"/>
            </a:endParaRPr>
          </a:p>
          <a:p>
            <a:pPr marL="0" indent="0" algn="just" fontAlgn="auto">
              <a:spcAft>
                <a:spcPts val="0"/>
              </a:spcAft>
              <a:buNone/>
            </a:pPr>
            <a:endParaRPr lang="cs-CZ" altLang="cs-CZ" sz="1400" b="1" dirty="0">
              <a:solidFill>
                <a:prstClr val="black"/>
              </a:solidFill>
              <a:latin typeface="Calibri"/>
              <a:cs typeface="Times New Roman" panose="02020603050405020304" pitchFamily="18" charset="0"/>
            </a:endParaRPr>
          </a:p>
          <a:p>
            <a:pPr marL="0" indent="0" algn="just" fontAlgn="auto">
              <a:spcAft>
                <a:spcPts val="0"/>
              </a:spcAft>
              <a:buNone/>
            </a:pPr>
            <a:endParaRPr lang="cs-CZ" altLang="cs-CZ" sz="1400" b="1" dirty="0">
              <a:solidFill>
                <a:prstClr val="black"/>
              </a:solidFill>
              <a:latin typeface="Calibri"/>
              <a:cs typeface="Times New Roman" panose="02020603050405020304" pitchFamily="18" charset="0"/>
            </a:endParaRPr>
          </a:p>
          <a:p>
            <a:pPr marL="0" indent="0" algn="just" fontAlgn="auto">
              <a:spcAft>
                <a:spcPts val="0"/>
              </a:spcAft>
              <a:buNone/>
            </a:pPr>
            <a:endParaRPr lang="cs-CZ" altLang="cs-CZ" sz="1400" b="1" dirty="0">
              <a:solidFill>
                <a:prstClr val="black"/>
              </a:solidFill>
              <a:latin typeface="Calibri"/>
              <a:cs typeface="Times New Roman" panose="02020603050405020304" pitchFamily="18" charset="0"/>
            </a:endParaRPr>
          </a:p>
          <a:p>
            <a:pPr algn="just" fontAlgn="auto">
              <a:spcAft>
                <a:spcPts val="0"/>
              </a:spcAft>
            </a:pPr>
            <a:endParaRPr lang="cs-CZ" altLang="cs-CZ" sz="1400" b="1" dirty="0">
              <a:solidFill>
                <a:prstClr val="black"/>
              </a:solidFill>
              <a:latin typeface="Calibri"/>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B432F3F1-D221-9F43-B4D9-41B67CF73A73}"/>
              </a:ext>
            </a:extLst>
          </p:cNvPr>
          <p:cNvSpPr txBox="1">
            <a:spLocks/>
          </p:cNvSpPr>
          <p:nvPr/>
        </p:nvSpPr>
        <p:spPr>
          <a:xfrm>
            <a:off x="5220072" y="1737790"/>
            <a:ext cx="3214324" cy="31733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000" dirty="0">
              <a:solidFill>
                <a:prstClr val="black"/>
              </a:solidFill>
              <a:latin typeface="Calibri"/>
              <a:cs typeface="Times New Roman" panose="02020603050405020304" pitchFamily="18" charset="0"/>
            </a:endParaRPr>
          </a:p>
          <a:p>
            <a:pPr marL="0" indent="0" fontAlgn="auto">
              <a:spcAft>
                <a:spcPts val="0"/>
              </a:spcAft>
              <a:buNone/>
            </a:pPr>
            <a:endParaRPr lang="cs-CZ" sz="1000" dirty="0">
              <a:solidFill>
                <a:prstClr val="black"/>
              </a:solidFill>
              <a:latin typeface="Calibri"/>
            </a:endParaRPr>
          </a:p>
        </p:txBody>
      </p:sp>
      <p:sp>
        <p:nvSpPr>
          <p:cNvPr id="11" name="Nadpis 1">
            <a:extLst>
              <a:ext uri="{FF2B5EF4-FFF2-40B4-BE49-F238E27FC236}">
                <a16:creationId xmlns:a16="http://schemas.microsoft.com/office/drawing/2014/main" id="{3B6D6BE5-DF74-FBA8-C6D2-897412E319F1}"/>
              </a:ext>
            </a:extLst>
          </p:cNvPr>
          <p:cNvSpPr txBox="1">
            <a:spLocks/>
          </p:cNvSpPr>
          <p:nvPr/>
        </p:nvSpPr>
        <p:spPr>
          <a:xfrm>
            <a:off x="596752" y="1320230"/>
            <a:ext cx="6997654" cy="668610"/>
          </a:xfrm>
          <a:prstGeom prst="rect">
            <a:avLst/>
          </a:prstGeom>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cs-CZ" sz="3200" b="1" cap="all" dirty="0" err="1">
                <a:solidFill>
                  <a:srgbClr val="307871"/>
                </a:solidFill>
                <a:latin typeface="Calibri"/>
              </a:rPr>
              <a:t>appraisal</a:t>
            </a:r>
            <a:r>
              <a:rPr lang="cs-CZ" sz="3200" b="1" cap="all" dirty="0">
                <a:solidFill>
                  <a:srgbClr val="307871"/>
                </a:solidFill>
                <a:latin typeface="Calibri"/>
              </a:rPr>
              <a:t> interview </a:t>
            </a:r>
            <a:r>
              <a:rPr lang="cs-CZ" sz="3200" b="1" cap="all" dirty="0" err="1">
                <a:solidFill>
                  <a:srgbClr val="307871"/>
                </a:solidFill>
                <a:latin typeface="Calibri"/>
              </a:rPr>
              <a:t>common</a:t>
            </a:r>
            <a:r>
              <a:rPr lang="cs-CZ" sz="3200" b="1" cap="all" dirty="0">
                <a:solidFill>
                  <a:srgbClr val="307871"/>
                </a:solidFill>
                <a:latin typeface="Calibri"/>
              </a:rPr>
              <a:t> </a:t>
            </a:r>
            <a:r>
              <a:rPr lang="cs-CZ" sz="3200" b="1" cap="all" dirty="0" err="1">
                <a:solidFill>
                  <a:srgbClr val="307871"/>
                </a:solidFill>
                <a:latin typeface="Calibri"/>
              </a:rPr>
              <a:t>mistakes</a:t>
            </a:r>
            <a:endParaRPr lang="cs-CZ" sz="3200" b="1" cap="all" dirty="0">
              <a:solidFill>
                <a:srgbClr val="307871"/>
              </a:solidFill>
              <a:latin typeface="Calibri"/>
            </a:endParaRPr>
          </a:p>
        </p:txBody>
      </p:sp>
      <p:cxnSp>
        <p:nvCxnSpPr>
          <p:cNvPr id="12" name="Přímá spojnice 11">
            <a:extLst>
              <a:ext uri="{FF2B5EF4-FFF2-40B4-BE49-F238E27FC236}">
                <a16:creationId xmlns:a16="http://schemas.microsoft.com/office/drawing/2014/main" id="{5A3821BC-5031-3736-60CE-E23196917095}"/>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3" name="Skupina 2">
            <a:extLst>
              <a:ext uri="{FF2B5EF4-FFF2-40B4-BE49-F238E27FC236}">
                <a16:creationId xmlns:a16="http://schemas.microsoft.com/office/drawing/2014/main" id="{9DD1D23C-FAB5-EDB0-2567-97095807FA34}"/>
              </a:ext>
            </a:extLst>
          </p:cNvPr>
          <p:cNvGrpSpPr/>
          <p:nvPr/>
        </p:nvGrpSpPr>
        <p:grpSpPr>
          <a:xfrm>
            <a:off x="3802397" y="5516564"/>
            <a:ext cx="1539204" cy="288701"/>
            <a:chOff x="3802397" y="4659313"/>
            <a:chExt cx="1539204" cy="288701"/>
          </a:xfrm>
        </p:grpSpPr>
        <p:cxnSp>
          <p:nvCxnSpPr>
            <p:cNvPr id="5" name="Přímá spojnice 4">
              <a:extLst>
                <a:ext uri="{FF2B5EF4-FFF2-40B4-BE49-F238E27FC236}">
                  <a16:creationId xmlns:a16="http://schemas.microsoft.com/office/drawing/2014/main" id="{3DFCA711-E95B-860B-0C76-A5414F4AD5B0}"/>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BB82AF79-CE9C-C72A-5874-5C8BFCBAC9FF}"/>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spTree>
    <p:extLst>
      <p:ext uri="{BB962C8B-B14F-4D97-AF65-F5344CB8AC3E}">
        <p14:creationId xmlns:p14="http://schemas.microsoft.com/office/powerpoint/2010/main" val="3260245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Rewarding</a:t>
            </a:r>
            <a:r>
              <a:rPr lang="cs-CZ" sz="3300" b="1" dirty="0">
                <a:solidFill>
                  <a:schemeClr val="bg2"/>
                </a:solidFill>
                <a:effectLst/>
                <a:latin typeface="+mn-lt"/>
              </a:rPr>
              <a:t> </a:t>
            </a:r>
            <a:r>
              <a:rPr lang="cs-CZ" sz="3300" b="1" dirty="0" err="1">
                <a:solidFill>
                  <a:schemeClr val="bg2"/>
                </a:solidFill>
                <a:effectLst/>
                <a:latin typeface="+mn-lt"/>
              </a:rPr>
              <a:t>systems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cs-CZ" sz="2400" dirty="0" err="1">
                <a:solidFill>
                  <a:schemeClr val="bg2"/>
                </a:solidFill>
              </a:rPr>
              <a:t>Compensation</a:t>
            </a:r>
            <a:r>
              <a:rPr lang="cs-CZ" sz="2400" dirty="0">
                <a:solidFill>
                  <a:schemeClr val="bg2"/>
                </a:solidFill>
              </a:rPr>
              <a:t> X </a:t>
            </a:r>
            <a:r>
              <a:rPr lang="cs-CZ" sz="2400" dirty="0" err="1">
                <a:solidFill>
                  <a:schemeClr val="bg2"/>
                </a:solidFill>
              </a:rPr>
              <a:t>Reward</a:t>
            </a:r>
            <a:endParaRPr lang="cs-CZ" sz="2400" dirty="0">
              <a:solidFill>
                <a:schemeClr val="bg2"/>
              </a:solidFill>
            </a:endParaRPr>
          </a:p>
          <a:p>
            <a:pPr marL="0" indent="0" algn="just">
              <a:buNone/>
            </a:pPr>
            <a:r>
              <a:rPr lang="cs-CZ" sz="2400" dirty="0" err="1">
                <a:solidFill>
                  <a:schemeClr val="bg2"/>
                </a:solidFill>
              </a:rPr>
              <a:t>Purpose</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reward</a:t>
            </a:r>
            <a:endParaRPr lang="cs-CZ" sz="2400" dirty="0">
              <a:solidFill>
                <a:schemeClr val="bg2"/>
              </a:solidFill>
            </a:endParaRPr>
          </a:p>
          <a:p>
            <a:pPr marL="0" indent="0" algn="just">
              <a:buNone/>
            </a:pPr>
            <a:r>
              <a:rPr lang="cs-CZ" sz="2400" dirty="0" err="1">
                <a:solidFill>
                  <a:schemeClr val="bg2"/>
                </a:solidFill>
              </a:rPr>
              <a:t>Different</a:t>
            </a:r>
            <a:r>
              <a:rPr lang="cs-CZ" sz="2400" dirty="0">
                <a:solidFill>
                  <a:schemeClr val="bg2"/>
                </a:solidFill>
              </a:rPr>
              <a:t> </a:t>
            </a:r>
            <a:r>
              <a:rPr lang="cs-CZ" sz="2400" dirty="0" err="1">
                <a:solidFill>
                  <a:schemeClr val="bg2"/>
                </a:solidFill>
              </a:rPr>
              <a:t>forms</a:t>
            </a:r>
            <a:endParaRPr lang="cs-CZ" sz="2400" dirty="0">
              <a:solidFill>
                <a:schemeClr val="bg2"/>
              </a:solidFill>
            </a:endParaRPr>
          </a:p>
          <a:p>
            <a:pPr marL="0" indent="0" algn="just">
              <a:buNone/>
            </a:pPr>
            <a:r>
              <a:rPr lang="cs-CZ" sz="2400" dirty="0" err="1">
                <a:solidFill>
                  <a:schemeClr val="bg2"/>
                </a:solidFill>
              </a:rPr>
              <a:t>Rewarding</a:t>
            </a:r>
            <a:r>
              <a:rPr lang="cs-CZ" sz="2400" dirty="0">
                <a:solidFill>
                  <a:schemeClr val="bg2"/>
                </a:solidFill>
              </a:rPr>
              <a:t> </a:t>
            </a:r>
            <a:r>
              <a:rPr lang="cs-CZ" sz="2400" dirty="0" err="1">
                <a:solidFill>
                  <a:schemeClr val="bg2"/>
                </a:solidFill>
              </a:rPr>
              <a:t>systems</a:t>
            </a:r>
            <a:endParaRPr lang="cs-CZ" sz="2400" dirty="0">
              <a:solidFill>
                <a:schemeClr val="bg2"/>
              </a:solidFill>
            </a:endParaRPr>
          </a:p>
          <a:p>
            <a:pPr marL="0" indent="0" algn="just">
              <a:buNone/>
            </a:pPr>
            <a:r>
              <a:rPr lang="cs-CZ" sz="2400" dirty="0" err="1">
                <a:solidFill>
                  <a:schemeClr val="bg2"/>
                </a:solidFill>
              </a:rPr>
              <a:t>Rewarding</a:t>
            </a:r>
            <a:r>
              <a:rPr lang="cs-CZ" sz="2400" dirty="0">
                <a:solidFill>
                  <a:schemeClr val="bg2"/>
                </a:solidFill>
              </a:rPr>
              <a:t> </a:t>
            </a:r>
            <a:r>
              <a:rPr lang="cs-CZ" sz="2400" dirty="0" err="1">
                <a:solidFill>
                  <a:schemeClr val="bg2"/>
                </a:solidFill>
              </a:rPr>
              <a:t>Strategies</a:t>
            </a:r>
            <a:endParaRPr lang="cs-CZ" sz="2400" dirty="0">
              <a:solidFill>
                <a:schemeClr val="bg2"/>
              </a:solidFill>
            </a:endParaRPr>
          </a:p>
          <a:p>
            <a:pPr marL="0" indent="0" algn="just">
              <a:buNone/>
            </a:pPr>
            <a:r>
              <a:rPr lang="cs-CZ" sz="2400" dirty="0" err="1">
                <a:solidFill>
                  <a:schemeClr val="bg2"/>
                </a:solidFill>
              </a:rPr>
              <a:t>Motivation</a:t>
            </a:r>
            <a:endParaRPr lang="en-US"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cs-CZ" sz="15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 HRM								   PEM SU OPF</a:t>
            </a:r>
            <a:endParaRPr kumimoji="0" lang="pt-BR" sz="15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645650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Significance</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pay</a:t>
            </a:r>
            <a:r>
              <a:rPr lang="cs-CZ" sz="3300" b="1" dirty="0">
                <a:solidFill>
                  <a:schemeClr val="bg2"/>
                </a:solidFill>
                <a:effectLst/>
                <a:latin typeface="+mn-lt"/>
              </a:rPr>
              <a:t> </a:t>
            </a:r>
            <a:r>
              <a:rPr lang="cs-CZ" sz="3300" b="1" dirty="0" err="1">
                <a:solidFill>
                  <a:schemeClr val="bg2"/>
                </a:solidFill>
                <a:effectLst/>
                <a:latin typeface="+mn-lt"/>
              </a:rPr>
              <a:t>policy</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cs-CZ" sz="2400" dirty="0">
                <a:solidFill>
                  <a:schemeClr val="bg2"/>
                </a:solidFill>
              </a:rPr>
              <a:t>In </a:t>
            </a:r>
            <a:r>
              <a:rPr lang="cs-CZ" sz="2400" dirty="0" err="1">
                <a:solidFill>
                  <a:schemeClr val="bg2"/>
                </a:solidFill>
              </a:rPr>
              <a:t>manufacturing</a:t>
            </a:r>
            <a:r>
              <a:rPr lang="cs-CZ" sz="2400" dirty="0">
                <a:solidFill>
                  <a:schemeClr val="bg2"/>
                </a:solidFill>
              </a:rPr>
              <a:t> </a:t>
            </a:r>
            <a:r>
              <a:rPr lang="cs-CZ" sz="2400" dirty="0" err="1">
                <a:solidFill>
                  <a:schemeClr val="bg2"/>
                </a:solidFill>
              </a:rPr>
              <a:t>sector</a:t>
            </a:r>
            <a:endParaRPr lang="cs-CZ" sz="2400" dirty="0">
              <a:solidFill>
                <a:schemeClr val="bg2"/>
              </a:solidFill>
            </a:endParaRPr>
          </a:p>
          <a:p>
            <a:pPr marL="0" indent="0" algn="just">
              <a:buNone/>
            </a:pPr>
            <a:r>
              <a:rPr lang="cs-CZ" sz="2400" dirty="0">
                <a:solidFill>
                  <a:schemeClr val="bg2"/>
                </a:solidFill>
              </a:rPr>
              <a:t>20 to 30 </a:t>
            </a:r>
            <a:r>
              <a:rPr lang="cs-CZ" sz="2400" dirty="0" err="1">
                <a:solidFill>
                  <a:schemeClr val="bg2"/>
                </a:solidFill>
              </a:rPr>
              <a:t>percent</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operational</a:t>
            </a:r>
            <a:r>
              <a:rPr lang="cs-CZ" sz="2400" dirty="0">
                <a:solidFill>
                  <a:schemeClr val="bg2"/>
                </a:solidFill>
              </a:rPr>
              <a:t> </a:t>
            </a:r>
            <a:r>
              <a:rPr lang="cs-CZ" sz="2400" dirty="0" err="1">
                <a:solidFill>
                  <a:schemeClr val="bg2"/>
                </a:solidFill>
              </a:rPr>
              <a:t>costs</a:t>
            </a:r>
            <a:endParaRPr lang="cs-CZ" sz="2400" dirty="0">
              <a:solidFill>
                <a:schemeClr val="bg2"/>
              </a:solidFill>
            </a:endParaRPr>
          </a:p>
          <a:p>
            <a:pPr marL="0" indent="0" algn="just">
              <a:buNone/>
            </a:pPr>
            <a:r>
              <a:rPr lang="cs-CZ" sz="2400" dirty="0">
                <a:solidFill>
                  <a:schemeClr val="bg2"/>
                </a:solidFill>
              </a:rPr>
              <a:t>In </a:t>
            </a:r>
            <a:r>
              <a:rPr lang="cs-CZ" sz="2400" dirty="0" err="1">
                <a:solidFill>
                  <a:schemeClr val="bg2"/>
                </a:solidFill>
              </a:rPr>
              <a:t>service</a:t>
            </a:r>
            <a:r>
              <a:rPr lang="cs-CZ" sz="2400" dirty="0">
                <a:solidFill>
                  <a:schemeClr val="bg2"/>
                </a:solidFill>
              </a:rPr>
              <a:t> </a:t>
            </a:r>
            <a:r>
              <a:rPr lang="cs-CZ" sz="2400" dirty="0" err="1">
                <a:solidFill>
                  <a:schemeClr val="bg2"/>
                </a:solidFill>
              </a:rPr>
              <a:t>sector</a:t>
            </a:r>
            <a:endParaRPr lang="cs-CZ" sz="2400" dirty="0">
              <a:solidFill>
                <a:schemeClr val="bg2"/>
              </a:solidFill>
            </a:endParaRPr>
          </a:p>
          <a:p>
            <a:pPr marL="0" indent="0" algn="just">
              <a:buNone/>
            </a:pPr>
            <a:r>
              <a:rPr lang="cs-CZ" sz="2400" dirty="0">
                <a:solidFill>
                  <a:schemeClr val="bg2"/>
                </a:solidFill>
              </a:rPr>
              <a:t>50 to 70 </a:t>
            </a:r>
            <a:r>
              <a:rPr lang="cs-CZ" sz="2400" dirty="0" err="1">
                <a:solidFill>
                  <a:schemeClr val="bg2"/>
                </a:solidFill>
              </a:rPr>
              <a:t>percent</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operational</a:t>
            </a:r>
            <a:r>
              <a:rPr lang="cs-CZ" sz="2400" dirty="0">
                <a:solidFill>
                  <a:schemeClr val="bg2"/>
                </a:solidFill>
              </a:rPr>
              <a:t> </a:t>
            </a:r>
            <a:r>
              <a:rPr lang="cs-CZ" sz="2400" dirty="0" err="1">
                <a:solidFill>
                  <a:schemeClr val="bg2"/>
                </a:solidFill>
              </a:rPr>
              <a:t>costs</a:t>
            </a:r>
            <a:endParaRPr lang="cs-CZ" sz="2400" dirty="0">
              <a:solidFill>
                <a:schemeClr val="bg2"/>
              </a:solidFill>
            </a:endParaRPr>
          </a:p>
          <a:p>
            <a:pPr marL="0" indent="0" algn="just">
              <a:buNone/>
            </a:pPr>
            <a:endParaRPr lang="cs-CZ" sz="2400" dirty="0">
              <a:solidFill>
                <a:schemeClr val="bg2"/>
              </a:solidFill>
            </a:endParaRPr>
          </a:p>
          <a:p>
            <a:pPr marL="0" indent="0" algn="just">
              <a:buNone/>
            </a:pPr>
            <a:r>
              <a:rPr lang="cs-CZ" sz="2400" dirty="0" err="1">
                <a:solidFill>
                  <a:schemeClr val="bg2"/>
                </a:solidFill>
              </a:rPr>
              <a:t>Employers</a:t>
            </a:r>
            <a:r>
              <a:rPr lang="cs-CZ" sz="2400" dirty="0">
                <a:solidFill>
                  <a:schemeClr val="bg2"/>
                </a:solidFill>
              </a:rPr>
              <a:t> and </a:t>
            </a:r>
            <a:r>
              <a:rPr lang="cs-CZ" sz="2400" dirty="0" err="1">
                <a:solidFill>
                  <a:schemeClr val="bg2"/>
                </a:solidFill>
              </a:rPr>
              <a:t>their</a:t>
            </a:r>
            <a:r>
              <a:rPr lang="cs-CZ" sz="2400" dirty="0">
                <a:solidFill>
                  <a:schemeClr val="bg2"/>
                </a:solidFill>
              </a:rPr>
              <a:t> </a:t>
            </a:r>
            <a:r>
              <a:rPr lang="cs-CZ" sz="2400" dirty="0" err="1">
                <a:solidFill>
                  <a:schemeClr val="bg2"/>
                </a:solidFill>
              </a:rPr>
              <a:t>quality</a:t>
            </a:r>
            <a:r>
              <a:rPr lang="cs-CZ" sz="2400" dirty="0">
                <a:solidFill>
                  <a:schemeClr val="bg2"/>
                </a:solidFill>
              </a:rPr>
              <a:t> are </a:t>
            </a:r>
            <a:r>
              <a:rPr lang="cs-CZ" sz="2400" dirty="0" err="1">
                <a:solidFill>
                  <a:schemeClr val="bg2"/>
                </a:solidFill>
              </a:rPr>
              <a:t>the</a:t>
            </a:r>
            <a:r>
              <a:rPr lang="cs-CZ" sz="2400" dirty="0">
                <a:solidFill>
                  <a:schemeClr val="bg2"/>
                </a:solidFill>
              </a:rPr>
              <a:t> source </a:t>
            </a:r>
            <a:r>
              <a:rPr lang="cs-CZ" sz="2400" dirty="0" err="1">
                <a:solidFill>
                  <a:schemeClr val="bg2"/>
                </a:solidFill>
              </a:rPr>
              <a:t>of</a:t>
            </a:r>
            <a:r>
              <a:rPr lang="cs-CZ" sz="2400" dirty="0">
                <a:solidFill>
                  <a:schemeClr val="bg2"/>
                </a:solidFill>
              </a:rPr>
              <a:t> </a:t>
            </a:r>
            <a:r>
              <a:rPr lang="cs-CZ" sz="2400" dirty="0" err="1">
                <a:solidFill>
                  <a:schemeClr val="bg2"/>
                </a:solidFill>
              </a:rPr>
              <a:t>competitive</a:t>
            </a:r>
            <a:r>
              <a:rPr lang="cs-CZ" sz="2400" dirty="0">
                <a:solidFill>
                  <a:schemeClr val="bg2"/>
                </a:solidFill>
              </a:rPr>
              <a:t> </a:t>
            </a:r>
            <a:r>
              <a:rPr lang="cs-CZ" sz="2400" dirty="0" err="1">
                <a:solidFill>
                  <a:schemeClr val="bg2"/>
                </a:solidFill>
              </a:rPr>
              <a:t>advantage</a:t>
            </a:r>
            <a:endParaRPr lang="cs-CZ" sz="2400" dirty="0">
              <a:solidFill>
                <a:schemeClr val="bg2"/>
              </a:solidFill>
            </a:endParaRPr>
          </a:p>
          <a:p>
            <a:pPr marL="0" indent="0" algn="just">
              <a:buNone/>
            </a:pPr>
            <a:r>
              <a:rPr lang="cs-CZ" sz="2400" dirty="0">
                <a:solidFill>
                  <a:schemeClr val="bg2"/>
                </a:solidFill>
              </a:rPr>
              <a:t>Balance </a:t>
            </a:r>
            <a:r>
              <a:rPr lang="cs-CZ" sz="2400" dirty="0" err="1">
                <a:solidFill>
                  <a:schemeClr val="bg2"/>
                </a:solidFill>
              </a:rPr>
              <a:t>of</a:t>
            </a:r>
            <a:r>
              <a:rPr lang="cs-CZ" sz="2400" dirty="0">
                <a:solidFill>
                  <a:schemeClr val="bg2"/>
                </a:solidFill>
              </a:rPr>
              <a:t> </a:t>
            </a:r>
            <a:r>
              <a:rPr lang="cs-CZ" sz="2400" dirty="0" err="1">
                <a:solidFill>
                  <a:schemeClr val="bg2"/>
                </a:solidFill>
              </a:rPr>
              <a:t>fixed</a:t>
            </a:r>
            <a:r>
              <a:rPr lang="cs-CZ" sz="2400" dirty="0">
                <a:solidFill>
                  <a:schemeClr val="bg2"/>
                </a:solidFill>
              </a:rPr>
              <a:t> and </a:t>
            </a:r>
            <a:r>
              <a:rPr lang="cs-CZ" sz="2400" dirty="0" err="1">
                <a:solidFill>
                  <a:schemeClr val="bg2"/>
                </a:solidFill>
              </a:rPr>
              <a:t>variable</a:t>
            </a:r>
            <a:r>
              <a:rPr lang="cs-CZ" sz="2400" dirty="0">
                <a:solidFill>
                  <a:schemeClr val="bg2"/>
                </a:solidFill>
              </a:rPr>
              <a:t> </a:t>
            </a:r>
            <a:r>
              <a:rPr lang="cs-CZ" sz="2400" dirty="0" err="1">
                <a:solidFill>
                  <a:schemeClr val="bg2"/>
                </a:solidFill>
              </a:rPr>
              <a:t>pay</a:t>
            </a:r>
            <a:r>
              <a:rPr lang="cs-CZ" sz="2400" dirty="0">
                <a:solidFill>
                  <a:schemeClr val="bg2"/>
                </a:solidFill>
              </a:rPr>
              <a:t> </a:t>
            </a:r>
            <a:r>
              <a:rPr lang="cs-CZ" sz="2400" dirty="0" err="1">
                <a:solidFill>
                  <a:schemeClr val="bg2"/>
                </a:solidFill>
              </a:rPr>
              <a:t>based</a:t>
            </a:r>
            <a:r>
              <a:rPr lang="cs-CZ" sz="2400" dirty="0">
                <a:solidFill>
                  <a:schemeClr val="bg2"/>
                </a:solidFill>
              </a:rPr>
              <a:t> on </a:t>
            </a:r>
            <a:r>
              <a:rPr lang="cs-CZ" sz="2400" dirty="0" err="1">
                <a:solidFill>
                  <a:schemeClr val="bg2"/>
                </a:solidFill>
              </a:rPr>
              <a:t>the</a:t>
            </a:r>
            <a:r>
              <a:rPr lang="cs-CZ" sz="2400" dirty="0">
                <a:solidFill>
                  <a:schemeClr val="bg2"/>
                </a:solidFill>
              </a:rPr>
              <a:t> </a:t>
            </a:r>
            <a:r>
              <a:rPr lang="cs-CZ" sz="2400" dirty="0" err="1">
                <a:solidFill>
                  <a:schemeClr val="bg2"/>
                </a:solidFill>
              </a:rPr>
              <a:t>evaluation</a:t>
            </a:r>
            <a:r>
              <a:rPr lang="cs-CZ" sz="2400" dirty="0">
                <a:solidFill>
                  <a:schemeClr val="bg2"/>
                </a:solidFill>
              </a:rPr>
              <a:t> </a:t>
            </a:r>
            <a:r>
              <a:rPr lang="cs-CZ" sz="2400" dirty="0" err="1">
                <a:solidFill>
                  <a:schemeClr val="bg2"/>
                </a:solidFill>
              </a:rPr>
              <a:t>of</a:t>
            </a:r>
            <a:r>
              <a:rPr lang="cs-CZ" sz="2400" dirty="0">
                <a:solidFill>
                  <a:schemeClr val="bg2"/>
                </a:solidFill>
              </a:rPr>
              <a:t> performance (</a:t>
            </a:r>
            <a:r>
              <a:rPr lang="cs-CZ" sz="2400" dirty="0" err="1">
                <a:solidFill>
                  <a:schemeClr val="bg2"/>
                </a:solidFill>
              </a:rPr>
              <a:t>individual</a:t>
            </a:r>
            <a:r>
              <a:rPr lang="cs-CZ" sz="2400" dirty="0">
                <a:solidFill>
                  <a:schemeClr val="bg2"/>
                </a:solidFill>
              </a:rPr>
              <a:t> </a:t>
            </a:r>
            <a:r>
              <a:rPr lang="cs-CZ" sz="2400" dirty="0" err="1">
                <a:solidFill>
                  <a:schemeClr val="bg2"/>
                </a:solidFill>
              </a:rPr>
              <a:t>or</a:t>
            </a:r>
            <a:r>
              <a:rPr lang="cs-CZ" sz="2400" dirty="0">
                <a:solidFill>
                  <a:schemeClr val="bg2"/>
                </a:solidFill>
              </a:rPr>
              <a:t> team) – </a:t>
            </a:r>
            <a:r>
              <a:rPr lang="cs-CZ" sz="2400" dirty="0" err="1">
                <a:solidFill>
                  <a:schemeClr val="bg2"/>
                </a:solidFill>
              </a:rPr>
              <a:t>it</a:t>
            </a:r>
            <a:r>
              <a:rPr lang="cs-CZ" sz="2400" dirty="0">
                <a:solidFill>
                  <a:schemeClr val="bg2"/>
                </a:solidFill>
              </a:rPr>
              <a:t> </a:t>
            </a:r>
            <a:r>
              <a:rPr lang="cs-CZ" sz="2400" dirty="0" err="1">
                <a:solidFill>
                  <a:schemeClr val="bg2"/>
                </a:solidFill>
              </a:rPr>
              <a:t>also</a:t>
            </a:r>
            <a:r>
              <a:rPr lang="cs-CZ" sz="2400" dirty="0">
                <a:solidFill>
                  <a:schemeClr val="bg2"/>
                </a:solidFill>
              </a:rPr>
              <a:t> </a:t>
            </a:r>
            <a:r>
              <a:rPr lang="cs-CZ" sz="2400" dirty="0" err="1">
                <a:solidFill>
                  <a:schemeClr val="bg2"/>
                </a:solidFill>
              </a:rPr>
              <a:t>transfers</a:t>
            </a:r>
            <a:r>
              <a:rPr lang="cs-CZ" sz="2400" dirty="0">
                <a:solidFill>
                  <a:schemeClr val="bg2"/>
                </a:solidFill>
              </a:rPr>
              <a:t> </a:t>
            </a:r>
            <a:r>
              <a:rPr lang="cs-CZ" sz="2400" dirty="0" err="1">
                <a:solidFill>
                  <a:schemeClr val="bg2"/>
                </a:solidFill>
              </a:rPr>
              <a:t>some</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the</a:t>
            </a:r>
            <a:r>
              <a:rPr lang="cs-CZ" sz="2400" dirty="0">
                <a:solidFill>
                  <a:schemeClr val="bg2"/>
                </a:solidFill>
              </a:rPr>
              <a:t> </a:t>
            </a:r>
            <a:r>
              <a:rPr lang="cs-CZ" sz="2400" dirty="0" err="1">
                <a:solidFill>
                  <a:schemeClr val="bg2"/>
                </a:solidFill>
              </a:rPr>
              <a:t>financial</a:t>
            </a:r>
            <a:r>
              <a:rPr lang="cs-CZ" sz="2400" dirty="0">
                <a:solidFill>
                  <a:schemeClr val="bg2"/>
                </a:solidFill>
              </a:rPr>
              <a:t> risk to </a:t>
            </a:r>
            <a:r>
              <a:rPr lang="cs-CZ" sz="2400" dirty="0" err="1">
                <a:solidFill>
                  <a:schemeClr val="bg2"/>
                </a:solidFill>
              </a:rPr>
              <a:t>the</a:t>
            </a:r>
            <a:r>
              <a:rPr lang="cs-CZ" sz="2400" dirty="0">
                <a:solidFill>
                  <a:schemeClr val="bg2"/>
                </a:solidFill>
              </a:rPr>
              <a:t> </a:t>
            </a:r>
            <a:r>
              <a:rPr lang="cs-CZ" sz="2400" dirty="0" err="1">
                <a:solidFill>
                  <a:schemeClr val="bg2"/>
                </a:solidFill>
              </a:rPr>
              <a:t>firm</a:t>
            </a:r>
            <a:r>
              <a:rPr lang="cs-CZ" sz="2400" dirty="0">
                <a:solidFill>
                  <a:schemeClr val="bg2"/>
                </a:solidFill>
              </a:rPr>
              <a:t> </a:t>
            </a:r>
            <a:r>
              <a:rPr lang="cs-CZ" sz="2400" dirty="0" err="1">
                <a:solidFill>
                  <a:schemeClr val="bg2"/>
                </a:solidFill>
              </a:rPr>
              <a:t>from</a:t>
            </a:r>
            <a:r>
              <a:rPr lang="cs-CZ" sz="2400" dirty="0">
                <a:solidFill>
                  <a:schemeClr val="bg2"/>
                </a:solidFill>
              </a:rPr>
              <a:t> </a:t>
            </a:r>
            <a:r>
              <a:rPr lang="cs-CZ" sz="2400" dirty="0" err="1">
                <a:solidFill>
                  <a:schemeClr val="bg2"/>
                </a:solidFill>
              </a:rPr>
              <a:t>employers</a:t>
            </a:r>
            <a:r>
              <a:rPr lang="cs-CZ" sz="2400" dirty="0">
                <a:solidFill>
                  <a:schemeClr val="bg2"/>
                </a:solidFill>
              </a:rPr>
              <a:t> </a:t>
            </a:r>
            <a:r>
              <a:rPr lang="cs-CZ" sz="2400" dirty="0" err="1">
                <a:solidFill>
                  <a:schemeClr val="bg2"/>
                </a:solidFill>
              </a:rPr>
              <a:t>onto</a:t>
            </a:r>
            <a:r>
              <a:rPr lang="cs-CZ" sz="2400" dirty="0">
                <a:solidFill>
                  <a:schemeClr val="bg2"/>
                </a:solidFill>
              </a:rPr>
              <a:t> </a:t>
            </a:r>
            <a:r>
              <a:rPr lang="cs-CZ" sz="2400" dirty="0" err="1">
                <a:solidFill>
                  <a:schemeClr val="bg2"/>
                </a:solidFill>
              </a:rPr>
              <a:t>the</a:t>
            </a:r>
            <a:r>
              <a:rPr lang="cs-CZ" sz="2400" dirty="0">
                <a:solidFill>
                  <a:schemeClr val="bg2"/>
                </a:solidFill>
              </a:rPr>
              <a:t> </a:t>
            </a:r>
            <a:r>
              <a:rPr lang="cs-CZ" sz="2400" dirty="0" err="1">
                <a:solidFill>
                  <a:schemeClr val="bg2"/>
                </a:solidFill>
              </a:rPr>
              <a:t>employees</a:t>
            </a:r>
            <a:r>
              <a:rPr lang="cs-CZ" sz="2400" dirty="0">
                <a:solidFill>
                  <a:schemeClr val="bg2"/>
                </a:solidFill>
              </a:rPr>
              <a:t>.</a:t>
            </a:r>
            <a:endParaRPr lang="en-US"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443049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Total</a:t>
            </a:r>
            <a:r>
              <a:rPr lang="cs-CZ" sz="3300" b="1" dirty="0">
                <a:solidFill>
                  <a:schemeClr val="bg2"/>
                </a:solidFill>
                <a:effectLst/>
                <a:latin typeface="+mn-lt"/>
              </a:rPr>
              <a:t> </a:t>
            </a:r>
            <a:r>
              <a:rPr lang="cs-CZ" sz="3300" b="1" dirty="0" err="1">
                <a:solidFill>
                  <a:schemeClr val="bg2"/>
                </a:solidFill>
                <a:effectLst/>
                <a:latin typeface="+mn-lt"/>
              </a:rPr>
              <a:t>reward</a:t>
            </a:r>
            <a:r>
              <a:rPr lang="cs-CZ" sz="3300" b="1" dirty="0">
                <a:solidFill>
                  <a:schemeClr val="bg2"/>
                </a:solidFill>
                <a:effectLst/>
                <a:latin typeface="+mn-lt"/>
              </a:rPr>
              <a:t> by Armstrong</a:t>
            </a: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endParaRPr lang="en-US"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pic>
        <p:nvPicPr>
          <p:cNvPr id="6" name="Obrázek 5">
            <a:extLst>
              <a:ext uri="{FF2B5EF4-FFF2-40B4-BE49-F238E27FC236}">
                <a16:creationId xmlns:a16="http://schemas.microsoft.com/office/drawing/2014/main" id="{7440C6BF-EC03-47F5-A041-D8A10903D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2778"/>
            <a:ext cx="9144000" cy="5445222"/>
          </a:xfrm>
          <a:prstGeom prst="rect">
            <a:avLst/>
          </a:prstGeom>
        </p:spPr>
      </p:pic>
    </p:spTree>
    <p:extLst>
      <p:ext uri="{BB962C8B-B14F-4D97-AF65-F5344CB8AC3E}">
        <p14:creationId xmlns:p14="http://schemas.microsoft.com/office/powerpoint/2010/main" val="3642269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F3A4B768-70D3-4237-B093-4A78E6219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9" name="Nadpis 1">
            <a:extLst>
              <a:ext uri="{FF2B5EF4-FFF2-40B4-BE49-F238E27FC236}">
                <a16:creationId xmlns:a16="http://schemas.microsoft.com/office/drawing/2014/main" id="{333DD535-BEC4-44BC-A1E9-3D5CEA61D10A}"/>
              </a:ext>
            </a:extLst>
          </p:cNvPr>
          <p:cNvSpPr txBox="1">
            <a:spLocks/>
          </p:cNvSpPr>
          <p:nvPr/>
        </p:nvSpPr>
        <p:spPr>
          <a:xfrm>
            <a:off x="596752" y="132023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cs-CZ" sz="3200" b="1" cap="all" dirty="0" err="1">
                <a:solidFill>
                  <a:srgbClr val="307871"/>
                </a:solidFill>
                <a:latin typeface="Calibri"/>
              </a:rPr>
              <a:t>motivation</a:t>
            </a:r>
            <a:endParaRPr lang="cs-CZ" sz="3200" b="1" cap="all" dirty="0">
              <a:solidFill>
                <a:srgbClr val="307871"/>
              </a:solidFill>
              <a:latin typeface="Calibri"/>
            </a:endParaRPr>
          </a:p>
        </p:txBody>
      </p:sp>
      <p:sp>
        <p:nvSpPr>
          <p:cNvPr id="11" name="Zástupný symbol pro obsah 2">
            <a:extLst>
              <a:ext uri="{FF2B5EF4-FFF2-40B4-BE49-F238E27FC236}">
                <a16:creationId xmlns:a16="http://schemas.microsoft.com/office/drawing/2014/main" id="{B3E7D415-F789-40A2-B235-E95A0A59BE3C}"/>
              </a:ext>
            </a:extLst>
          </p:cNvPr>
          <p:cNvSpPr>
            <a:spLocks noGrp="1"/>
          </p:cNvSpPr>
          <p:nvPr>
            <p:ph idx="1"/>
          </p:nvPr>
        </p:nvSpPr>
        <p:spPr>
          <a:xfrm>
            <a:off x="611560" y="2074889"/>
            <a:ext cx="8280920" cy="3340815"/>
          </a:xfrm>
        </p:spPr>
        <p:txBody>
          <a:bodyPr>
            <a:noAutofit/>
          </a:bodyPr>
          <a:lstStyle/>
          <a:p>
            <a:pPr marL="0" indent="0">
              <a:buNone/>
            </a:pPr>
            <a:r>
              <a:rPr lang="en-US" sz="1400" b="1" dirty="0"/>
              <a:t>Employee motivation </a:t>
            </a:r>
            <a:r>
              <a:rPr lang="en-US" sz="1400" dirty="0"/>
              <a:t>is a process that leads to people wanting to do their jobs effectively and with commitment. </a:t>
            </a:r>
            <a:r>
              <a:rPr lang="cs-CZ" sz="1400" dirty="0"/>
              <a:t>I</a:t>
            </a:r>
            <a:r>
              <a:rPr lang="en-US" sz="1400" dirty="0"/>
              <a:t>t is why employees do what they do and how hard they try.</a:t>
            </a:r>
            <a:endParaRPr lang="cs-CZ" sz="1400" dirty="0"/>
          </a:p>
          <a:p>
            <a:pPr marL="0" indent="0">
              <a:buNone/>
            </a:pPr>
            <a:r>
              <a:rPr lang="en-US" sz="1400" b="1" dirty="0"/>
              <a:t>Key elements of motivation</a:t>
            </a:r>
            <a:r>
              <a:rPr lang="en-US" sz="1400" dirty="0"/>
              <a:t>:</a:t>
            </a:r>
            <a:endParaRPr lang="cs-CZ" sz="1400" dirty="0"/>
          </a:p>
          <a:p>
            <a:pPr marL="0" indent="0">
              <a:buNone/>
            </a:pPr>
            <a:r>
              <a:rPr lang="en-US" sz="1400" u="sng" dirty="0"/>
              <a:t>Needs and wants </a:t>
            </a:r>
            <a:r>
              <a:rPr lang="en-US" sz="1400" dirty="0"/>
              <a:t>- People want to satisfy their personal needs, such as having a secure income, being </a:t>
            </a:r>
            <a:r>
              <a:rPr lang="en-US" sz="1400" dirty="0" err="1"/>
              <a:t>recognised</a:t>
            </a:r>
            <a:r>
              <a:rPr lang="en-US" sz="1400" dirty="0"/>
              <a:t>, or having opportunities for development.</a:t>
            </a:r>
            <a:endParaRPr lang="cs-CZ" sz="1400" dirty="0"/>
          </a:p>
          <a:p>
            <a:pPr marL="0" indent="0">
              <a:buNone/>
            </a:pPr>
            <a:r>
              <a:rPr lang="en-US" sz="1400" u="sng" dirty="0"/>
              <a:t>Goals</a:t>
            </a:r>
            <a:r>
              <a:rPr lang="en-US" sz="1400" dirty="0"/>
              <a:t> - Employees need to see the purpose of their work and know that they are achieving some goals. </a:t>
            </a:r>
            <a:endParaRPr lang="cs-CZ" sz="1400" dirty="0"/>
          </a:p>
          <a:p>
            <a:pPr marL="0" indent="0">
              <a:buNone/>
            </a:pPr>
            <a:r>
              <a:rPr lang="en-US" sz="1400" u="sng" dirty="0"/>
              <a:t>Rewards</a:t>
            </a:r>
            <a:r>
              <a:rPr lang="en-US" sz="1400" dirty="0"/>
              <a:t> - Motivation is enhanced by rewards, which can be tangible (money, bonuses, benefits) and intangible (praise, recognition, good relationships with colleagues)</a:t>
            </a:r>
            <a:endParaRPr lang="cs-CZ" sz="1400" dirty="0"/>
          </a:p>
          <a:p>
            <a:pPr marL="0" indent="0">
              <a:buNone/>
            </a:pPr>
            <a:r>
              <a:rPr lang="en-US" sz="1400" b="1" dirty="0"/>
              <a:t>Why is motivation important?</a:t>
            </a:r>
            <a:endParaRPr lang="cs-CZ" sz="1400" b="1" dirty="0"/>
          </a:p>
          <a:p>
            <a:pPr marL="0" indent="0">
              <a:buNone/>
            </a:pPr>
            <a:r>
              <a:rPr lang="en-US" sz="1400" dirty="0"/>
              <a:t>Motivated employees are more productive, more loyal and contribute to a better company atmosphere. Conversely, demotivation leads to lost performance, higher turnover and stress in the workplace.</a:t>
            </a:r>
            <a:r>
              <a:rPr lang="cs-CZ" sz="1400" dirty="0"/>
              <a:t> </a:t>
            </a:r>
            <a:r>
              <a:rPr lang="en-US" sz="1400" dirty="0"/>
              <a:t>Motivation is what drives people forward. For employees, it is a combination of rewards, goals and an environment that gives them purpose. Without motivation, performance declines; with motivation, performance increases.</a:t>
            </a:r>
            <a:r>
              <a:rPr lang="cs-CZ" sz="1400" dirty="0"/>
              <a:t> </a:t>
            </a:r>
            <a:endParaRPr lang="en-US" sz="1400" dirty="0"/>
          </a:p>
        </p:txBody>
      </p:sp>
      <p:sp>
        <p:nvSpPr>
          <p:cNvPr id="13" name="Zástupný symbol pro obsah 2">
            <a:extLst>
              <a:ext uri="{FF2B5EF4-FFF2-40B4-BE49-F238E27FC236}">
                <a16:creationId xmlns:a16="http://schemas.microsoft.com/office/drawing/2014/main" id="{217D157D-91EF-418E-9BB2-7A3D7E3B070C}"/>
              </a:ext>
            </a:extLst>
          </p:cNvPr>
          <p:cNvSpPr txBox="1">
            <a:spLocks/>
          </p:cNvSpPr>
          <p:nvPr/>
        </p:nvSpPr>
        <p:spPr>
          <a:xfrm>
            <a:off x="611560" y="2204864"/>
            <a:ext cx="6120680" cy="639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400" b="1" dirty="0">
              <a:solidFill>
                <a:prstClr val="black"/>
              </a:solidFill>
              <a:latin typeface="Calibri"/>
              <a:cs typeface="Times New Roman" panose="02020603050405020304" pitchFamily="18" charset="0"/>
            </a:endParaRPr>
          </a:p>
        </p:txBody>
      </p:sp>
      <p:cxnSp>
        <p:nvCxnSpPr>
          <p:cNvPr id="12" name="Přímá spojnice 11">
            <a:extLst>
              <a:ext uri="{FF2B5EF4-FFF2-40B4-BE49-F238E27FC236}">
                <a16:creationId xmlns:a16="http://schemas.microsoft.com/office/drawing/2014/main" id="{EC988E75-0B0B-4E5B-9820-9ABAA2014EE1}"/>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DEC2CE5-A50E-2E92-3E6A-692598B455F9}"/>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C9C94C17-1791-AFEA-5C43-780CD87326E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FC38B40-5013-09C2-51EB-FA3C812E9708}"/>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spTree>
    <p:extLst>
      <p:ext uri="{BB962C8B-B14F-4D97-AF65-F5344CB8AC3E}">
        <p14:creationId xmlns:p14="http://schemas.microsoft.com/office/powerpoint/2010/main" val="1084421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Compensation</a:t>
            </a:r>
            <a:r>
              <a:rPr lang="cs-CZ" sz="3300" b="1" dirty="0">
                <a:solidFill>
                  <a:schemeClr val="bg2"/>
                </a:solidFill>
                <a:effectLst/>
                <a:latin typeface="+mn-lt"/>
              </a:rPr>
              <a:t> X </a:t>
            </a:r>
            <a:r>
              <a:rPr lang="cs-CZ" sz="3300" b="1" dirty="0" err="1">
                <a:solidFill>
                  <a:schemeClr val="bg2"/>
                </a:solidFill>
                <a:effectLst/>
                <a:latin typeface="+mn-lt"/>
              </a:rPr>
              <a:t>Reward</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endParaRPr lang="cs-CZ" sz="2400" dirty="0">
              <a:solidFill>
                <a:schemeClr val="bg2"/>
              </a:solidFill>
            </a:endParaRPr>
          </a:p>
          <a:p>
            <a:pPr marL="0" indent="0" algn="just">
              <a:buNone/>
            </a:pPr>
            <a:r>
              <a:rPr lang="en-US" sz="2400" dirty="0">
                <a:solidFill>
                  <a:schemeClr val="bg2"/>
                </a:solidFill>
              </a:rPr>
              <a:t>Compensation refers to the total package of financial and non-financial benefits that an employee receives in exchange for their work, including base salary, bonuses, benefits, and other forms of pay. Compensation is typically structured according to the job market and the value of the employee's skills and experience.</a:t>
            </a:r>
          </a:p>
          <a:p>
            <a:pPr marL="0" indent="0" algn="just">
              <a:buNone/>
            </a:pPr>
            <a:endParaRPr lang="en-US" sz="2400" dirty="0">
              <a:solidFill>
                <a:schemeClr val="bg2"/>
              </a:solidFill>
            </a:endParaRPr>
          </a:p>
          <a:p>
            <a:pPr marL="0" indent="0" algn="just">
              <a:buNone/>
            </a:pPr>
            <a:r>
              <a:rPr lang="en-US" sz="2400" dirty="0">
                <a:solidFill>
                  <a:schemeClr val="bg2"/>
                </a:solidFill>
              </a:rPr>
              <a:t>Rewards</a:t>
            </a:r>
            <a:r>
              <a:rPr lang="cs-CZ" sz="2400" dirty="0">
                <a:solidFill>
                  <a:schemeClr val="bg2"/>
                </a:solidFill>
              </a:rPr>
              <a:t> </a:t>
            </a:r>
            <a:r>
              <a:rPr lang="en-US" sz="2400" dirty="0">
                <a:solidFill>
                  <a:schemeClr val="bg2"/>
                </a:solidFill>
              </a:rPr>
              <a:t>are incentives or recognition that are given to employees for their performance or contributions. Rewards can take many forms, including bonuses, promotions, recognition programs, and other non-financial incentives.</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183201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Compensation</a:t>
            </a:r>
            <a:r>
              <a:rPr lang="cs-CZ" sz="3300" b="1" dirty="0">
                <a:solidFill>
                  <a:schemeClr val="bg2"/>
                </a:solidFill>
                <a:effectLst/>
                <a:latin typeface="+mn-lt"/>
              </a:rPr>
              <a:t> X </a:t>
            </a:r>
            <a:r>
              <a:rPr lang="cs-CZ" sz="3300" b="1" dirty="0" err="1">
                <a:solidFill>
                  <a:schemeClr val="bg2"/>
                </a:solidFill>
                <a:effectLst/>
                <a:latin typeface="+mn-lt"/>
              </a:rPr>
              <a:t>Reward</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endParaRPr lang="cs-CZ" sz="2400" dirty="0">
              <a:solidFill>
                <a:schemeClr val="bg2"/>
              </a:solidFill>
            </a:endParaRPr>
          </a:p>
          <a:p>
            <a:pPr marL="0" indent="0" algn="just">
              <a:buNone/>
            </a:pPr>
            <a:r>
              <a:rPr lang="en-US" sz="2400" b="1" dirty="0">
                <a:solidFill>
                  <a:schemeClr val="bg2"/>
                </a:solidFill>
              </a:rPr>
              <a:t>Compensation is a key part of the overall employee package, but rewards are a way to motivate and appreciate employees for their contributions over and above their normal duties.</a:t>
            </a:r>
            <a:r>
              <a:rPr lang="cs-CZ" sz="2400" b="1" dirty="0">
                <a:solidFill>
                  <a:schemeClr val="bg2"/>
                </a:solidFill>
              </a:rPr>
              <a:t> </a:t>
            </a:r>
          </a:p>
          <a:p>
            <a:pPr marL="0" indent="0" algn="just">
              <a:buNone/>
            </a:pPr>
            <a:r>
              <a:rPr lang="en-US" sz="2400" dirty="0">
                <a:solidFill>
                  <a:schemeClr val="bg2"/>
                </a:solidFill>
              </a:rPr>
              <a:t>Reward programs are often used to increase employee engagement, encourage high performance, and retain top talent.</a:t>
            </a:r>
          </a:p>
          <a:p>
            <a:pPr marL="0" indent="0" algn="just">
              <a:buNone/>
            </a:pPr>
            <a:endParaRPr lang="en-US" sz="2400" dirty="0">
              <a:solidFill>
                <a:schemeClr val="bg2"/>
              </a:solidFill>
            </a:endParaRPr>
          </a:p>
          <a:p>
            <a:pPr marL="0" indent="0" algn="just">
              <a:buNone/>
            </a:pPr>
            <a:r>
              <a:rPr lang="cs-CZ" sz="2400" dirty="0">
                <a:solidFill>
                  <a:schemeClr val="bg2"/>
                </a:solidFill>
              </a:rPr>
              <a:t>W</a:t>
            </a:r>
            <a:r>
              <a:rPr lang="en-US" sz="2400" dirty="0" err="1">
                <a:solidFill>
                  <a:schemeClr val="bg2"/>
                </a:solidFill>
              </a:rPr>
              <a:t>hile</a:t>
            </a:r>
            <a:r>
              <a:rPr lang="en-US" sz="2400" dirty="0">
                <a:solidFill>
                  <a:schemeClr val="bg2"/>
                </a:solidFill>
              </a:rPr>
              <a:t> compensation is a fixed package of pay and benefits that an employee receives as part of their job, rewards are additional </a:t>
            </a:r>
            <a:r>
              <a:rPr lang="cs-CZ" sz="2400" dirty="0" err="1">
                <a:solidFill>
                  <a:schemeClr val="bg2"/>
                </a:solidFill>
              </a:rPr>
              <a:t>encouragements</a:t>
            </a:r>
            <a:r>
              <a:rPr lang="en-US" sz="2400" dirty="0">
                <a:solidFill>
                  <a:schemeClr val="bg2"/>
                </a:solidFill>
              </a:rPr>
              <a:t> that are used to motivate and recognize employees for their performance and contributions.</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847777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Purpose</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reward</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endParaRPr lang="cs-CZ" sz="2400" dirty="0">
              <a:solidFill>
                <a:schemeClr val="bg2"/>
              </a:solidFill>
            </a:endParaRPr>
          </a:p>
          <a:p>
            <a:pPr marL="0" indent="0" algn="just">
              <a:buNone/>
            </a:pPr>
            <a:r>
              <a:rPr lang="cs-CZ" sz="2400" dirty="0" err="1">
                <a:solidFill>
                  <a:schemeClr val="bg2"/>
                </a:solidFill>
              </a:rPr>
              <a:t>Atraction</a:t>
            </a:r>
            <a:endParaRPr lang="cs-CZ" sz="2400" dirty="0">
              <a:solidFill>
                <a:schemeClr val="bg2"/>
              </a:solidFill>
            </a:endParaRPr>
          </a:p>
          <a:p>
            <a:pPr marL="0" indent="0" algn="just">
              <a:buNone/>
            </a:pPr>
            <a:r>
              <a:rPr lang="cs-CZ" sz="2400" dirty="0" err="1">
                <a:solidFill>
                  <a:schemeClr val="bg2"/>
                </a:solidFill>
              </a:rPr>
              <a:t>Ŕetention</a:t>
            </a:r>
            <a:endParaRPr lang="cs-CZ" sz="2400" dirty="0">
              <a:solidFill>
                <a:schemeClr val="bg2"/>
              </a:solidFill>
            </a:endParaRPr>
          </a:p>
          <a:p>
            <a:pPr marL="0" indent="0" algn="just">
              <a:buNone/>
            </a:pPr>
            <a:r>
              <a:rPr lang="cs-CZ" sz="2400" dirty="0" err="1">
                <a:solidFill>
                  <a:schemeClr val="bg2"/>
                </a:solidFill>
              </a:rPr>
              <a:t>Motiovation</a:t>
            </a:r>
            <a:endParaRPr lang="cs-CZ" sz="2400" dirty="0">
              <a:solidFill>
                <a:schemeClr val="bg2"/>
              </a:solidFill>
            </a:endParaRPr>
          </a:p>
          <a:p>
            <a:pPr marL="0" indent="0" algn="just">
              <a:buNone/>
            </a:pPr>
            <a:r>
              <a:rPr lang="cs-CZ" sz="2400" dirty="0" err="1">
                <a:solidFill>
                  <a:schemeClr val="bg2"/>
                </a:solidFill>
              </a:rPr>
              <a:t>Fairness</a:t>
            </a:r>
            <a:r>
              <a:rPr lang="cs-CZ" sz="2400" dirty="0">
                <a:solidFill>
                  <a:schemeClr val="bg2"/>
                </a:solidFill>
              </a:rPr>
              <a:t> in </a:t>
            </a:r>
            <a:r>
              <a:rPr lang="cs-CZ" sz="2400" dirty="0" err="1">
                <a:solidFill>
                  <a:schemeClr val="bg2"/>
                </a:solidFill>
              </a:rPr>
              <a:t>reward</a:t>
            </a:r>
            <a:r>
              <a:rPr lang="cs-CZ" sz="2400" dirty="0">
                <a:solidFill>
                  <a:schemeClr val="bg2"/>
                </a:solidFill>
              </a:rPr>
              <a:t> (CEO / </a:t>
            </a:r>
            <a:r>
              <a:rPr lang="cs-CZ" sz="2400" dirty="0" err="1">
                <a:solidFill>
                  <a:schemeClr val="bg2"/>
                </a:solidFill>
              </a:rPr>
              <a:t>employees</a:t>
            </a:r>
            <a:r>
              <a:rPr lang="cs-CZ" sz="2400" dirty="0">
                <a:solidFill>
                  <a:schemeClr val="bg2"/>
                </a:solidFill>
              </a:rPr>
              <a:t>, </a:t>
            </a:r>
            <a:r>
              <a:rPr lang="cs-CZ" sz="2400" dirty="0" err="1">
                <a:solidFill>
                  <a:schemeClr val="bg2"/>
                </a:solidFill>
              </a:rPr>
              <a:t>sportstars</a:t>
            </a:r>
            <a:r>
              <a:rPr lang="cs-CZ" sz="2400" dirty="0">
                <a:solidFill>
                  <a:schemeClr val="bg2"/>
                </a:solidFill>
              </a:rPr>
              <a:t>, </a:t>
            </a:r>
            <a:r>
              <a:rPr lang="cs-CZ" sz="2400" dirty="0" err="1">
                <a:solidFill>
                  <a:schemeClr val="bg2"/>
                </a:solidFill>
              </a:rPr>
              <a:t>popstars</a:t>
            </a:r>
            <a:r>
              <a:rPr lang="cs-CZ" sz="2400" dirty="0">
                <a:solidFill>
                  <a:schemeClr val="bg2"/>
                </a:solidFill>
              </a:rPr>
              <a:t>, </a:t>
            </a:r>
            <a:r>
              <a:rPr lang="cs-CZ" sz="2400" dirty="0" err="1">
                <a:solidFill>
                  <a:schemeClr val="bg2"/>
                </a:solidFill>
              </a:rPr>
              <a:t>men</a:t>
            </a:r>
            <a:r>
              <a:rPr lang="cs-CZ" sz="2400" dirty="0">
                <a:solidFill>
                  <a:schemeClr val="bg2"/>
                </a:solidFill>
              </a:rPr>
              <a:t> x </a:t>
            </a:r>
            <a:r>
              <a:rPr lang="cs-CZ" sz="2400" dirty="0" err="1">
                <a:solidFill>
                  <a:schemeClr val="bg2"/>
                </a:solidFill>
              </a:rPr>
              <a:t>women</a:t>
            </a:r>
            <a:r>
              <a:rPr lang="cs-CZ" sz="2400" dirty="0">
                <a:solidFill>
                  <a:schemeClr val="bg2"/>
                </a:solidFill>
              </a:rPr>
              <a:t>)</a:t>
            </a:r>
          </a:p>
          <a:p>
            <a:pPr marL="0" indent="0" algn="just">
              <a:buNone/>
            </a:pPr>
            <a:endParaRPr lang="cs-CZ" sz="2400" dirty="0">
              <a:solidFill>
                <a:schemeClr val="bg2"/>
              </a:solidFill>
            </a:endParaRPr>
          </a:p>
          <a:p>
            <a:pPr marL="0" indent="0" algn="just">
              <a:buNone/>
            </a:pPr>
            <a:endParaRPr lang="cs-CZ" sz="2400" dirty="0">
              <a:solidFill>
                <a:schemeClr val="bg2"/>
              </a:solidFill>
            </a:endParaRP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4209320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Equality</a:t>
            </a:r>
            <a:r>
              <a:rPr lang="cs-CZ" sz="3300" b="1" dirty="0">
                <a:solidFill>
                  <a:schemeClr val="bg2"/>
                </a:solidFill>
                <a:effectLst/>
                <a:latin typeface="+mn-lt"/>
              </a:rPr>
              <a:t> in </a:t>
            </a:r>
            <a:r>
              <a:rPr lang="cs-CZ" sz="3300" b="1" dirty="0" err="1">
                <a:solidFill>
                  <a:schemeClr val="bg2"/>
                </a:solidFill>
                <a:effectLst/>
                <a:latin typeface="+mn-lt"/>
              </a:rPr>
              <a:t>rewarding</a:t>
            </a:r>
            <a:r>
              <a:rPr lang="cs-CZ" sz="3300" b="1" dirty="0">
                <a:solidFill>
                  <a:schemeClr val="bg2"/>
                </a:solidFill>
                <a:effectLst/>
                <a:latin typeface="+mn-lt"/>
              </a:rPr>
              <a:t> </a:t>
            </a:r>
            <a:r>
              <a:rPr lang="cs-CZ" sz="3300" b="1" dirty="0" err="1">
                <a:solidFill>
                  <a:schemeClr val="bg2"/>
                </a:solidFill>
                <a:effectLst/>
                <a:latin typeface="+mn-lt"/>
              </a:rPr>
              <a:t>systems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000" dirty="0">
                <a:solidFill>
                  <a:schemeClr val="bg2"/>
                </a:solidFill>
              </a:rPr>
              <a:t>Equality in rewarding systems refers to the principle of providing equal rewards for equal contributions within an organization. This concept is based on the idea of fairness and impartiality in recognizing and compensating employees.</a:t>
            </a:r>
            <a:endParaRPr lang="cs-CZ" sz="2000" dirty="0">
              <a:solidFill>
                <a:schemeClr val="bg2"/>
              </a:solidFill>
            </a:endParaRPr>
          </a:p>
          <a:p>
            <a:pPr marL="0" indent="0" algn="just">
              <a:buNone/>
            </a:pPr>
            <a:r>
              <a:rPr lang="cs-CZ" sz="2000" dirty="0" err="1">
                <a:solidFill>
                  <a:schemeClr val="bg2"/>
                </a:solidFill>
              </a:rPr>
              <a:t>Features</a:t>
            </a:r>
            <a:r>
              <a:rPr lang="cs-CZ" sz="2000" dirty="0">
                <a:solidFill>
                  <a:schemeClr val="bg2"/>
                </a:solidFill>
              </a:rPr>
              <a:t> </a:t>
            </a:r>
            <a:r>
              <a:rPr lang="cs-CZ" sz="2000" dirty="0" err="1">
                <a:solidFill>
                  <a:schemeClr val="bg2"/>
                </a:solidFill>
              </a:rPr>
              <a:t>of</a:t>
            </a:r>
            <a:r>
              <a:rPr lang="cs-CZ" sz="2000" dirty="0">
                <a:solidFill>
                  <a:schemeClr val="bg2"/>
                </a:solidFill>
              </a:rPr>
              <a:t> </a:t>
            </a:r>
            <a:r>
              <a:rPr lang="cs-CZ" sz="2000" dirty="0" err="1">
                <a:solidFill>
                  <a:schemeClr val="bg2"/>
                </a:solidFill>
              </a:rPr>
              <a:t>equal</a:t>
            </a:r>
            <a:r>
              <a:rPr lang="cs-CZ" sz="2000" dirty="0">
                <a:solidFill>
                  <a:schemeClr val="bg2"/>
                </a:solidFill>
              </a:rPr>
              <a:t> </a:t>
            </a:r>
            <a:r>
              <a:rPr lang="cs-CZ" sz="2000" dirty="0" err="1">
                <a:solidFill>
                  <a:schemeClr val="bg2"/>
                </a:solidFill>
              </a:rPr>
              <a:t>rewarding</a:t>
            </a:r>
            <a:r>
              <a:rPr lang="cs-CZ" sz="2000" dirty="0">
                <a:solidFill>
                  <a:schemeClr val="bg2"/>
                </a:solidFill>
              </a:rPr>
              <a:t> systém:</a:t>
            </a:r>
          </a:p>
          <a:p>
            <a:pPr marL="0" indent="0" algn="just">
              <a:buNone/>
            </a:pPr>
            <a:r>
              <a:rPr lang="en-US" sz="2000" dirty="0">
                <a:solidFill>
                  <a:schemeClr val="bg2"/>
                </a:solidFill>
              </a:rPr>
              <a:t>1.	</a:t>
            </a:r>
            <a:r>
              <a:rPr lang="en-US" sz="2000" b="1" dirty="0">
                <a:solidFill>
                  <a:schemeClr val="bg2"/>
                </a:solidFill>
              </a:rPr>
              <a:t>Fairness</a:t>
            </a:r>
            <a:r>
              <a:rPr lang="en-US" sz="2000" dirty="0">
                <a:solidFill>
                  <a:schemeClr val="bg2"/>
                </a:solidFill>
              </a:rPr>
              <a:t>: Reward systems are considered equal when they are fair, meaning that they are free from bias, favoritism, or discrimination. Rewards should be based on objective criteria such as performance, effort, skills, or responsibilities rather than on subjective preferences or personal characteristics.</a:t>
            </a:r>
          </a:p>
          <a:p>
            <a:pPr marL="0" indent="0" algn="just">
              <a:buNone/>
            </a:pPr>
            <a:r>
              <a:rPr lang="cs-CZ" sz="2000" dirty="0">
                <a:solidFill>
                  <a:schemeClr val="bg2"/>
                </a:solidFill>
              </a:rPr>
              <a:t>2.         </a:t>
            </a:r>
            <a:r>
              <a:rPr lang="en-US" sz="2000" b="1" dirty="0">
                <a:solidFill>
                  <a:schemeClr val="bg2"/>
                </a:solidFill>
              </a:rPr>
              <a:t>Transparency</a:t>
            </a:r>
            <a:r>
              <a:rPr lang="en-US" sz="2000" dirty="0">
                <a:solidFill>
                  <a:schemeClr val="bg2"/>
                </a:solidFill>
              </a:rPr>
              <a:t>: Equal rewarding systems operate transparently, with clear criteria for what is rewarded and how. Employees should understand what is expected of them and how these expectations tie to the rewards they can receive.</a:t>
            </a:r>
            <a:endParaRPr lang="cs-CZ" sz="2000" dirty="0">
              <a:solidFill>
                <a:schemeClr val="bg2"/>
              </a:solidFill>
            </a:endParaRPr>
          </a:p>
          <a:p>
            <a:pPr marL="0" indent="0" algn="just">
              <a:buNone/>
            </a:pPr>
            <a:r>
              <a:rPr lang="cs-CZ" sz="2000" dirty="0">
                <a:solidFill>
                  <a:schemeClr val="bg2"/>
                </a:solidFill>
              </a:rPr>
              <a:t>3</a:t>
            </a:r>
            <a:r>
              <a:rPr lang="cs-CZ" sz="2000" b="1" dirty="0">
                <a:solidFill>
                  <a:schemeClr val="bg2"/>
                </a:solidFill>
              </a:rPr>
              <a:t>.       </a:t>
            </a:r>
            <a:r>
              <a:rPr lang="en-US" sz="2000" b="1" dirty="0">
                <a:solidFill>
                  <a:schemeClr val="bg2"/>
                </a:solidFill>
              </a:rPr>
              <a:t>Consistency</a:t>
            </a:r>
            <a:r>
              <a:rPr lang="en-US" sz="2000" dirty="0">
                <a:solidFill>
                  <a:schemeClr val="bg2"/>
                </a:solidFill>
              </a:rPr>
              <a:t>: There should be consistency in the way rewards are distributed. Employees in similar roles with similar achievements and levels of contribution should receive similar rewards.</a:t>
            </a:r>
          </a:p>
          <a:p>
            <a:pPr marL="0" indent="0" algn="just">
              <a:buNone/>
            </a:pPr>
            <a:endParaRPr lang="en-US" sz="2000" dirty="0">
              <a:solidFill>
                <a:schemeClr val="bg2"/>
              </a:solidFill>
            </a:endParaRPr>
          </a:p>
          <a:p>
            <a:pPr marL="0" indent="0" algn="just">
              <a:buNone/>
            </a:pPr>
            <a:endParaRPr lang="cs-CZ" sz="2000" dirty="0">
              <a:solidFill>
                <a:schemeClr val="bg2"/>
              </a:solidFill>
            </a:endParaRPr>
          </a:p>
          <a:p>
            <a:pPr marL="0" indent="0" algn="just">
              <a:buNone/>
            </a:pPr>
            <a:endParaRPr lang="cs-CZ" sz="2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523445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Equality</a:t>
            </a:r>
            <a:r>
              <a:rPr lang="cs-CZ" sz="3300" b="1" dirty="0">
                <a:solidFill>
                  <a:schemeClr val="bg2"/>
                </a:solidFill>
                <a:effectLst/>
                <a:latin typeface="+mn-lt"/>
              </a:rPr>
              <a:t> in </a:t>
            </a:r>
            <a:r>
              <a:rPr lang="cs-CZ" sz="3300" b="1" dirty="0" err="1">
                <a:solidFill>
                  <a:schemeClr val="bg2"/>
                </a:solidFill>
                <a:effectLst/>
                <a:latin typeface="+mn-lt"/>
              </a:rPr>
              <a:t>rewarding</a:t>
            </a:r>
            <a:r>
              <a:rPr lang="cs-CZ" sz="3300" b="1" dirty="0">
                <a:solidFill>
                  <a:schemeClr val="bg2"/>
                </a:solidFill>
                <a:effectLst/>
                <a:latin typeface="+mn-lt"/>
              </a:rPr>
              <a:t> </a:t>
            </a:r>
            <a:r>
              <a:rPr lang="cs-CZ" sz="3300" b="1" dirty="0" err="1">
                <a:solidFill>
                  <a:schemeClr val="bg2"/>
                </a:solidFill>
                <a:effectLst/>
                <a:latin typeface="+mn-lt"/>
              </a:rPr>
              <a:t>systems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000" dirty="0">
                <a:solidFill>
                  <a:schemeClr val="bg2"/>
                </a:solidFill>
              </a:rPr>
              <a:t>4.	</a:t>
            </a:r>
            <a:r>
              <a:rPr lang="en-US" sz="2000" b="1" dirty="0">
                <a:solidFill>
                  <a:schemeClr val="bg2"/>
                </a:solidFill>
              </a:rPr>
              <a:t>Merit-based:</a:t>
            </a:r>
            <a:r>
              <a:rPr lang="en-US" sz="2000" dirty="0">
                <a:solidFill>
                  <a:schemeClr val="bg2"/>
                </a:solidFill>
              </a:rPr>
              <a:t> Rewards should be based on merit, reflecting the contributions and performance of the employees. The idea is to reward employees proportionately to the value they bring to the organization.</a:t>
            </a:r>
          </a:p>
          <a:p>
            <a:pPr marL="0" indent="0" algn="just">
              <a:buNone/>
            </a:pPr>
            <a:r>
              <a:rPr lang="en-US" sz="2000" dirty="0">
                <a:solidFill>
                  <a:schemeClr val="bg2"/>
                </a:solidFill>
              </a:rPr>
              <a:t>5.	</a:t>
            </a:r>
            <a:r>
              <a:rPr lang="en-US" sz="2000" b="1" dirty="0">
                <a:solidFill>
                  <a:schemeClr val="bg2"/>
                </a:solidFill>
              </a:rPr>
              <a:t>Non-Discriminatory</a:t>
            </a:r>
            <a:r>
              <a:rPr lang="en-US" sz="2000" dirty="0">
                <a:solidFill>
                  <a:schemeClr val="bg2"/>
                </a:solidFill>
              </a:rPr>
              <a:t>: Equality in rewarding systems ensures that all employees, regardless of gender, race, age, disability, or any other personal characteristic, have equal access to rewards for comparable work.</a:t>
            </a:r>
          </a:p>
          <a:p>
            <a:pPr marL="0" indent="0" algn="just">
              <a:buNone/>
            </a:pPr>
            <a:r>
              <a:rPr lang="en-US" sz="2000" dirty="0">
                <a:solidFill>
                  <a:schemeClr val="bg2"/>
                </a:solidFill>
              </a:rPr>
              <a:t>6.	</a:t>
            </a:r>
            <a:r>
              <a:rPr lang="en-US" sz="2000" b="1" dirty="0">
                <a:solidFill>
                  <a:schemeClr val="bg2"/>
                </a:solidFill>
              </a:rPr>
              <a:t>Compliance with Laws and Standards</a:t>
            </a:r>
            <a:r>
              <a:rPr lang="en-US" sz="2000" dirty="0">
                <a:solidFill>
                  <a:schemeClr val="bg2"/>
                </a:solidFill>
              </a:rPr>
              <a:t>: The system should comply with all relevant laws and ethical standards, including equal pay for equal work and other labor and anti-discrimination laws.</a:t>
            </a:r>
          </a:p>
          <a:p>
            <a:pPr marL="0" indent="0" algn="just">
              <a:buNone/>
            </a:pPr>
            <a:r>
              <a:rPr lang="en-US" sz="2000" dirty="0">
                <a:solidFill>
                  <a:schemeClr val="bg2"/>
                </a:solidFill>
              </a:rPr>
              <a:t>7.	</a:t>
            </a:r>
            <a:r>
              <a:rPr lang="en-US" sz="2000" b="1" dirty="0">
                <a:solidFill>
                  <a:schemeClr val="bg2"/>
                </a:solidFill>
              </a:rPr>
              <a:t>Aligned with Organizational Goals</a:t>
            </a:r>
            <a:r>
              <a:rPr lang="en-US" sz="2000" dirty="0">
                <a:solidFill>
                  <a:schemeClr val="bg2"/>
                </a:solidFill>
              </a:rPr>
              <a:t>: Reward systems should align with the overall goals and values of the organization. This means that the rewards should support the organization's strategy by incentivizing behaviors and outcomes that advance its objectives.</a:t>
            </a:r>
          </a:p>
          <a:p>
            <a:pPr marL="0" indent="0" algn="just">
              <a:buNone/>
            </a:pPr>
            <a:endParaRPr lang="cs-CZ" sz="2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568598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432047"/>
          </a:xfrm>
        </p:spPr>
        <p:txBody>
          <a:bodyPr/>
          <a:lstStyle/>
          <a:p>
            <a:pPr eaLnBrk="1" hangingPunct="1">
              <a:defRPr/>
            </a:pPr>
            <a:r>
              <a:rPr lang="cs-CZ" sz="3300" b="1" dirty="0" err="1">
                <a:solidFill>
                  <a:schemeClr val="bg2"/>
                </a:solidFill>
                <a:effectLst/>
                <a:latin typeface="+mn-lt"/>
              </a:rPr>
              <a:t>Fairness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268166"/>
            <a:ext cx="8640960" cy="5545211"/>
          </a:xfrm>
        </p:spPr>
        <p:txBody>
          <a:bodyPr>
            <a:noAutofit/>
          </a:bodyPr>
          <a:lstStyle/>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cs-CZ" sz="15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 HRM								   PEM SU OPF</a:t>
            </a:r>
            <a:endParaRPr kumimoji="0" lang="pt-BR" sz="15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pic>
        <p:nvPicPr>
          <p:cNvPr id="3" name="Obrázek 2">
            <a:extLst>
              <a:ext uri="{FF2B5EF4-FFF2-40B4-BE49-F238E27FC236}">
                <a16:creationId xmlns:a16="http://schemas.microsoft.com/office/drawing/2014/main" id="{2703D9C8-0059-4A71-815F-B9758AFDFC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92696"/>
            <a:ext cx="7272808" cy="6051003"/>
          </a:xfrm>
          <a:prstGeom prst="rect">
            <a:avLst/>
          </a:prstGeom>
        </p:spPr>
      </p:pic>
    </p:spTree>
    <p:extLst>
      <p:ext uri="{BB962C8B-B14F-4D97-AF65-F5344CB8AC3E}">
        <p14:creationId xmlns:p14="http://schemas.microsoft.com/office/powerpoint/2010/main" val="1001747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5"/>
          </a:xfrm>
        </p:spPr>
        <p:txBody>
          <a:bodyPr/>
          <a:lstStyle/>
          <a:p>
            <a:pPr eaLnBrk="1" hangingPunct="1">
              <a:defRPr/>
            </a:pPr>
            <a:r>
              <a:rPr lang="cs-CZ" sz="3300" b="1" dirty="0" err="1">
                <a:solidFill>
                  <a:schemeClr val="bg2"/>
                </a:solidFill>
                <a:effectLst/>
                <a:latin typeface="+mn-lt"/>
              </a:rPr>
              <a:t>Rewarding</a:t>
            </a:r>
            <a:r>
              <a:rPr lang="cs-CZ" sz="3300" b="1" dirty="0">
                <a:solidFill>
                  <a:schemeClr val="bg2"/>
                </a:solidFill>
                <a:effectLst/>
                <a:latin typeface="+mn-lt"/>
              </a:rPr>
              <a:t> </a:t>
            </a:r>
            <a:r>
              <a:rPr lang="cs-CZ" sz="3300" b="1" dirty="0" err="1">
                <a:solidFill>
                  <a:schemeClr val="bg2"/>
                </a:solidFill>
                <a:effectLst/>
                <a:latin typeface="+mn-lt"/>
              </a:rPr>
              <a:t>forms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241972"/>
            <a:ext cx="8640960" cy="5571405"/>
          </a:xfrm>
        </p:spPr>
        <p:txBody>
          <a:bodyPr>
            <a:noAutofit/>
          </a:bodyPr>
          <a:lstStyle/>
          <a:p>
            <a:pPr marL="0" indent="0" algn="just">
              <a:buNone/>
            </a:pPr>
            <a:r>
              <a:rPr lang="en-US" sz="2800" dirty="0">
                <a:solidFill>
                  <a:schemeClr val="bg2"/>
                </a:solidFill>
              </a:rPr>
              <a:t>Financial Rewards</a:t>
            </a:r>
            <a:r>
              <a:rPr lang="cs-CZ" sz="2800" dirty="0">
                <a:solidFill>
                  <a:schemeClr val="bg2"/>
                </a:solidFill>
              </a:rPr>
              <a:t>   X   </a:t>
            </a:r>
            <a:r>
              <a:rPr lang="en-US" sz="2800" dirty="0">
                <a:solidFill>
                  <a:schemeClr val="bg2"/>
                </a:solidFill>
              </a:rPr>
              <a:t>Non-Financial Rewards</a:t>
            </a:r>
            <a:endParaRPr lang="cs-CZ" sz="2800" dirty="0">
              <a:solidFill>
                <a:schemeClr val="bg2"/>
              </a:solidFill>
            </a:endParaRPr>
          </a:p>
          <a:p>
            <a:pPr marL="0" indent="0" algn="just">
              <a:buNone/>
            </a:pPr>
            <a:endParaRPr lang="cs-CZ" sz="2800" dirty="0">
              <a:solidFill>
                <a:schemeClr val="bg2"/>
              </a:solidFill>
            </a:endParaRPr>
          </a:p>
          <a:p>
            <a:pPr marL="0" indent="0" algn="just">
              <a:buNone/>
            </a:pPr>
            <a:r>
              <a:rPr lang="en-US" sz="2800" dirty="0">
                <a:solidFill>
                  <a:schemeClr val="bg2"/>
                </a:solidFill>
              </a:rPr>
              <a:t>Extrinsic Rewards</a:t>
            </a:r>
            <a:r>
              <a:rPr lang="cs-CZ" sz="2800" dirty="0">
                <a:solidFill>
                  <a:schemeClr val="bg2"/>
                </a:solidFill>
              </a:rPr>
              <a:t>   X    In</a:t>
            </a:r>
            <a:r>
              <a:rPr lang="en-US" sz="2800" dirty="0" err="1">
                <a:solidFill>
                  <a:schemeClr val="bg2"/>
                </a:solidFill>
              </a:rPr>
              <a:t>trinsic</a:t>
            </a:r>
            <a:r>
              <a:rPr lang="en-US" sz="2800" dirty="0">
                <a:solidFill>
                  <a:schemeClr val="bg2"/>
                </a:solidFill>
              </a:rPr>
              <a:t> Rewards</a:t>
            </a:r>
            <a:endParaRPr lang="cs-CZ" sz="2800" dirty="0">
              <a:solidFill>
                <a:schemeClr val="bg2"/>
              </a:solidFill>
            </a:endParaRPr>
          </a:p>
          <a:p>
            <a:pPr algn="just">
              <a:buFontTx/>
              <a:buChar char="-"/>
            </a:pPr>
            <a:r>
              <a:rPr lang="cs-CZ" sz="2800" dirty="0" err="1">
                <a:solidFill>
                  <a:schemeClr val="bg2"/>
                </a:solidFill>
              </a:rPr>
              <a:t>external</a:t>
            </a:r>
            <a:r>
              <a:rPr lang="cs-CZ" sz="2800" dirty="0">
                <a:solidFill>
                  <a:schemeClr val="bg2"/>
                </a:solidFill>
              </a:rPr>
              <a:t> </a:t>
            </a:r>
            <a:r>
              <a:rPr lang="cs-CZ" sz="2800" dirty="0" err="1">
                <a:solidFill>
                  <a:schemeClr val="bg2"/>
                </a:solidFill>
              </a:rPr>
              <a:t>resources</a:t>
            </a:r>
            <a:r>
              <a:rPr lang="cs-CZ" sz="2800" dirty="0">
                <a:solidFill>
                  <a:schemeClr val="bg2"/>
                </a:solidFill>
              </a:rPr>
              <a:t>       - </a:t>
            </a:r>
            <a:r>
              <a:rPr lang="cs-CZ" sz="2800" dirty="0" err="1">
                <a:solidFill>
                  <a:schemeClr val="bg2"/>
                </a:solidFill>
              </a:rPr>
              <a:t>internal</a:t>
            </a:r>
            <a:r>
              <a:rPr lang="cs-CZ" sz="2800" dirty="0">
                <a:solidFill>
                  <a:schemeClr val="bg2"/>
                </a:solidFill>
              </a:rPr>
              <a:t>(</a:t>
            </a:r>
            <a:r>
              <a:rPr lang="cs-CZ" sz="2800" dirty="0" err="1">
                <a:solidFill>
                  <a:schemeClr val="bg2"/>
                </a:solidFill>
              </a:rPr>
              <a:t>sense</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accomp</a:t>
            </a:r>
            <a:r>
              <a:rPr lang="cs-CZ" sz="2800" dirty="0">
                <a:solidFill>
                  <a:schemeClr val="bg2"/>
                </a:solidFill>
              </a:rPr>
              <a:t>., </a:t>
            </a:r>
            <a:r>
              <a:rPr lang="cs-CZ" sz="2800" dirty="0" err="1">
                <a:solidFill>
                  <a:schemeClr val="bg2"/>
                </a:solidFill>
              </a:rPr>
              <a:t>perso</a:t>
            </a:r>
            <a:r>
              <a:rPr lang="cs-CZ" sz="2800" dirty="0">
                <a:solidFill>
                  <a:schemeClr val="bg2"/>
                </a:solidFill>
              </a:rPr>
              <a:t>-</a:t>
            </a:r>
          </a:p>
          <a:p>
            <a:pPr algn="just">
              <a:buFontTx/>
              <a:buChar char="-"/>
            </a:pPr>
            <a:r>
              <a:rPr lang="cs-CZ" sz="2800" dirty="0" err="1">
                <a:solidFill>
                  <a:schemeClr val="bg2"/>
                </a:solidFill>
              </a:rPr>
              <a:t>physical</a:t>
            </a:r>
            <a:r>
              <a:rPr lang="cs-CZ" sz="2800" dirty="0">
                <a:solidFill>
                  <a:schemeClr val="bg2"/>
                </a:solidFill>
              </a:rPr>
              <a:t> </a:t>
            </a:r>
            <a:r>
              <a:rPr lang="cs-CZ" sz="2800" dirty="0" err="1">
                <a:solidFill>
                  <a:schemeClr val="bg2"/>
                </a:solidFill>
              </a:rPr>
              <a:t>items</a:t>
            </a:r>
            <a:r>
              <a:rPr lang="cs-CZ" sz="2800" dirty="0">
                <a:solidFill>
                  <a:schemeClr val="bg2"/>
                </a:solidFill>
              </a:rPr>
              <a:t>               </a:t>
            </a:r>
            <a:r>
              <a:rPr lang="cs-CZ" sz="2800" dirty="0" err="1">
                <a:solidFill>
                  <a:schemeClr val="bg2"/>
                </a:solidFill>
              </a:rPr>
              <a:t>nal</a:t>
            </a:r>
            <a:r>
              <a:rPr lang="cs-CZ" sz="2800" dirty="0">
                <a:solidFill>
                  <a:schemeClr val="bg2"/>
                </a:solidFill>
              </a:rPr>
              <a:t> </a:t>
            </a:r>
            <a:r>
              <a:rPr lang="cs-CZ" sz="2800" dirty="0" err="1">
                <a:solidFill>
                  <a:schemeClr val="bg2"/>
                </a:solidFill>
              </a:rPr>
              <a:t>satisfaction</a:t>
            </a:r>
            <a:endParaRPr lang="cs-CZ" sz="2800" dirty="0">
              <a:solidFill>
                <a:schemeClr val="bg2"/>
              </a:solidFill>
            </a:endParaRPr>
          </a:p>
          <a:p>
            <a:pPr marL="0" indent="0" algn="just">
              <a:buNone/>
            </a:pPr>
            <a:r>
              <a:rPr lang="cs-CZ" sz="2800" dirty="0">
                <a:solidFill>
                  <a:schemeClr val="bg2"/>
                </a:solidFill>
              </a:rPr>
              <a:t>    </a:t>
            </a:r>
          </a:p>
          <a:p>
            <a:pPr marL="0" indent="0" algn="just">
              <a:buNone/>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4830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Componenets</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rewarding</a:t>
            </a:r>
            <a:r>
              <a:rPr lang="cs-CZ" sz="3300" b="1" dirty="0">
                <a:solidFill>
                  <a:schemeClr val="bg2"/>
                </a:solidFill>
                <a:effectLst/>
                <a:latin typeface="+mn-lt"/>
              </a:rPr>
              <a:t> </a:t>
            </a:r>
            <a:r>
              <a:rPr lang="cs-CZ" sz="3300" b="1" dirty="0" err="1">
                <a:solidFill>
                  <a:schemeClr val="bg2"/>
                </a:solidFill>
                <a:effectLst/>
                <a:latin typeface="+mn-lt"/>
              </a:rPr>
              <a:t>forms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400" b="1" dirty="0">
                <a:solidFill>
                  <a:schemeClr val="bg2"/>
                </a:solidFill>
              </a:rPr>
              <a:t>Monetary Rewards:</a:t>
            </a:r>
          </a:p>
          <a:p>
            <a:pPr algn="just">
              <a:buFont typeface="Wingdings" panose="05000000000000000000" pitchFamily="2" charset="2"/>
              <a:buChar char="Ø"/>
            </a:pPr>
            <a:r>
              <a:rPr lang="en-US" sz="2400" dirty="0">
                <a:solidFill>
                  <a:schemeClr val="bg2"/>
                </a:solidFill>
              </a:rPr>
              <a:t>Salary: The basic compensation an employee receives for their work.</a:t>
            </a:r>
          </a:p>
          <a:p>
            <a:pPr algn="just">
              <a:buFont typeface="Wingdings" panose="05000000000000000000" pitchFamily="2" charset="2"/>
              <a:buChar char="Ø"/>
            </a:pPr>
            <a:r>
              <a:rPr lang="en-US" sz="2400" dirty="0">
                <a:solidFill>
                  <a:schemeClr val="bg2"/>
                </a:solidFill>
              </a:rPr>
              <a:t>Bonuses: Additional compensation awarded for meeting or exceeding certain goals or for exceptional performance.</a:t>
            </a:r>
          </a:p>
          <a:p>
            <a:pPr algn="just">
              <a:buFont typeface="Wingdings" panose="05000000000000000000" pitchFamily="2" charset="2"/>
              <a:buChar char="Ø"/>
            </a:pPr>
            <a:r>
              <a:rPr lang="en-US" sz="2400" dirty="0">
                <a:solidFill>
                  <a:schemeClr val="bg2"/>
                </a:solidFill>
              </a:rPr>
              <a:t>Commissions: Earnings linked directly to the amount of sales or revenue an employee generates.</a:t>
            </a:r>
          </a:p>
          <a:p>
            <a:pPr algn="just">
              <a:buFont typeface="Wingdings" panose="05000000000000000000" pitchFamily="2" charset="2"/>
              <a:buChar char="Ø"/>
            </a:pPr>
            <a:r>
              <a:rPr lang="en-US" sz="2400" dirty="0">
                <a:solidFill>
                  <a:schemeClr val="bg2"/>
                </a:solidFill>
              </a:rPr>
              <a:t>Profit Sharing: A system where employees receive a share of the company's profits, usually distributed annually or quarterly.</a:t>
            </a: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601824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Componenets</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rewarding</a:t>
            </a:r>
            <a:r>
              <a:rPr lang="cs-CZ" sz="3300" b="1" dirty="0">
                <a:solidFill>
                  <a:schemeClr val="bg2"/>
                </a:solidFill>
                <a:effectLst/>
                <a:latin typeface="+mn-lt"/>
              </a:rPr>
              <a:t> </a:t>
            </a:r>
            <a:r>
              <a:rPr lang="cs-CZ" sz="3300" b="1" dirty="0" err="1">
                <a:solidFill>
                  <a:schemeClr val="bg2"/>
                </a:solidFill>
                <a:effectLst/>
                <a:latin typeface="+mn-lt"/>
              </a:rPr>
              <a:t>forms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400" b="1" dirty="0">
                <a:solidFill>
                  <a:schemeClr val="bg2"/>
                </a:solidFill>
              </a:rPr>
              <a:t>Benefits:</a:t>
            </a:r>
          </a:p>
          <a:p>
            <a:pPr algn="just">
              <a:buFont typeface="Wingdings" panose="05000000000000000000" pitchFamily="2" charset="2"/>
              <a:buChar char="Ø"/>
            </a:pPr>
            <a:r>
              <a:rPr lang="en-US" sz="2400" dirty="0">
                <a:solidFill>
                  <a:schemeClr val="bg2"/>
                </a:solidFill>
              </a:rPr>
              <a:t>Health Insurance: Medical, dental, and vision plans.</a:t>
            </a:r>
          </a:p>
          <a:p>
            <a:pPr algn="just">
              <a:buFont typeface="Wingdings" panose="05000000000000000000" pitchFamily="2" charset="2"/>
              <a:buChar char="Ø"/>
            </a:pPr>
            <a:r>
              <a:rPr lang="en-US" sz="2400" dirty="0">
                <a:solidFill>
                  <a:schemeClr val="bg2"/>
                </a:solidFill>
              </a:rPr>
              <a:t>Retirement Plans: Such as 401(k) plans in the U.S. or pension schemes.</a:t>
            </a:r>
          </a:p>
          <a:p>
            <a:pPr algn="just">
              <a:buFont typeface="Wingdings" panose="05000000000000000000" pitchFamily="2" charset="2"/>
              <a:buChar char="Ø"/>
            </a:pPr>
            <a:r>
              <a:rPr lang="cs-CZ" sz="2400" dirty="0">
                <a:solidFill>
                  <a:schemeClr val="bg2"/>
                </a:solidFill>
              </a:rPr>
              <a:t>p</a:t>
            </a:r>
            <a:r>
              <a:rPr lang="en-US" sz="2400" dirty="0">
                <a:solidFill>
                  <a:schemeClr val="bg2"/>
                </a:solidFill>
              </a:rPr>
              <a:t>aid Time Off: Including vacation days, personal days, and sick leave.</a:t>
            </a:r>
          </a:p>
          <a:p>
            <a:pPr algn="just">
              <a:buFont typeface="Wingdings" panose="05000000000000000000" pitchFamily="2" charset="2"/>
              <a:buChar char="Ø"/>
            </a:pPr>
            <a:r>
              <a:rPr lang="en-US" sz="2400" dirty="0">
                <a:solidFill>
                  <a:schemeClr val="bg2"/>
                </a:solidFill>
              </a:rPr>
              <a:t>Life and Disability Insurance: Coverage for unforeseen life events impacting the employee’s ability to work.</a:t>
            </a: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568731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Componenets</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rewarding</a:t>
            </a:r>
            <a:r>
              <a:rPr lang="cs-CZ" sz="3300" b="1" dirty="0">
                <a:solidFill>
                  <a:schemeClr val="bg2"/>
                </a:solidFill>
                <a:effectLst/>
                <a:latin typeface="+mn-lt"/>
              </a:rPr>
              <a:t> </a:t>
            </a:r>
            <a:r>
              <a:rPr lang="cs-CZ" sz="3300" b="1" dirty="0" err="1">
                <a:solidFill>
                  <a:schemeClr val="bg2"/>
                </a:solidFill>
                <a:effectLst/>
                <a:latin typeface="+mn-lt"/>
              </a:rPr>
              <a:t>forms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400" b="1" dirty="0">
                <a:solidFill>
                  <a:schemeClr val="bg2"/>
                </a:solidFill>
              </a:rPr>
              <a:t>Non-Monetary Rewards:</a:t>
            </a:r>
          </a:p>
          <a:p>
            <a:pPr algn="just">
              <a:buFont typeface="Wingdings" panose="05000000000000000000" pitchFamily="2" charset="2"/>
              <a:buChar char="Ø"/>
            </a:pPr>
            <a:r>
              <a:rPr lang="en-US" sz="2400" dirty="0">
                <a:solidFill>
                  <a:schemeClr val="bg2"/>
                </a:solidFill>
              </a:rPr>
              <a:t>Recognition Programs: Employee of the month, service awards, or public acknowledgments.</a:t>
            </a:r>
          </a:p>
          <a:p>
            <a:pPr algn="just">
              <a:buFont typeface="Wingdings" panose="05000000000000000000" pitchFamily="2" charset="2"/>
              <a:buChar char="Ø"/>
            </a:pPr>
            <a:r>
              <a:rPr lang="en-US" sz="2400" dirty="0">
                <a:solidFill>
                  <a:schemeClr val="bg2"/>
                </a:solidFill>
              </a:rPr>
              <a:t>Professional Development: Training, courses, workshops, and seminars that enhance an employee’s skills and value.</a:t>
            </a:r>
          </a:p>
          <a:p>
            <a:pPr algn="just">
              <a:buFont typeface="Wingdings" panose="05000000000000000000" pitchFamily="2" charset="2"/>
              <a:buChar char="Ø"/>
            </a:pPr>
            <a:r>
              <a:rPr lang="en-US" sz="2400" dirty="0">
                <a:solidFill>
                  <a:schemeClr val="bg2"/>
                </a:solidFill>
              </a:rPr>
              <a:t>Career Advancement Opportunities: Promotions or internal mobility options that provide a path for growth within the company.</a:t>
            </a:r>
          </a:p>
          <a:p>
            <a:pPr algn="just">
              <a:buFont typeface="Wingdings" panose="05000000000000000000" pitchFamily="2" charset="2"/>
              <a:buChar char="Ø"/>
            </a:pPr>
            <a:r>
              <a:rPr lang="en-US" sz="2400" dirty="0">
                <a:solidFill>
                  <a:schemeClr val="bg2"/>
                </a:solidFill>
              </a:rPr>
              <a:t>Work-Life Balance: Flexible working hours, remote work options, and sabbaticals.</a:t>
            </a: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986785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9042-8FF0-0EA5-E406-A954BE1D53E5}"/>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49374CCF-BFAE-3FCB-16EA-E3C5D56D11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9" name="Nadpis 1">
            <a:extLst>
              <a:ext uri="{FF2B5EF4-FFF2-40B4-BE49-F238E27FC236}">
                <a16:creationId xmlns:a16="http://schemas.microsoft.com/office/drawing/2014/main" id="{7A8D8C28-CC7D-62F1-DBC1-12BA773453F1}"/>
              </a:ext>
            </a:extLst>
          </p:cNvPr>
          <p:cNvSpPr txBox="1">
            <a:spLocks/>
          </p:cNvSpPr>
          <p:nvPr/>
        </p:nvSpPr>
        <p:spPr>
          <a:xfrm>
            <a:off x="596752" y="132023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cs-CZ" sz="3200" b="1" cap="all" dirty="0" err="1">
                <a:solidFill>
                  <a:srgbClr val="307871"/>
                </a:solidFill>
                <a:latin typeface="Calibri"/>
              </a:rPr>
              <a:t>Theory</a:t>
            </a:r>
            <a:r>
              <a:rPr lang="cs-CZ" sz="3200" b="1" cap="all" dirty="0">
                <a:solidFill>
                  <a:srgbClr val="307871"/>
                </a:solidFill>
                <a:latin typeface="Calibri"/>
              </a:rPr>
              <a:t> </a:t>
            </a:r>
            <a:r>
              <a:rPr lang="cs-CZ" sz="3200" b="1" cap="all" dirty="0" err="1">
                <a:solidFill>
                  <a:srgbClr val="307871"/>
                </a:solidFill>
                <a:latin typeface="Calibri"/>
              </a:rPr>
              <a:t>of</a:t>
            </a:r>
            <a:r>
              <a:rPr lang="cs-CZ" sz="3200" b="1" cap="all" dirty="0">
                <a:solidFill>
                  <a:srgbClr val="307871"/>
                </a:solidFill>
                <a:latin typeface="Calibri"/>
              </a:rPr>
              <a:t> </a:t>
            </a:r>
            <a:r>
              <a:rPr lang="cs-CZ" sz="3200" b="1" cap="all" dirty="0" err="1">
                <a:solidFill>
                  <a:srgbClr val="307871"/>
                </a:solidFill>
                <a:latin typeface="Calibri"/>
              </a:rPr>
              <a:t>motivation</a:t>
            </a:r>
            <a:endParaRPr lang="cs-CZ" sz="3200" b="1" cap="all" dirty="0">
              <a:solidFill>
                <a:srgbClr val="307871"/>
              </a:solidFill>
              <a:latin typeface="Calibri"/>
            </a:endParaRPr>
          </a:p>
        </p:txBody>
      </p:sp>
      <p:sp>
        <p:nvSpPr>
          <p:cNvPr id="11" name="Zástupný symbol pro obsah 2">
            <a:extLst>
              <a:ext uri="{FF2B5EF4-FFF2-40B4-BE49-F238E27FC236}">
                <a16:creationId xmlns:a16="http://schemas.microsoft.com/office/drawing/2014/main" id="{CA2A5BC8-A9D7-EB5A-CE13-3F820B005C89}"/>
              </a:ext>
            </a:extLst>
          </p:cNvPr>
          <p:cNvSpPr>
            <a:spLocks noGrp="1"/>
          </p:cNvSpPr>
          <p:nvPr>
            <p:ph idx="1"/>
          </p:nvPr>
        </p:nvSpPr>
        <p:spPr>
          <a:xfrm>
            <a:off x="611560" y="2074889"/>
            <a:ext cx="8280920" cy="3340815"/>
          </a:xfrm>
        </p:spPr>
        <p:txBody>
          <a:bodyPr>
            <a:noAutofit/>
          </a:bodyPr>
          <a:lstStyle/>
          <a:p>
            <a:pPr marL="0" indent="0">
              <a:buNone/>
            </a:pPr>
            <a:r>
              <a:rPr lang="en-US" sz="1400" dirty="0"/>
              <a:t>All of these theories arose in response to specific problems:</a:t>
            </a:r>
            <a:endParaRPr lang="cs-CZ" sz="1400" dirty="0"/>
          </a:p>
          <a:p>
            <a:r>
              <a:rPr lang="en-US" sz="1400" dirty="0"/>
              <a:t>The Industrial Revolution raised productivity issues in factories.</a:t>
            </a:r>
            <a:endParaRPr lang="cs-CZ" sz="1400" dirty="0"/>
          </a:p>
          <a:p>
            <a:r>
              <a:rPr lang="en-US" sz="1400" dirty="0"/>
              <a:t>Economic crises forced firms to look for ways to maintain employee performance.</a:t>
            </a:r>
            <a:endParaRPr lang="cs-CZ" sz="1400" dirty="0"/>
          </a:p>
          <a:p>
            <a:r>
              <a:rPr lang="en-US" sz="1400" dirty="0"/>
              <a:t>Technological advances and the development of new industries increased the emphasis on human creativity and self-actualization.</a:t>
            </a:r>
          </a:p>
        </p:txBody>
      </p:sp>
      <p:sp>
        <p:nvSpPr>
          <p:cNvPr id="13" name="Zástupný symbol pro obsah 2">
            <a:extLst>
              <a:ext uri="{FF2B5EF4-FFF2-40B4-BE49-F238E27FC236}">
                <a16:creationId xmlns:a16="http://schemas.microsoft.com/office/drawing/2014/main" id="{7B4B4F2B-BD73-BE3E-75B6-6C873DB16BB8}"/>
              </a:ext>
            </a:extLst>
          </p:cNvPr>
          <p:cNvSpPr txBox="1">
            <a:spLocks/>
          </p:cNvSpPr>
          <p:nvPr/>
        </p:nvSpPr>
        <p:spPr>
          <a:xfrm>
            <a:off x="611560" y="2204864"/>
            <a:ext cx="6120680" cy="639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400" b="1" dirty="0">
              <a:solidFill>
                <a:prstClr val="black"/>
              </a:solidFill>
              <a:latin typeface="Calibri"/>
              <a:cs typeface="Times New Roman" panose="02020603050405020304" pitchFamily="18" charset="0"/>
            </a:endParaRPr>
          </a:p>
        </p:txBody>
      </p:sp>
      <p:cxnSp>
        <p:nvCxnSpPr>
          <p:cNvPr id="12" name="Přímá spojnice 11">
            <a:extLst>
              <a:ext uri="{FF2B5EF4-FFF2-40B4-BE49-F238E27FC236}">
                <a16:creationId xmlns:a16="http://schemas.microsoft.com/office/drawing/2014/main" id="{BA4AEE21-3033-C33E-42DF-D603765109B4}"/>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E1556459-8805-9146-695B-63D356EF882B}"/>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94021DB6-5E7A-97AF-2221-6520274109F6}"/>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057BB2F9-87AE-24B0-AE79-438F273F8086}"/>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spTree>
    <p:extLst>
      <p:ext uri="{BB962C8B-B14F-4D97-AF65-F5344CB8AC3E}">
        <p14:creationId xmlns:p14="http://schemas.microsoft.com/office/powerpoint/2010/main" val="3184145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Componenets</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rewarding</a:t>
            </a:r>
            <a:r>
              <a:rPr lang="cs-CZ" sz="3300" b="1" dirty="0">
                <a:solidFill>
                  <a:schemeClr val="bg2"/>
                </a:solidFill>
                <a:effectLst/>
                <a:latin typeface="+mn-lt"/>
              </a:rPr>
              <a:t> </a:t>
            </a:r>
            <a:r>
              <a:rPr lang="cs-CZ" sz="3300" b="1" dirty="0" err="1">
                <a:solidFill>
                  <a:schemeClr val="bg2"/>
                </a:solidFill>
                <a:effectLst/>
                <a:latin typeface="+mn-lt"/>
              </a:rPr>
              <a:t>forms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400" b="1" dirty="0">
                <a:solidFill>
                  <a:schemeClr val="bg2"/>
                </a:solidFill>
              </a:rPr>
              <a:t>Performance Management:</a:t>
            </a:r>
          </a:p>
          <a:p>
            <a:pPr algn="just">
              <a:buFont typeface="Wingdings" panose="05000000000000000000" pitchFamily="2" charset="2"/>
              <a:buChar char="Ø"/>
            </a:pPr>
            <a:r>
              <a:rPr lang="en-US" sz="2400" dirty="0">
                <a:solidFill>
                  <a:schemeClr val="bg2"/>
                </a:solidFill>
              </a:rPr>
              <a:t>Appraisals: Regular reviews of employee performance to discuss achievements and areas for improvement.</a:t>
            </a:r>
          </a:p>
          <a:p>
            <a:pPr algn="just">
              <a:buFont typeface="Wingdings" panose="05000000000000000000" pitchFamily="2" charset="2"/>
              <a:buChar char="Ø"/>
            </a:pPr>
            <a:r>
              <a:rPr lang="en-US" sz="2400" dirty="0">
                <a:solidFill>
                  <a:schemeClr val="bg2"/>
                </a:solidFill>
              </a:rPr>
              <a:t>Feedback Mechanisms: Ongoing communication channels for providing immediate recognition and constructive criticism.</a:t>
            </a:r>
          </a:p>
          <a:p>
            <a:pPr marL="0" indent="0" algn="just">
              <a:buNone/>
            </a:pPr>
            <a:r>
              <a:rPr lang="en-US" sz="2400" b="1" dirty="0">
                <a:solidFill>
                  <a:schemeClr val="bg2"/>
                </a:solidFill>
              </a:rPr>
              <a:t>Incentive Plans:</a:t>
            </a:r>
          </a:p>
          <a:p>
            <a:pPr algn="just">
              <a:buFont typeface="Wingdings" panose="05000000000000000000" pitchFamily="2" charset="2"/>
              <a:buChar char="Ø"/>
            </a:pPr>
            <a:r>
              <a:rPr lang="en-US" sz="2400" dirty="0">
                <a:solidFill>
                  <a:schemeClr val="bg2"/>
                </a:solidFill>
              </a:rPr>
              <a:t>Short-term Incentive Plans: Rewards based on the achievement of specific short-term performance targets.</a:t>
            </a:r>
          </a:p>
          <a:p>
            <a:pPr algn="just">
              <a:buFont typeface="Wingdings" panose="05000000000000000000" pitchFamily="2" charset="2"/>
              <a:buChar char="Ø"/>
            </a:pPr>
            <a:r>
              <a:rPr lang="en-US" sz="2400" dirty="0">
                <a:solidFill>
                  <a:schemeClr val="bg2"/>
                </a:solidFill>
              </a:rPr>
              <a:t>Long-term Incentive Plans: Rewards such as stock options or deferred compensation plans designed to align employees’ interests with long-term company success</a:t>
            </a:r>
            <a:r>
              <a:rPr lang="en-US" sz="2400" b="1" dirty="0">
                <a:solidFill>
                  <a:schemeClr val="bg2"/>
                </a:solidFill>
              </a:rPr>
              <a:t>.</a:t>
            </a: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385009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Componenets</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rewarding</a:t>
            </a:r>
            <a:r>
              <a:rPr lang="cs-CZ" sz="3300" b="1" dirty="0">
                <a:solidFill>
                  <a:schemeClr val="bg2"/>
                </a:solidFill>
                <a:effectLst/>
                <a:latin typeface="+mn-lt"/>
              </a:rPr>
              <a:t> </a:t>
            </a:r>
            <a:r>
              <a:rPr lang="cs-CZ" sz="3300" b="1" dirty="0" err="1">
                <a:solidFill>
                  <a:schemeClr val="bg2"/>
                </a:solidFill>
                <a:effectLst/>
                <a:latin typeface="+mn-lt"/>
              </a:rPr>
              <a:t>forms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000" b="1" dirty="0">
                <a:solidFill>
                  <a:schemeClr val="bg2"/>
                </a:solidFill>
              </a:rPr>
              <a:t>Perquisites (Perks):</a:t>
            </a:r>
          </a:p>
          <a:p>
            <a:pPr algn="just">
              <a:buFont typeface="Wingdings" panose="05000000000000000000" pitchFamily="2" charset="2"/>
              <a:buChar char="Ø"/>
            </a:pPr>
            <a:r>
              <a:rPr lang="en-US" sz="2000" dirty="0">
                <a:solidFill>
                  <a:schemeClr val="bg2"/>
                </a:solidFill>
              </a:rPr>
              <a:t>Company Car: Often provided to high-level executives or employees in roles that require extensive travel.</a:t>
            </a:r>
          </a:p>
          <a:p>
            <a:pPr algn="just">
              <a:buFont typeface="Wingdings" panose="05000000000000000000" pitchFamily="2" charset="2"/>
              <a:buChar char="Ø"/>
            </a:pPr>
            <a:r>
              <a:rPr lang="en-US" sz="2000" dirty="0">
                <a:solidFill>
                  <a:schemeClr val="bg2"/>
                </a:solidFill>
              </a:rPr>
              <a:t>Gym Memberships: To promote health and wellness among employees.</a:t>
            </a:r>
          </a:p>
          <a:p>
            <a:pPr algn="just">
              <a:buFont typeface="Wingdings" panose="05000000000000000000" pitchFamily="2" charset="2"/>
              <a:buChar char="Ø"/>
            </a:pPr>
            <a:r>
              <a:rPr lang="en-US" sz="2000" dirty="0">
                <a:solidFill>
                  <a:schemeClr val="bg2"/>
                </a:solidFill>
              </a:rPr>
              <a:t>Childcare Assistance: On-site childcare facilities or assistance programs.</a:t>
            </a:r>
          </a:p>
          <a:p>
            <a:pPr algn="just">
              <a:buFont typeface="Wingdings" panose="05000000000000000000" pitchFamily="2" charset="2"/>
              <a:buChar char="Ø"/>
            </a:pPr>
            <a:r>
              <a:rPr lang="en-US" sz="2000" dirty="0">
                <a:solidFill>
                  <a:schemeClr val="bg2"/>
                </a:solidFill>
              </a:rPr>
              <a:t>Employee Discounts: Special pricing on company products or services.</a:t>
            </a:r>
          </a:p>
          <a:p>
            <a:pPr marL="0" indent="0" algn="just">
              <a:buNone/>
            </a:pPr>
            <a:r>
              <a:rPr lang="en-US" sz="2000" b="1" dirty="0">
                <a:solidFill>
                  <a:schemeClr val="bg2"/>
                </a:solidFill>
              </a:rPr>
              <a:t>Social Recognition:</a:t>
            </a:r>
          </a:p>
          <a:p>
            <a:pPr algn="just">
              <a:buFont typeface="Wingdings" panose="05000000000000000000" pitchFamily="2" charset="2"/>
              <a:buChar char="Ø"/>
            </a:pPr>
            <a:r>
              <a:rPr lang="en-US" sz="2000" dirty="0">
                <a:solidFill>
                  <a:schemeClr val="bg2"/>
                </a:solidFill>
              </a:rPr>
              <a:t>Peer Recognition Programs: Allowing employees to recognize each other's efforts and achievements.</a:t>
            </a:r>
          </a:p>
          <a:p>
            <a:pPr algn="just">
              <a:buFont typeface="Wingdings" panose="05000000000000000000" pitchFamily="2" charset="2"/>
              <a:buChar char="Ø"/>
            </a:pPr>
            <a:r>
              <a:rPr lang="en-US" sz="2000" dirty="0">
                <a:solidFill>
                  <a:schemeClr val="bg2"/>
                </a:solidFill>
              </a:rPr>
              <a:t>Team-Building Events: Company retreats, holiday parties, or team outings that encourage bonding and morale.</a:t>
            </a:r>
          </a:p>
          <a:p>
            <a:pPr marL="0" indent="0" algn="just">
              <a:buNone/>
            </a:pPr>
            <a:r>
              <a:rPr lang="en-US" sz="2000" b="1" dirty="0">
                <a:solidFill>
                  <a:schemeClr val="bg2"/>
                </a:solidFill>
              </a:rPr>
              <a:t>Job Design:</a:t>
            </a:r>
          </a:p>
          <a:p>
            <a:pPr algn="just">
              <a:buFont typeface="Wingdings" panose="05000000000000000000" pitchFamily="2" charset="2"/>
              <a:buChar char="Ø"/>
            </a:pPr>
            <a:r>
              <a:rPr lang="en-US" sz="2000" dirty="0">
                <a:solidFill>
                  <a:schemeClr val="bg2"/>
                </a:solidFill>
              </a:rPr>
              <a:t>Job Enrichment: Adding variety and more complex tasks to a role to increase job satisfaction.</a:t>
            </a:r>
          </a:p>
          <a:p>
            <a:pPr algn="just">
              <a:buFont typeface="Wingdings" panose="05000000000000000000" pitchFamily="2" charset="2"/>
              <a:buChar char="Ø"/>
            </a:pPr>
            <a:r>
              <a:rPr lang="en-US" sz="2000" dirty="0">
                <a:solidFill>
                  <a:schemeClr val="bg2"/>
                </a:solidFill>
              </a:rPr>
              <a:t>Job Empowerment: Giving employees more autonomy and control over their work.</a:t>
            </a:r>
          </a:p>
          <a:p>
            <a:pPr marL="0" indent="0" algn="just">
              <a:buNone/>
            </a:pPr>
            <a:endParaRPr lang="cs-CZ" sz="2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4116792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Strategic</a:t>
            </a:r>
            <a:r>
              <a:rPr lang="cs-CZ" sz="3300" b="1" dirty="0">
                <a:solidFill>
                  <a:schemeClr val="bg2"/>
                </a:solidFill>
                <a:effectLst/>
                <a:latin typeface="+mn-lt"/>
              </a:rPr>
              <a:t> and </a:t>
            </a:r>
            <a:r>
              <a:rPr lang="cs-CZ" sz="3300" b="1" dirty="0" err="1">
                <a:solidFill>
                  <a:schemeClr val="bg2"/>
                </a:solidFill>
                <a:effectLst/>
                <a:latin typeface="+mn-lt"/>
              </a:rPr>
              <a:t>total</a:t>
            </a:r>
            <a:r>
              <a:rPr lang="cs-CZ" sz="3300" b="1" dirty="0">
                <a:solidFill>
                  <a:schemeClr val="bg2"/>
                </a:solidFill>
                <a:effectLst/>
                <a:latin typeface="+mn-lt"/>
              </a:rPr>
              <a:t> </a:t>
            </a:r>
            <a:r>
              <a:rPr lang="cs-CZ" sz="3300" b="1" dirty="0" err="1">
                <a:solidFill>
                  <a:schemeClr val="bg2"/>
                </a:solidFill>
                <a:effectLst/>
                <a:latin typeface="+mn-lt"/>
              </a:rPr>
              <a:t>reward</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cs-CZ" sz="2400" dirty="0" err="1">
                <a:solidFill>
                  <a:schemeClr val="bg2"/>
                </a:solidFill>
              </a:rPr>
              <a:t>There</a:t>
            </a:r>
            <a:r>
              <a:rPr lang="cs-CZ" sz="2400" dirty="0">
                <a:solidFill>
                  <a:schemeClr val="bg2"/>
                </a:solidFill>
              </a:rPr>
              <a:t> </a:t>
            </a:r>
            <a:r>
              <a:rPr lang="cs-CZ" sz="2400" dirty="0" err="1">
                <a:solidFill>
                  <a:schemeClr val="bg2"/>
                </a:solidFill>
              </a:rPr>
              <a:t>is</a:t>
            </a:r>
            <a:r>
              <a:rPr lang="cs-CZ" sz="2400" dirty="0">
                <a:solidFill>
                  <a:schemeClr val="bg2"/>
                </a:solidFill>
              </a:rPr>
              <a:t> a </a:t>
            </a:r>
            <a:r>
              <a:rPr lang="cs-CZ" sz="2400" dirty="0" err="1">
                <a:solidFill>
                  <a:schemeClr val="bg2"/>
                </a:solidFill>
              </a:rPr>
              <a:t>range</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purposes</a:t>
            </a:r>
            <a:r>
              <a:rPr lang="cs-CZ" sz="2400" dirty="0">
                <a:solidFill>
                  <a:schemeClr val="bg2"/>
                </a:solidFill>
              </a:rPr>
              <a:t> </a:t>
            </a:r>
            <a:r>
              <a:rPr lang="cs-CZ" sz="2400" dirty="0" err="1">
                <a:solidFill>
                  <a:schemeClr val="bg2"/>
                </a:solidFill>
              </a:rPr>
              <a:t>thet</a:t>
            </a:r>
            <a:r>
              <a:rPr lang="cs-CZ" sz="2400" dirty="0">
                <a:solidFill>
                  <a:schemeClr val="bg2"/>
                </a:solidFill>
              </a:rPr>
              <a:t> a </a:t>
            </a:r>
            <a:r>
              <a:rPr lang="cs-CZ" sz="2400" dirty="0" err="1">
                <a:solidFill>
                  <a:schemeClr val="bg2"/>
                </a:solidFill>
              </a:rPr>
              <a:t>reward</a:t>
            </a:r>
            <a:r>
              <a:rPr lang="cs-CZ" sz="2400" dirty="0">
                <a:solidFill>
                  <a:schemeClr val="bg2"/>
                </a:solidFill>
              </a:rPr>
              <a:t> </a:t>
            </a:r>
            <a:r>
              <a:rPr lang="cs-CZ" sz="2400" dirty="0" err="1">
                <a:solidFill>
                  <a:schemeClr val="bg2"/>
                </a:solidFill>
              </a:rPr>
              <a:t>system</a:t>
            </a:r>
            <a:r>
              <a:rPr lang="cs-CZ" sz="2400" dirty="0">
                <a:solidFill>
                  <a:schemeClr val="bg2"/>
                </a:solidFill>
              </a:rPr>
              <a:t> </a:t>
            </a:r>
            <a:r>
              <a:rPr lang="cs-CZ" sz="2400" dirty="0" err="1">
                <a:solidFill>
                  <a:schemeClr val="bg2"/>
                </a:solidFill>
              </a:rPr>
              <a:t>serves</a:t>
            </a:r>
            <a:r>
              <a:rPr lang="cs-CZ" sz="2400" dirty="0">
                <a:solidFill>
                  <a:schemeClr val="bg2"/>
                </a:solidFill>
              </a:rPr>
              <a:t> and many </a:t>
            </a:r>
            <a:r>
              <a:rPr lang="cs-CZ" sz="2400" dirty="0" err="1">
                <a:solidFill>
                  <a:schemeClr val="bg2"/>
                </a:solidFill>
              </a:rPr>
              <a:t>aspects</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work</a:t>
            </a:r>
            <a:r>
              <a:rPr lang="cs-CZ" sz="2400" dirty="0">
                <a:solidFill>
                  <a:schemeClr val="bg2"/>
                </a:solidFill>
              </a:rPr>
              <a:t> </a:t>
            </a:r>
            <a:r>
              <a:rPr lang="cs-CZ" sz="2400" dirty="0" err="1">
                <a:solidFill>
                  <a:schemeClr val="bg2"/>
                </a:solidFill>
              </a:rPr>
              <a:t>tha</a:t>
            </a:r>
            <a:r>
              <a:rPr lang="cs-CZ" sz="2400" dirty="0">
                <a:solidFill>
                  <a:schemeClr val="bg2"/>
                </a:solidFill>
              </a:rPr>
              <a:t> </a:t>
            </a:r>
            <a:r>
              <a:rPr lang="cs-CZ" sz="2400" dirty="0" err="1">
                <a:solidFill>
                  <a:schemeClr val="bg2"/>
                </a:solidFill>
              </a:rPr>
              <a:t>can</a:t>
            </a:r>
            <a:r>
              <a:rPr lang="cs-CZ" sz="2400" dirty="0">
                <a:solidFill>
                  <a:schemeClr val="bg2"/>
                </a:solidFill>
              </a:rPr>
              <a:t> </a:t>
            </a:r>
            <a:r>
              <a:rPr lang="cs-CZ" sz="2400" dirty="0" err="1">
                <a:solidFill>
                  <a:schemeClr val="bg2"/>
                </a:solidFill>
              </a:rPr>
              <a:t>be</a:t>
            </a:r>
            <a:r>
              <a:rPr lang="cs-CZ" sz="2400" dirty="0">
                <a:solidFill>
                  <a:schemeClr val="bg2"/>
                </a:solidFill>
              </a:rPr>
              <a:t> </a:t>
            </a:r>
            <a:r>
              <a:rPr lang="cs-CZ" sz="2400" dirty="0" err="1">
                <a:solidFill>
                  <a:schemeClr val="bg2"/>
                </a:solidFill>
              </a:rPr>
              <a:t>considered</a:t>
            </a:r>
            <a:r>
              <a:rPr lang="cs-CZ" sz="2400" dirty="0">
                <a:solidFill>
                  <a:schemeClr val="bg2"/>
                </a:solidFill>
              </a:rPr>
              <a:t> </a:t>
            </a:r>
            <a:r>
              <a:rPr lang="cs-CZ" sz="2400" dirty="0" err="1">
                <a:solidFill>
                  <a:schemeClr val="bg2"/>
                </a:solidFill>
              </a:rPr>
              <a:t>rewarding</a:t>
            </a:r>
            <a:r>
              <a:rPr lang="cs-CZ" sz="2400" dirty="0">
                <a:solidFill>
                  <a:schemeClr val="bg2"/>
                </a:solidFill>
              </a:rPr>
              <a:t>.</a:t>
            </a:r>
          </a:p>
          <a:p>
            <a:pPr marL="0" indent="0" algn="just">
              <a:buNone/>
            </a:pPr>
            <a:r>
              <a:rPr lang="cs-CZ" sz="2400" dirty="0" err="1">
                <a:solidFill>
                  <a:schemeClr val="bg2"/>
                </a:solidFill>
              </a:rPr>
              <a:t>Priorities</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reward</a:t>
            </a:r>
            <a:r>
              <a:rPr lang="cs-CZ" sz="2400" dirty="0">
                <a:solidFill>
                  <a:schemeClr val="bg2"/>
                </a:solidFill>
              </a:rPr>
              <a:t> </a:t>
            </a:r>
            <a:r>
              <a:rPr lang="cs-CZ" sz="2400" dirty="0" err="1">
                <a:solidFill>
                  <a:schemeClr val="bg2"/>
                </a:solidFill>
              </a:rPr>
              <a:t>policy</a:t>
            </a:r>
            <a:r>
              <a:rPr lang="cs-CZ" sz="2400" dirty="0">
                <a:solidFill>
                  <a:schemeClr val="bg2"/>
                </a:solidFill>
              </a:rPr>
              <a:t> </a:t>
            </a:r>
            <a:r>
              <a:rPr lang="cs-CZ" sz="2400" dirty="0" err="1">
                <a:solidFill>
                  <a:schemeClr val="bg2"/>
                </a:solidFill>
              </a:rPr>
              <a:t>coresponds</a:t>
            </a:r>
            <a:r>
              <a:rPr lang="cs-CZ" sz="2400" dirty="0">
                <a:solidFill>
                  <a:schemeClr val="bg2"/>
                </a:solidFill>
              </a:rPr>
              <a:t> </a:t>
            </a:r>
            <a:r>
              <a:rPr lang="cs-CZ" sz="2400" dirty="0" err="1">
                <a:solidFill>
                  <a:schemeClr val="bg2"/>
                </a:solidFill>
              </a:rPr>
              <a:t>with</a:t>
            </a:r>
            <a:r>
              <a:rPr lang="cs-CZ" sz="2400" dirty="0">
                <a:solidFill>
                  <a:schemeClr val="bg2"/>
                </a:solidFill>
              </a:rPr>
              <a:t> HR </a:t>
            </a:r>
            <a:r>
              <a:rPr lang="cs-CZ" sz="2400" dirty="0" err="1">
                <a:solidFill>
                  <a:schemeClr val="bg2"/>
                </a:solidFill>
              </a:rPr>
              <a:t>strategy</a:t>
            </a:r>
            <a:r>
              <a:rPr lang="cs-CZ" sz="2400" dirty="0">
                <a:solidFill>
                  <a:schemeClr val="bg2"/>
                </a:solidFill>
              </a:rPr>
              <a:t>.</a:t>
            </a:r>
          </a:p>
          <a:p>
            <a:pPr marL="0" indent="0" algn="just">
              <a:buNone/>
            </a:pPr>
            <a:r>
              <a:rPr lang="cs-CZ" sz="2400" dirty="0" err="1">
                <a:solidFill>
                  <a:schemeClr val="bg2"/>
                </a:solidFill>
              </a:rPr>
              <a:t>Total</a:t>
            </a:r>
            <a:r>
              <a:rPr lang="cs-CZ" sz="2400" dirty="0">
                <a:solidFill>
                  <a:schemeClr val="bg2"/>
                </a:solidFill>
              </a:rPr>
              <a:t> </a:t>
            </a:r>
            <a:r>
              <a:rPr lang="cs-CZ" sz="2400" dirty="0" err="1">
                <a:solidFill>
                  <a:schemeClr val="bg2"/>
                </a:solidFill>
              </a:rPr>
              <a:t>reward</a:t>
            </a:r>
            <a:r>
              <a:rPr lang="cs-CZ" sz="2400" dirty="0">
                <a:solidFill>
                  <a:schemeClr val="bg2"/>
                </a:solidFill>
              </a:rPr>
              <a:t> </a:t>
            </a:r>
          </a:p>
          <a:p>
            <a:pPr marL="0" indent="0" algn="just">
              <a:buNone/>
            </a:pPr>
            <a:r>
              <a:rPr lang="cs-CZ" sz="2400" dirty="0">
                <a:solidFill>
                  <a:schemeClr val="bg2"/>
                </a:solidFill>
              </a:rPr>
              <a:t>All </a:t>
            </a:r>
            <a:r>
              <a:rPr lang="cs-CZ" sz="2400" dirty="0" err="1">
                <a:solidFill>
                  <a:schemeClr val="bg2"/>
                </a:solidFill>
              </a:rPr>
              <a:t>of</a:t>
            </a:r>
            <a:r>
              <a:rPr lang="cs-CZ" sz="2400" dirty="0">
                <a:solidFill>
                  <a:schemeClr val="bg2"/>
                </a:solidFill>
              </a:rPr>
              <a:t> </a:t>
            </a:r>
            <a:r>
              <a:rPr lang="cs-CZ" sz="2400" dirty="0" err="1">
                <a:solidFill>
                  <a:schemeClr val="bg2"/>
                </a:solidFill>
              </a:rPr>
              <a:t>the</a:t>
            </a:r>
            <a:r>
              <a:rPr lang="cs-CZ" sz="2400" dirty="0">
                <a:solidFill>
                  <a:schemeClr val="bg2"/>
                </a:solidFill>
              </a:rPr>
              <a:t> </a:t>
            </a:r>
            <a:r>
              <a:rPr lang="cs-CZ" sz="2400" dirty="0" err="1">
                <a:solidFill>
                  <a:schemeClr val="bg2"/>
                </a:solidFill>
              </a:rPr>
              <a:t>tools</a:t>
            </a:r>
            <a:r>
              <a:rPr lang="cs-CZ" sz="2400" dirty="0">
                <a:solidFill>
                  <a:schemeClr val="bg2"/>
                </a:solidFill>
              </a:rPr>
              <a:t> </a:t>
            </a:r>
            <a:r>
              <a:rPr lang="cs-CZ" sz="2400" dirty="0" err="1">
                <a:solidFill>
                  <a:schemeClr val="bg2"/>
                </a:solidFill>
              </a:rPr>
              <a:t>available</a:t>
            </a:r>
            <a:r>
              <a:rPr lang="cs-CZ" sz="2400" dirty="0">
                <a:solidFill>
                  <a:schemeClr val="bg2"/>
                </a:solidFill>
              </a:rPr>
              <a:t> to </a:t>
            </a:r>
            <a:r>
              <a:rPr lang="cs-CZ" sz="2400" dirty="0" err="1">
                <a:solidFill>
                  <a:schemeClr val="bg2"/>
                </a:solidFill>
              </a:rPr>
              <a:t>teh</a:t>
            </a:r>
            <a:r>
              <a:rPr lang="cs-CZ" sz="2400" dirty="0">
                <a:solidFill>
                  <a:schemeClr val="bg2"/>
                </a:solidFill>
              </a:rPr>
              <a:t> </a:t>
            </a:r>
            <a:r>
              <a:rPr lang="cs-CZ" sz="2400" dirty="0" err="1">
                <a:solidFill>
                  <a:schemeClr val="bg2"/>
                </a:solidFill>
              </a:rPr>
              <a:t>employer</a:t>
            </a:r>
            <a:r>
              <a:rPr lang="cs-CZ" sz="2400" dirty="0">
                <a:solidFill>
                  <a:schemeClr val="bg2"/>
                </a:solidFill>
              </a:rPr>
              <a:t> </a:t>
            </a:r>
            <a:r>
              <a:rPr lang="cs-CZ" sz="2400" dirty="0" err="1">
                <a:solidFill>
                  <a:schemeClr val="bg2"/>
                </a:solidFill>
              </a:rPr>
              <a:t>that</a:t>
            </a:r>
            <a:r>
              <a:rPr lang="cs-CZ" sz="2400" dirty="0">
                <a:solidFill>
                  <a:schemeClr val="bg2"/>
                </a:solidFill>
              </a:rPr>
              <a:t> </a:t>
            </a:r>
            <a:r>
              <a:rPr lang="cs-CZ" sz="2400" dirty="0" err="1">
                <a:solidFill>
                  <a:schemeClr val="bg2"/>
                </a:solidFill>
              </a:rPr>
              <a:t>may</a:t>
            </a:r>
            <a:r>
              <a:rPr lang="cs-CZ" sz="2400" dirty="0">
                <a:solidFill>
                  <a:schemeClr val="bg2"/>
                </a:solidFill>
              </a:rPr>
              <a:t> </a:t>
            </a:r>
            <a:r>
              <a:rPr lang="cs-CZ" sz="2400" dirty="0" err="1">
                <a:solidFill>
                  <a:schemeClr val="bg2"/>
                </a:solidFill>
              </a:rPr>
              <a:t>be</a:t>
            </a:r>
            <a:r>
              <a:rPr lang="cs-CZ" sz="2400" dirty="0">
                <a:solidFill>
                  <a:schemeClr val="bg2"/>
                </a:solidFill>
              </a:rPr>
              <a:t> </a:t>
            </a:r>
            <a:r>
              <a:rPr lang="cs-CZ" sz="2400" dirty="0" err="1">
                <a:solidFill>
                  <a:schemeClr val="bg2"/>
                </a:solidFill>
              </a:rPr>
              <a:t>used</a:t>
            </a:r>
            <a:r>
              <a:rPr lang="cs-CZ" sz="2400" dirty="0">
                <a:solidFill>
                  <a:schemeClr val="bg2"/>
                </a:solidFill>
              </a:rPr>
              <a:t> to </a:t>
            </a:r>
            <a:r>
              <a:rPr lang="cs-CZ" sz="2400" dirty="0" err="1">
                <a:solidFill>
                  <a:schemeClr val="bg2"/>
                </a:solidFill>
              </a:rPr>
              <a:t>attract</a:t>
            </a:r>
            <a:r>
              <a:rPr lang="cs-CZ" sz="2400" dirty="0">
                <a:solidFill>
                  <a:schemeClr val="bg2"/>
                </a:solidFill>
              </a:rPr>
              <a:t>, </a:t>
            </a:r>
            <a:r>
              <a:rPr lang="cs-CZ" sz="2400" dirty="0" err="1">
                <a:solidFill>
                  <a:schemeClr val="bg2"/>
                </a:solidFill>
              </a:rPr>
              <a:t>motivate</a:t>
            </a:r>
            <a:r>
              <a:rPr lang="cs-CZ" sz="2400" dirty="0">
                <a:solidFill>
                  <a:schemeClr val="bg2"/>
                </a:solidFill>
              </a:rPr>
              <a:t> and </a:t>
            </a:r>
            <a:r>
              <a:rPr lang="cs-CZ" sz="2400" dirty="0" err="1">
                <a:solidFill>
                  <a:schemeClr val="bg2"/>
                </a:solidFill>
              </a:rPr>
              <a:t>retain</a:t>
            </a:r>
            <a:r>
              <a:rPr lang="cs-CZ" sz="2400" dirty="0">
                <a:solidFill>
                  <a:schemeClr val="bg2"/>
                </a:solidFill>
              </a:rPr>
              <a:t> </a:t>
            </a:r>
            <a:r>
              <a:rPr lang="cs-CZ" sz="2400" dirty="0" err="1">
                <a:solidFill>
                  <a:schemeClr val="bg2"/>
                </a:solidFill>
              </a:rPr>
              <a:t>employees</a:t>
            </a:r>
            <a:r>
              <a:rPr lang="cs-CZ" sz="2400" dirty="0">
                <a:solidFill>
                  <a:schemeClr val="bg2"/>
                </a:solidFill>
              </a:rPr>
              <a:t> </a:t>
            </a:r>
            <a:r>
              <a:rPr lang="cs-CZ" sz="2400" dirty="0" err="1">
                <a:solidFill>
                  <a:schemeClr val="bg2"/>
                </a:solidFill>
              </a:rPr>
              <a:t>perceives</a:t>
            </a:r>
            <a:r>
              <a:rPr lang="cs-CZ" sz="2400" dirty="0">
                <a:solidFill>
                  <a:schemeClr val="bg2"/>
                </a:solidFill>
              </a:rPr>
              <a:t> to </a:t>
            </a:r>
            <a:r>
              <a:rPr lang="cs-CZ" sz="2400" dirty="0" err="1">
                <a:solidFill>
                  <a:schemeClr val="bg2"/>
                </a:solidFill>
              </a:rPr>
              <a:t>be</a:t>
            </a:r>
            <a:r>
              <a:rPr lang="cs-CZ" sz="2400" dirty="0">
                <a:solidFill>
                  <a:schemeClr val="bg2"/>
                </a:solidFill>
              </a:rPr>
              <a:t> a </a:t>
            </a:r>
            <a:r>
              <a:rPr lang="cs-CZ" sz="2400" dirty="0" err="1">
                <a:solidFill>
                  <a:schemeClr val="bg2"/>
                </a:solidFill>
              </a:rPr>
              <a:t>value</a:t>
            </a:r>
            <a:r>
              <a:rPr lang="cs-CZ" sz="2400" dirty="0">
                <a:solidFill>
                  <a:schemeClr val="bg2"/>
                </a:solidFill>
              </a:rPr>
              <a:t> </a:t>
            </a:r>
            <a:r>
              <a:rPr lang="cs-CZ" sz="2400" dirty="0" err="1">
                <a:solidFill>
                  <a:schemeClr val="bg2"/>
                </a:solidFill>
              </a:rPr>
              <a:t>resulting</a:t>
            </a:r>
            <a:r>
              <a:rPr lang="cs-CZ" sz="2400" dirty="0">
                <a:solidFill>
                  <a:schemeClr val="bg2"/>
                </a:solidFill>
              </a:rPr>
              <a:t> </a:t>
            </a:r>
            <a:r>
              <a:rPr lang="cs-CZ" sz="2400" dirty="0" err="1">
                <a:solidFill>
                  <a:schemeClr val="bg2"/>
                </a:solidFill>
              </a:rPr>
              <a:t>from</a:t>
            </a:r>
            <a:r>
              <a:rPr lang="cs-CZ" sz="2400" dirty="0">
                <a:solidFill>
                  <a:schemeClr val="bg2"/>
                </a:solidFill>
              </a:rPr>
              <a:t> </a:t>
            </a:r>
            <a:r>
              <a:rPr lang="cs-CZ" sz="2400" dirty="0" err="1">
                <a:solidFill>
                  <a:schemeClr val="bg2"/>
                </a:solidFill>
              </a:rPr>
              <a:t>the</a:t>
            </a:r>
            <a:r>
              <a:rPr lang="cs-CZ" sz="2400" dirty="0">
                <a:solidFill>
                  <a:schemeClr val="bg2"/>
                </a:solidFill>
              </a:rPr>
              <a:t> </a:t>
            </a:r>
            <a:r>
              <a:rPr lang="cs-CZ" sz="2400" dirty="0" err="1">
                <a:solidFill>
                  <a:schemeClr val="bg2"/>
                </a:solidFill>
              </a:rPr>
              <a:t>employment</a:t>
            </a:r>
            <a:r>
              <a:rPr lang="cs-CZ" sz="2400" dirty="0">
                <a:solidFill>
                  <a:schemeClr val="bg2"/>
                </a:solidFill>
              </a:rPr>
              <a:t> </a:t>
            </a:r>
            <a:r>
              <a:rPr lang="cs-CZ" sz="2400" dirty="0" err="1">
                <a:solidFill>
                  <a:schemeClr val="bg2"/>
                </a:solidFill>
              </a:rPr>
              <a:t>relationship</a:t>
            </a:r>
            <a:r>
              <a:rPr lang="cs-CZ" sz="2400" dirty="0">
                <a:solidFill>
                  <a:schemeClr val="bg2"/>
                </a:solidFill>
              </a:rPr>
              <a:t>.</a:t>
            </a: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131977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E</a:t>
            </a:r>
            <a:r>
              <a:rPr lang="en-US" sz="3300" b="1" dirty="0" err="1">
                <a:solidFill>
                  <a:schemeClr val="bg2"/>
                </a:solidFill>
                <a:effectLst/>
                <a:latin typeface="+mn-lt"/>
              </a:rPr>
              <a:t>ffectiveness</a:t>
            </a:r>
            <a:r>
              <a:rPr lang="en-US" sz="3300" b="1" dirty="0">
                <a:solidFill>
                  <a:schemeClr val="bg2"/>
                </a:solidFill>
                <a:effectLst/>
                <a:latin typeface="+mn-lt"/>
              </a:rPr>
              <a:t> of a reward system</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cs-CZ" sz="2400" dirty="0" err="1">
                <a:solidFill>
                  <a:schemeClr val="bg2"/>
                </a:solidFill>
              </a:rPr>
              <a:t>Combintion</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quantitative</a:t>
            </a:r>
            <a:r>
              <a:rPr lang="cs-CZ" sz="2400" dirty="0">
                <a:solidFill>
                  <a:schemeClr val="bg2"/>
                </a:solidFill>
              </a:rPr>
              <a:t> and </a:t>
            </a:r>
            <a:r>
              <a:rPr lang="cs-CZ" sz="2400" dirty="0" err="1">
                <a:solidFill>
                  <a:schemeClr val="bg2"/>
                </a:solidFill>
              </a:rPr>
              <a:t>qualitative</a:t>
            </a:r>
            <a:r>
              <a:rPr lang="cs-CZ" sz="2400" dirty="0">
                <a:solidFill>
                  <a:schemeClr val="bg2"/>
                </a:solidFill>
              </a:rPr>
              <a:t> </a:t>
            </a:r>
            <a:r>
              <a:rPr lang="cs-CZ" sz="2400" dirty="0" err="1">
                <a:solidFill>
                  <a:schemeClr val="bg2"/>
                </a:solidFill>
              </a:rPr>
              <a:t>metrics</a:t>
            </a:r>
            <a:endParaRPr lang="cs-CZ" sz="2400" dirty="0">
              <a:solidFill>
                <a:schemeClr val="bg2"/>
              </a:solidFill>
            </a:endParaRPr>
          </a:p>
          <a:p>
            <a:pPr marL="0" indent="0" algn="just">
              <a:buNone/>
            </a:pPr>
            <a:r>
              <a:rPr lang="cs-CZ" sz="2400" dirty="0" err="1">
                <a:solidFill>
                  <a:schemeClr val="bg2"/>
                </a:solidFill>
              </a:rPr>
              <a:t>Aim</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measure</a:t>
            </a:r>
            <a:r>
              <a:rPr lang="cs-CZ" sz="2400" dirty="0">
                <a:solidFill>
                  <a:schemeClr val="bg2"/>
                </a:solidFill>
              </a:rPr>
              <a:t>: </a:t>
            </a:r>
            <a:r>
              <a:rPr lang="en-US" sz="2400" dirty="0">
                <a:solidFill>
                  <a:schemeClr val="bg2"/>
                </a:solidFill>
              </a:rPr>
              <a:t>how well the reward system is influencing job satisfaction, performance, and turnover rates, among other factors</a:t>
            </a:r>
            <a:endParaRPr lang="cs-CZ" sz="2400" dirty="0">
              <a:solidFill>
                <a:schemeClr val="bg2"/>
              </a:solidFill>
            </a:endParaRPr>
          </a:p>
          <a:p>
            <a:pPr marL="457200" indent="-457200" algn="just">
              <a:buAutoNum type="arabicPeriod"/>
            </a:pPr>
            <a:r>
              <a:rPr lang="cs-CZ" sz="2400" dirty="0">
                <a:solidFill>
                  <a:schemeClr val="bg2"/>
                </a:solidFill>
              </a:rPr>
              <a:t>Job </a:t>
            </a:r>
            <a:r>
              <a:rPr lang="cs-CZ" sz="2400" dirty="0" err="1">
                <a:solidFill>
                  <a:schemeClr val="bg2"/>
                </a:solidFill>
              </a:rPr>
              <a:t>satisfaction</a:t>
            </a:r>
            <a:r>
              <a:rPr lang="cs-CZ" sz="2400" dirty="0">
                <a:solidFill>
                  <a:schemeClr val="bg2"/>
                </a:solidFill>
              </a:rPr>
              <a:t> (</a:t>
            </a:r>
            <a:r>
              <a:rPr lang="cs-CZ" sz="2400" dirty="0" err="1">
                <a:solidFill>
                  <a:schemeClr val="bg2"/>
                </a:solidFill>
              </a:rPr>
              <a:t>surveys</a:t>
            </a:r>
            <a:r>
              <a:rPr lang="cs-CZ" sz="2400" dirty="0">
                <a:solidFill>
                  <a:schemeClr val="bg2"/>
                </a:solidFill>
              </a:rPr>
              <a:t> and </a:t>
            </a:r>
            <a:r>
              <a:rPr lang="cs-CZ" sz="2400" dirty="0" err="1">
                <a:solidFill>
                  <a:schemeClr val="bg2"/>
                </a:solidFill>
              </a:rPr>
              <a:t>questionnaires</a:t>
            </a:r>
            <a:r>
              <a:rPr lang="cs-CZ" sz="2400" dirty="0">
                <a:solidFill>
                  <a:schemeClr val="bg2"/>
                </a:solidFill>
              </a:rPr>
              <a:t>, exit </a:t>
            </a:r>
            <a:r>
              <a:rPr lang="cs-CZ" sz="2400" dirty="0" err="1">
                <a:solidFill>
                  <a:schemeClr val="bg2"/>
                </a:solidFill>
              </a:rPr>
              <a:t>interviews</a:t>
            </a:r>
            <a:r>
              <a:rPr lang="cs-CZ" sz="2400" dirty="0">
                <a:solidFill>
                  <a:schemeClr val="bg2"/>
                </a:solidFill>
              </a:rPr>
              <a:t>)</a:t>
            </a:r>
          </a:p>
          <a:p>
            <a:pPr marL="457200" indent="-457200" algn="just">
              <a:buAutoNum type="arabicPeriod"/>
            </a:pPr>
            <a:r>
              <a:rPr lang="cs-CZ" sz="2400" dirty="0">
                <a:solidFill>
                  <a:schemeClr val="bg2"/>
                </a:solidFill>
              </a:rPr>
              <a:t>Performance (performance </a:t>
            </a:r>
            <a:r>
              <a:rPr lang="cs-CZ" sz="2400" dirty="0" err="1">
                <a:solidFill>
                  <a:schemeClr val="bg2"/>
                </a:solidFill>
              </a:rPr>
              <a:t>metrics</a:t>
            </a:r>
            <a:r>
              <a:rPr lang="cs-CZ" sz="2400" dirty="0">
                <a:solidFill>
                  <a:schemeClr val="bg2"/>
                </a:solidFill>
              </a:rPr>
              <a:t>, 360-degree feedback, KPI)</a:t>
            </a:r>
          </a:p>
          <a:p>
            <a:pPr marL="457200" indent="-457200" algn="just">
              <a:buAutoNum type="arabicPeriod"/>
            </a:pPr>
            <a:r>
              <a:rPr lang="cs-CZ" sz="2400" dirty="0" err="1">
                <a:solidFill>
                  <a:schemeClr val="bg2"/>
                </a:solidFill>
              </a:rPr>
              <a:t>Turnover</a:t>
            </a:r>
            <a:r>
              <a:rPr lang="cs-CZ" sz="2400" dirty="0">
                <a:solidFill>
                  <a:schemeClr val="bg2"/>
                </a:solidFill>
              </a:rPr>
              <a:t> </a:t>
            </a:r>
            <a:r>
              <a:rPr lang="cs-CZ" sz="2400" dirty="0" err="1">
                <a:solidFill>
                  <a:schemeClr val="bg2"/>
                </a:solidFill>
              </a:rPr>
              <a:t>rates</a:t>
            </a:r>
            <a:r>
              <a:rPr lang="cs-CZ" sz="2400" dirty="0">
                <a:solidFill>
                  <a:schemeClr val="bg2"/>
                </a:solidFill>
              </a:rPr>
              <a:t> (</a:t>
            </a:r>
            <a:r>
              <a:rPr lang="cs-CZ" sz="2400" dirty="0" err="1">
                <a:solidFill>
                  <a:schemeClr val="bg2"/>
                </a:solidFill>
              </a:rPr>
              <a:t>turnover</a:t>
            </a:r>
            <a:r>
              <a:rPr lang="cs-CZ" sz="2400" dirty="0">
                <a:solidFill>
                  <a:schemeClr val="bg2"/>
                </a:solidFill>
              </a:rPr>
              <a:t> </a:t>
            </a:r>
            <a:r>
              <a:rPr lang="cs-CZ" sz="2400" dirty="0" err="1">
                <a:solidFill>
                  <a:schemeClr val="bg2"/>
                </a:solidFill>
              </a:rPr>
              <a:t>rate</a:t>
            </a:r>
            <a:r>
              <a:rPr lang="cs-CZ" sz="2400" dirty="0">
                <a:solidFill>
                  <a:schemeClr val="bg2"/>
                </a:solidFill>
              </a:rPr>
              <a:t> </a:t>
            </a:r>
            <a:r>
              <a:rPr lang="cs-CZ" sz="2400" dirty="0" err="1">
                <a:solidFill>
                  <a:schemeClr val="bg2"/>
                </a:solidFill>
              </a:rPr>
              <a:t>analysis</a:t>
            </a:r>
            <a:r>
              <a:rPr lang="cs-CZ" sz="2400" dirty="0">
                <a:solidFill>
                  <a:schemeClr val="bg2"/>
                </a:solidFill>
              </a:rPr>
              <a:t>, </a:t>
            </a:r>
            <a:r>
              <a:rPr lang="cs-CZ" sz="2400" dirty="0" err="1">
                <a:solidFill>
                  <a:schemeClr val="bg2"/>
                </a:solidFill>
              </a:rPr>
              <a:t>voluntary</a:t>
            </a:r>
            <a:r>
              <a:rPr lang="cs-CZ" sz="2400" dirty="0">
                <a:solidFill>
                  <a:schemeClr val="bg2"/>
                </a:solidFill>
              </a:rPr>
              <a:t> </a:t>
            </a:r>
            <a:r>
              <a:rPr lang="cs-CZ" sz="2400" dirty="0" err="1">
                <a:solidFill>
                  <a:schemeClr val="bg2"/>
                </a:solidFill>
              </a:rPr>
              <a:t>turnover</a:t>
            </a:r>
            <a:r>
              <a:rPr lang="cs-CZ" sz="2400" dirty="0">
                <a:solidFill>
                  <a:schemeClr val="bg2"/>
                </a:solidFill>
              </a:rPr>
              <a:t>)</a:t>
            </a:r>
          </a:p>
          <a:p>
            <a:pPr marL="457200" indent="-457200" algn="just">
              <a:buAutoNum type="arabicPeriod"/>
            </a:pPr>
            <a:r>
              <a:rPr lang="cs-CZ" sz="2400" dirty="0" err="1">
                <a:solidFill>
                  <a:schemeClr val="bg2"/>
                </a:solidFill>
              </a:rPr>
              <a:t>Additional</a:t>
            </a:r>
            <a:r>
              <a:rPr lang="cs-CZ" sz="2400" dirty="0">
                <a:solidFill>
                  <a:schemeClr val="bg2"/>
                </a:solidFill>
              </a:rPr>
              <a:t> </a:t>
            </a:r>
            <a:r>
              <a:rPr lang="cs-CZ" sz="2400" dirty="0" err="1">
                <a:solidFill>
                  <a:schemeClr val="bg2"/>
                </a:solidFill>
              </a:rPr>
              <a:t>tools</a:t>
            </a:r>
            <a:r>
              <a:rPr lang="cs-CZ" sz="2400" dirty="0">
                <a:solidFill>
                  <a:schemeClr val="bg2"/>
                </a:solidFill>
              </a:rPr>
              <a:t> and </a:t>
            </a:r>
            <a:r>
              <a:rPr lang="cs-CZ" sz="2400" dirty="0" err="1">
                <a:solidFill>
                  <a:schemeClr val="bg2"/>
                </a:solidFill>
              </a:rPr>
              <a:t>metrics</a:t>
            </a:r>
            <a:r>
              <a:rPr lang="cs-CZ" sz="2400" dirty="0">
                <a:solidFill>
                  <a:schemeClr val="bg2"/>
                </a:solidFill>
              </a:rPr>
              <a:t> (</a:t>
            </a:r>
            <a:r>
              <a:rPr lang="cs-CZ" sz="2400" dirty="0" err="1">
                <a:solidFill>
                  <a:schemeClr val="bg2"/>
                </a:solidFill>
              </a:rPr>
              <a:t>cost</a:t>
            </a:r>
            <a:r>
              <a:rPr lang="cs-CZ" sz="2400" dirty="0">
                <a:solidFill>
                  <a:schemeClr val="bg2"/>
                </a:solidFill>
              </a:rPr>
              <a:t>-benefit </a:t>
            </a:r>
            <a:r>
              <a:rPr lang="cs-CZ" sz="2400" dirty="0" err="1">
                <a:solidFill>
                  <a:schemeClr val="bg2"/>
                </a:solidFill>
              </a:rPr>
              <a:t>analysis</a:t>
            </a:r>
            <a:r>
              <a:rPr lang="cs-CZ" sz="2400" dirty="0">
                <a:solidFill>
                  <a:schemeClr val="bg2"/>
                </a:solidFill>
              </a:rPr>
              <a:t>, </a:t>
            </a:r>
            <a:r>
              <a:rPr lang="cs-CZ" sz="2400" dirty="0" err="1">
                <a:solidFill>
                  <a:schemeClr val="bg2"/>
                </a:solidFill>
              </a:rPr>
              <a:t>engagement</a:t>
            </a:r>
            <a:r>
              <a:rPr lang="cs-CZ" sz="2400" dirty="0">
                <a:solidFill>
                  <a:schemeClr val="bg2"/>
                </a:solidFill>
              </a:rPr>
              <a:t> </a:t>
            </a:r>
            <a:r>
              <a:rPr lang="cs-CZ" sz="2400" dirty="0" err="1">
                <a:solidFill>
                  <a:schemeClr val="bg2"/>
                </a:solidFill>
              </a:rPr>
              <a:t>scores</a:t>
            </a:r>
            <a:r>
              <a:rPr lang="cs-CZ" sz="2400" dirty="0">
                <a:solidFill>
                  <a:schemeClr val="bg2"/>
                </a:solidFill>
              </a:rPr>
              <a:t>)</a:t>
            </a: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520631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TASK 1 – REWARDS THROUGHT THE GENERATIONS</a:t>
            </a:r>
          </a:p>
        </p:txBody>
      </p:sp>
      <p:sp>
        <p:nvSpPr>
          <p:cNvPr id="44035" name="Rectangle 3"/>
          <p:cNvSpPr>
            <a:spLocks noGrp="1" noChangeArrowheads="1"/>
          </p:cNvSpPr>
          <p:nvPr>
            <p:ph type="body" idx="1"/>
          </p:nvPr>
        </p:nvSpPr>
        <p:spPr>
          <a:xfrm>
            <a:off x="251520" y="1772815"/>
            <a:ext cx="8640960" cy="5040561"/>
          </a:xfrm>
        </p:spPr>
        <p:txBody>
          <a:bodyPr>
            <a:noAutofit/>
          </a:bodyPr>
          <a:lstStyle/>
          <a:p>
            <a:pPr marL="0" indent="0" algn="just">
              <a:buNone/>
            </a:pPr>
            <a:r>
              <a:rPr lang="cs-CZ" sz="2400" dirty="0">
                <a:solidFill>
                  <a:schemeClr val="bg2"/>
                </a:solidFill>
              </a:rPr>
              <a:t>Case study </a:t>
            </a:r>
          </a:p>
          <a:p>
            <a:pPr marL="0" indent="0" algn="just">
              <a:buNone/>
            </a:pPr>
            <a:r>
              <a:rPr lang="cs-CZ" sz="2400" dirty="0">
                <a:solidFill>
                  <a:schemeClr val="bg2"/>
                </a:solidFill>
              </a:rPr>
              <a:t>Team </a:t>
            </a:r>
            <a:r>
              <a:rPr lang="cs-CZ" sz="2400" dirty="0" err="1">
                <a:solidFill>
                  <a:schemeClr val="bg2"/>
                </a:solidFill>
              </a:rPr>
              <a:t>work</a:t>
            </a:r>
            <a:endParaRPr lang="cs-CZ" sz="2400" dirty="0">
              <a:solidFill>
                <a:schemeClr val="bg2"/>
              </a:solidFill>
            </a:endParaRPr>
          </a:p>
          <a:p>
            <a:pPr marL="0" indent="0" algn="just">
              <a:buNone/>
            </a:pPr>
            <a:r>
              <a:rPr lang="cs-CZ" sz="2400" dirty="0" err="1">
                <a:solidFill>
                  <a:schemeClr val="bg2"/>
                </a:solidFill>
              </a:rPr>
              <a:t>Theory</a:t>
            </a:r>
            <a:r>
              <a:rPr lang="cs-CZ" sz="2400" dirty="0">
                <a:solidFill>
                  <a:schemeClr val="bg2"/>
                </a:solidFill>
              </a:rPr>
              <a:t> + </a:t>
            </a:r>
            <a:r>
              <a:rPr lang="cs-CZ" sz="2400" dirty="0" err="1">
                <a:solidFill>
                  <a:schemeClr val="bg2"/>
                </a:solidFill>
              </a:rPr>
              <a:t>practise</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631115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body" sz="half" idx="1"/>
          </p:nvPr>
        </p:nvSpPr>
        <p:spPr>
          <a:xfrm>
            <a:off x="899592" y="1052736"/>
            <a:ext cx="5832475" cy="2448271"/>
          </a:xfrm>
        </p:spPr>
        <p:txBody>
          <a:bodyPr/>
          <a:lstStyle/>
          <a:p>
            <a:pPr eaLnBrk="1" hangingPunct="1">
              <a:buFont typeface="Wingdings" pitchFamily="2" charset="2"/>
              <a:buNone/>
            </a:pPr>
            <a:r>
              <a:rPr lang="cs-CZ" sz="3500" b="1" dirty="0" err="1">
                <a:solidFill>
                  <a:schemeClr val="bg2"/>
                </a:solidFill>
              </a:rPr>
              <a:t>Thank</a:t>
            </a:r>
            <a:r>
              <a:rPr lang="cs-CZ" sz="3500" b="1" dirty="0">
                <a:solidFill>
                  <a:schemeClr val="bg2"/>
                </a:solidFill>
              </a:rPr>
              <a:t> </a:t>
            </a:r>
            <a:r>
              <a:rPr lang="cs-CZ" sz="3500" b="1" dirty="0" err="1">
                <a:solidFill>
                  <a:schemeClr val="bg2"/>
                </a:solidFill>
              </a:rPr>
              <a:t>you</a:t>
            </a:r>
            <a:r>
              <a:rPr lang="cs-CZ" sz="3500" b="1" dirty="0">
                <a:solidFill>
                  <a:schemeClr val="bg2"/>
                </a:solidFill>
              </a:rPr>
              <a:t> </a:t>
            </a:r>
          </a:p>
          <a:p>
            <a:pPr eaLnBrk="1" hangingPunct="1">
              <a:buFont typeface="Wingdings" pitchFamily="2" charset="2"/>
              <a:buNone/>
            </a:pPr>
            <a:r>
              <a:rPr lang="cs-CZ" sz="3500" b="1" dirty="0" err="1">
                <a:solidFill>
                  <a:schemeClr val="bg2"/>
                </a:solidFill>
              </a:rPr>
              <a:t>for</a:t>
            </a:r>
            <a:r>
              <a:rPr lang="cs-CZ" sz="3500" b="1" dirty="0">
                <a:solidFill>
                  <a:schemeClr val="bg2"/>
                </a:solidFill>
              </a:rPr>
              <a:t> </a:t>
            </a:r>
            <a:r>
              <a:rPr lang="cs-CZ" sz="3500" b="1" dirty="0" err="1">
                <a:solidFill>
                  <a:schemeClr val="bg2"/>
                </a:solidFill>
              </a:rPr>
              <a:t>your</a:t>
            </a:r>
            <a:r>
              <a:rPr lang="cs-CZ" sz="3500" b="1" dirty="0">
                <a:solidFill>
                  <a:schemeClr val="bg2"/>
                </a:solidFill>
              </a:rPr>
              <a:t> </a:t>
            </a:r>
            <a:r>
              <a:rPr lang="cs-CZ" sz="3500" b="1" dirty="0" err="1">
                <a:solidFill>
                  <a:schemeClr val="bg2"/>
                </a:solidFill>
              </a:rPr>
              <a:t>attention</a:t>
            </a:r>
            <a:r>
              <a:rPr lang="cs-CZ" sz="3500" b="1" dirty="0">
                <a:solidFill>
                  <a:schemeClr val="bg2"/>
                </a:solidFill>
              </a:rPr>
              <a:t>.</a:t>
            </a:r>
            <a:endParaRPr lang="cs-CZ" sz="3500" dirty="0">
              <a:solidFill>
                <a:schemeClr val="bg2"/>
              </a:solidFill>
            </a:endParaRPr>
          </a:p>
          <a:p>
            <a:pPr algn="ctr" eaLnBrk="1" hangingPunct="1">
              <a:buFont typeface="Wingdings" pitchFamily="2" charset="2"/>
              <a:buNone/>
            </a:pPr>
            <a:r>
              <a:rPr lang="cs-CZ" sz="3500" dirty="0"/>
              <a:t>Děkuji vám za pozornost, přeji příjemný den.</a:t>
            </a:r>
          </a:p>
        </p:txBody>
      </p:sp>
      <p:sp>
        <p:nvSpPr>
          <p:cNvPr id="7" name="Obdélník 6"/>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PERSONALISTIKA 							   PEM SU OPF</a:t>
            </a:r>
            <a:endParaRPr lang="pt-BR" sz="1500" b="1" dirty="0">
              <a:latin typeface="Arial" pitchFamily="34" charset="0"/>
              <a:cs typeface="Arial" pitchFamily="34" charset="0"/>
            </a:endParaRPr>
          </a:p>
        </p:txBody>
      </p:sp>
      <p:pic>
        <p:nvPicPr>
          <p:cNvPr id="4" name="Obrázek 3">
            <a:extLst>
              <a:ext uri="{FF2B5EF4-FFF2-40B4-BE49-F238E27FC236}">
                <a16:creationId xmlns:a16="http://schemas.microsoft.com/office/drawing/2014/main" id="{0F2BE860-57DD-4CB7-86FD-A24C170C6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2492896"/>
            <a:ext cx="5112568" cy="3603104"/>
          </a:xfrm>
          <a:prstGeom prst="rect">
            <a:avLst/>
          </a:prstGeom>
        </p:spPr>
      </p:pic>
      <p:sp>
        <p:nvSpPr>
          <p:cNvPr id="6" name="Zástupný symbol pro online obrázek 5">
            <a:extLst>
              <a:ext uri="{FF2B5EF4-FFF2-40B4-BE49-F238E27FC236}">
                <a16:creationId xmlns:a16="http://schemas.microsoft.com/office/drawing/2014/main" id="{C1F9FEF9-A983-4982-AA4F-E561D8605742}"/>
              </a:ext>
            </a:extLst>
          </p:cNvPr>
          <p:cNvSpPr>
            <a:spLocks noGrp="1"/>
          </p:cNvSpPr>
          <p:nvPr>
            <p:ph type="clipArt" sz="half" idx="2"/>
          </p:nvPr>
        </p:nvSpPr>
        <p:spPr/>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afterEffect">
                                  <p:stCondLst>
                                    <p:cond delay="3000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30500"/>
                            </p:stCondLst>
                            <p:childTnLst>
                              <p:par>
                                <p:cTn id="10" presetID="2" presetClass="entr" presetSubtype="8" fill="hold" grpId="0" nodeType="afterEffect">
                                  <p:stCondLst>
                                    <p:cond delay="30000"/>
                                  </p:stCondLst>
                                  <p:childTnLst>
                                    <p:set>
                                      <p:cBhvr>
                                        <p:cTn id="11" dur="1" fill="hold">
                                          <p:stCondLst>
                                            <p:cond delay="0"/>
                                          </p:stCondLst>
                                        </p:cTn>
                                        <p:tgtEl>
                                          <p:spTgt spid="52227">
                                            <p:txEl>
                                              <p:pRg st="1" end="1"/>
                                            </p:txEl>
                                          </p:spTgt>
                                        </p:tgtEl>
                                        <p:attrNameLst>
                                          <p:attrName>style.visibility</p:attrName>
                                        </p:attrNameLst>
                                      </p:cBhvr>
                                      <p:to>
                                        <p:strVal val="visible"/>
                                      </p:to>
                                    </p:set>
                                    <p:anim calcmode="lin" valueType="num">
                                      <p:cBhvr additive="base">
                                        <p:cTn id="12"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61000"/>
                            </p:stCondLst>
                            <p:childTnLst>
                              <p:par>
                                <p:cTn id="15" presetID="2" presetClass="entr" presetSubtype="8" fill="hold" grpId="0" nodeType="afterEffect">
                                  <p:stCondLst>
                                    <p:cond delay="30000"/>
                                  </p:stCondLst>
                                  <p:childTnLst>
                                    <p:set>
                                      <p:cBhvr>
                                        <p:cTn id="16" dur="1" fill="hold">
                                          <p:stCondLst>
                                            <p:cond delay="0"/>
                                          </p:stCondLst>
                                        </p:cTn>
                                        <p:tgtEl>
                                          <p:spTgt spid="52227">
                                            <p:txEl>
                                              <p:pRg st="2" end="2"/>
                                            </p:txEl>
                                          </p:spTgt>
                                        </p:tgtEl>
                                        <p:attrNameLst>
                                          <p:attrName>style.visibility</p:attrName>
                                        </p:attrNameLst>
                                      </p:cBhvr>
                                      <p:to>
                                        <p:strVal val="visible"/>
                                      </p:to>
                                    </p:set>
                                    <p:anim calcmode="lin" valueType="num">
                                      <p:cBhvr additive="base">
                                        <p:cTn id="17"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3000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491B5-F99E-A57B-57DD-9B2C9987FC62}"/>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B5494FF1-A92D-92A2-5D8C-D86D161B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9" name="Nadpis 1">
            <a:extLst>
              <a:ext uri="{FF2B5EF4-FFF2-40B4-BE49-F238E27FC236}">
                <a16:creationId xmlns:a16="http://schemas.microsoft.com/office/drawing/2014/main" id="{40A59164-0569-1979-B48E-861D5D9DDCFD}"/>
              </a:ext>
            </a:extLst>
          </p:cNvPr>
          <p:cNvSpPr txBox="1">
            <a:spLocks/>
          </p:cNvSpPr>
          <p:nvPr/>
        </p:nvSpPr>
        <p:spPr>
          <a:xfrm>
            <a:off x="596752" y="132023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cs-CZ" sz="3200" b="1" cap="all" dirty="0" err="1">
                <a:solidFill>
                  <a:srgbClr val="307871"/>
                </a:solidFill>
                <a:latin typeface="Calibri"/>
              </a:rPr>
              <a:t>Theory</a:t>
            </a:r>
            <a:r>
              <a:rPr lang="cs-CZ" sz="3200" b="1" cap="all" dirty="0">
                <a:solidFill>
                  <a:srgbClr val="307871"/>
                </a:solidFill>
                <a:latin typeface="Calibri"/>
              </a:rPr>
              <a:t> </a:t>
            </a:r>
            <a:r>
              <a:rPr lang="cs-CZ" sz="3200" b="1" cap="all" dirty="0" err="1">
                <a:solidFill>
                  <a:srgbClr val="307871"/>
                </a:solidFill>
                <a:latin typeface="Calibri"/>
              </a:rPr>
              <a:t>of</a:t>
            </a:r>
            <a:r>
              <a:rPr lang="cs-CZ" sz="3200" b="1" cap="all" dirty="0">
                <a:solidFill>
                  <a:srgbClr val="307871"/>
                </a:solidFill>
                <a:latin typeface="Calibri"/>
              </a:rPr>
              <a:t> </a:t>
            </a:r>
            <a:r>
              <a:rPr lang="cs-CZ" sz="3200" b="1" cap="all" dirty="0" err="1">
                <a:solidFill>
                  <a:srgbClr val="307871"/>
                </a:solidFill>
                <a:latin typeface="Calibri"/>
              </a:rPr>
              <a:t>motivation</a:t>
            </a:r>
            <a:endParaRPr lang="cs-CZ" sz="3200" b="1" cap="all" dirty="0">
              <a:solidFill>
                <a:srgbClr val="307871"/>
              </a:solidFill>
              <a:latin typeface="Calibri"/>
            </a:endParaRPr>
          </a:p>
        </p:txBody>
      </p:sp>
      <p:sp>
        <p:nvSpPr>
          <p:cNvPr id="13" name="Zástupný symbol pro obsah 2">
            <a:extLst>
              <a:ext uri="{FF2B5EF4-FFF2-40B4-BE49-F238E27FC236}">
                <a16:creationId xmlns:a16="http://schemas.microsoft.com/office/drawing/2014/main" id="{367B7A03-A2C4-627F-AAD4-DC3B4EC760AB}"/>
              </a:ext>
            </a:extLst>
          </p:cNvPr>
          <p:cNvSpPr txBox="1">
            <a:spLocks/>
          </p:cNvSpPr>
          <p:nvPr/>
        </p:nvSpPr>
        <p:spPr>
          <a:xfrm>
            <a:off x="611560" y="2204864"/>
            <a:ext cx="6120680" cy="639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400" b="1" dirty="0">
              <a:solidFill>
                <a:prstClr val="black"/>
              </a:solidFill>
              <a:latin typeface="Calibri"/>
              <a:cs typeface="Times New Roman" panose="02020603050405020304" pitchFamily="18" charset="0"/>
            </a:endParaRPr>
          </a:p>
        </p:txBody>
      </p:sp>
      <p:cxnSp>
        <p:nvCxnSpPr>
          <p:cNvPr id="12" name="Přímá spojnice 11">
            <a:extLst>
              <a:ext uri="{FF2B5EF4-FFF2-40B4-BE49-F238E27FC236}">
                <a16:creationId xmlns:a16="http://schemas.microsoft.com/office/drawing/2014/main" id="{DAEB31E6-9F0F-E906-F464-9EECFD6E2798}"/>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83CF95BB-1409-DB74-68DF-C32C270D82C3}"/>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45A6C020-5551-B5A2-3051-D071F624813A}"/>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C455E5AF-D4FC-2067-915F-D30F57230B7A}"/>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pic>
        <p:nvPicPr>
          <p:cNvPr id="1028" name="Picture 4" descr="Maslow's hierarchy of needs, explained [inc. pyramid diagram] — BiteSize  Learning">
            <a:extLst>
              <a:ext uri="{FF2B5EF4-FFF2-40B4-BE49-F238E27FC236}">
                <a16:creationId xmlns:a16="http://schemas.microsoft.com/office/drawing/2014/main" id="{6E9902B0-FA4A-5A5E-9B9F-EDB64B7677CD}"/>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86854" y="2251213"/>
            <a:ext cx="5289402" cy="294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749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72023-F0D4-89D4-1934-224D277386AE}"/>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44CC3685-45D3-E01B-0B99-EC0504143D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9" name="Nadpis 1">
            <a:extLst>
              <a:ext uri="{FF2B5EF4-FFF2-40B4-BE49-F238E27FC236}">
                <a16:creationId xmlns:a16="http://schemas.microsoft.com/office/drawing/2014/main" id="{A54D9268-87B3-D811-8AFD-E5CA6BE9F95B}"/>
              </a:ext>
            </a:extLst>
          </p:cNvPr>
          <p:cNvSpPr txBox="1">
            <a:spLocks/>
          </p:cNvSpPr>
          <p:nvPr/>
        </p:nvSpPr>
        <p:spPr>
          <a:xfrm>
            <a:off x="596752" y="132023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cs-CZ" sz="3200" b="1" cap="all" dirty="0" err="1">
                <a:solidFill>
                  <a:srgbClr val="307871"/>
                </a:solidFill>
                <a:latin typeface="Calibri"/>
              </a:rPr>
              <a:t>Theory</a:t>
            </a:r>
            <a:r>
              <a:rPr lang="cs-CZ" sz="3200" b="1" cap="all" dirty="0">
                <a:solidFill>
                  <a:srgbClr val="307871"/>
                </a:solidFill>
                <a:latin typeface="Calibri"/>
              </a:rPr>
              <a:t> </a:t>
            </a:r>
            <a:r>
              <a:rPr lang="cs-CZ" sz="3200" b="1" cap="all" dirty="0" err="1">
                <a:solidFill>
                  <a:srgbClr val="307871"/>
                </a:solidFill>
                <a:latin typeface="Calibri"/>
              </a:rPr>
              <a:t>of</a:t>
            </a:r>
            <a:r>
              <a:rPr lang="cs-CZ" sz="3200" b="1" cap="all" dirty="0">
                <a:solidFill>
                  <a:srgbClr val="307871"/>
                </a:solidFill>
                <a:latin typeface="Calibri"/>
              </a:rPr>
              <a:t> </a:t>
            </a:r>
            <a:r>
              <a:rPr lang="cs-CZ" sz="3200" b="1" cap="all" dirty="0" err="1">
                <a:solidFill>
                  <a:srgbClr val="307871"/>
                </a:solidFill>
                <a:latin typeface="Calibri"/>
              </a:rPr>
              <a:t>motivation</a:t>
            </a:r>
            <a:endParaRPr lang="cs-CZ" sz="3200" b="1" cap="all" dirty="0">
              <a:solidFill>
                <a:srgbClr val="307871"/>
              </a:solidFill>
              <a:latin typeface="Calibri"/>
            </a:endParaRPr>
          </a:p>
        </p:txBody>
      </p:sp>
      <p:sp>
        <p:nvSpPr>
          <p:cNvPr id="13" name="Zástupný symbol pro obsah 2">
            <a:extLst>
              <a:ext uri="{FF2B5EF4-FFF2-40B4-BE49-F238E27FC236}">
                <a16:creationId xmlns:a16="http://schemas.microsoft.com/office/drawing/2014/main" id="{3DF29208-AEDB-846B-88F3-6DFB23019E5A}"/>
              </a:ext>
            </a:extLst>
          </p:cNvPr>
          <p:cNvSpPr txBox="1">
            <a:spLocks/>
          </p:cNvSpPr>
          <p:nvPr/>
        </p:nvSpPr>
        <p:spPr>
          <a:xfrm>
            <a:off x="611560" y="2204864"/>
            <a:ext cx="6120680" cy="639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400" b="1" dirty="0">
              <a:solidFill>
                <a:prstClr val="black"/>
              </a:solidFill>
              <a:latin typeface="Calibri"/>
              <a:cs typeface="Times New Roman" panose="02020603050405020304" pitchFamily="18" charset="0"/>
            </a:endParaRPr>
          </a:p>
        </p:txBody>
      </p:sp>
      <p:cxnSp>
        <p:nvCxnSpPr>
          <p:cNvPr id="12" name="Přímá spojnice 11">
            <a:extLst>
              <a:ext uri="{FF2B5EF4-FFF2-40B4-BE49-F238E27FC236}">
                <a16:creationId xmlns:a16="http://schemas.microsoft.com/office/drawing/2014/main" id="{9A30D228-D3F8-4A11-1B6B-CF807645F1DD}"/>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437179B9-82CC-1D76-49FB-39F1D0F92776}"/>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B1E16C2A-BFC1-6F6B-940F-B7846A539C23}"/>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C39EE63E-229D-0E0F-7889-23E0D2E735BA}"/>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pic>
        <p:nvPicPr>
          <p:cNvPr id="3" name="Zástupný obsah 2">
            <a:extLst>
              <a:ext uri="{FF2B5EF4-FFF2-40B4-BE49-F238E27FC236}">
                <a16:creationId xmlns:a16="http://schemas.microsoft.com/office/drawing/2014/main" id="{C8CAB274-55CC-09E7-85F7-CAB778507054}"/>
              </a:ext>
            </a:extLst>
          </p:cNvPr>
          <p:cNvPicPr>
            <a:picLocks noGrp="1" noChangeAspect="1"/>
          </p:cNvPicPr>
          <p:nvPr>
            <p:ph idx="1"/>
          </p:nvPr>
        </p:nvPicPr>
        <p:blipFill>
          <a:blip r:embed="rId3"/>
          <a:stretch>
            <a:fillRect/>
          </a:stretch>
        </p:blipFill>
        <p:spPr>
          <a:xfrm>
            <a:off x="2101919" y="2394018"/>
            <a:ext cx="4252499" cy="2329752"/>
          </a:xfrm>
          <a:prstGeom prst="rect">
            <a:avLst/>
          </a:prstGeom>
        </p:spPr>
      </p:pic>
    </p:spTree>
    <p:extLst>
      <p:ext uri="{BB962C8B-B14F-4D97-AF65-F5344CB8AC3E}">
        <p14:creationId xmlns:p14="http://schemas.microsoft.com/office/powerpoint/2010/main" val="1882713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05755-8412-0F0F-9CBE-95B33E6241B8}"/>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3C029DDF-FD08-46AA-BEAF-61FBBD2018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9" name="Nadpis 1">
            <a:extLst>
              <a:ext uri="{FF2B5EF4-FFF2-40B4-BE49-F238E27FC236}">
                <a16:creationId xmlns:a16="http://schemas.microsoft.com/office/drawing/2014/main" id="{8453A1A6-5CE4-4F6C-07D4-B0FAFA013262}"/>
              </a:ext>
            </a:extLst>
          </p:cNvPr>
          <p:cNvSpPr txBox="1">
            <a:spLocks/>
          </p:cNvSpPr>
          <p:nvPr/>
        </p:nvSpPr>
        <p:spPr>
          <a:xfrm>
            <a:off x="596752" y="132023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cs-CZ" sz="3200" b="1" cap="all" dirty="0" err="1">
                <a:solidFill>
                  <a:srgbClr val="307871"/>
                </a:solidFill>
                <a:latin typeface="Calibri"/>
              </a:rPr>
              <a:t>Theory</a:t>
            </a:r>
            <a:r>
              <a:rPr lang="cs-CZ" sz="3200" b="1" cap="all" dirty="0">
                <a:solidFill>
                  <a:srgbClr val="307871"/>
                </a:solidFill>
                <a:latin typeface="Calibri"/>
              </a:rPr>
              <a:t> </a:t>
            </a:r>
            <a:r>
              <a:rPr lang="cs-CZ" sz="3200" b="1" cap="all" dirty="0" err="1">
                <a:solidFill>
                  <a:srgbClr val="307871"/>
                </a:solidFill>
                <a:latin typeface="Calibri"/>
              </a:rPr>
              <a:t>of</a:t>
            </a:r>
            <a:r>
              <a:rPr lang="cs-CZ" sz="3200" b="1" cap="all" dirty="0">
                <a:solidFill>
                  <a:srgbClr val="307871"/>
                </a:solidFill>
                <a:latin typeface="Calibri"/>
              </a:rPr>
              <a:t> </a:t>
            </a:r>
            <a:r>
              <a:rPr lang="cs-CZ" sz="3200" b="1" cap="all" dirty="0" err="1">
                <a:solidFill>
                  <a:srgbClr val="307871"/>
                </a:solidFill>
                <a:latin typeface="Calibri"/>
              </a:rPr>
              <a:t>motivation</a:t>
            </a:r>
            <a:endParaRPr lang="cs-CZ" sz="3200" b="1" cap="all" dirty="0">
              <a:solidFill>
                <a:srgbClr val="307871"/>
              </a:solidFill>
              <a:latin typeface="Calibri"/>
            </a:endParaRPr>
          </a:p>
        </p:txBody>
      </p:sp>
      <p:sp>
        <p:nvSpPr>
          <p:cNvPr id="13" name="Zástupný symbol pro obsah 2">
            <a:extLst>
              <a:ext uri="{FF2B5EF4-FFF2-40B4-BE49-F238E27FC236}">
                <a16:creationId xmlns:a16="http://schemas.microsoft.com/office/drawing/2014/main" id="{6AF4B7D8-146A-73FB-E2F5-F78FD5F046A6}"/>
              </a:ext>
            </a:extLst>
          </p:cNvPr>
          <p:cNvSpPr txBox="1">
            <a:spLocks/>
          </p:cNvSpPr>
          <p:nvPr/>
        </p:nvSpPr>
        <p:spPr>
          <a:xfrm>
            <a:off x="611560" y="2204864"/>
            <a:ext cx="6120680" cy="639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400" b="1" dirty="0">
              <a:solidFill>
                <a:prstClr val="black"/>
              </a:solidFill>
              <a:latin typeface="Calibri"/>
              <a:cs typeface="Times New Roman" panose="02020603050405020304" pitchFamily="18" charset="0"/>
            </a:endParaRPr>
          </a:p>
        </p:txBody>
      </p:sp>
      <p:cxnSp>
        <p:nvCxnSpPr>
          <p:cNvPr id="12" name="Přímá spojnice 11">
            <a:extLst>
              <a:ext uri="{FF2B5EF4-FFF2-40B4-BE49-F238E27FC236}">
                <a16:creationId xmlns:a16="http://schemas.microsoft.com/office/drawing/2014/main" id="{43F39916-13C6-3AA8-E0B6-1400BAFA58C7}"/>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15418505-1213-F46A-7FB2-AFC1C462ACFB}"/>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36E20FCC-5302-B1C3-6B4E-1241A4AA9A26}"/>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639A5515-B8C8-CF35-38EA-68CED6D87146}"/>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pic>
        <p:nvPicPr>
          <p:cNvPr id="3" name="Zástupný obsah 2">
            <a:extLst>
              <a:ext uri="{FF2B5EF4-FFF2-40B4-BE49-F238E27FC236}">
                <a16:creationId xmlns:a16="http://schemas.microsoft.com/office/drawing/2014/main" id="{F52500A4-CC63-8B7D-8225-CAE528D49D65}"/>
              </a:ext>
            </a:extLst>
          </p:cNvPr>
          <p:cNvPicPr>
            <a:picLocks noGrp="1" noChangeAspect="1"/>
          </p:cNvPicPr>
          <p:nvPr>
            <p:ph idx="1"/>
          </p:nvPr>
        </p:nvPicPr>
        <p:blipFill>
          <a:blip r:embed="rId3"/>
          <a:stretch>
            <a:fillRect/>
          </a:stretch>
        </p:blipFill>
        <p:spPr>
          <a:xfrm>
            <a:off x="2258064" y="2057401"/>
            <a:ext cx="4627873" cy="3394075"/>
          </a:xfrm>
          <a:prstGeom prst="rect">
            <a:avLst/>
          </a:prstGeom>
        </p:spPr>
      </p:pic>
    </p:spTree>
    <p:extLst>
      <p:ext uri="{BB962C8B-B14F-4D97-AF65-F5344CB8AC3E}">
        <p14:creationId xmlns:p14="http://schemas.microsoft.com/office/powerpoint/2010/main" val="1027981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2A56F-ADC4-B9A3-592C-10D92E4EB997}"/>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C9FC1F14-D614-1964-E7F6-9597034881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40" y="857250"/>
            <a:ext cx="9144000" cy="5143500"/>
          </a:xfrm>
          <a:prstGeom prst="rect">
            <a:avLst/>
          </a:prstGeom>
        </p:spPr>
      </p:pic>
      <p:sp>
        <p:nvSpPr>
          <p:cNvPr id="9" name="Nadpis 1">
            <a:extLst>
              <a:ext uri="{FF2B5EF4-FFF2-40B4-BE49-F238E27FC236}">
                <a16:creationId xmlns:a16="http://schemas.microsoft.com/office/drawing/2014/main" id="{4B3B26C1-C945-2DC7-7B14-3A79C76D2A84}"/>
              </a:ext>
            </a:extLst>
          </p:cNvPr>
          <p:cNvSpPr txBox="1">
            <a:spLocks/>
          </p:cNvSpPr>
          <p:nvPr/>
        </p:nvSpPr>
        <p:spPr>
          <a:xfrm>
            <a:off x="596752" y="132023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cs-CZ" sz="3200" b="1" cap="all" dirty="0" err="1">
                <a:solidFill>
                  <a:srgbClr val="307871"/>
                </a:solidFill>
                <a:latin typeface="Calibri"/>
              </a:rPr>
              <a:t>Theory</a:t>
            </a:r>
            <a:r>
              <a:rPr lang="cs-CZ" sz="3200" b="1" cap="all" dirty="0">
                <a:solidFill>
                  <a:srgbClr val="307871"/>
                </a:solidFill>
                <a:latin typeface="Calibri"/>
              </a:rPr>
              <a:t> </a:t>
            </a:r>
            <a:r>
              <a:rPr lang="cs-CZ" sz="3200" b="1" cap="all" dirty="0" err="1">
                <a:solidFill>
                  <a:srgbClr val="307871"/>
                </a:solidFill>
                <a:latin typeface="Calibri"/>
              </a:rPr>
              <a:t>of</a:t>
            </a:r>
            <a:r>
              <a:rPr lang="cs-CZ" sz="3200" b="1" cap="all" dirty="0">
                <a:solidFill>
                  <a:srgbClr val="307871"/>
                </a:solidFill>
                <a:latin typeface="Calibri"/>
              </a:rPr>
              <a:t> </a:t>
            </a:r>
            <a:r>
              <a:rPr lang="cs-CZ" sz="3200" b="1" cap="all" dirty="0" err="1">
                <a:solidFill>
                  <a:srgbClr val="307871"/>
                </a:solidFill>
                <a:latin typeface="Calibri"/>
              </a:rPr>
              <a:t>motivation</a:t>
            </a:r>
            <a:endParaRPr lang="cs-CZ" sz="3200" b="1" cap="all" dirty="0">
              <a:solidFill>
                <a:srgbClr val="307871"/>
              </a:solidFill>
              <a:latin typeface="Calibri"/>
            </a:endParaRPr>
          </a:p>
        </p:txBody>
      </p:sp>
      <p:sp>
        <p:nvSpPr>
          <p:cNvPr id="13" name="Zástupný symbol pro obsah 2">
            <a:extLst>
              <a:ext uri="{FF2B5EF4-FFF2-40B4-BE49-F238E27FC236}">
                <a16:creationId xmlns:a16="http://schemas.microsoft.com/office/drawing/2014/main" id="{DDE38EB3-D70E-862C-CD5D-3E505B5736FE}"/>
              </a:ext>
            </a:extLst>
          </p:cNvPr>
          <p:cNvSpPr txBox="1">
            <a:spLocks/>
          </p:cNvSpPr>
          <p:nvPr/>
        </p:nvSpPr>
        <p:spPr>
          <a:xfrm>
            <a:off x="611560" y="2204864"/>
            <a:ext cx="6120680" cy="639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400" b="1" dirty="0">
              <a:solidFill>
                <a:prstClr val="black"/>
              </a:solidFill>
              <a:latin typeface="Calibri"/>
              <a:cs typeface="Times New Roman" panose="02020603050405020304" pitchFamily="18" charset="0"/>
            </a:endParaRPr>
          </a:p>
        </p:txBody>
      </p:sp>
      <p:cxnSp>
        <p:nvCxnSpPr>
          <p:cNvPr id="12" name="Přímá spojnice 11">
            <a:extLst>
              <a:ext uri="{FF2B5EF4-FFF2-40B4-BE49-F238E27FC236}">
                <a16:creationId xmlns:a16="http://schemas.microsoft.com/office/drawing/2014/main" id="{1D5FEA60-3048-7316-97D8-EB4A68F669E4}"/>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28BA28AE-CB60-7C4D-5F1A-64E8A8FF8A22}"/>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AB4787BF-7470-A262-7B34-136CFCE04FE2}"/>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73D185BF-E089-F355-BC93-4144CD48416D}"/>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pic>
        <p:nvPicPr>
          <p:cNvPr id="8" name="Zástupný obsah 7">
            <a:extLst>
              <a:ext uri="{FF2B5EF4-FFF2-40B4-BE49-F238E27FC236}">
                <a16:creationId xmlns:a16="http://schemas.microsoft.com/office/drawing/2014/main" id="{39A5CF54-BD58-BA78-6860-127086690F3B}"/>
              </a:ext>
            </a:extLst>
          </p:cNvPr>
          <p:cNvPicPr>
            <a:picLocks noGrp="1" noChangeAspect="1"/>
          </p:cNvPicPr>
          <p:nvPr>
            <p:ph idx="1"/>
          </p:nvPr>
        </p:nvPicPr>
        <p:blipFill>
          <a:blip r:embed="rId3"/>
          <a:stretch>
            <a:fillRect/>
          </a:stretch>
        </p:blipFill>
        <p:spPr>
          <a:xfrm>
            <a:off x="2219740" y="2078673"/>
            <a:ext cx="4436609" cy="3480370"/>
          </a:xfrm>
          <a:prstGeom prst="rect">
            <a:avLst/>
          </a:prstGeom>
        </p:spPr>
      </p:pic>
    </p:spTree>
    <p:extLst>
      <p:ext uri="{BB962C8B-B14F-4D97-AF65-F5344CB8AC3E}">
        <p14:creationId xmlns:p14="http://schemas.microsoft.com/office/powerpoint/2010/main" val="1797722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FC0B4-5818-79FB-8283-3B0FACB1326A}"/>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D10564FA-F912-A0DB-DD8C-4DF9946398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9" name="Nadpis 1">
            <a:extLst>
              <a:ext uri="{FF2B5EF4-FFF2-40B4-BE49-F238E27FC236}">
                <a16:creationId xmlns:a16="http://schemas.microsoft.com/office/drawing/2014/main" id="{22F90451-CB1A-44AA-0873-F80F391A14F7}"/>
              </a:ext>
            </a:extLst>
          </p:cNvPr>
          <p:cNvSpPr txBox="1">
            <a:spLocks/>
          </p:cNvSpPr>
          <p:nvPr/>
        </p:nvSpPr>
        <p:spPr>
          <a:xfrm>
            <a:off x="596752" y="1320230"/>
            <a:ext cx="7473822" cy="668610"/>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cs-CZ" sz="3200" b="1" cap="all" dirty="0" err="1">
                <a:solidFill>
                  <a:srgbClr val="307871"/>
                </a:solidFill>
                <a:latin typeface="Calibri"/>
              </a:rPr>
              <a:t>Motivation</a:t>
            </a:r>
            <a:r>
              <a:rPr lang="cs-CZ" sz="3200" b="1" cap="all" dirty="0">
                <a:solidFill>
                  <a:srgbClr val="307871"/>
                </a:solidFill>
                <a:latin typeface="Calibri"/>
              </a:rPr>
              <a:t> &amp; performance </a:t>
            </a:r>
            <a:r>
              <a:rPr lang="cs-CZ" sz="3200" b="1" cap="all" dirty="0" err="1">
                <a:solidFill>
                  <a:srgbClr val="307871"/>
                </a:solidFill>
                <a:latin typeface="Calibri"/>
              </a:rPr>
              <a:t>appraisal</a:t>
            </a:r>
            <a:endParaRPr lang="cs-CZ" sz="3200" b="1" cap="all" dirty="0">
              <a:solidFill>
                <a:srgbClr val="307871"/>
              </a:solidFill>
              <a:latin typeface="Calibri"/>
            </a:endParaRPr>
          </a:p>
        </p:txBody>
      </p:sp>
      <p:sp>
        <p:nvSpPr>
          <p:cNvPr id="11" name="Zástupný symbol pro obsah 2">
            <a:extLst>
              <a:ext uri="{FF2B5EF4-FFF2-40B4-BE49-F238E27FC236}">
                <a16:creationId xmlns:a16="http://schemas.microsoft.com/office/drawing/2014/main" id="{E41F173C-10B2-2FDC-BD04-FC5F95A05697}"/>
              </a:ext>
            </a:extLst>
          </p:cNvPr>
          <p:cNvSpPr>
            <a:spLocks noGrp="1"/>
          </p:cNvSpPr>
          <p:nvPr>
            <p:ph idx="1"/>
          </p:nvPr>
        </p:nvSpPr>
        <p:spPr>
          <a:xfrm>
            <a:off x="611560" y="2074889"/>
            <a:ext cx="8280920" cy="3340815"/>
          </a:xfrm>
        </p:spPr>
        <p:txBody>
          <a:bodyPr>
            <a:noAutofit/>
          </a:bodyPr>
          <a:lstStyle/>
          <a:p>
            <a:pPr marL="0" indent="0">
              <a:buNone/>
            </a:pPr>
            <a:r>
              <a:rPr lang="en-US" sz="1400" b="1" dirty="0"/>
              <a:t>Motivation theories show us that people have different needs and desires that drive them to perform better </a:t>
            </a:r>
            <a:r>
              <a:rPr lang="en-US" sz="1400" dirty="0"/>
              <a:t>- some want recognition, others want security, others want growth. </a:t>
            </a:r>
            <a:endParaRPr lang="cs-CZ" sz="1400" dirty="0"/>
          </a:p>
          <a:p>
            <a:pPr marL="0" indent="0">
              <a:buNone/>
            </a:pPr>
            <a:r>
              <a:rPr lang="en-US" sz="1400" dirty="0"/>
              <a:t>How can we as managers find out what really motivates each individual employee? </a:t>
            </a:r>
            <a:endParaRPr lang="cs-CZ" sz="1400" dirty="0"/>
          </a:p>
          <a:p>
            <a:pPr marL="0" indent="0">
              <a:buNone/>
            </a:pPr>
            <a:r>
              <a:rPr lang="en-US" sz="1400" dirty="0"/>
              <a:t>One of the best tools is </a:t>
            </a:r>
            <a:r>
              <a:rPr lang="en-US" sz="1400" b="1" dirty="0"/>
              <a:t>employee evaluations</a:t>
            </a:r>
            <a:r>
              <a:rPr lang="en-US" sz="1400" dirty="0"/>
              <a:t>. </a:t>
            </a:r>
            <a:endParaRPr lang="cs-CZ" sz="1400" dirty="0"/>
          </a:p>
          <a:p>
            <a:pPr marL="0" indent="0">
              <a:buNone/>
            </a:pPr>
            <a:r>
              <a:rPr lang="en-US" sz="1400" dirty="0"/>
              <a:t>With it, we can </a:t>
            </a:r>
            <a:r>
              <a:rPr lang="en-US" sz="1400" b="1" dirty="0"/>
              <a:t>not only </a:t>
            </a:r>
            <a:r>
              <a:rPr lang="en-US" sz="1400" dirty="0"/>
              <a:t>evaluate their performance, but also </a:t>
            </a:r>
            <a:r>
              <a:rPr lang="en-US" sz="1400" b="1" dirty="0"/>
              <a:t>discover what motivates them</a:t>
            </a:r>
            <a:r>
              <a:rPr lang="en-US" sz="1400" dirty="0"/>
              <a:t>, what's </a:t>
            </a:r>
            <a:r>
              <a:rPr lang="en-US" sz="1400" b="1" dirty="0"/>
              <a:t>holding them back</a:t>
            </a:r>
            <a:r>
              <a:rPr lang="en-US" sz="1400" dirty="0"/>
              <a:t>, and how to provide feedback that will </a:t>
            </a:r>
            <a:r>
              <a:rPr lang="en-US" sz="1400" b="1" dirty="0"/>
              <a:t>drive them forward</a:t>
            </a:r>
            <a:r>
              <a:rPr lang="en-US" sz="1400" dirty="0"/>
              <a:t>. </a:t>
            </a:r>
            <a:endParaRPr lang="cs-CZ" sz="1400" dirty="0"/>
          </a:p>
          <a:p>
            <a:pPr marL="0" indent="0">
              <a:buNone/>
            </a:pPr>
            <a:r>
              <a:rPr lang="en-US" sz="1400" dirty="0"/>
              <a:t>So if we understand how motivational theories work, we can link them directly to the practice of employee appraisal.</a:t>
            </a:r>
            <a:endParaRPr lang="cs-CZ" sz="1400" dirty="0"/>
          </a:p>
          <a:p>
            <a:pPr marL="0" indent="0">
              <a:buNone/>
            </a:pPr>
            <a:r>
              <a:rPr lang="en-US" sz="1400" dirty="0"/>
              <a:t>How to effectively appraise employees and how the process affects their motivation.</a:t>
            </a:r>
            <a:endParaRPr lang="cs-CZ" sz="1400" dirty="0"/>
          </a:p>
          <a:p>
            <a:pPr marL="0" indent="0">
              <a:buNone/>
            </a:pPr>
            <a:r>
              <a:rPr lang="en-US" sz="1400" b="1" dirty="0"/>
              <a:t>Setting goals and performance management practices based on them is also important to getting the appraisal process right.</a:t>
            </a:r>
          </a:p>
        </p:txBody>
      </p:sp>
      <p:sp>
        <p:nvSpPr>
          <p:cNvPr id="13" name="Zástupný symbol pro obsah 2">
            <a:extLst>
              <a:ext uri="{FF2B5EF4-FFF2-40B4-BE49-F238E27FC236}">
                <a16:creationId xmlns:a16="http://schemas.microsoft.com/office/drawing/2014/main" id="{F749A3D9-D89E-0171-A15F-1670E56BCEFC}"/>
              </a:ext>
            </a:extLst>
          </p:cNvPr>
          <p:cNvSpPr txBox="1">
            <a:spLocks/>
          </p:cNvSpPr>
          <p:nvPr/>
        </p:nvSpPr>
        <p:spPr>
          <a:xfrm>
            <a:off x="611560" y="2204864"/>
            <a:ext cx="6120680" cy="639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cs-CZ" altLang="cs-CZ" sz="1400" b="1" dirty="0">
              <a:solidFill>
                <a:prstClr val="black"/>
              </a:solidFill>
              <a:latin typeface="Calibri"/>
              <a:cs typeface="Times New Roman" panose="02020603050405020304" pitchFamily="18" charset="0"/>
            </a:endParaRPr>
          </a:p>
        </p:txBody>
      </p:sp>
      <p:cxnSp>
        <p:nvCxnSpPr>
          <p:cNvPr id="12" name="Přímá spojnice 11">
            <a:extLst>
              <a:ext uri="{FF2B5EF4-FFF2-40B4-BE49-F238E27FC236}">
                <a16:creationId xmlns:a16="http://schemas.microsoft.com/office/drawing/2014/main" id="{03C5CA44-6DC1-FC49-5BEB-B923C4B7695F}"/>
              </a:ext>
            </a:extLst>
          </p:cNvPr>
          <p:cNvCxnSpPr>
            <a:cxnSpLocks/>
          </p:cNvCxnSpPr>
          <p:nvPr/>
        </p:nvCxnSpPr>
        <p:spPr>
          <a:xfrm flipH="1">
            <a:off x="709604" y="203240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5BE8BFE9-63C5-D1F4-B1DC-FC8C817A16E7}"/>
              </a:ext>
            </a:extLst>
          </p:cNvPr>
          <p:cNvGrpSpPr/>
          <p:nvPr/>
        </p:nvGrpSpPr>
        <p:grpSpPr>
          <a:xfrm>
            <a:off x="3802397" y="5516564"/>
            <a:ext cx="1539204" cy="288701"/>
            <a:chOff x="3802397" y="4659313"/>
            <a:chExt cx="1539204" cy="288701"/>
          </a:xfrm>
        </p:grpSpPr>
        <p:cxnSp>
          <p:nvCxnSpPr>
            <p:cNvPr id="6" name="Přímá spojnice 5">
              <a:extLst>
                <a:ext uri="{FF2B5EF4-FFF2-40B4-BE49-F238E27FC236}">
                  <a16:creationId xmlns:a16="http://schemas.microsoft.com/office/drawing/2014/main" id="{C56A1218-0D99-2AD4-EADB-B4FB5E751D7A}"/>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25E5F7B4-8E6C-F3AD-5961-0C28904FE1C7}"/>
                </a:ext>
              </a:extLst>
            </p:cNvPr>
            <p:cNvSpPr txBox="1"/>
            <p:nvPr/>
          </p:nvSpPr>
          <p:spPr>
            <a:xfrm>
              <a:off x="3802397" y="4701793"/>
              <a:ext cx="1539204" cy="246221"/>
            </a:xfrm>
            <a:prstGeom prst="rect">
              <a:avLst/>
            </a:prstGeom>
            <a:noFill/>
          </p:spPr>
          <p:txBody>
            <a:bodyPr wrap="none" rtlCol="0">
              <a:spAutoFit/>
            </a:bodyPr>
            <a:lstStyle/>
            <a:p>
              <a:pPr algn="ctr" fontAlgn="auto">
                <a:spcBef>
                  <a:spcPts val="0"/>
                </a:spcBef>
                <a:spcAft>
                  <a:spcPts val="0"/>
                </a:spcAft>
              </a:pPr>
              <a:r>
                <a:rPr lang="cs-CZ" sz="1000" b="1" cap="all" spc="100" dirty="0">
                  <a:solidFill>
                    <a:prstClr val="white">
                      <a:lumMod val="50000"/>
                    </a:prstClr>
                  </a:solidFill>
                  <a:latin typeface="Calibri"/>
                </a:rPr>
                <a:t>Slezská univerzita</a:t>
              </a:r>
            </a:p>
          </p:txBody>
        </p:sp>
      </p:grpSp>
    </p:spTree>
    <p:extLst>
      <p:ext uri="{BB962C8B-B14F-4D97-AF65-F5344CB8AC3E}">
        <p14:creationId xmlns:p14="http://schemas.microsoft.com/office/powerpoint/2010/main" val="561162655"/>
      </p:ext>
    </p:extLst>
  </p:cSld>
  <p:clrMapOvr>
    <a:masterClrMapping/>
  </p:clrMapOvr>
</p:sld>
</file>

<file path=ppt/theme/theme1.xml><?xml version="1.0" encoding="utf-8"?>
<a:theme xmlns:a="http://schemas.openxmlformats.org/drawingml/2006/main" name="Vzletný">
  <a:themeElements>
    <a:clrScheme name="Vzletný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Vzletný">
      <a:majorFont>
        <a:latin typeface="Arial"/>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zletný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Vzletný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Vzletný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zletný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Vzletný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C:\Templates\Presentation Designs\Vzletný.pot</Template>
  <TotalTime>12920</TotalTime>
  <Words>3286</Words>
  <Application>Microsoft Office PowerPoint</Application>
  <PresentationFormat>Předvádění na obrazovce (4:3)</PresentationFormat>
  <Paragraphs>318</Paragraphs>
  <Slides>45</Slides>
  <Notes>1</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45</vt:i4>
      </vt:variant>
    </vt:vector>
  </HeadingPairs>
  <TitlesOfParts>
    <vt:vector size="51" baseType="lpstr">
      <vt:lpstr>Arial</vt:lpstr>
      <vt:lpstr>Calibri</vt:lpstr>
      <vt:lpstr>Times New Roman</vt:lpstr>
      <vt:lpstr>Wingdings</vt:lpstr>
      <vt:lpstr>Vzletný</vt:lpstr>
      <vt:lpstr>Motiv systému Office</vt:lpstr>
      <vt:lpstr>Prezentace aplikace PowerPoint</vt:lpstr>
      <vt:lpstr>Content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Rewarding systems</vt:lpstr>
      <vt:lpstr>Significance of pay policy</vt:lpstr>
      <vt:lpstr>Total reward by Armstrong</vt:lpstr>
      <vt:lpstr>Compensation X Reward</vt:lpstr>
      <vt:lpstr>Compensation X Reward</vt:lpstr>
      <vt:lpstr>Purpose of reward</vt:lpstr>
      <vt:lpstr>Equality in rewarding systems</vt:lpstr>
      <vt:lpstr>Equality in rewarding systems</vt:lpstr>
      <vt:lpstr>Fairness</vt:lpstr>
      <vt:lpstr>Rewarding forms</vt:lpstr>
      <vt:lpstr>Componenets of rewarding forms</vt:lpstr>
      <vt:lpstr>Componenets of rewarding forms</vt:lpstr>
      <vt:lpstr>Componenets of rewarding forms</vt:lpstr>
      <vt:lpstr>Componenets of rewarding forms</vt:lpstr>
      <vt:lpstr>Componenets of rewarding forms</vt:lpstr>
      <vt:lpstr>Strategic and total reward</vt:lpstr>
      <vt:lpstr>Effectiveness of a reward system</vt:lpstr>
      <vt:lpstr>TASK 1 – REWARDS THROUGHT THE GENERATIONS</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Řízení lidských zdrojů   Přednáška č. 2</dc:title>
  <dc:creator>patrik</dc:creator>
  <cp:lastModifiedBy>Helena Marková</cp:lastModifiedBy>
  <cp:revision>376</cp:revision>
  <cp:lastPrinted>1601-01-01T00:00:00Z</cp:lastPrinted>
  <dcterms:created xsi:type="dcterms:W3CDTF">2005-09-23T13:42:26Z</dcterms:created>
  <dcterms:modified xsi:type="dcterms:W3CDTF">2025-04-21T21:21:42Z</dcterms:modified>
</cp:coreProperties>
</file>