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8" r:id="rId3"/>
    <p:sldId id="259" r:id="rId4"/>
    <p:sldId id="257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1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4" r:id="rId37"/>
    <p:sldId id="295" r:id="rId38"/>
    <p:sldId id="296" r:id="rId39"/>
    <p:sldId id="305" r:id="rId40"/>
    <p:sldId id="297" r:id="rId41"/>
    <p:sldId id="302" r:id="rId42"/>
    <p:sldId id="303" r:id="rId43"/>
    <p:sldId id="304" r:id="rId44"/>
    <p:sldId id="299" r:id="rId45"/>
    <p:sldId id="300" r:id="rId4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CB5F-08DA-446B-A14B-06D24864BF7E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98EB9-1939-4A5D-956A-52CE8A4F9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88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5597D-8E44-4BFF-A793-3440D85B2BD8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3756D-0698-4724-83D8-51328CFB2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7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3756D-0698-4724-83D8-51328CFB274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5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 and techniques used in innovation </a:t>
            </a:r>
            <a:r>
              <a:rPr lang="en-US" dirty="0" err="1"/>
              <a:t>managemen</a:t>
            </a:r>
            <a:r>
              <a:rPr lang="cs-CZ"/>
              <a:t>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Žaneta </a:t>
            </a:r>
            <a:r>
              <a:rPr lang="cs-CZ" dirty="0" err="1"/>
              <a:t>Rylková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365396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838200"/>
          </a:xfrm>
        </p:spPr>
        <p:txBody>
          <a:bodyPr/>
          <a:lstStyle/>
          <a:p>
            <a:r>
              <a:rPr lang="cs-CZ" dirty="0" err="1"/>
              <a:t>Realization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session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724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Let's recall the rules first;</a:t>
            </a:r>
            <a:endParaRPr lang="cs-CZ" dirty="0"/>
          </a:p>
          <a:p>
            <a:r>
              <a:rPr lang="en-US" dirty="0"/>
              <a:t>Specify topic and objectives of the session;</a:t>
            </a:r>
            <a:endParaRPr lang="cs-CZ" dirty="0"/>
          </a:p>
          <a:p>
            <a:r>
              <a:rPr lang="en-US" dirty="0"/>
              <a:t>Plot logos (blackboard, flip-chart);</a:t>
            </a:r>
            <a:endParaRPr lang="cs-CZ" dirty="0"/>
          </a:p>
          <a:p>
            <a:r>
              <a:rPr lang="en-US" dirty="0"/>
              <a:t>Structured and unstructured form;</a:t>
            </a:r>
            <a:endParaRPr lang="cs-CZ" dirty="0"/>
          </a:p>
          <a:p>
            <a:r>
              <a:rPr lang="en-US" dirty="0"/>
              <a:t>The moderator can support and encourage activity, not actively involved.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01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 dirty="0"/>
              <a:t>Evaluation and use of results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4495800"/>
          </a:xfrm>
        </p:spPr>
        <p:txBody>
          <a:bodyPr/>
          <a:lstStyle/>
          <a:p>
            <a:r>
              <a:rPr lang="en-US" dirty="0"/>
              <a:t>Grouping of subjects by context;</a:t>
            </a:r>
            <a:endParaRPr lang="cs-CZ" dirty="0"/>
          </a:p>
          <a:p>
            <a:r>
              <a:rPr lang="en-US" dirty="0"/>
              <a:t>Evaluation using the XY point allocation, multi-vote, </a:t>
            </a:r>
            <a:r>
              <a:rPr lang="en-US" dirty="0" err="1"/>
              <a:t>etc</a:t>
            </a:r>
            <a:r>
              <a:rPr lang="en-US" dirty="0"/>
              <a:t> .;</a:t>
            </a:r>
            <a:endParaRPr lang="cs-CZ" dirty="0"/>
          </a:p>
          <a:p>
            <a:r>
              <a:rPr lang="en-US" dirty="0"/>
              <a:t>A great deal of ideas in a short time;</a:t>
            </a:r>
            <a:endParaRPr lang="cs-CZ" dirty="0"/>
          </a:p>
          <a:p>
            <a:r>
              <a:rPr lang="en-US" dirty="0"/>
              <a:t>Unexpected and better ways to find solutions.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00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629400"/>
          </a:xfrm>
        </p:spPr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en-US" b="1" dirty="0"/>
              <a:t>When to use?</a:t>
            </a:r>
            <a:br>
              <a:rPr lang="en-US" b="1" dirty="0"/>
            </a:br>
            <a:r>
              <a:rPr lang="en-US" dirty="0"/>
              <a:t>What is the vision of our organization?</a:t>
            </a:r>
            <a:br>
              <a:rPr lang="en-US" dirty="0"/>
            </a:br>
            <a:r>
              <a:rPr lang="en-US" dirty="0"/>
              <a:t>What do we have to do to achieve the vision?</a:t>
            </a:r>
            <a:br>
              <a:rPr lang="en-US" dirty="0"/>
            </a:br>
            <a:r>
              <a:rPr lang="en-US" dirty="0"/>
              <a:t>How can we shorten delivery dates for products?</a:t>
            </a:r>
            <a:br>
              <a:rPr lang="en-US" dirty="0"/>
            </a:br>
            <a:r>
              <a:rPr lang="en-US" dirty="0"/>
              <a:t>How can we improve cooperation between the financial and personnel departments?</a:t>
            </a:r>
            <a:br>
              <a:rPr lang="en-US" dirty="0"/>
            </a:br>
            <a:r>
              <a:rPr lang="en-US" dirty="0"/>
              <a:t>How can we reduce the number of bugs in documents?</a:t>
            </a:r>
            <a:br>
              <a:rPr lang="en-US" dirty="0"/>
            </a:br>
            <a:r>
              <a:rPr lang="en-US" dirty="0"/>
              <a:t>What are the reasons for ineffective negotiations?</a:t>
            </a:r>
            <a:br>
              <a:rPr lang="en-US" dirty="0"/>
            </a:br>
            <a:r>
              <a:rPr lang="en-US" dirty="0"/>
              <a:t>How can we improve the process?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75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143000"/>
          </a:xfrm>
        </p:spPr>
        <p:txBody>
          <a:bodyPr/>
          <a:lstStyle/>
          <a:p>
            <a:r>
              <a:rPr lang="cs-CZ" b="1" dirty="0" err="1"/>
              <a:t>Brainwriting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3962400"/>
          </a:xfrm>
        </p:spPr>
        <p:txBody>
          <a:bodyPr/>
          <a:lstStyle/>
          <a:p>
            <a:r>
              <a:rPr lang="en-US" dirty="0"/>
              <a:t>Modification of brainstorming;</a:t>
            </a:r>
            <a:endParaRPr lang="cs-CZ" dirty="0"/>
          </a:p>
          <a:p>
            <a:r>
              <a:rPr lang="en-US" dirty="0"/>
              <a:t>Suggested solutions on a sheet of paper;</a:t>
            </a:r>
            <a:endParaRPr lang="cs-CZ" dirty="0"/>
          </a:p>
          <a:p>
            <a:r>
              <a:rPr lang="en-US" dirty="0"/>
              <a:t>Proposals are being read and </a:t>
            </a:r>
            <a:r>
              <a:rPr lang="cs-CZ" dirty="0" err="1"/>
              <a:t>complementing</a:t>
            </a:r>
            <a:r>
              <a:rPr lang="cs-CZ" dirty="0"/>
              <a:t> </a:t>
            </a:r>
            <a:r>
              <a:rPr lang="en-US" dirty="0"/>
              <a:t>new.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35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143000"/>
          </a:xfrm>
        </p:spPr>
        <p:txBody>
          <a:bodyPr/>
          <a:lstStyle/>
          <a:p>
            <a:r>
              <a:rPr lang="cs-CZ" b="1" dirty="0" err="1"/>
              <a:t>Brainwriting</a:t>
            </a:r>
            <a:endParaRPr lang="cs-CZ" b="1" dirty="0"/>
          </a:p>
        </p:txBody>
      </p:sp>
      <p:pic>
        <p:nvPicPr>
          <p:cNvPr id="1026" name="Picture 2" descr="C4DABC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79147" r="39091" b="8003"/>
          <a:stretch>
            <a:fillRect/>
          </a:stretch>
        </p:blipFill>
        <p:spPr bwMode="auto">
          <a:xfrm>
            <a:off x="1763688" y="1916832"/>
            <a:ext cx="53285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0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914400"/>
          </a:xfrm>
        </p:spPr>
        <p:txBody>
          <a:bodyPr/>
          <a:lstStyle/>
          <a:p>
            <a:r>
              <a:rPr lang="cs-CZ" dirty="0" err="1"/>
              <a:t>Discussion</a:t>
            </a:r>
            <a:r>
              <a:rPr lang="cs-CZ" dirty="0"/>
              <a:t> 66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76800"/>
          </a:xfrm>
        </p:spPr>
        <p:txBody>
          <a:bodyPr/>
          <a:lstStyle/>
          <a:p>
            <a:r>
              <a:rPr lang="en-US" dirty="0"/>
              <a:t>Generating new ideas;</a:t>
            </a:r>
            <a:endParaRPr lang="cs-CZ" dirty="0"/>
          </a:p>
          <a:p>
            <a:r>
              <a:rPr lang="en-US" dirty="0"/>
              <a:t>6 members of the team discuss 6 minutes to solve the problem;</a:t>
            </a:r>
            <a:endParaRPr lang="cs-CZ" dirty="0"/>
          </a:p>
          <a:p>
            <a:r>
              <a:rPr lang="en-US" dirty="0"/>
              <a:t>The analysis and synthesis of the discussion results and the final formulation of the solution;</a:t>
            </a:r>
            <a:endParaRPr lang="cs-CZ" dirty="0"/>
          </a:p>
          <a:p>
            <a:r>
              <a:rPr lang="en-US" dirty="0"/>
              <a:t>Usable especially for dealing with nonstandard problems (in the framework of working meetings).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04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1999" cy="990600"/>
          </a:xfrm>
        </p:spPr>
        <p:txBody>
          <a:bodyPr/>
          <a:lstStyle/>
          <a:p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They use both creative and analytical thinking;</a:t>
            </a:r>
            <a:endParaRPr lang="cs-CZ" dirty="0"/>
          </a:p>
          <a:p>
            <a:r>
              <a:rPr lang="en-US" dirty="0"/>
              <a:t>Most organizational problems have more than one cause;</a:t>
            </a:r>
            <a:endParaRPr lang="cs-CZ" dirty="0"/>
          </a:p>
          <a:p>
            <a:r>
              <a:rPr lang="en-US" dirty="0"/>
              <a:t>The more alternatives are judged, the better the proposed solution will be;</a:t>
            </a:r>
            <a:endParaRPr lang="cs-CZ" dirty="0"/>
          </a:p>
          <a:p>
            <a:r>
              <a:rPr lang="en-US" dirty="0"/>
              <a:t>Diagram of causes and consequences;</a:t>
            </a:r>
            <a:endParaRPr lang="cs-CZ" dirty="0"/>
          </a:p>
          <a:p>
            <a:r>
              <a:rPr lang="en-US" dirty="0"/>
              <a:t>Six</a:t>
            </a:r>
            <a:r>
              <a:rPr lang="cs-CZ" dirty="0"/>
              <a:t>-</a:t>
            </a:r>
            <a:r>
              <a:rPr lang="cs-CZ" dirty="0" err="1"/>
              <a:t>words</a:t>
            </a:r>
            <a:r>
              <a:rPr lang="en-US" dirty="0"/>
              <a:t> chart.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46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799" cy="762000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en-US" dirty="0"/>
              <a:t>Diagram of Causes and Consequences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dirty="0"/>
              <a:t>Beginnings:</a:t>
            </a:r>
            <a:br>
              <a:rPr lang="en-US" dirty="0"/>
            </a:br>
            <a:r>
              <a:rPr lang="en-US" dirty="0"/>
              <a:t>Kaoru Ishikawa;</a:t>
            </a:r>
            <a:br>
              <a:rPr lang="en-US" dirty="0"/>
            </a:br>
            <a:r>
              <a:rPr lang="en-US" dirty="0"/>
              <a:t>50s of the last century;</a:t>
            </a:r>
            <a:br>
              <a:rPr lang="en-US" dirty="0"/>
            </a:br>
            <a:r>
              <a:rPr lang="en-US" dirty="0"/>
              <a:t>To solve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</a:t>
            </a:r>
            <a:r>
              <a:rPr lang="en-US" dirty="0"/>
              <a:t> quality.</a:t>
            </a:r>
            <a:endParaRPr lang="cs-CZ" dirty="0"/>
          </a:p>
          <a:p>
            <a:pPr>
              <a:buNone/>
            </a:pP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When analyzing a problem or a situation where the causes (factors) that negatively or positively affect the outcome (result, effect) are identified.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41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399" cy="990600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en-US" dirty="0"/>
              <a:t>Diagram of Causes and Consequences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191000"/>
          </a:xfrm>
        </p:spPr>
        <p:txBody>
          <a:bodyPr/>
          <a:lstStyle/>
          <a:p>
            <a:r>
              <a:rPr lang="en-US" dirty="0"/>
              <a:t>Ishikawa diagram (Cause-Effect diagram) - "fish bone" diagram;</a:t>
            </a:r>
            <a:endParaRPr lang="cs-CZ" dirty="0"/>
          </a:p>
          <a:p>
            <a:r>
              <a:rPr lang="en-US" dirty="0"/>
              <a:t>It shows the relationships between the result and all the factors that we assume the result affects;</a:t>
            </a:r>
            <a:endParaRPr lang="cs-CZ" dirty="0"/>
          </a:p>
          <a:p>
            <a:r>
              <a:rPr lang="en-US" dirty="0"/>
              <a:t>We are looking for all the factors - we identify the key.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46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762000"/>
          </a:xfrm>
        </p:spPr>
        <p:txBody>
          <a:bodyPr/>
          <a:lstStyle/>
          <a:p>
            <a:r>
              <a:rPr lang="cs-CZ" dirty="0" err="1"/>
              <a:t>Compile</a:t>
            </a:r>
            <a:r>
              <a:rPr lang="cs-CZ" dirty="0"/>
              <a:t> a diagram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Clearly and specifically, we define the result (result) that we will analyze;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identify and record in the diagram the main category of factors (causes) that affect the outcome.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determine the factors and sub-factors in each major category of factors.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identify key (root) causes.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prioritize the list of key causes.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75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thinking</a:t>
            </a:r>
            <a:endParaRPr lang="cs-CZ" dirty="0"/>
          </a:p>
          <a:p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  <a:p>
            <a:r>
              <a:rPr lang="cs-CZ" dirty="0"/>
              <a:t>M</a:t>
            </a:r>
            <a:r>
              <a:rPr lang="en-US" dirty="0" err="1"/>
              <a:t>ain</a:t>
            </a:r>
            <a:r>
              <a:rPr lang="en-US" dirty="0"/>
              <a:t> categories of factors (causes) that affect the outcome.</a:t>
            </a:r>
            <a:endParaRPr lang="cs-CZ" dirty="0"/>
          </a:p>
          <a:p>
            <a:r>
              <a:rPr lang="cs-CZ" dirty="0" err="1"/>
              <a:t>Methods</a:t>
            </a:r>
            <a:r>
              <a:rPr lang="cs-CZ" dirty="0"/>
              <a:t> and </a:t>
            </a:r>
            <a:r>
              <a:rPr lang="cs-CZ" dirty="0" err="1"/>
              <a:t>techniques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identifying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needs</a:t>
            </a:r>
            <a:endParaRPr lang="cs-CZ" dirty="0"/>
          </a:p>
          <a:p>
            <a:r>
              <a:rPr lang="cs-CZ" dirty="0" err="1"/>
              <a:t>Methods</a:t>
            </a:r>
            <a:r>
              <a:rPr lang="cs-CZ" dirty="0"/>
              <a:t> and </a:t>
            </a:r>
            <a:r>
              <a:rPr lang="cs-CZ" dirty="0" err="1"/>
              <a:t>techniques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assessing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 and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33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1066800"/>
          </a:xfrm>
        </p:spPr>
        <p:txBody>
          <a:bodyPr/>
          <a:lstStyle/>
          <a:p>
            <a:r>
              <a:rPr lang="en-US" sz="3200" dirty="0"/>
              <a:t>We define the </a:t>
            </a:r>
            <a:r>
              <a:rPr lang="cs-CZ" sz="3200" dirty="0" err="1"/>
              <a:t>consequence</a:t>
            </a:r>
            <a:r>
              <a:rPr lang="en-US" sz="3200" dirty="0"/>
              <a:t> (result) that we will analyze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4800600"/>
          </a:xfrm>
        </p:spPr>
        <p:txBody>
          <a:bodyPr/>
          <a:lstStyle/>
          <a:p>
            <a:r>
              <a:rPr lang="en-US" dirty="0"/>
              <a:t>Positive determination - the objective to be achieved, we are looking for factors that will enable us to achieve our goals;</a:t>
            </a:r>
            <a:endParaRPr lang="cs-CZ" dirty="0"/>
          </a:p>
          <a:p>
            <a:r>
              <a:rPr lang="en-US" dirty="0"/>
              <a:t>Negative determination - a problem that has occurred or can occur. We are looking for causes to take preventive measures;</a:t>
            </a:r>
            <a:endParaRPr lang="cs-CZ" dirty="0"/>
          </a:p>
          <a:p>
            <a:r>
              <a:rPr lang="en-US" dirty="0"/>
              <a:t>Set it as specific as possible!</a:t>
            </a:r>
            <a:endParaRPr lang="cs-CZ" dirty="0"/>
          </a:p>
          <a:p>
            <a:r>
              <a:rPr lang="en-US" dirty="0"/>
              <a:t>In the diagram place the fish head on the right side.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9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31416" t="32540" r="31383" b="30423"/>
          <a:stretch/>
        </p:blipFill>
        <p:spPr bwMode="auto">
          <a:xfrm>
            <a:off x="611560" y="1052736"/>
            <a:ext cx="7560840" cy="4662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758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1295400"/>
          </a:xfrm>
        </p:spPr>
        <p:txBody>
          <a:bodyPr/>
          <a:lstStyle/>
          <a:p>
            <a:r>
              <a:rPr lang="en-US" sz="3600" dirty="0"/>
              <a:t>The main categories of factors (causes) that affect the outcome.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4M;</a:t>
            </a:r>
          </a:p>
          <a:p>
            <a:r>
              <a:rPr lang="cs-CZ" dirty="0"/>
              <a:t>4P;</a:t>
            </a:r>
          </a:p>
          <a:p>
            <a:r>
              <a:rPr lang="cs-CZ" dirty="0" err="1"/>
              <a:t>Shewhart's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;</a:t>
            </a:r>
          </a:p>
          <a:p>
            <a:r>
              <a:rPr lang="cs-CZ" dirty="0"/>
              <a:t>7S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McKinsey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174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776203"/>
              </p:ext>
            </p:extLst>
          </p:nvPr>
        </p:nvGraphicFramePr>
        <p:xfrm>
          <a:off x="685800" y="457200"/>
          <a:ext cx="7696200" cy="588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4M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4P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Shewhart´s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aseline="0" dirty="0" err="1">
                          <a:solidFill>
                            <a:schemeClr val="tx1"/>
                          </a:solidFill>
                        </a:rPr>
                        <a:t>Concept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McKinsleye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7S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Methods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– metody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Policies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politika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Machines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Strategy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strategie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Manpower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zaměstnanci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Procedures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– postupy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Methods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struktura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Materials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-materiál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People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zaměstnanci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Environment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Management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system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systém řízení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Machinery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- technika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Plant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výrobní závod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Styl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aseline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management – styl řízení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Measurement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Staff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– spolupracovníci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People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Skill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– schopnosti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Shared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values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– sdílené hodnoty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5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1000" cy="1066800"/>
          </a:xfrm>
        </p:spPr>
        <p:txBody>
          <a:bodyPr>
            <a:normAutofit/>
          </a:bodyPr>
          <a:lstStyle/>
          <a:p>
            <a:r>
              <a:rPr lang="en-US" sz="3200" dirty="0"/>
              <a:t>We determine the factors and sub-factors in each major category of factors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419600"/>
          </a:xfrm>
        </p:spPr>
        <p:txBody>
          <a:bodyPr/>
          <a:lstStyle/>
          <a:p>
            <a:r>
              <a:rPr lang="en-US" dirty="0"/>
              <a:t>You can use some of the ideas-making methods;</a:t>
            </a:r>
            <a:endParaRPr lang="cs-CZ" dirty="0"/>
          </a:p>
          <a:p>
            <a:r>
              <a:rPr lang="en-US" dirty="0"/>
              <a:t>The same cause can be identified in several major categories;</a:t>
            </a:r>
            <a:endParaRPr lang="cs-CZ" dirty="0"/>
          </a:p>
          <a:p>
            <a:r>
              <a:rPr lang="en-US" dirty="0"/>
              <a:t>It is done until all possibilities and ideas have been exhausted;</a:t>
            </a:r>
            <a:endParaRPr lang="cs-CZ" dirty="0"/>
          </a:p>
          <a:p>
            <a:r>
              <a:rPr lang="en-US" dirty="0"/>
              <a:t>letting the suggestions on the chart before proceeding to work "to settle".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538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199" cy="1600200"/>
          </a:xfrm>
        </p:spPr>
        <p:txBody>
          <a:bodyPr/>
          <a:lstStyle/>
          <a:p>
            <a:r>
              <a:rPr lang="en-US" sz="3600" dirty="0"/>
              <a:t>We identify key (root) causes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location of the cause in the diagram is not an indication of its meaning;</a:t>
            </a:r>
            <a:endParaRPr lang="cs-CZ" dirty="0"/>
          </a:p>
          <a:p>
            <a:r>
              <a:rPr lang="en-US" dirty="0"/>
              <a:t>The most common causes, which need not be discussed further, and specific corrective or preventive measures can be proposed for their removal.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00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219200"/>
          </a:xfrm>
        </p:spPr>
        <p:txBody>
          <a:bodyPr/>
          <a:lstStyle/>
          <a:p>
            <a:r>
              <a:rPr lang="en-US" sz="3600" dirty="0"/>
              <a:t>We will prioritize the list of key causes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of the three most important;</a:t>
            </a:r>
            <a:endParaRPr lang="cs-CZ" dirty="0"/>
          </a:p>
          <a:p>
            <a:r>
              <a:rPr lang="en-US" dirty="0"/>
              <a:t>Factor value determination;</a:t>
            </a:r>
            <a:endParaRPr lang="cs-CZ" dirty="0"/>
          </a:p>
          <a:p>
            <a:r>
              <a:rPr lang="en-US" dirty="0"/>
              <a:t>Each team member must justify his / her assessment.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502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Six-words</a:t>
            </a:r>
            <a:r>
              <a:rPr lang="cs-CZ" b="1" dirty="0"/>
              <a:t> diagram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"I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six</a:t>
            </a:r>
            <a:r>
              <a:rPr lang="cs-CZ" dirty="0"/>
              <a:t> </a:t>
            </a:r>
            <a:r>
              <a:rPr lang="cs-CZ" dirty="0" err="1"/>
              <a:t>honest</a:t>
            </a:r>
            <a:r>
              <a:rPr lang="cs-CZ" dirty="0"/>
              <a:t> </a:t>
            </a:r>
            <a:r>
              <a:rPr lang="cs-CZ" dirty="0" err="1"/>
              <a:t>serving</a:t>
            </a:r>
            <a:r>
              <a:rPr lang="cs-CZ" dirty="0"/>
              <a:t> </a:t>
            </a:r>
            <a:r>
              <a:rPr lang="cs-CZ" dirty="0" err="1"/>
              <a:t>men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taught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I </a:t>
            </a:r>
            <a:r>
              <a:rPr lang="cs-CZ" dirty="0" err="1"/>
              <a:t>knew</a:t>
            </a:r>
            <a:r>
              <a:rPr lang="cs-CZ" dirty="0"/>
              <a:t>;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names</a:t>
            </a:r>
            <a:r>
              <a:rPr lang="cs-CZ" dirty="0"/>
              <a:t> are </a:t>
            </a:r>
            <a:r>
              <a:rPr lang="cs-CZ" dirty="0" err="1"/>
              <a:t>What</a:t>
            </a:r>
            <a:r>
              <a:rPr lang="cs-CZ" dirty="0"/>
              <a:t> and </a:t>
            </a:r>
            <a:r>
              <a:rPr lang="cs-CZ" dirty="0" err="1"/>
              <a:t>Why</a:t>
            </a:r>
            <a:r>
              <a:rPr lang="cs-CZ" dirty="0"/>
              <a:t> and </a:t>
            </a:r>
            <a:r>
              <a:rPr lang="cs-CZ" dirty="0" err="1"/>
              <a:t>When</a:t>
            </a:r>
            <a:r>
              <a:rPr lang="cs-CZ" dirty="0"/>
              <a:t>, And </a:t>
            </a:r>
            <a:r>
              <a:rPr lang="cs-CZ" dirty="0" err="1"/>
              <a:t>How</a:t>
            </a:r>
            <a:r>
              <a:rPr lang="cs-CZ" dirty="0"/>
              <a:t> and </a:t>
            </a:r>
            <a:r>
              <a:rPr lang="cs-CZ" dirty="0" err="1"/>
              <a:t>Where</a:t>
            </a:r>
            <a:r>
              <a:rPr lang="cs-CZ" dirty="0"/>
              <a:t> and </a:t>
            </a:r>
            <a:r>
              <a:rPr lang="cs-CZ" dirty="0" err="1"/>
              <a:t>Who</a:t>
            </a:r>
            <a:r>
              <a:rPr lang="cs-CZ" dirty="0"/>
              <a:t>.."</a:t>
            </a:r>
          </a:p>
          <a:p>
            <a:pPr algn="r">
              <a:buNone/>
            </a:pPr>
            <a:r>
              <a:rPr lang="cs-CZ" dirty="0"/>
              <a:t>Rudyard Kipling</a:t>
            </a:r>
          </a:p>
          <a:p>
            <a:pPr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778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0999" cy="1066800"/>
          </a:xfrm>
        </p:spPr>
        <p:txBody>
          <a:bodyPr/>
          <a:lstStyle/>
          <a:p>
            <a:r>
              <a:rPr lang="cs-CZ" b="1" dirty="0" err="1"/>
              <a:t>Six</a:t>
            </a:r>
            <a:r>
              <a:rPr lang="cs-CZ" b="1" dirty="0"/>
              <a:t> </a:t>
            </a:r>
            <a:r>
              <a:rPr lang="cs-CZ" b="1" dirty="0" err="1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876800"/>
          </a:xfrm>
        </p:spPr>
        <p:txBody>
          <a:bodyPr/>
          <a:lstStyle/>
          <a:p>
            <a:r>
              <a:rPr lang="en-US" dirty="0"/>
              <a:t>One of the most generic and most effective analytical methods;</a:t>
            </a:r>
            <a:endParaRPr lang="cs-CZ" dirty="0"/>
          </a:p>
          <a:p>
            <a:r>
              <a:rPr lang="en-US" dirty="0"/>
              <a:t>Other Names - Six Servants;</a:t>
            </a:r>
            <a:endParaRPr lang="cs-CZ" dirty="0"/>
          </a:p>
          <a:p>
            <a:r>
              <a:rPr lang="en-US" dirty="0"/>
              <a:t>Sometimes referred to </a:t>
            </a:r>
            <a:r>
              <a:rPr lang="cs-CZ" b="1" dirty="0"/>
              <a:t>5W + 1H </a:t>
            </a:r>
            <a:r>
              <a:rPr lang="cs-CZ" dirty="0"/>
              <a:t>(</a:t>
            </a:r>
            <a:r>
              <a:rPr lang="cs-CZ" dirty="0" err="1"/>
              <a:t>who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, </a:t>
            </a:r>
            <a:r>
              <a:rPr lang="cs-CZ" dirty="0" err="1"/>
              <a:t>why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316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762000"/>
          </a:xfrm>
        </p:spPr>
        <p:txBody>
          <a:bodyPr/>
          <a:lstStyle/>
          <a:p>
            <a:r>
              <a:rPr lang="cs-CZ" dirty="0" err="1"/>
              <a:t>Variations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questions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/>
          <a:lstStyle/>
          <a:p>
            <a:r>
              <a:rPr lang="en-US" dirty="0"/>
              <a:t>Who - identifying the entities concerned;</a:t>
            </a:r>
            <a:endParaRPr lang="cs-CZ" dirty="0"/>
          </a:p>
          <a:p>
            <a:r>
              <a:rPr lang="cs-CZ" dirty="0" err="1"/>
              <a:t>What</a:t>
            </a:r>
            <a:r>
              <a:rPr lang="en-US" dirty="0"/>
              <a:t> - determination of affected </a:t>
            </a:r>
            <a:r>
              <a:rPr lang="cs-CZ" dirty="0" err="1"/>
              <a:t>subjects</a:t>
            </a:r>
            <a:r>
              <a:rPr lang="en-US" dirty="0"/>
              <a:t>, objects, entities </a:t>
            </a:r>
            <a:r>
              <a:rPr lang="en-US" dirty="0" err="1"/>
              <a:t>etc</a:t>
            </a:r>
            <a:r>
              <a:rPr lang="en-US" dirty="0"/>
              <a:t> .;</a:t>
            </a:r>
            <a:endParaRPr lang="cs-CZ" dirty="0"/>
          </a:p>
          <a:p>
            <a:r>
              <a:rPr lang="en-US" dirty="0"/>
              <a:t>When - determining time aspects;</a:t>
            </a:r>
            <a:endParaRPr lang="cs-CZ" dirty="0"/>
          </a:p>
          <a:p>
            <a:r>
              <a:rPr lang="en-US" dirty="0"/>
              <a:t>Where - spatial location of the problem, spatial aspects;</a:t>
            </a:r>
            <a:endParaRPr lang="cs-CZ" dirty="0"/>
          </a:p>
          <a:p>
            <a:r>
              <a:rPr lang="en-US" dirty="0"/>
              <a:t>How - identifying </a:t>
            </a:r>
            <a:r>
              <a:rPr lang="cs-CZ" dirty="0" err="1"/>
              <a:t>actions</a:t>
            </a:r>
            <a:r>
              <a:rPr lang="en-US" dirty="0"/>
              <a:t>, processes, mechanisms, ways of functioning, </a:t>
            </a:r>
            <a:r>
              <a:rPr lang="en-US" dirty="0" err="1"/>
              <a:t>etc</a:t>
            </a:r>
            <a:r>
              <a:rPr lang="en-US" dirty="0"/>
              <a:t> .;</a:t>
            </a:r>
            <a:endParaRPr lang="cs-CZ" dirty="0"/>
          </a:p>
          <a:p>
            <a:r>
              <a:rPr lang="en-US" dirty="0"/>
              <a:t>Why - Identify causes, reasons, purposes,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17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thinking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Analogy</a:t>
            </a:r>
            <a:endParaRPr lang="cs-CZ" dirty="0"/>
          </a:p>
          <a:p>
            <a:r>
              <a:rPr lang="en-US" dirty="0"/>
              <a:t>Gordon's method</a:t>
            </a:r>
            <a:endParaRPr lang="cs-CZ" dirty="0"/>
          </a:p>
          <a:p>
            <a:r>
              <a:rPr lang="en-US" dirty="0"/>
              <a:t>Brainstorming</a:t>
            </a:r>
            <a:endParaRPr lang="cs-CZ" dirty="0"/>
          </a:p>
          <a:p>
            <a:r>
              <a:rPr lang="en-US" dirty="0" err="1"/>
              <a:t>Brainwriting</a:t>
            </a:r>
            <a:endParaRPr lang="cs-CZ" dirty="0"/>
          </a:p>
          <a:p>
            <a:r>
              <a:rPr lang="en-US" dirty="0"/>
              <a:t>Discussion 66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440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6858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alternative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and what is not a problem?</a:t>
            </a:r>
            <a:endParaRPr lang="cs-CZ" dirty="0"/>
          </a:p>
          <a:p>
            <a:r>
              <a:rPr lang="en-US" dirty="0"/>
              <a:t>When does the problem occur and when does not it occur?</a:t>
            </a:r>
            <a:endParaRPr lang="cs-CZ" dirty="0"/>
          </a:p>
          <a:p>
            <a:r>
              <a:rPr lang="en-US" dirty="0"/>
              <a:t>Why does the problem occur and why does not it happen?</a:t>
            </a:r>
            <a:endParaRPr lang="cs-CZ" dirty="0"/>
          </a:p>
          <a:p>
            <a:r>
              <a:rPr lang="en-US" dirty="0"/>
              <a:t>Where does the problem occur and where does it not happen?</a:t>
            </a:r>
            <a:endParaRPr lang="cs-CZ" dirty="0"/>
          </a:p>
          <a:p>
            <a:r>
              <a:rPr lang="en-US" dirty="0"/>
              <a:t>Who causes the problem and who contributes to solving it?</a:t>
            </a:r>
            <a:endParaRPr lang="cs-CZ" dirty="0"/>
          </a:p>
          <a:p>
            <a:r>
              <a:rPr lang="en-US" dirty="0"/>
              <a:t>How do we find out that the problem has occurred and how do we know it did not happen?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460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066800"/>
          </a:xfrm>
        </p:spPr>
        <p:txBody>
          <a:bodyPr/>
          <a:lstStyle/>
          <a:p>
            <a:r>
              <a:rPr lang="cs-CZ" dirty="0" err="1"/>
              <a:t>Pareto</a:t>
            </a:r>
            <a:r>
              <a:rPr lang="cs-CZ" dirty="0"/>
              <a:t> diagram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4648200"/>
          </a:xfrm>
        </p:spPr>
        <p:txBody>
          <a:bodyPr/>
          <a:lstStyle/>
          <a:p>
            <a:r>
              <a:rPr lang="en-US" dirty="0"/>
              <a:t>Beginnings:</a:t>
            </a:r>
            <a:br>
              <a:rPr lang="en-US" dirty="0"/>
            </a:br>
            <a:r>
              <a:rPr lang="en-US" dirty="0"/>
              <a:t>At the beginning of the last century, Italian economist Vilfredo Pareto found that 80% of the national income accounts for 20% of the population.</a:t>
            </a:r>
            <a:endParaRPr lang="cs-CZ" dirty="0"/>
          </a:p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Set priorities for improvement or problem solving.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47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219200"/>
          </a:xfrm>
        </p:spPr>
        <p:txBody>
          <a:bodyPr/>
          <a:lstStyle/>
          <a:p>
            <a:r>
              <a:rPr lang="cs-CZ" dirty="0" err="1"/>
              <a:t>Pareto</a:t>
            </a:r>
            <a:r>
              <a:rPr lang="cs-CZ" dirty="0"/>
              <a:t> diagram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800600"/>
          </a:xfrm>
        </p:spPr>
        <p:txBody>
          <a:bodyPr/>
          <a:lstStyle/>
          <a:p>
            <a:r>
              <a:rPr lang="en-US" dirty="0"/>
              <a:t>It allows to identify 20% of the factors that cause 80% of the consequences;</a:t>
            </a:r>
            <a:endParaRPr lang="cs-CZ" dirty="0"/>
          </a:p>
          <a:p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en-US" dirty="0"/>
              <a:t> these causes will ensure optimal improvement;</a:t>
            </a:r>
            <a:endParaRPr lang="cs-CZ" dirty="0"/>
          </a:p>
          <a:p>
            <a:r>
              <a:rPr lang="en-US" dirty="0"/>
              <a:t>It provides clarity and unambiguous information.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730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1999" cy="1447800"/>
          </a:xfrm>
        </p:spPr>
        <p:txBody>
          <a:bodyPr/>
          <a:lstStyle/>
          <a:p>
            <a:r>
              <a:rPr lang="en-US" dirty="0" err="1"/>
              <a:t>Paret</a:t>
            </a:r>
            <a:r>
              <a:rPr lang="cs-CZ" dirty="0"/>
              <a:t>o</a:t>
            </a:r>
            <a:r>
              <a:rPr lang="en-US" dirty="0"/>
              <a:t> diagram in four steps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will define and clearly describe the consequence (problem, consequence, disagreement) and causes of its origin (Ishikawa's diagram, brainstorming, etc.).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In an organization, a large number of documents are approved late or are not issued as planned. The main causes of this condition were identified by brainstorming.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581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58674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We will determine the criterion on which the analyzed causes (disagreements, problems) will be evaluated (</a:t>
            </a:r>
            <a:r>
              <a:rPr lang="en-US" dirty="0" err="1"/>
              <a:t>eg</a:t>
            </a:r>
            <a:r>
              <a:rPr lang="en-US" dirty="0"/>
              <a:t> number of occurrences, financial value - costs, losses - scoring methods, etc.)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As an assessment criterion, the frequency of occurrence was determined in absolute terms. It is necessary to set a time horizon for detection of occurrence.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018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304800"/>
            <a:ext cx="7696200" cy="51816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We will compile a table</a:t>
            </a:r>
            <a:endParaRPr lang="cs-CZ" dirty="0"/>
          </a:p>
          <a:p>
            <a:r>
              <a:rPr lang="en-US" dirty="0"/>
              <a:t>On the basis of the set criterion, the causes found in the table are downwardly;</a:t>
            </a:r>
            <a:endParaRPr lang="cs-CZ" dirty="0"/>
          </a:p>
          <a:p>
            <a:r>
              <a:rPr lang="en-US" dirty="0"/>
              <a:t>We calculate cumulative frequency and relative cumulative frequency (%)</a:t>
            </a:r>
            <a:endParaRPr lang="cs-CZ" dirty="0"/>
          </a:p>
          <a:p>
            <a:r>
              <a:rPr lang="en-US" dirty="0"/>
              <a:t>Relative cumulative frequency = decisive minority of causes.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693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57150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We draw a diagram</a:t>
            </a:r>
            <a:endParaRPr lang="cs-CZ" dirty="0"/>
          </a:p>
          <a:p>
            <a:r>
              <a:rPr lang="en-US" dirty="0"/>
              <a:t>Horizontal axis - types of causes in the same order as in the table;</a:t>
            </a:r>
            <a:endParaRPr lang="cs-CZ" dirty="0"/>
          </a:p>
          <a:p>
            <a:r>
              <a:rPr lang="en-US" dirty="0"/>
              <a:t>Left vertical axis - absolute frequencies;</a:t>
            </a:r>
            <a:endParaRPr lang="cs-CZ" dirty="0"/>
          </a:p>
          <a:p>
            <a:r>
              <a:rPr lang="en-US" dirty="0"/>
              <a:t>Right vertical axis - relative cumulative frequencies;</a:t>
            </a:r>
            <a:endParaRPr lang="cs-CZ" dirty="0"/>
          </a:p>
          <a:p>
            <a:r>
              <a:rPr lang="en-US" dirty="0"/>
              <a:t>At the endpoints of the intervals of the different types of causes, their relative cumulative frequency is indicated, the linkage of which is the so-called Lorenz curve.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153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7496" t="30398" r="50499" b="9374"/>
          <a:stretch/>
        </p:blipFill>
        <p:spPr bwMode="auto">
          <a:xfrm>
            <a:off x="611560" y="692696"/>
            <a:ext cx="8136904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82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and techniques for identifying customer needs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empatic</a:t>
            </a:r>
            <a:r>
              <a:rPr lang="en-US" dirty="0"/>
              <a:t> map (what does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think about and how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feels in the context, what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does, tells and how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behaves, how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sees what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will get from it)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097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Methods and techniques for identifying customer needs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1" t="15198" r="4355" b="29084"/>
          <a:stretch/>
        </p:blipFill>
        <p:spPr bwMode="auto">
          <a:xfrm>
            <a:off x="899592" y="1484784"/>
            <a:ext cx="7632848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289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thinking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Analogy - Comparing two different things that are essentially different, but we can find common features</a:t>
            </a:r>
            <a:endParaRPr lang="cs-CZ" dirty="0"/>
          </a:p>
          <a:p>
            <a:r>
              <a:rPr lang="en-US" dirty="0"/>
              <a:t>Gordon's method - based on analogy, the real problem is not defined but the general problem, after a number of ideas a real problem is revealed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973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and techniques for assessing topics and understanding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Analysis of field forces</a:t>
            </a:r>
            <a:endParaRPr lang="cs-CZ" dirty="0"/>
          </a:p>
          <a:p>
            <a:pPr lvl="1"/>
            <a:r>
              <a:rPr lang="en-US" dirty="0"/>
              <a:t>Current state - where are we? (driving forces, braking forces)</a:t>
            </a:r>
            <a:endParaRPr lang="cs-CZ" dirty="0"/>
          </a:p>
          <a:p>
            <a:pPr lvl="1"/>
            <a:r>
              <a:rPr lang="en-US" dirty="0"/>
              <a:t>Target status - where do we want to be?</a:t>
            </a:r>
            <a:endParaRPr lang="cs-CZ" dirty="0"/>
          </a:p>
          <a:p>
            <a:r>
              <a:rPr lang="en-US" dirty="0"/>
              <a:t>Delphic method - questioning experts, do not communicate directly, the goal is to predict the development</a:t>
            </a:r>
            <a:endParaRPr lang="cs-CZ" dirty="0"/>
          </a:p>
          <a:p>
            <a:r>
              <a:rPr lang="cs-CZ" dirty="0"/>
              <a:t>Mind</a:t>
            </a:r>
            <a:r>
              <a:rPr lang="en-US" dirty="0"/>
              <a:t> maps - a general tool for viewing the problem</a:t>
            </a:r>
            <a:endParaRPr lang="cs-CZ" dirty="0"/>
          </a:p>
          <a:p>
            <a:r>
              <a:rPr lang="en-US" dirty="0"/>
              <a:t>Six thought hats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544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and techniques for assessing topics and understanding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3" descr="Strategy Map - Intrafocu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4800"/>
            <a:ext cx="8640960" cy="4878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307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and techniques for assessing topics and understanding problems</a:t>
            </a:r>
            <a:endParaRPr lang="cs-CZ" dirty="0"/>
          </a:p>
        </p:txBody>
      </p:sp>
      <p:pic>
        <p:nvPicPr>
          <p:cNvPr id="5" name="Zástupný symbol pro obsah 4" descr="Výsledek obrázku pro mind map how to improve learni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35292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882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1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752" t="17045" r="16456" b="13873"/>
          <a:stretch/>
        </p:blipFill>
        <p:spPr>
          <a:xfrm>
            <a:off x="251520" y="188640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9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31416" t="32540" r="31383" b="30423"/>
          <a:stretch/>
        </p:blipFill>
        <p:spPr bwMode="auto">
          <a:xfrm>
            <a:off x="611560" y="1052736"/>
            <a:ext cx="7560840" cy="4662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9565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992887" cy="4983286"/>
          </a:xfrm>
        </p:spPr>
      </p:pic>
    </p:spTree>
    <p:extLst>
      <p:ext uri="{BB962C8B-B14F-4D97-AF65-F5344CB8AC3E}">
        <p14:creationId xmlns:p14="http://schemas.microsoft.com/office/powerpoint/2010/main" val="379004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Gordon´s</a:t>
            </a:r>
            <a:r>
              <a:rPr lang="cs-CZ" b="1" dirty="0"/>
              <a:t> </a:t>
            </a:r>
            <a:r>
              <a:rPr lang="cs-CZ" b="1" dirty="0" err="1"/>
              <a:t>method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Convicted experts discuss the issue;</a:t>
            </a:r>
            <a:endParaRPr lang="cs-CZ" dirty="0"/>
          </a:p>
          <a:p>
            <a:r>
              <a:rPr lang="en-US" dirty="0"/>
              <a:t>The leader of the discussion only sets out the general theme;</a:t>
            </a:r>
            <a:endParaRPr lang="cs-CZ" dirty="0"/>
          </a:p>
          <a:p>
            <a:r>
              <a:rPr lang="en-US" dirty="0"/>
              <a:t>Gradually, the subject narrows (specifies) the problem.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58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838200"/>
          </a:xfrm>
        </p:spPr>
        <p:txBody>
          <a:bodyPr/>
          <a:lstStyle/>
          <a:p>
            <a:r>
              <a:rPr lang="cs-CZ" b="1" dirty="0"/>
              <a:t>Brainstorming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Beginnings:</a:t>
            </a:r>
            <a:br>
              <a:rPr lang="en-US" dirty="0"/>
            </a:br>
            <a:r>
              <a:rPr lang="en-US" dirty="0"/>
              <a:t>50s of the last century in the US as a way of improving the unsatisfactory course of meetings and committee meetings.</a:t>
            </a:r>
            <a:endParaRPr lang="cs-CZ" dirty="0"/>
          </a:p>
          <a:p>
            <a:pPr>
              <a:buNone/>
            </a:pP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Within a short timeframe, get the most (quantity) of ideas, thoughts, opinions, ideas, etc. from the group of people on the set</a:t>
            </a:r>
            <a:r>
              <a:rPr lang="cs-CZ" dirty="0" err="1"/>
              <a:t>ted</a:t>
            </a:r>
            <a:r>
              <a:rPr lang="en-US" dirty="0"/>
              <a:t> topic (problem, goal).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36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599" cy="1066800"/>
          </a:xfrm>
        </p:spPr>
        <p:txBody>
          <a:bodyPr/>
          <a:lstStyle/>
          <a:p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brainstorming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800600"/>
          </a:xfrm>
        </p:spPr>
        <p:txBody>
          <a:bodyPr/>
          <a:lstStyle/>
          <a:p>
            <a:r>
              <a:rPr lang="en-US" dirty="0"/>
              <a:t>Criticism is ruled out (it is necessary to ensure that the evaluation does not occur immediately);</a:t>
            </a:r>
            <a:endParaRPr lang="cs-CZ" dirty="0"/>
          </a:p>
          <a:p>
            <a:r>
              <a:rPr lang="en-US" dirty="0"/>
              <a:t>Free associations are welcome (suggest every idea that comes to mind);</a:t>
            </a:r>
            <a:endParaRPr lang="cs-CZ" dirty="0"/>
          </a:p>
          <a:p>
            <a:r>
              <a:rPr lang="en-US" dirty="0"/>
              <a:t>Quantitation is desirable (the more ideas, the more likely that a good and useful idea will be between them);</a:t>
            </a:r>
            <a:endParaRPr lang="cs-CZ" dirty="0"/>
          </a:p>
          <a:p>
            <a:r>
              <a:rPr lang="en-US" dirty="0"/>
              <a:t>Combination and improvement of designs are desirable.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58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0999" cy="1600200"/>
          </a:xfrm>
        </p:spPr>
        <p:txBody>
          <a:bodyPr/>
          <a:lstStyle/>
          <a:p>
            <a:r>
              <a:rPr lang="cs-CZ" dirty="0"/>
              <a:t>THREE STEPS NEITHER FOR BRAINSTORMING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209800"/>
            <a:ext cx="7696200" cy="3276600"/>
          </a:xfrm>
        </p:spPr>
        <p:txBody>
          <a:bodyPr/>
          <a:lstStyle/>
          <a:p>
            <a:r>
              <a:rPr lang="en-US" dirty="0"/>
              <a:t>Brainstorming session preparation;</a:t>
            </a:r>
            <a:endParaRPr lang="cs-CZ" dirty="0"/>
          </a:p>
          <a:p>
            <a:r>
              <a:rPr lang="cs-CZ" dirty="0" err="1"/>
              <a:t>Realiz</a:t>
            </a:r>
            <a:r>
              <a:rPr lang="en-US" dirty="0" err="1"/>
              <a:t>ation</a:t>
            </a:r>
            <a:r>
              <a:rPr lang="en-US" dirty="0"/>
              <a:t> of brainstorming session;</a:t>
            </a:r>
            <a:endParaRPr lang="cs-CZ" dirty="0"/>
          </a:p>
          <a:p>
            <a:r>
              <a:rPr lang="en-US" dirty="0"/>
              <a:t>Evaluation and use of results.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58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914400"/>
          </a:xfrm>
        </p:spPr>
        <p:txBody>
          <a:bodyPr/>
          <a:lstStyle/>
          <a:p>
            <a:r>
              <a:rPr lang="cs-CZ" dirty="0" err="1"/>
              <a:t>Seating</a:t>
            </a:r>
            <a:r>
              <a:rPr lang="cs-CZ" dirty="0"/>
              <a:t> </a:t>
            </a:r>
            <a:r>
              <a:rPr lang="cs-CZ" dirty="0" err="1"/>
              <a:t>preparation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181600"/>
          </a:xfrm>
        </p:spPr>
        <p:txBody>
          <a:bodyPr/>
          <a:lstStyle/>
          <a:p>
            <a:r>
              <a:rPr lang="en-US" dirty="0"/>
              <a:t>Set the topic (general - complex ideas, more specific - clear and more precise solutions);</a:t>
            </a:r>
            <a:endParaRPr lang="cs-CZ" dirty="0"/>
          </a:p>
          <a:p>
            <a:r>
              <a:rPr lang="en-US" dirty="0"/>
              <a:t>Specify the size and composition of the group (6-12, subtopics, moderator, recorder, independent experts, without superiority and subordination);</a:t>
            </a:r>
            <a:endParaRPr lang="cs-CZ" dirty="0"/>
          </a:p>
          <a:p>
            <a:r>
              <a:rPr lang="en-US" dirty="0"/>
              <a:t>Determine when and where it will be (pleasant environment, U, morning hours, max 50 minutes).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1893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1507</Words>
  <Application>Microsoft Office PowerPoint</Application>
  <PresentationFormat>Předvádění na obrazovce (4:3)</PresentationFormat>
  <Paragraphs>181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8" baseType="lpstr">
      <vt:lpstr>Arial</vt:lpstr>
      <vt:lpstr>Calibri</vt:lpstr>
      <vt:lpstr>Motiv sady Office</vt:lpstr>
      <vt:lpstr>Methods and techniques used in innovation management</vt:lpstr>
      <vt:lpstr>Content</vt:lpstr>
      <vt:lpstr>Methods of creative thinking</vt:lpstr>
      <vt:lpstr>Methods of creative thinking</vt:lpstr>
      <vt:lpstr>Gordon´s method</vt:lpstr>
      <vt:lpstr>Brainstorming</vt:lpstr>
      <vt:lpstr>Rules for brainstorming</vt:lpstr>
      <vt:lpstr>THREE STEPS NEITHER FOR BRAINSTORMING</vt:lpstr>
      <vt:lpstr>Seating preparation</vt:lpstr>
      <vt:lpstr>Realization of the session</vt:lpstr>
      <vt:lpstr>Evaluation and use of results</vt:lpstr>
      <vt:lpstr>Prezentace aplikace PowerPoint</vt:lpstr>
      <vt:lpstr>Brainwriting</vt:lpstr>
      <vt:lpstr>Brainwriting</vt:lpstr>
      <vt:lpstr>Discussion 66</vt:lpstr>
      <vt:lpstr>Methods for problem analysis</vt:lpstr>
      <vt:lpstr> Diagram of Causes and Consequences</vt:lpstr>
      <vt:lpstr> Diagram of Causes and Consequences</vt:lpstr>
      <vt:lpstr>Compile a diagram</vt:lpstr>
      <vt:lpstr>We define the consequence (result) that we will analyze</vt:lpstr>
      <vt:lpstr>Prezentace aplikace PowerPoint</vt:lpstr>
      <vt:lpstr>The main categories of factors (causes) that affect the outcome.</vt:lpstr>
      <vt:lpstr>Prezentace aplikace PowerPoint</vt:lpstr>
      <vt:lpstr>We determine the factors and sub-factors in each major category of factors</vt:lpstr>
      <vt:lpstr>We identify key (root) causes</vt:lpstr>
      <vt:lpstr>We will prioritize the list of key causes</vt:lpstr>
      <vt:lpstr>Six-words diagram</vt:lpstr>
      <vt:lpstr>Six Questions</vt:lpstr>
      <vt:lpstr>Variations of questions</vt:lpstr>
      <vt:lpstr>Another alternative</vt:lpstr>
      <vt:lpstr>Pareto diagram</vt:lpstr>
      <vt:lpstr>Pareto diagram</vt:lpstr>
      <vt:lpstr>Pareto diagram in four steps</vt:lpstr>
      <vt:lpstr>Prezentace aplikace PowerPoint</vt:lpstr>
      <vt:lpstr>Prezentace aplikace PowerPoint</vt:lpstr>
      <vt:lpstr>Prezentace aplikace PowerPoint</vt:lpstr>
      <vt:lpstr>Prezentace aplikace PowerPoint</vt:lpstr>
      <vt:lpstr>Methods and techniques for identifying customer needs</vt:lpstr>
      <vt:lpstr>Methods and techniques for identifying customer needs</vt:lpstr>
      <vt:lpstr>Methods and techniques for assessing topics and understanding problems</vt:lpstr>
      <vt:lpstr>Methods and techniques for assessing topics and understanding problems</vt:lpstr>
      <vt:lpstr>Methods and techniques for assessing topics and understanding problems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a techniky využitelné v managementu inovací</dc:title>
  <dc:creator>rylkova</dc:creator>
  <cp:lastModifiedBy>Rylkova</cp:lastModifiedBy>
  <cp:revision>63</cp:revision>
  <cp:lastPrinted>2021-01-07T11:36:05Z</cp:lastPrinted>
  <dcterms:created xsi:type="dcterms:W3CDTF">2018-01-18T14:23:44Z</dcterms:created>
  <dcterms:modified xsi:type="dcterms:W3CDTF">2023-02-02T11:32:15Z</dcterms:modified>
</cp:coreProperties>
</file>