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76"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9"/>
  </p:normalViewPr>
  <p:slideViewPr>
    <p:cSldViewPr>
      <p:cViewPr varScale="1">
        <p:scale>
          <a:sx n="92" d="100"/>
          <a:sy n="92" d="100"/>
        </p:scale>
        <p:origin x="166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366CFC-E63A-49E4-86F5-88E9D59AA0DB}" type="datetimeFigureOut">
              <a:rPr lang="cs-CZ" smtClean="0"/>
              <a:pPr/>
              <a:t>05.12.2019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3E6B65-EE51-44B3-901B-A1CAA393992E}"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ea typeface="ＭＳ Ｐゴシック" pitchFamily="34" charset="-128"/>
              </a:rPr>
              <a:t>Znění = </a:t>
            </a:r>
            <a:r>
              <a:rPr lang="cs-CZ" dirty="0" err="1">
                <a:ea typeface="ＭＳ Ｐゴシック" pitchFamily="34" charset="-128"/>
              </a:rPr>
              <a:t>wording</a:t>
            </a:r>
            <a:r>
              <a:rPr lang="cs-CZ" dirty="0">
                <a:ea typeface="ＭＳ Ｐゴシック" pitchFamily="34" charset="-128"/>
              </a:rPr>
              <a:t> ?</a:t>
            </a:r>
          </a:p>
          <a:p>
            <a:endParaRPr lang="cs-CZ" dirty="0"/>
          </a:p>
        </p:txBody>
      </p:sp>
      <p:sp>
        <p:nvSpPr>
          <p:cNvPr id="4" name="Zástupný symbol pro číslo snímku 3"/>
          <p:cNvSpPr>
            <a:spLocks noGrp="1"/>
          </p:cNvSpPr>
          <p:nvPr>
            <p:ph type="sldNum" sz="quarter" idx="10"/>
          </p:nvPr>
        </p:nvSpPr>
        <p:spPr/>
        <p:txBody>
          <a:bodyPr/>
          <a:lstStyle/>
          <a:p>
            <a:fld id="{1E3E6B65-EE51-44B3-901B-A1CAA393992E}" type="slidenum">
              <a:rPr lang="cs-CZ" smtClean="0"/>
              <a:pPr/>
              <a:t>4</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ea typeface="ＭＳ Ｐゴシック" pitchFamily="34" charset="-128"/>
              </a:rPr>
              <a:t>Kolizní úprava – </a:t>
            </a:r>
            <a:r>
              <a:rPr lang="cs-CZ" dirty="0" err="1">
                <a:ea typeface="ＭＳ Ｐゴシック" pitchFamily="34" charset="-128"/>
              </a:rPr>
              <a:t>conflict</a:t>
            </a:r>
            <a:r>
              <a:rPr lang="cs-CZ" dirty="0">
                <a:ea typeface="ＭＳ Ｐゴシック" pitchFamily="34" charset="-128"/>
              </a:rPr>
              <a:t>-</a:t>
            </a:r>
            <a:r>
              <a:rPr lang="cs-CZ" dirty="0" err="1">
                <a:ea typeface="ＭＳ Ｐゴシック" pitchFamily="34" charset="-128"/>
              </a:rPr>
              <a:t>of</a:t>
            </a:r>
            <a:r>
              <a:rPr lang="cs-CZ" dirty="0">
                <a:ea typeface="ＭＳ Ｐゴシック" pitchFamily="34" charset="-128"/>
              </a:rPr>
              <a:t>-</a:t>
            </a:r>
            <a:r>
              <a:rPr lang="cs-CZ" dirty="0" err="1">
                <a:ea typeface="ＭＳ Ｐゴシック" pitchFamily="34" charset="-128"/>
              </a:rPr>
              <a:t>law</a:t>
            </a:r>
            <a:r>
              <a:rPr lang="cs-CZ" dirty="0">
                <a:ea typeface="ＭＳ Ｐゴシック" pitchFamily="34" charset="-128"/>
              </a:rPr>
              <a:t> </a:t>
            </a:r>
            <a:r>
              <a:rPr lang="cs-CZ" dirty="0" err="1">
                <a:ea typeface="ＭＳ Ｐゴシック" pitchFamily="34" charset="-128"/>
              </a:rPr>
              <a:t>rules</a:t>
            </a:r>
            <a:r>
              <a:rPr lang="cs-CZ" dirty="0">
                <a:ea typeface="ＭＳ Ｐゴシック" pitchFamily="34" charset="-128"/>
              </a:rPr>
              <a:t> , </a:t>
            </a:r>
            <a:r>
              <a:rPr lang="cs-CZ" dirty="0" err="1">
                <a:ea typeface="ＭＳ Ｐゴシック" pitchFamily="34" charset="-128"/>
              </a:rPr>
              <a:t>preklad</a:t>
            </a:r>
            <a:r>
              <a:rPr lang="cs-CZ" dirty="0">
                <a:ea typeface="ＭＳ Ｐゴシック" pitchFamily="34" charset="-128"/>
              </a:rPr>
              <a:t> jsem </a:t>
            </a:r>
            <a:r>
              <a:rPr lang="cs-CZ" dirty="0" err="1">
                <a:ea typeface="ＭＳ Ｐゴシック" pitchFamily="34" charset="-128"/>
              </a:rPr>
              <a:t>nasla</a:t>
            </a:r>
            <a:r>
              <a:rPr lang="cs-CZ" dirty="0">
                <a:ea typeface="ＭＳ Ｐゴシック" pitchFamily="34" charset="-128"/>
              </a:rPr>
              <a:t> na </a:t>
            </a:r>
            <a:r>
              <a:rPr lang="cs-CZ" dirty="0" err="1">
                <a:ea typeface="ＭＳ Ｐゴシック" pitchFamily="34" charset="-128"/>
              </a:rPr>
              <a:t>jedne</a:t>
            </a:r>
            <a:r>
              <a:rPr lang="cs-CZ" dirty="0">
                <a:ea typeface="ＭＳ Ｐゴシック" pitchFamily="34" charset="-128"/>
              </a:rPr>
              <a:t> </a:t>
            </a:r>
            <a:r>
              <a:rPr lang="cs-CZ" dirty="0" err="1">
                <a:ea typeface="ＭＳ Ｐゴシック" pitchFamily="34" charset="-128"/>
              </a:rPr>
              <a:t>strance</a:t>
            </a:r>
            <a:r>
              <a:rPr lang="cs-CZ" dirty="0">
                <a:ea typeface="ＭＳ Ｐゴシック" pitchFamily="34" charset="-128"/>
              </a:rPr>
              <a:t> </a:t>
            </a:r>
            <a:r>
              <a:rPr lang="cs-CZ" dirty="0" err="1">
                <a:ea typeface="ＭＳ Ｐゴシック" pitchFamily="34" charset="-128"/>
              </a:rPr>
              <a:t>advokatni</a:t>
            </a:r>
            <a:r>
              <a:rPr lang="cs-CZ" dirty="0">
                <a:ea typeface="ＭＳ Ｐゴシック" pitchFamily="34" charset="-128"/>
              </a:rPr>
              <a:t> </a:t>
            </a:r>
            <a:r>
              <a:rPr lang="cs-CZ" dirty="0" err="1">
                <a:ea typeface="ＭＳ Ｐゴシック" pitchFamily="34" charset="-128"/>
              </a:rPr>
              <a:t>kancelare</a:t>
            </a:r>
            <a:r>
              <a:rPr lang="cs-CZ" dirty="0">
                <a:ea typeface="ＭＳ Ｐゴシック" pitchFamily="34" charset="-128"/>
              </a:rPr>
              <a:t>, tak </a:t>
            </a:r>
            <a:r>
              <a:rPr lang="cs-CZ" dirty="0" err="1">
                <a:ea typeface="ＭＳ Ｐゴシック" pitchFamily="34" charset="-128"/>
              </a:rPr>
              <a:t>predpokladam</a:t>
            </a:r>
            <a:r>
              <a:rPr lang="cs-CZ" dirty="0">
                <a:ea typeface="ＭＳ Ｐゴシック" pitchFamily="34" charset="-128"/>
              </a:rPr>
              <a:t>, ze je </a:t>
            </a:r>
            <a:r>
              <a:rPr lang="cs-CZ" dirty="0" err="1">
                <a:ea typeface="ＭＳ Ｐゴシック" pitchFamily="34" charset="-128"/>
              </a:rPr>
              <a:t>spravny</a:t>
            </a:r>
            <a:r>
              <a:rPr lang="cs-CZ" dirty="0">
                <a:ea typeface="ＭＳ Ｐゴシック" pitchFamily="34" charset="-128"/>
              </a:rPr>
              <a:t>….</a:t>
            </a:r>
          </a:p>
          <a:p>
            <a:endParaRPr lang="cs-CZ" dirty="0"/>
          </a:p>
        </p:txBody>
      </p:sp>
      <p:sp>
        <p:nvSpPr>
          <p:cNvPr id="4" name="Zástupný symbol pro číslo snímku 3"/>
          <p:cNvSpPr>
            <a:spLocks noGrp="1"/>
          </p:cNvSpPr>
          <p:nvPr>
            <p:ph type="sldNum" sz="quarter" idx="10"/>
          </p:nvPr>
        </p:nvSpPr>
        <p:spPr/>
        <p:txBody>
          <a:bodyPr/>
          <a:lstStyle/>
          <a:p>
            <a:fld id="{1E3E6B65-EE51-44B3-901B-A1CAA393992E}" type="slidenum">
              <a:rPr lang="cs-CZ" smtClean="0"/>
              <a:pPr/>
              <a:t>7</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ea typeface="ＭＳ Ｐゴシック" pitchFamily="34" charset="-128"/>
              </a:rPr>
              <a:t>Tady</a:t>
            </a:r>
            <a:r>
              <a:rPr lang="en-US" dirty="0">
                <a:ea typeface="ＭＳ Ｐゴシック" pitchFamily="34" charset="-128"/>
              </a:rPr>
              <a:t> </a:t>
            </a:r>
            <a:r>
              <a:rPr lang="en-US" dirty="0" err="1">
                <a:ea typeface="ＭＳ Ｐゴシック" pitchFamily="34" charset="-128"/>
              </a:rPr>
              <a:t>jsem</a:t>
            </a:r>
            <a:r>
              <a:rPr lang="en-US" dirty="0">
                <a:ea typeface="ＭＳ Ｐゴシック" pitchFamily="34" charset="-128"/>
              </a:rPr>
              <a:t> ten </a:t>
            </a:r>
            <a:r>
              <a:rPr lang="en-US" dirty="0" err="1">
                <a:ea typeface="ＭＳ Ｐゴシック" pitchFamily="34" charset="-128"/>
              </a:rPr>
              <a:t>priklad</a:t>
            </a:r>
            <a:r>
              <a:rPr lang="en-US" dirty="0">
                <a:ea typeface="ＭＳ Ｐゴシック" pitchFamily="34" charset="-128"/>
              </a:rPr>
              <a:t> </a:t>
            </a:r>
            <a:r>
              <a:rPr lang="en-US" dirty="0" err="1">
                <a:ea typeface="ＭＳ Ｐゴシック" pitchFamily="34" charset="-128"/>
              </a:rPr>
              <a:t>upravila</a:t>
            </a:r>
            <a:r>
              <a:rPr lang="en-US" dirty="0">
                <a:ea typeface="ＭＳ Ｐゴシック" pitchFamily="34" charset="-128"/>
              </a:rPr>
              <a:t>. Z </a:t>
            </a:r>
            <a:r>
              <a:rPr lang="en-US" dirty="0" err="1">
                <a:ea typeface="ＭＳ Ｐゴシック" pitchFamily="34" charset="-128"/>
              </a:rPr>
              <a:t>vlastni</a:t>
            </a:r>
            <a:r>
              <a:rPr lang="en-US" dirty="0">
                <a:ea typeface="ＭＳ Ｐゴシック" pitchFamily="34" charset="-128"/>
              </a:rPr>
              <a:t> </a:t>
            </a:r>
            <a:r>
              <a:rPr lang="en-US" dirty="0" err="1">
                <a:ea typeface="ＭＳ Ｐゴシック" pitchFamily="34" charset="-128"/>
              </a:rPr>
              <a:t>zkusenosti</a:t>
            </a:r>
            <a:r>
              <a:rPr lang="en-US" dirty="0">
                <a:ea typeface="ＭＳ Ｐゴシック" pitchFamily="34" charset="-128"/>
              </a:rPr>
              <a:t> se mi </a:t>
            </a:r>
            <a:r>
              <a:rPr lang="en-US" dirty="0" err="1">
                <a:ea typeface="ＭＳ Ｐゴシック" pitchFamily="34" charset="-128"/>
              </a:rPr>
              <a:t>zda</a:t>
            </a:r>
            <a:r>
              <a:rPr lang="en-US" dirty="0">
                <a:ea typeface="ＭＳ Ｐゴシック" pitchFamily="34" charset="-128"/>
              </a:rPr>
              <a:t> </a:t>
            </a:r>
            <a:r>
              <a:rPr lang="en-US" dirty="0" err="1">
                <a:ea typeface="ＭＳ Ｐゴシック" pitchFamily="34" charset="-128"/>
              </a:rPr>
              <a:t>lepsi</a:t>
            </a:r>
            <a:r>
              <a:rPr lang="en-US" dirty="0">
                <a:ea typeface="ＭＳ Ｐゴシック" pitchFamily="34" charset="-128"/>
              </a:rPr>
              <a:t>, </a:t>
            </a:r>
            <a:r>
              <a:rPr lang="en-US" dirty="0" err="1">
                <a:ea typeface="ＭＳ Ｐゴシック" pitchFamily="34" charset="-128"/>
              </a:rPr>
              <a:t>ze</a:t>
            </a:r>
            <a:r>
              <a:rPr lang="en-US" dirty="0">
                <a:ea typeface="ＭＳ Ｐゴシック" pitchFamily="34" charset="-128"/>
              </a:rPr>
              <a:t> je </a:t>
            </a:r>
            <a:r>
              <a:rPr lang="en-US" dirty="0" err="1">
                <a:ea typeface="ＭＳ Ｐゴシック" pitchFamily="34" charset="-128"/>
              </a:rPr>
              <a:t>lepsi</a:t>
            </a:r>
            <a:r>
              <a:rPr lang="en-US" dirty="0">
                <a:ea typeface="ＭＳ Ｐゴシック" pitchFamily="34" charset="-128"/>
              </a:rPr>
              <a:t> </a:t>
            </a:r>
            <a:r>
              <a:rPr lang="en-US" dirty="0" err="1">
                <a:ea typeface="ＭＳ Ｐゴシック" pitchFamily="34" charset="-128"/>
              </a:rPr>
              <a:t>pri</a:t>
            </a:r>
            <a:r>
              <a:rPr lang="en-US" dirty="0">
                <a:ea typeface="ＭＳ Ｐゴシック" pitchFamily="34" charset="-128"/>
              </a:rPr>
              <a:t> </a:t>
            </a:r>
            <a:r>
              <a:rPr lang="en-US" dirty="0" err="1">
                <a:ea typeface="ＭＳ Ｐゴシック" pitchFamily="34" charset="-128"/>
              </a:rPr>
              <a:t>prikladech</a:t>
            </a:r>
            <a:r>
              <a:rPr lang="en-US" dirty="0">
                <a:ea typeface="ＭＳ Ｐゴシック" pitchFamily="34" charset="-128"/>
              </a:rPr>
              <a:t> </a:t>
            </a:r>
            <a:r>
              <a:rPr lang="en-US" dirty="0" err="1">
                <a:ea typeface="ＭＳ Ｐゴシック" pitchFamily="34" charset="-128"/>
              </a:rPr>
              <a:t>pouzivat</a:t>
            </a:r>
            <a:r>
              <a:rPr lang="en-US" dirty="0">
                <a:ea typeface="ＭＳ Ｐゴシック" pitchFamily="34" charset="-128"/>
              </a:rPr>
              <a:t> dost </a:t>
            </a:r>
            <a:r>
              <a:rPr lang="en-US" dirty="0" err="1">
                <a:ea typeface="ＭＳ Ｐゴシック" pitchFamily="34" charset="-128"/>
              </a:rPr>
              <a:t>konkretni</a:t>
            </a:r>
            <a:r>
              <a:rPr lang="en-US" dirty="0">
                <a:ea typeface="ＭＳ Ｐゴシック" pitchFamily="34" charset="-128"/>
              </a:rPr>
              <a:t> </a:t>
            </a:r>
            <a:r>
              <a:rPr lang="en-US" dirty="0" err="1">
                <a:ea typeface="ＭＳ Ｐゴシック" pitchFamily="34" charset="-128"/>
              </a:rPr>
              <a:t>veci</a:t>
            </a:r>
            <a:r>
              <a:rPr lang="en-US" dirty="0">
                <a:ea typeface="ＭＳ Ｐゴシック" pitchFamily="34" charset="-128"/>
              </a:rPr>
              <a:t> </a:t>
            </a:r>
            <a:r>
              <a:rPr lang="en-US" dirty="0" err="1">
                <a:ea typeface="ＭＳ Ｐゴシック" pitchFamily="34" charset="-128"/>
              </a:rPr>
              <a:t>misto</a:t>
            </a:r>
            <a:r>
              <a:rPr lang="en-US" dirty="0">
                <a:ea typeface="ＭＳ Ｐゴシック" pitchFamily="34" charset="-128"/>
              </a:rPr>
              <a:t> X a Y. Ale </a:t>
            </a:r>
            <a:r>
              <a:rPr lang="en-US" dirty="0" err="1">
                <a:ea typeface="ＭＳ Ｐゴシック" pitchFamily="34" charset="-128"/>
              </a:rPr>
              <a:t>samozrejme</a:t>
            </a:r>
            <a:r>
              <a:rPr lang="en-US" dirty="0">
                <a:ea typeface="ＭＳ Ｐゴシック" pitchFamily="34" charset="-128"/>
              </a:rPr>
              <a:t> </a:t>
            </a:r>
            <a:r>
              <a:rPr lang="en-US" dirty="0" err="1">
                <a:ea typeface="ＭＳ Ｐゴシック" pitchFamily="34" charset="-128"/>
              </a:rPr>
              <a:t>pokud</a:t>
            </a:r>
            <a:r>
              <a:rPr lang="en-US" dirty="0">
                <a:ea typeface="ＭＳ Ｐゴシック" pitchFamily="34" charset="-128"/>
              </a:rPr>
              <a:t> </a:t>
            </a:r>
            <a:r>
              <a:rPr lang="en-US" dirty="0" err="1">
                <a:ea typeface="ＭＳ Ｐゴシック" pitchFamily="34" charset="-128"/>
              </a:rPr>
              <a:t>chcete</a:t>
            </a:r>
            <a:r>
              <a:rPr lang="en-US" dirty="0">
                <a:ea typeface="ＭＳ Ｐゴシック" pitchFamily="34" charset="-128"/>
              </a:rPr>
              <a:t> </a:t>
            </a:r>
            <a:r>
              <a:rPr lang="en-US" dirty="0" err="1">
                <a:ea typeface="ＭＳ Ｐゴシック" pitchFamily="34" charset="-128"/>
              </a:rPr>
              <a:t>zanechat</a:t>
            </a:r>
            <a:r>
              <a:rPr lang="en-US" dirty="0">
                <a:ea typeface="ＭＳ Ｐゴシック" pitchFamily="34" charset="-128"/>
              </a:rPr>
              <a:t> </a:t>
            </a:r>
            <a:r>
              <a:rPr lang="en-US" dirty="0" err="1">
                <a:ea typeface="ＭＳ Ｐゴシック" pitchFamily="34" charset="-128"/>
              </a:rPr>
              <a:t>puvodni</a:t>
            </a:r>
            <a:r>
              <a:rPr lang="en-US" dirty="0">
                <a:ea typeface="ＭＳ Ｐゴシック" pitchFamily="34" charset="-128"/>
              </a:rPr>
              <a:t>, </a:t>
            </a:r>
            <a:r>
              <a:rPr lang="en-US" dirty="0" err="1">
                <a:ea typeface="ＭＳ Ｐゴシック" pitchFamily="34" charset="-128"/>
              </a:rPr>
              <a:t>neni</a:t>
            </a:r>
            <a:r>
              <a:rPr lang="en-US" dirty="0">
                <a:ea typeface="ＭＳ Ｐゴシック" pitchFamily="34" charset="-128"/>
              </a:rPr>
              <a:t> to problem</a:t>
            </a:r>
          </a:p>
          <a:p>
            <a:endParaRPr lang="cs-CZ" dirty="0"/>
          </a:p>
        </p:txBody>
      </p:sp>
      <p:sp>
        <p:nvSpPr>
          <p:cNvPr id="4" name="Zástupný symbol pro číslo snímku 3"/>
          <p:cNvSpPr>
            <a:spLocks noGrp="1"/>
          </p:cNvSpPr>
          <p:nvPr>
            <p:ph type="sldNum" sz="quarter" idx="10"/>
          </p:nvPr>
        </p:nvSpPr>
        <p:spPr/>
        <p:txBody>
          <a:bodyPr/>
          <a:lstStyle/>
          <a:p>
            <a:fld id="{1E3E6B65-EE51-44B3-901B-A1CAA393992E}" type="slidenum">
              <a:rPr lang="cs-CZ" smtClean="0"/>
              <a:pPr/>
              <a:t>19</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E3E6B65-EE51-44B3-901B-A1CAA393992E}" type="slidenum">
              <a:rPr lang="cs-CZ" smtClean="0"/>
              <a:pPr/>
              <a:t>20</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E3E6B65-EE51-44B3-901B-A1CAA393992E}" type="slidenum">
              <a:rPr lang="cs-CZ" smtClean="0"/>
              <a:pPr/>
              <a:t>21</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E3E6B65-EE51-44B3-901B-A1CAA393992E}" type="slidenum">
              <a:rPr lang="cs-CZ" smtClean="0"/>
              <a:pPr/>
              <a:t>22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0E8BF0D3-89A8-443D-977C-8EF84323F033}" type="datetimeFigureOut">
              <a:rPr lang="cs-CZ" smtClean="0"/>
              <a:pPr/>
              <a:t>05.12.2019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8964E61-D74C-4A62-802C-3C906EDD2E2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8BF0D3-89A8-443D-977C-8EF84323F033}" type="datetimeFigureOut">
              <a:rPr lang="cs-CZ" smtClean="0"/>
              <a:pPr/>
              <a:t>05.12.2019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964E61-D74C-4A62-802C-3C906EDD2E2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5400" b="1" dirty="0" err="1">
                <a:solidFill>
                  <a:schemeClr val="bg1"/>
                </a:solidFill>
                <a:latin typeface="Times New Roman" pitchFamily="18" charset="0"/>
                <a:ea typeface="ＭＳ Ｐゴシック" pitchFamily="34" charset="-128"/>
                <a:cs typeface="Times New Roman" pitchFamily="18" charset="0"/>
              </a:rPr>
              <a:t>International</a:t>
            </a:r>
            <a:r>
              <a:rPr lang="cs-CZ" sz="5400" b="1" dirty="0">
                <a:solidFill>
                  <a:schemeClr val="bg1"/>
                </a:solidFill>
                <a:latin typeface="Times New Roman" pitchFamily="18" charset="0"/>
                <a:ea typeface="ＭＳ Ｐゴシック" pitchFamily="34" charset="-128"/>
                <a:cs typeface="Times New Roman" pitchFamily="18" charset="0"/>
              </a:rPr>
              <a:t> Business </a:t>
            </a:r>
            <a:r>
              <a:rPr lang="cs-CZ" sz="5400" b="1" dirty="0" err="1">
                <a:solidFill>
                  <a:schemeClr val="bg1"/>
                </a:solidFill>
                <a:latin typeface="Times New Roman" pitchFamily="18" charset="0"/>
                <a:ea typeface="ＭＳ Ｐゴシック" pitchFamily="34" charset="-128"/>
                <a:cs typeface="Times New Roman" pitchFamily="18" charset="0"/>
              </a:rPr>
              <a:t>Law</a:t>
            </a:r>
            <a:endParaRPr lang="cs-CZ" sz="5400" b="1" dirty="0">
              <a:solidFill>
                <a:schemeClr val="bg1"/>
              </a:solidFill>
              <a:latin typeface="Times New Roman" pitchFamily="18" charset="0"/>
              <a:ea typeface="ＭＳ Ｐゴシック" pitchFamily="34" charset="-128"/>
              <a:cs typeface="Times New Roman" pitchFamily="18" charset="0"/>
            </a:endParaRPr>
          </a:p>
          <a:p>
            <a:pPr algn="ctr">
              <a:lnSpc>
                <a:spcPct val="95000"/>
              </a:lnSpc>
              <a:spcBef>
                <a:spcPct val="0"/>
              </a:spcBef>
            </a:pPr>
            <a:r>
              <a:rPr lang="cs-CZ" sz="3200" dirty="0" err="1">
                <a:solidFill>
                  <a:schemeClr val="bg1"/>
                </a:solidFill>
                <a:latin typeface="Times New Roman" pitchFamily="18" charset="0"/>
                <a:ea typeface="ＭＳ Ｐゴシック" pitchFamily="34" charset="-128"/>
                <a:cs typeface="Times New Roman" pitchFamily="18" charset="0"/>
              </a:rPr>
              <a:t>Legal</a:t>
            </a:r>
            <a:r>
              <a:rPr lang="cs-CZ" sz="3200" dirty="0">
                <a:solidFill>
                  <a:schemeClr val="bg1"/>
                </a:solidFill>
                <a:latin typeface="Times New Roman" pitchFamily="18" charset="0"/>
                <a:ea typeface="ＭＳ Ｐゴシック" pitchFamily="34" charset="-128"/>
                <a:cs typeface="Times New Roman" pitchFamily="18" charset="0"/>
              </a:rPr>
              <a:t> </a:t>
            </a:r>
            <a:r>
              <a:rPr lang="cs-CZ" sz="3200" dirty="0" err="1">
                <a:solidFill>
                  <a:schemeClr val="bg1"/>
                </a:solidFill>
                <a:latin typeface="Times New Roman" pitchFamily="18" charset="0"/>
                <a:ea typeface="ＭＳ Ｐゴシック" pitchFamily="34" charset="-128"/>
                <a:cs typeface="Times New Roman" pitchFamily="18" charset="0"/>
              </a:rPr>
              <a:t>forms</a:t>
            </a:r>
            <a:r>
              <a:rPr lang="cs-CZ" sz="3200" dirty="0">
                <a:solidFill>
                  <a:schemeClr val="bg1"/>
                </a:solidFill>
                <a:latin typeface="Times New Roman" pitchFamily="18" charset="0"/>
                <a:ea typeface="ＭＳ Ｐゴシック" pitchFamily="34" charset="-128"/>
                <a:cs typeface="Times New Roman" pitchFamily="18" charset="0"/>
              </a:rPr>
              <a:t> </a:t>
            </a:r>
            <a:r>
              <a:rPr lang="cs-CZ" sz="3200" dirty="0" err="1">
                <a:solidFill>
                  <a:schemeClr val="bg1"/>
                </a:solidFill>
                <a:latin typeface="Times New Roman" pitchFamily="18" charset="0"/>
                <a:ea typeface="ＭＳ Ｐゴシック" pitchFamily="34" charset="-128"/>
                <a:cs typeface="Times New Roman" pitchFamily="18" charset="0"/>
              </a:rPr>
              <a:t>of</a:t>
            </a:r>
            <a:r>
              <a:rPr lang="cs-CZ" sz="3200" dirty="0">
                <a:solidFill>
                  <a:schemeClr val="bg1"/>
                </a:solidFill>
                <a:latin typeface="Times New Roman" pitchFamily="18" charset="0"/>
                <a:ea typeface="ＭＳ Ｐゴシック" pitchFamily="34" charset="-128"/>
                <a:cs typeface="Times New Roman" pitchFamily="18" charset="0"/>
              </a:rPr>
              <a:t> </a:t>
            </a:r>
            <a:r>
              <a:rPr lang="cs-CZ" sz="3200" dirty="0" err="1">
                <a:solidFill>
                  <a:schemeClr val="bg1"/>
                </a:solidFill>
                <a:latin typeface="Times New Roman" pitchFamily="18" charset="0"/>
                <a:ea typeface="ＭＳ Ｐゴシック" pitchFamily="34" charset="-128"/>
                <a:cs typeface="Times New Roman" pitchFamily="18" charset="0"/>
              </a:rPr>
              <a:t>entering</a:t>
            </a:r>
            <a:r>
              <a:rPr lang="cs-CZ" sz="3200" dirty="0">
                <a:solidFill>
                  <a:schemeClr val="bg1"/>
                </a:solidFill>
                <a:latin typeface="Times New Roman" pitchFamily="18" charset="0"/>
                <a:ea typeface="ＭＳ Ｐゴシック" pitchFamily="34" charset="-128"/>
                <a:cs typeface="Times New Roman" pitchFamily="18" charset="0"/>
              </a:rPr>
              <a:t> to </a:t>
            </a:r>
            <a:r>
              <a:rPr lang="cs-CZ" sz="3200" dirty="0" err="1">
                <a:solidFill>
                  <a:schemeClr val="bg1"/>
                </a:solidFill>
                <a:latin typeface="Times New Roman" pitchFamily="18" charset="0"/>
                <a:ea typeface="ＭＳ Ｐゴシック" pitchFamily="34" charset="-128"/>
                <a:cs typeface="Times New Roman" pitchFamily="18" charset="0"/>
              </a:rPr>
              <a:t>new</a:t>
            </a:r>
            <a:r>
              <a:rPr lang="cs-CZ" sz="3200" dirty="0">
                <a:solidFill>
                  <a:schemeClr val="bg1"/>
                </a:solidFill>
                <a:latin typeface="Times New Roman" pitchFamily="18" charset="0"/>
                <a:ea typeface="ＭＳ Ｐゴシック" pitchFamily="34" charset="-128"/>
                <a:cs typeface="Times New Roman" pitchFamily="18" charset="0"/>
              </a:rPr>
              <a:t> </a:t>
            </a:r>
            <a:r>
              <a:rPr lang="cs-CZ" sz="3200" dirty="0" err="1">
                <a:solidFill>
                  <a:schemeClr val="bg1"/>
                </a:solidFill>
                <a:latin typeface="Times New Roman" pitchFamily="18" charset="0"/>
                <a:ea typeface="ＭＳ Ｐゴシック" pitchFamily="34" charset="-128"/>
                <a:cs typeface="Times New Roman" pitchFamily="18" charset="0"/>
              </a:rPr>
              <a:t>foreign</a:t>
            </a:r>
            <a:r>
              <a:rPr lang="cs-CZ" sz="3200" dirty="0">
                <a:solidFill>
                  <a:schemeClr val="bg1"/>
                </a:solidFill>
                <a:latin typeface="Times New Roman" pitchFamily="18" charset="0"/>
                <a:ea typeface="ＭＳ Ｐゴシック" pitchFamily="34" charset="-128"/>
                <a:cs typeface="Times New Roman" pitchFamily="18" charset="0"/>
              </a:rPr>
              <a:t> </a:t>
            </a:r>
            <a:r>
              <a:rPr lang="cs-CZ" sz="3200" dirty="0" err="1">
                <a:solidFill>
                  <a:schemeClr val="bg1"/>
                </a:solidFill>
                <a:latin typeface="Times New Roman" pitchFamily="18" charset="0"/>
                <a:ea typeface="ＭＳ Ｐゴシック" pitchFamily="34" charset="-128"/>
                <a:cs typeface="Times New Roman" pitchFamily="18" charset="0"/>
              </a:rPr>
              <a:t>markets</a:t>
            </a:r>
            <a:r>
              <a:rPr lang="cs-CZ" sz="3200" dirty="0">
                <a:solidFill>
                  <a:schemeClr val="bg1"/>
                </a:solidFill>
                <a:latin typeface="Times New Roman" pitchFamily="18" charset="0"/>
                <a:ea typeface="ＭＳ Ｐゴシック" pitchFamily="34" charset="-128"/>
                <a:cs typeface="Times New Roman" pitchFamily="18" charset="0"/>
              </a:rPr>
              <a:t> </a:t>
            </a:r>
            <a:endParaRPr lang="en-US" sz="3200" dirty="0">
              <a:solidFill>
                <a:schemeClr val="bg1"/>
              </a:solidFill>
              <a:latin typeface="Times New Roman" pitchFamily="18" charset="0"/>
              <a:ea typeface="ＭＳ Ｐゴシック" pitchFamily="34" charset="-128"/>
              <a:cs typeface="Times New Roman" pitchFamily="18"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Mgr. Tomáš Gongol, Ph.D.</a:t>
            </a:r>
          </a:p>
          <a:p>
            <a:pPr algn="ctr" eaLnBrk="1" hangingPunct="1">
              <a:spcBef>
                <a:spcPct val="0"/>
              </a:spcBef>
              <a:buFontTx/>
              <a:buNone/>
            </a:pPr>
            <a:r>
              <a:rPr lang="en-GB" altLang="cs-CZ" sz="1800" dirty="0">
                <a:latin typeface="Arial" panose="020B0604020202020204" pitchFamily="34" charset="0"/>
              </a:rPr>
              <a:t>International Business Law PEM/NPPMO</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3600" b="1" dirty="0">
              <a:solidFill>
                <a:schemeClr val="bg1"/>
              </a:solidFill>
              <a:latin typeface="Times New Roman" pitchFamily="18" charset="0"/>
              <a:cs typeface="Times New Roman" pitchFamily="18" charset="0"/>
            </a:endParaRPr>
          </a:p>
          <a:p>
            <a:pPr algn="ctr">
              <a:defRPr/>
            </a:pPr>
            <a:r>
              <a:rPr lang="en-US" sz="3600" b="1" dirty="0" err="1">
                <a:solidFill>
                  <a:schemeClr val="bg1"/>
                </a:solidFill>
                <a:latin typeface="Times New Roman" pitchFamily="18" charset="0"/>
                <a:cs typeface="Times New Roman" pitchFamily="18" charset="0"/>
              </a:rPr>
              <a:t>Comptetion</a:t>
            </a:r>
            <a:r>
              <a:rPr lang="en-US" sz="3600" b="1" dirty="0">
                <a:solidFill>
                  <a:schemeClr val="bg1"/>
                </a:solidFill>
                <a:latin typeface="Times New Roman" pitchFamily="18" charset="0"/>
                <a:cs typeface="Times New Roman" pitchFamily="18" charset="0"/>
              </a:rPr>
              <a:t> clause</a:t>
            </a:r>
            <a:br>
              <a:rPr lang="en-US" sz="3600" b="1" dirty="0">
                <a:solidFill>
                  <a:schemeClr val="bg1"/>
                </a:solidFill>
                <a:latin typeface="Times New Roman" pitchFamily="18" charset="0"/>
                <a:cs typeface="Times New Roman" pitchFamily="18" charset="0"/>
              </a:rPr>
            </a:b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38138" y="1523285"/>
            <a:ext cx="859158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lvl="2" indent="-285750" algn="ctr">
              <a:spcBef>
                <a:spcPct val="0"/>
              </a:spcBef>
              <a:buNone/>
              <a:defRPr/>
            </a:pPr>
            <a:r>
              <a:rPr lang="en-US" sz="3200" u="sng" dirty="0">
                <a:solidFill>
                  <a:srgbClr val="000000"/>
                </a:solidFill>
                <a:latin typeface="Times New Roman" pitchFamily="18" charset="0"/>
                <a:cs typeface="Times New Roman" pitchFamily="18" charset="0"/>
              </a:rPr>
              <a:t>Sales representative</a:t>
            </a:r>
            <a:r>
              <a:rPr lang="en-US" sz="3200" dirty="0">
                <a:solidFill>
                  <a:srgbClr val="000000"/>
                </a:solidFill>
                <a:latin typeface="Times New Roman" pitchFamily="18" charset="0"/>
                <a:cs typeface="Times New Roman" pitchFamily="18" charset="0"/>
              </a:rPr>
              <a:t> may make himself obliged </a:t>
            </a:r>
            <a:r>
              <a:rPr lang="en-US" sz="3200" b="1" dirty="0">
                <a:solidFill>
                  <a:srgbClr val="000000"/>
                </a:solidFill>
                <a:latin typeface="Times New Roman" pitchFamily="18" charset="0"/>
                <a:cs typeface="Times New Roman" pitchFamily="18" charset="0"/>
              </a:rPr>
              <a:t>not to do any activities </a:t>
            </a:r>
            <a:r>
              <a:rPr lang="en-US" sz="3200" dirty="0">
                <a:solidFill>
                  <a:srgbClr val="000000"/>
                </a:solidFill>
                <a:latin typeface="Times New Roman" pitchFamily="18" charset="0"/>
                <a:cs typeface="Times New Roman" pitchFamily="18" charset="0"/>
              </a:rPr>
              <a:t>which were the </a:t>
            </a:r>
            <a:r>
              <a:rPr lang="cs-CZ" sz="3200" u="sng" dirty="0">
                <a:solidFill>
                  <a:srgbClr val="000000"/>
                </a:solidFill>
                <a:latin typeface="Times New Roman" pitchFamily="18" charset="0"/>
                <a:cs typeface="Times New Roman" pitchFamily="18" charset="0"/>
              </a:rPr>
              <a:t>o</a:t>
            </a:r>
            <a:r>
              <a:rPr lang="en-US" sz="3200" u="sng" dirty="0" err="1">
                <a:solidFill>
                  <a:srgbClr val="000000"/>
                </a:solidFill>
                <a:latin typeface="Times New Roman" pitchFamily="18" charset="0"/>
                <a:cs typeface="Times New Roman" pitchFamily="18" charset="0"/>
              </a:rPr>
              <a:t>bject</a:t>
            </a:r>
            <a:r>
              <a:rPr lang="en-US" sz="3200" dirty="0">
                <a:solidFill>
                  <a:srgbClr val="000000"/>
                </a:solidFill>
                <a:latin typeface="Times New Roman" pitchFamily="18" charset="0"/>
                <a:cs typeface="Times New Roman" pitchFamily="18" charset="0"/>
              </a:rPr>
              <a:t> of the contract or which would be </a:t>
            </a:r>
            <a:r>
              <a:rPr lang="en-US" sz="3200" u="sng" dirty="0">
                <a:solidFill>
                  <a:srgbClr val="000000"/>
                </a:solidFill>
                <a:latin typeface="Times New Roman" pitchFamily="18" charset="0"/>
                <a:cs typeface="Times New Roman" pitchFamily="18" charset="0"/>
              </a:rPr>
              <a:t>competitive nature</a:t>
            </a:r>
            <a:endParaRPr lang="en-US" sz="3200" b="1" u="sng" dirty="0">
              <a:solidFill>
                <a:srgbClr val="000000"/>
              </a:solidFill>
              <a:latin typeface="Times New Roman" pitchFamily="18" charset="0"/>
              <a:cs typeface="Times New Roman" pitchFamily="18" charset="0"/>
            </a:endParaRPr>
          </a:p>
          <a:p>
            <a:pPr marL="285750" indent="-285750" eaLnBrk="1" hangingPunct="1">
              <a:spcBef>
                <a:spcPct val="0"/>
              </a:spcBef>
              <a:buNone/>
              <a:defRPr/>
            </a:pPr>
            <a:endParaRPr lang="en-GB" altLang="cs-CZ" sz="2200" dirty="0">
              <a:latin typeface="Arial" charset="0"/>
              <a:ea typeface="Arial" charset="0"/>
              <a:cs typeface="Arial" charset="0"/>
            </a:endParaRPr>
          </a:p>
          <a:p>
            <a:pPr eaLnBrk="1" hangingPunct="1">
              <a:spcBef>
                <a:spcPct val="0"/>
              </a:spcBef>
              <a:buFont typeface="Arial" panose="020B0604020202020204" pitchFamily="34" charset="0"/>
              <a:buNone/>
              <a:defRPr/>
            </a:pPr>
            <a:endParaRPr lang="en-GB" altLang="cs-CZ" sz="2200" dirty="0">
              <a:latin typeface="Arial" charset="0"/>
              <a:ea typeface="Arial" charset="0"/>
              <a:cs typeface="Arial" charset="0"/>
            </a:endParaRPr>
          </a:p>
        </p:txBody>
      </p:sp>
      <p:pic>
        <p:nvPicPr>
          <p:cNvPr id="5" name="Picture 2"/>
          <p:cNvPicPr>
            <a:picLocks noChangeAspect="1"/>
          </p:cNvPicPr>
          <p:nvPr/>
        </p:nvPicPr>
        <p:blipFill>
          <a:blip r:embed="rId2"/>
          <a:srcRect/>
          <a:stretch>
            <a:fillRect/>
          </a:stretch>
        </p:blipFill>
        <p:spPr bwMode="auto">
          <a:xfrm>
            <a:off x="4071934" y="3286124"/>
            <a:ext cx="4216400" cy="3162300"/>
          </a:xfrm>
          <a:prstGeom prst="rect">
            <a:avLst/>
          </a:prstGeom>
          <a:noFill/>
          <a:ln w="9525">
            <a:noFill/>
            <a:miter lim="800000"/>
            <a:headEnd/>
            <a:tailEnd/>
          </a:ln>
        </p:spPr>
      </p:pic>
    </p:spTree>
    <p:extLst>
      <p:ext uri="{BB962C8B-B14F-4D97-AF65-F5344CB8AC3E}">
        <p14:creationId xmlns:p14="http://schemas.microsoft.com/office/powerpoint/2010/main" val="1504720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bg1"/>
                </a:solidFill>
                <a:latin typeface="Times New Roman" pitchFamily="18" charset="0"/>
                <a:ea typeface="ＭＳ Ｐゴシック" pitchFamily="34" charset="-128"/>
                <a:cs typeface="Times New Roman" pitchFamily="18" charset="0"/>
              </a:rPr>
              <a:t>International legal regime of sales representative contracts</a:t>
            </a:r>
            <a:endParaRPr lang="en-GB" sz="28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857232"/>
            <a:ext cx="8477250" cy="669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42900">
              <a:lnSpc>
                <a:spcPct val="95000"/>
              </a:lnSpc>
              <a:buClr>
                <a:srgbClr val="000000"/>
              </a:buClr>
              <a:buSzPct val="100000"/>
              <a:buFontTx/>
              <a:buChar char="•"/>
            </a:pPr>
            <a:r>
              <a:rPr lang="en-US" dirty="0">
                <a:solidFill>
                  <a:srgbClr val="000000"/>
                </a:solidFill>
                <a:latin typeface="Times New Roman" pitchFamily="18" charset="0"/>
                <a:cs typeface="Times New Roman" pitchFamily="18" charset="0"/>
              </a:rPr>
              <a:t>Used in practice – </a:t>
            </a:r>
            <a:r>
              <a:rPr lang="en-US" b="1" dirty="0">
                <a:solidFill>
                  <a:srgbClr val="000000"/>
                </a:solidFill>
                <a:latin typeface="Times New Roman" pitchFamily="18" charset="0"/>
                <a:cs typeface="Times New Roman" pitchFamily="18" charset="0"/>
              </a:rPr>
              <a:t>text of sample contract </a:t>
            </a:r>
            <a:r>
              <a:rPr lang="en-US" dirty="0">
                <a:solidFill>
                  <a:srgbClr val="000000"/>
                </a:solidFill>
                <a:latin typeface="Times New Roman" pitchFamily="18" charset="0"/>
                <a:cs typeface="Times New Roman" pitchFamily="18" charset="0"/>
              </a:rPr>
              <a:t>on international sales representation, developed by ICC in Paris</a:t>
            </a:r>
          </a:p>
          <a:p>
            <a:pPr>
              <a:lnSpc>
                <a:spcPct val="95000"/>
              </a:lnSpc>
            </a:pPr>
            <a:endParaRPr lang="en-US" sz="2800" dirty="0">
              <a:solidFill>
                <a:srgbClr val="000000"/>
              </a:solidFill>
              <a:latin typeface="Times New Roman" pitchFamily="18" charset="0"/>
              <a:cs typeface="Times New Roman" pitchFamily="18" charset="0"/>
            </a:endParaRPr>
          </a:p>
          <a:p>
            <a:pPr lvl="1" indent="-342900">
              <a:lnSpc>
                <a:spcPct val="95000"/>
              </a:lnSpc>
              <a:buClr>
                <a:srgbClr val="000000"/>
              </a:buClr>
              <a:buSzPct val="100000"/>
              <a:buFontTx/>
              <a:buChar char="•"/>
            </a:pPr>
            <a:r>
              <a:rPr lang="en-US" b="1" dirty="0">
                <a:solidFill>
                  <a:srgbClr val="000000"/>
                </a:solidFill>
                <a:latin typeface="Times New Roman" pitchFamily="18" charset="0"/>
                <a:cs typeface="Times New Roman" pitchFamily="18" charset="0"/>
              </a:rPr>
              <a:t>Conflict resolution </a:t>
            </a:r>
            <a:r>
              <a:rPr lang="en-US" dirty="0">
                <a:solidFill>
                  <a:srgbClr val="000000"/>
                </a:solidFill>
                <a:latin typeface="Times New Roman" pitchFamily="18" charset="0"/>
                <a:cs typeface="Times New Roman" pitchFamily="18" charset="0"/>
              </a:rPr>
              <a:t>– aimed to country of </a:t>
            </a:r>
            <a:r>
              <a:rPr lang="en-US" u="sng" dirty="0">
                <a:solidFill>
                  <a:srgbClr val="000000"/>
                </a:solidFill>
                <a:latin typeface="Times New Roman" pitchFamily="18" charset="0"/>
                <a:cs typeface="Times New Roman" pitchFamily="18" charset="0"/>
              </a:rPr>
              <a:t>commercial representation settlement </a:t>
            </a:r>
          </a:p>
          <a:p>
            <a:pPr>
              <a:lnSpc>
                <a:spcPct val="95000"/>
              </a:lnSpc>
            </a:pPr>
            <a:endParaRPr lang="en-US" sz="2800" dirty="0">
              <a:solidFill>
                <a:srgbClr val="000000"/>
              </a:solidFill>
              <a:latin typeface="Times New Roman" pitchFamily="18" charset="0"/>
              <a:cs typeface="Times New Roman" pitchFamily="18" charset="0"/>
            </a:endParaRPr>
          </a:p>
          <a:p>
            <a:pPr lvl="1" indent="-342900">
              <a:lnSpc>
                <a:spcPct val="95000"/>
              </a:lnSpc>
              <a:buClr>
                <a:srgbClr val="000000"/>
              </a:buClr>
              <a:buSzPct val="100000"/>
              <a:buFontTx/>
              <a:buChar char="•"/>
            </a:pPr>
            <a:r>
              <a:rPr lang="en-US" dirty="0">
                <a:solidFill>
                  <a:srgbClr val="000000"/>
                </a:solidFill>
                <a:latin typeface="Times New Roman" pitchFamily="18" charset="0"/>
                <a:cs typeface="Times New Roman" pitchFamily="18" charset="0"/>
              </a:rPr>
              <a:t>Directive EEC No. 86/653 which widely protects sales representatives </a:t>
            </a:r>
          </a:p>
          <a:p>
            <a:pPr marL="857250" lvl="2" indent="-285750">
              <a:lnSpc>
                <a:spcPct val="95000"/>
              </a:lnSpc>
              <a:buClr>
                <a:srgbClr val="000000"/>
              </a:buClr>
              <a:buSzPct val="80000"/>
              <a:buFont typeface="Courier New" pitchFamily="49" charset="0"/>
              <a:buChar char="o"/>
            </a:pPr>
            <a:r>
              <a:rPr lang="en-US" sz="2800" dirty="0">
                <a:solidFill>
                  <a:srgbClr val="000000"/>
                </a:solidFill>
                <a:latin typeface="Times New Roman" pitchFamily="18" charset="0"/>
                <a:cs typeface="Times New Roman" pitchFamily="18" charset="0"/>
              </a:rPr>
              <a:t>Written form of contract</a:t>
            </a:r>
          </a:p>
          <a:p>
            <a:pPr marL="857250" lvl="2" indent="-285750">
              <a:lnSpc>
                <a:spcPct val="95000"/>
              </a:lnSpc>
              <a:buClr>
                <a:srgbClr val="000000"/>
              </a:buClr>
              <a:buSzPct val="80000"/>
              <a:buFont typeface="Courier New" pitchFamily="49" charset="0"/>
              <a:buChar char="o"/>
            </a:pPr>
            <a:r>
              <a:rPr lang="en-US" sz="2800" dirty="0">
                <a:solidFill>
                  <a:srgbClr val="000000"/>
                </a:solidFill>
                <a:latin typeface="Times New Roman" pitchFamily="18" charset="0"/>
                <a:cs typeface="Times New Roman" pitchFamily="18" charset="0"/>
              </a:rPr>
              <a:t>Payment </a:t>
            </a:r>
            <a:r>
              <a:rPr lang="en-US" sz="2800" dirty="0" err="1">
                <a:solidFill>
                  <a:srgbClr val="000000"/>
                </a:solidFill>
                <a:latin typeface="Times New Roman" pitchFamily="18" charset="0"/>
                <a:cs typeface="Times New Roman" pitchFamily="18" charset="0"/>
              </a:rPr>
              <a:t>perion</a:t>
            </a:r>
            <a:endParaRPr lang="en-US" sz="28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800" dirty="0">
                <a:solidFill>
                  <a:srgbClr val="000000"/>
                </a:solidFill>
                <a:latin typeface="Times New Roman" pitchFamily="18" charset="0"/>
                <a:cs typeface="Times New Roman" pitchFamily="18" charset="0"/>
              </a:rPr>
              <a:t>Right to compensation in event of earlier termination</a:t>
            </a:r>
          </a:p>
          <a:p>
            <a:pPr marL="285750" indent="-285750" eaLnBrk="1" hangingPunct="1">
              <a:spcBef>
                <a:spcPct val="0"/>
              </a:spcBef>
              <a:buNone/>
              <a:defRPr/>
            </a:pPr>
            <a:endParaRPr lang="en-GB" altLang="cs-CZ" sz="2400"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4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bg1"/>
                </a:solidFill>
                <a:latin typeface="Times New Roman" pitchFamily="18" charset="0"/>
                <a:ea typeface="ＭＳ Ｐゴシック" pitchFamily="34" charset="-128"/>
                <a:cs typeface="Times New Roman" pitchFamily="18" charset="0"/>
              </a:rPr>
              <a:t>Distributorship contract  X Sales representation contract </a:t>
            </a:r>
            <a:endParaRPr lang="en-GB" sz="28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785794"/>
            <a:ext cx="8477250" cy="638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95000"/>
              </a:lnSpc>
              <a:buNone/>
            </a:pPr>
            <a:r>
              <a:rPr lang="en-US" sz="1800" b="1" u="sng" dirty="0">
                <a:solidFill>
                  <a:srgbClr val="000000"/>
                </a:solidFill>
                <a:latin typeface="Times New Roman" pitchFamily="18" charset="0"/>
                <a:cs typeface="Times New Roman" pitchFamily="18" charset="0"/>
              </a:rPr>
              <a:t>Differences:</a:t>
            </a:r>
            <a:endParaRPr lang="en-US" sz="2000" dirty="0">
              <a:latin typeface="Times New Roman" pitchFamily="18" charset="0"/>
              <a:cs typeface="Times New Roman" pitchFamily="18" charset="0"/>
            </a:endParaRPr>
          </a:p>
          <a:p>
            <a:pPr lvl="1" indent="-342900">
              <a:lnSpc>
                <a:spcPct val="95000"/>
              </a:lnSpc>
              <a:buClr>
                <a:srgbClr val="000000"/>
              </a:buClr>
              <a:buSzPct val="100000"/>
              <a:buFontTx/>
              <a:buChar char="•"/>
            </a:pPr>
            <a:r>
              <a:rPr lang="en-US" sz="1800" b="1" dirty="0">
                <a:solidFill>
                  <a:srgbClr val="000000"/>
                </a:solidFill>
                <a:latin typeface="Times New Roman" pitchFamily="18" charset="0"/>
                <a:cs typeface="Times New Roman" pitchFamily="18" charset="0"/>
              </a:rPr>
              <a:t>Activity range :</a:t>
            </a:r>
            <a:endParaRPr lang="en-US" sz="2000" dirty="0">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000" dirty="0">
                <a:solidFill>
                  <a:srgbClr val="000000"/>
                </a:solidFill>
                <a:latin typeface="Times New Roman" pitchFamily="18" charset="0"/>
                <a:cs typeface="Times New Roman" pitchFamily="18" charset="0"/>
              </a:rPr>
              <a:t>Sales rep contract can be used for wider range of transactions</a:t>
            </a:r>
          </a:p>
          <a:p>
            <a:pPr marL="857250" lvl="2" indent="-285750" algn="just">
              <a:lnSpc>
                <a:spcPct val="95000"/>
              </a:lnSpc>
              <a:buClr>
                <a:srgbClr val="000000"/>
              </a:buClr>
              <a:buSzPct val="80000"/>
              <a:buFont typeface="Courier New" pitchFamily="49" charset="0"/>
              <a:buChar char="o"/>
            </a:pPr>
            <a:r>
              <a:rPr lang="en-US" sz="2000" dirty="0">
                <a:solidFill>
                  <a:srgbClr val="000000"/>
                </a:solidFill>
                <a:latin typeface="Times New Roman" pitchFamily="18" charset="0"/>
                <a:cs typeface="Times New Roman" pitchFamily="18" charset="0"/>
              </a:rPr>
              <a:t>Distributorship contract is aimed only to distribution of goods which means primary contractual agreements on sale are settled through this type of contract</a:t>
            </a:r>
          </a:p>
          <a:p>
            <a:pPr lvl="1" indent="-342900">
              <a:lnSpc>
                <a:spcPct val="95000"/>
              </a:lnSpc>
              <a:buClr>
                <a:srgbClr val="000000"/>
              </a:buClr>
              <a:buSzPct val="100000"/>
              <a:buFontTx/>
              <a:buChar char="•"/>
            </a:pPr>
            <a:r>
              <a:rPr lang="en-US" sz="1800" b="1" dirty="0">
                <a:solidFill>
                  <a:srgbClr val="000000"/>
                </a:solidFill>
                <a:latin typeface="Times New Roman" pitchFamily="18" charset="0"/>
                <a:cs typeface="Times New Roman" pitchFamily="18" charset="0"/>
              </a:rPr>
              <a:t>Transition of ownership rights</a:t>
            </a:r>
            <a:endParaRPr lang="en-US" sz="2000" dirty="0">
              <a:latin typeface="Times New Roman" pitchFamily="18" charset="0"/>
              <a:cs typeface="Times New Roman" pitchFamily="18" charset="0"/>
            </a:endParaRPr>
          </a:p>
          <a:p>
            <a:pPr marL="857250" lvl="2" indent="-285750" algn="just">
              <a:lnSpc>
                <a:spcPct val="95000"/>
              </a:lnSpc>
              <a:buClr>
                <a:srgbClr val="000000"/>
              </a:buClr>
              <a:buSzPct val="80000"/>
              <a:buFont typeface="Courier New" pitchFamily="49" charset="0"/>
              <a:buChar char="o"/>
            </a:pPr>
            <a:r>
              <a:rPr lang="en-US" sz="2000" dirty="0">
                <a:solidFill>
                  <a:srgbClr val="000000"/>
                </a:solidFill>
                <a:latin typeface="Times New Roman" pitchFamily="18" charset="0"/>
                <a:cs typeface="Times New Roman" pitchFamily="18" charset="0"/>
              </a:rPr>
              <a:t>Distributorship relation is based on the fact that goods </a:t>
            </a:r>
            <a:r>
              <a:rPr lang="en-US" sz="2000" u="sng" dirty="0">
                <a:solidFill>
                  <a:srgbClr val="000000"/>
                </a:solidFill>
                <a:latin typeface="Times New Roman" pitchFamily="18" charset="0"/>
                <a:cs typeface="Times New Roman" pitchFamily="18" charset="0"/>
              </a:rPr>
              <a:t>transit to ownership of distributor </a:t>
            </a:r>
            <a:r>
              <a:rPr lang="en-US" sz="2000" dirty="0">
                <a:solidFill>
                  <a:srgbClr val="000000"/>
                </a:solidFill>
                <a:latin typeface="Times New Roman" pitchFamily="18" charset="0"/>
                <a:cs typeface="Times New Roman" pitchFamily="18" charset="0"/>
              </a:rPr>
              <a:t>and from that it</a:t>
            </a:r>
            <a:r>
              <a:rPr lang="en-US" altLang="en-US" sz="2000" dirty="0">
                <a:solidFill>
                  <a:srgbClr val="000000"/>
                </a:solidFill>
                <a:latin typeface="Times New Roman" pitchFamily="18" charset="0"/>
                <a:cs typeface="Times New Roman" pitchFamily="18" charset="0"/>
              </a:rPr>
              <a:t>’</a:t>
            </a:r>
            <a:r>
              <a:rPr lang="en-US" sz="2000" dirty="0">
                <a:solidFill>
                  <a:srgbClr val="000000"/>
                </a:solidFill>
                <a:latin typeface="Times New Roman" pitchFamily="18" charset="0"/>
                <a:cs typeface="Times New Roman" pitchFamily="18" charset="0"/>
              </a:rPr>
              <a:t>s passing to ownership of </a:t>
            </a:r>
            <a:r>
              <a:rPr lang="en-US" sz="2000" u="sng" dirty="0">
                <a:solidFill>
                  <a:srgbClr val="000000"/>
                </a:solidFill>
                <a:latin typeface="Times New Roman" pitchFamily="18" charset="0"/>
                <a:cs typeface="Times New Roman" pitchFamily="18" charset="0"/>
              </a:rPr>
              <a:t>end customer.</a:t>
            </a:r>
          </a:p>
          <a:p>
            <a:pPr marL="857250" lvl="2" indent="-285750" algn="just">
              <a:lnSpc>
                <a:spcPct val="95000"/>
              </a:lnSpc>
              <a:buClr>
                <a:srgbClr val="000000"/>
              </a:buClr>
              <a:buSzPct val="80000"/>
              <a:buFont typeface="Courier New" pitchFamily="49" charset="0"/>
              <a:buChar char="o"/>
            </a:pPr>
            <a:r>
              <a:rPr lang="en-US" sz="2000" dirty="0">
                <a:solidFill>
                  <a:srgbClr val="000000"/>
                </a:solidFill>
                <a:latin typeface="Times New Roman" pitchFamily="18" charset="0"/>
                <a:cs typeface="Times New Roman" pitchFamily="18" charset="0"/>
              </a:rPr>
              <a:t>In sales representation contract: representative acts on behalf of represented so in case of contract on sale there is only one transition of ownership rights.</a:t>
            </a:r>
          </a:p>
          <a:p>
            <a:pPr lvl="1" indent="-342900">
              <a:lnSpc>
                <a:spcPct val="95000"/>
              </a:lnSpc>
              <a:buClr>
                <a:srgbClr val="000000"/>
              </a:buClr>
              <a:buSzPct val="100000"/>
              <a:buFontTx/>
              <a:buChar char="•"/>
            </a:pPr>
            <a:r>
              <a:rPr lang="en-US" sz="1800" b="1" dirty="0">
                <a:solidFill>
                  <a:srgbClr val="000000"/>
                </a:solidFill>
                <a:latin typeface="Times New Roman" pitchFamily="18" charset="0"/>
                <a:cs typeface="Times New Roman" pitchFamily="18" charset="0"/>
              </a:rPr>
              <a:t>Payment</a:t>
            </a:r>
            <a:endParaRPr lang="en-US" sz="2000" dirty="0">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000" dirty="0">
                <a:solidFill>
                  <a:srgbClr val="000000"/>
                </a:solidFill>
                <a:latin typeface="Times New Roman" pitchFamily="18" charset="0"/>
                <a:cs typeface="Times New Roman" pitchFamily="18" charset="0"/>
              </a:rPr>
              <a:t>Sales representative gets paid for his work – commission. </a:t>
            </a:r>
          </a:p>
          <a:p>
            <a:pPr marL="857250" lvl="2" indent="-285750" algn="just">
              <a:lnSpc>
                <a:spcPct val="95000"/>
              </a:lnSpc>
              <a:buClr>
                <a:srgbClr val="000000"/>
              </a:buClr>
              <a:buSzPct val="80000"/>
              <a:buFont typeface="Courier New" pitchFamily="49" charset="0"/>
              <a:buChar char="o"/>
            </a:pPr>
            <a:r>
              <a:rPr lang="en-US" sz="2000" dirty="0">
                <a:solidFill>
                  <a:srgbClr val="000000"/>
                </a:solidFill>
                <a:latin typeface="Times New Roman" pitchFamily="18" charset="0"/>
                <a:cs typeface="Times New Roman" pitchFamily="18" charset="0"/>
              </a:rPr>
              <a:t>Distributorship contract: distributor is not paid for each transaction as sales representative but usually purchase price differs from selling price (price </a:t>
            </a:r>
            <a:r>
              <a:rPr lang="en-US" sz="2000" dirty="0" err="1">
                <a:solidFill>
                  <a:srgbClr val="000000"/>
                </a:solidFill>
                <a:latin typeface="Times New Roman" pitchFamily="18" charset="0"/>
                <a:cs typeface="Times New Roman" pitchFamily="18" charset="0"/>
              </a:rPr>
              <a:t>diffence</a:t>
            </a:r>
            <a:r>
              <a:rPr lang="en-US" sz="2000" dirty="0">
                <a:solidFill>
                  <a:srgbClr val="000000"/>
                </a:solidFill>
                <a:latin typeface="Times New Roman" pitchFamily="18" charset="0"/>
                <a:cs typeface="Times New Roman" pitchFamily="18" charset="0"/>
              </a:rPr>
              <a:t>)</a:t>
            </a:r>
          </a:p>
          <a:p>
            <a:pPr marL="285750" indent="-285750" eaLnBrk="1" hangingPunct="1">
              <a:spcBef>
                <a:spcPct val="0"/>
              </a:spcBef>
              <a:buNone/>
              <a:defRPr/>
            </a:pPr>
            <a:endParaRPr lang="en-GB" altLang="cs-CZ" sz="2000"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0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International franchise contract</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38138" y="1523285"/>
            <a:ext cx="8477250" cy="454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a:lnSpc>
                <a:spcPct val="95000"/>
              </a:lnSpc>
              <a:buClr>
                <a:srgbClr val="000000"/>
              </a:buClr>
              <a:buSzPct val="100000"/>
              <a:buNone/>
              <a:defRPr/>
            </a:pPr>
            <a:r>
              <a:rPr lang="en-US" sz="3200" b="1" dirty="0">
                <a:latin typeface="Times New Roman" pitchFamily="18" charset="0"/>
                <a:cs typeface="Times New Roman" pitchFamily="18" charset="0"/>
              </a:rPr>
              <a:t>The basic idea</a:t>
            </a:r>
            <a:endParaRPr lang="cs-CZ" sz="3200" b="1" dirty="0">
              <a:latin typeface="Times New Roman" pitchFamily="18" charset="0"/>
              <a:cs typeface="Times New Roman" pitchFamily="18" charset="0"/>
            </a:endParaRPr>
          </a:p>
          <a:p>
            <a:pPr lvl="1" algn="ctr">
              <a:lnSpc>
                <a:spcPct val="95000"/>
              </a:lnSpc>
              <a:buClr>
                <a:srgbClr val="000000"/>
              </a:buClr>
              <a:buSzPct val="100000"/>
              <a:buNone/>
              <a:defRPr/>
            </a:pPr>
            <a:r>
              <a:rPr lang="en-US" sz="2800" i="1" dirty="0">
                <a:latin typeface="Times New Roman" pitchFamily="18" charset="0"/>
                <a:cs typeface="Times New Roman" pitchFamily="18" charset="0"/>
              </a:rPr>
              <a:t>Once created powerful and effective business system (in any field) is competitive enough to break through in any environment </a:t>
            </a:r>
            <a:endParaRPr lang="cs-CZ" sz="2800" i="1" dirty="0">
              <a:latin typeface="Times New Roman" pitchFamily="18" charset="0"/>
              <a:cs typeface="Times New Roman" pitchFamily="18" charset="0"/>
            </a:endParaRPr>
          </a:p>
          <a:p>
            <a:pPr lvl="1" algn="just">
              <a:lnSpc>
                <a:spcPct val="95000"/>
              </a:lnSpc>
              <a:buClr>
                <a:srgbClr val="000000"/>
              </a:buClr>
              <a:buSzPct val="100000"/>
              <a:buNone/>
              <a:defRPr/>
            </a:pPr>
            <a:endParaRPr lang="cs-CZ" b="1" i="1" dirty="0">
              <a:latin typeface="Times New Roman" pitchFamily="18" charset="0"/>
              <a:cs typeface="Times New Roman" pitchFamily="18" charset="0"/>
            </a:endParaRPr>
          </a:p>
          <a:p>
            <a:pPr marL="381600" lvl="1" algn="ctr">
              <a:lnSpc>
                <a:spcPct val="95000"/>
              </a:lnSpc>
              <a:buClr>
                <a:srgbClr val="000000"/>
              </a:buClr>
              <a:buSzPct val="100000"/>
              <a:buNone/>
              <a:defRPr/>
            </a:pPr>
            <a:r>
              <a:rPr lang="en-US" sz="3200" b="1" dirty="0">
                <a:latin typeface="Times New Roman" pitchFamily="18" charset="0"/>
                <a:cs typeface="Times New Roman" pitchFamily="18" charset="0"/>
              </a:rPr>
              <a:t>Franchisor</a:t>
            </a:r>
            <a:r>
              <a:rPr lang="en-US" sz="3200" dirty="0">
                <a:latin typeface="Times New Roman" pitchFamily="18" charset="0"/>
                <a:cs typeface="Times New Roman" pitchFamily="18" charset="0"/>
              </a:rPr>
              <a:t> instead of investing a lot abroad </a:t>
            </a:r>
            <a:r>
              <a:rPr lang="en-US" sz="3200" u="sng" dirty="0">
                <a:latin typeface="Times New Roman" pitchFamily="18" charset="0"/>
                <a:cs typeface="Times New Roman" pitchFamily="18" charset="0"/>
              </a:rPr>
              <a:t>contact local </a:t>
            </a:r>
            <a:r>
              <a:rPr lang="en-US" sz="3200" dirty="0">
                <a:latin typeface="Times New Roman" pitchFamily="18" charset="0"/>
                <a:cs typeface="Times New Roman" pitchFamily="18" charset="0"/>
              </a:rPr>
              <a:t>entrepreneurs who will get paid for using their </a:t>
            </a:r>
            <a:r>
              <a:rPr lang="en-US" sz="3200" u="sng" dirty="0">
                <a:latin typeface="Times New Roman" pitchFamily="18" charset="0"/>
                <a:cs typeface="Times New Roman" pitchFamily="18" charset="0"/>
              </a:rPr>
              <a:t>producing &amp; trading system</a:t>
            </a:r>
          </a:p>
          <a:p>
            <a:pPr marL="285750" indent="-285750" eaLnBrk="1" hangingPunct="1">
              <a:spcBef>
                <a:spcPct val="0"/>
              </a:spcBef>
              <a:buNone/>
              <a:defRPr/>
            </a:pPr>
            <a:endParaRPr lang="en-GB" altLang="cs-CZ" sz="2200"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Basic types of franchising</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905601"/>
            <a:ext cx="8477250" cy="595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42900">
              <a:lnSpc>
                <a:spcPct val="95000"/>
              </a:lnSpc>
              <a:buClr>
                <a:srgbClr val="000000"/>
              </a:buClr>
              <a:buSzPct val="100000"/>
              <a:buNone/>
            </a:pPr>
            <a:r>
              <a:rPr lang="en-US" sz="2400" b="1" u="sng" dirty="0">
                <a:solidFill>
                  <a:srgbClr val="000000"/>
                </a:solidFill>
                <a:latin typeface="Times New Roman" pitchFamily="18" charset="0"/>
                <a:cs typeface="Times New Roman" pitchFamily="18" charset="0"/>
              </a:rPr>
              <a:t>Business format franchising</a:t>
            </a:r>
            <a:r>
              <a:rPr lang="en-US" sz="2400" u="sng" dirty="0">
                <a:solidFill>
                  <a:srgbClr val="000000"/>
                </a:solidFill>
                <a:latin typeface="Times New Roman" pitchFamily="18" charset="0"/>
                <a:cs typeface="Times New Roman" pitchFamily="18" charset="0"/>
              </a:rPr>
              <a:t> </a:t>
            </a:r>
            <a:r>
              <a:rPr lang="en-US" sz="2400" dirty="0">
                <a:solidFill>
                  <a:srgbClr val="000000"/>
                </a:solidFill>
                <a:latin typeface="Times New Roman" pitchFamily="18" charset="0"/>
                <a:cs typeface="Times New Roman" pitchFamily="18" charset="0"/>
              </a:rPr>
              <a:t> </a:t>
            </a:r>
            <a:r>
              <a:rPr lang="en-US" sz="2000" dirty="0">
                <a:solidFill>
                  <a:srgbClr val="000000"/>
                </a:solidFill>
                <a:latin typeface="Times New Roman" pitchFamily="18" charset="0"/>
                <a:cs typeface="Times New Roman" pitchFamily="18" charset="0"/>
              </a:rPr>
              <a:t>is the most widespread type  </a:t>
            </a:r>
            <a:endParaRPr lang="en-US" u="sng"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200" b="1" dirty="0">
                <a:solidFill>
                  <a:srgbClr val="000000"/>
                </a:solidFill>
                <a:latin typeface="Times New Roman" pitchFamily="18" charset="0"/>
                <a:cs typeface="Times New Roman" pitchFamily="18" charset="0"/>
              </a:rPr>
              <a:t>franchisor</a:t>
            </a:r>
            <a:r>
              <a:rPr lang="en-US" sz="2200" dirty="0">
                <a:solidFill>
                  <a:srgbClr val="000000"/>
                </a:solidFill>
                <a:latin typeface="Times New Roman" pitchFamily="18" charset="0"/>
                <a:cs typeface="Times New Roman" pitchFamily="18" charset="0"/>
              </a:rPr>
              <a:t> provides</a:t>
            </a:r>
            <a:endParaRPr lang="en-US" sz="2200" dirty="0">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en-US" dirty="0">
                <a:solidFill>
                  <a:srgbClr val="000000"/>
                </a:solidFill>
                <a:latin typeface="Times New Roman" pitchFamily="18" charset="0"/>
                <a:cs typeface="Times New Roman" pitchFamily="18" charset="0"/>
              </a:rPr>
              <a:t>Own business and technical procedures </a:t>
            </a:r>
            <a:r>
              <a:rPr lang="en-US" b="1" u="sng" dirty="0">
                <a:solidFill>
                  <a:srgbClr val="000000"/>
                </a:solidFill>
                <a:latin typeface="Times New Roman" pitchFamily="18" charset="0"/>
                <a:cs typeface="Times New Roman" pitchFamily="18" charset="0"/>
              </a:rPr>
              <a:t>know-how</a:t>
            </a:r>
            <a:r>
              <a:rPr lang="en-US" dirty="0">
                <a:solidFill>
                  <a:srgbClr val="000000"/>
                </a:solidFill>
                <a:latin typeface="Times New Roman" pitchFamily="18" charset="0"/>
                <a:cs typeface="Times New Roman" pitchFamily="18" charset="0"/>
              </a:rPr>
              <a:t> </a:t>
            </a:r>
            <a:endParaRPr lang="en-US" b="1" u="sng" dirty="0">
              <a:solidFill>
                <a:srgbClr val="000000"/>
              </a:solidFill>
              <a:latin typeface="Times New Roman" pitchFamily="18" charset="0"/>
              <a:cs typeface="Times New Roman" pitchFamily="18" charset="0"/>
            </a:endParaRPr>
          </a:p>
          <a:p>
            <a:pPr marL="1257300" lvl="3">
              <a:lnSpc>
                <a:spcPct val="95000"/>
              </a:lnSpc>
              <a:buClr>
                <a:srgbClr val="000000"/>
              </a:buClr>
              <a:buSzPct val="100000"/>
              <a:buFont typeface="Wingdings" pitchFamily="2" charset="2"/>
              <a:buChar char="§"/>
            </a:pPr>
            <a:r>
              <a:rPr lang="en-US" b="1" u="sng" dirty="0">
                <a:solidFill>
                  <a:srgbClr val="000000"/>
                </a:solidFill>
                <a:latin typeface="Times New Roman" pitchFamily="18" charset="0"/>
                <a:cs typeface="Times New Roman" pitchFamily="18" charset="0"/>
              </a:rPr>
              <a:t>license</a:t>
            </a:r>
            <a:r>
              <a:rPr lang="en-US" u="sng" dirty="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for own trademarks, patents and other industrial property</a:t>
            </a:r>
          </a:p>
          <a:p>
            <a:pPr marL="1257300" lvl="3">
              <a:lnSpc>
                <a:spcPct val="95000"/>
              </a:lnSpc>
              <a:buClr>
                <a:srgbClr val="000000"/>
              </a:buClr>
              <a:buSzPct val="100000"/>
              <a:buNone/>
            </a:pPr>
            <a:endParaRPr lang="en-US" sz="1800" b="1"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200" b="1" dirty="0">
                <a:solidFill>
                  <a:srgbClr val="000000"/>
                </a:solidFill>
                <a:latin typeface="Times New Roman" pitchFamily="18" charset="0"/>
                <a:cs typeface="Times New Roman" pitchFamily="18" charset="0"/>
              </a:rPr>
              <a:t>Franchisee (franchise receiver)  is obliged to </a:t>
            </a:r>
          </a:p>
          <a:p>
            <a:pPr marL="1257300" lvl="3" algn="just">
              <a:lnSpc>
                <a:spcPct val="95000"/>
              </a:lnSpc>
              <a:buClr>
                <a:srgbClr val="000000"/>
              </a:buClr>
              <a:buSzPct val="100000"/>
              <a:buFont typeface="Wingdings" pitchFamily="2" charset="2"/>
              <a:buChar char="§"/>
            </a:pPr>
            <a:r>
              <a:rPr lang="en-US" dirty="0">
                <a:solidFill>
                  <a:srgbClr val="000000"/>
                </a:solidFill>
                <a:latin typeface="Times New Roman" pitchFamily="18" charset="0"/>
                <a:cs typeface="Times New Roman" pitchFamily="18" charset="0"/>
              </a:rPr>
              <a:t>Properly use those procedures for payment consisting mainly of fixed one-time entry fee and then periodic payments according to turnover for the relevant time period.</a:t>
            </a:r>
          </a:p>
          <a:p>
            <a:pPr marL="1257300" lvl="3" algn="just">
              <a:lnSpc>
                <a:spcPct val="95000"/>
              </a:lnSpc>
              <a:buClr>
                <a:srgbClr val="000000"/>
              </a:buClr>
              <a:buSzPct val="100000"/>
              <a:buFont typeface="Wingdings" pitchFamily="2" charset="2"/>
              <a:buChar char="§"/>
            </a:pPr>
            <a:r>
              <a:rPr lang="en-US" dirty="0">
                <a:solidFill>
                  <a:srgbClr val="000000"/>
                </a:solidFill>
                <a:latin typeface="Times New Roman" pitchFamily="18" charset="0"/>
                <a:cs typeface="Times New Roman" pitchFamily="18" charset="0"/>
              </a:rPr>
              <a:t>Franchisor reserves the right to control the way how receiver uses his own rights and in event of violation of manufacturing or business procedures, franchisor can penalize the receiver in form of contractual penalty or cancellation the contract</a:t>
            </a:r>
            <a:endParaRPr lang="cs-CZ" dirty="0">
              <a:solidFill>
                <a:srgbClr val="000000"/>
              </a:solidFill>
              <a:latin typeface="Times New Roman" pitchFamily="18" charset="0"/>
              <a:cs typeface="Times New Roman" pitchFamily="18" charset="0"/>
            </a:endParaRPr>
          </a:p>
          <a:p>
            <a:pPr marL="1257300" lvl="3">
              <a:lnSpc>
                <a:spcPct val="95000"/>
              </a:lnSpc>
              <a:buClr>
                <a:srgbClr val="000000"/>
              </a:buClr>
              <a:buSzPct val="100000"/>
              <a:buNone/>
            </a:pPr>
            <a:endParaRPr lang="en-US"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200" dirty="0">
                <a:solidFill>
                  <a:srgbClr val="000000"/>
                </a:solidFill>
                <a:latin typeface="Times New Roman" pitchFamily="18" charset="0"/>
                <a:cs typeface="Times New Roman" pitchFamily="18" charset="0"/>
              </a:rPr>
              <a:t>This type of franchising can be also divided into </a:t>
            </a:r>
            <a:r>
              <a:rPr lang="en-US" sz="2200" b="1" dirty="0">
                <a:solidFill>
                  <a:srgbClr val="000000"/>
                </a:solidFill>
                <a:latin typeface="Times New Roman" pitchFamily="18" charset="0"/>
                <a:cs typeface="Times New Roman" pitchFamily="18" charset="0"/>
              </a:rPr>
              <a:t>industrial franchising </a:t>
            </a:r>
            <a:r>
              <a:rPr lang="en-US" sz="2200" dirty="0">
                <a:solidFill>
                  <a:srgbClr val="000000"/>
                </a:solidFill>
                <a:latin typeface="Times New Roman" pitchFamily="18" charset="0"/>
                <a:cs typeface="Times New Roman" pitchFamily="18" charset="0"/>
              </a:rPr>
              <a:t>and </a:t>
            </a:r>
            <a:r>
              <a:rPr lang="en-US" sz="2200" b="1" dirty="0">
                <a:solidFill>
                  <a:srgbClr val="000000"/>
                </a:solidFill>
                <a:latin typeface="Times New Roman" pitchFamily="18" charset="0"/>
                <a:cs typeface="Times New Roman" pitchFamily="18" charset="0"/>
              </a:rPr>
              <a:t>services franchising</a:t>
            </a:r>
            <a:endParaRPr lang="en-US" sz="2200" b="1" u="sng" dirty="0">
              <a:solidFill>
                <a:srgbClr val="000000"/>
              </a:solidFill>
              <a:latin typeface="Times New Roman" pitchFamily="18" charset="0"/>
              <a:cs typeface="Times New Roman" pitchFamily="18" charset="0"/>
            </a:endParaRPr>
          </a:p>
          <a:p>
            <a:pPr eaLnBrk="1" hangingPunct="1">
              <a:spcBef>
                <a:spcPct val="0"/>
              </a:spcBef>
              <a:buFont typeface="Arial" panose="020B0604020202020204" pitchFamily="34" charset="0"/>
              <a:buNone/>
              <a:defRPr/>
            </a:pPr>
            <a:endParaRPr lang="en-GB" altLang="cs-CZ" sz="24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Basic types of franchising</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1643050"/>
            <a:ext cx="8477250" cy="445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42900">
              <a:lnSpc>
                <a:spcPct val="95000"/>
              </a:lnSpc>
              <a:buClr>
                <a:srgbClr val="000000"/>
              </a:buClr>
              <a:buSzPct val="100000"/>
              <a:buNone/>
            </a:pPr>
            <a:r>
              <a:rPr lang="en-US" sz="2400" b="1" u="sng" dirty="0">
                <a:solidFill>
                  <a:srgbClr val="000000"/>
                </a:solidFill>
                <a:latin typeface="Times New Roman" pitchFamily="18" charset="0"/>
                <a:cs typeface="Times New Roman" pitchFamily="18" charset="0"/>
              </a:rPr>
              <a:t>Distribution franchising</a:t>
            </a:r>
            <a:r>
              <a:rPr lang="en-US" sz="2400" u="sng" dirty="0">
                <a:solidFill>
                  <a:srgbClr val="000000"/>
                </a:solidFill>
                <a:latin typeface="Times New Roman" pitchFamily="18" charset="0"/>
                <a:cs typeface="Times New Roman" pitchFamily="18" charset="0"/>
              </a:rPr>
              <a:t> </a:t>
            </a:r>
            <a:endParaRPr lang="cs-CZ" sz="2400" u="sng" dirty="0">
              <a:solidFill>
                <a:srgbClr val="000000"/>
              </a:solidFill>
              <a:latin typeface="Times New Roman" pitchFamily="18" charset="0"/>
              <a:cs typeface="Times New Roman" pitchFamily="18" charset="0"/>
            </a:endParaRPr>
          </a:p>
          <a:p>
            <a:pPr marL="381600" lvl="1" indent="-342900">
              <a:lnSpc>
                <a:spcPct val="95000"/>
              </a:lnSpc>
              <a:buClr>
                <a:srgbClr val="000000"/>
              </a:buClr>
              <a:buSzPct val="100000"/>
              <a:buNone/>
            </a:pPr>
            <a:endParaRPr lang="en-US" sz="2400" dirty="0">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200" dirty="0">
                <a:solidFill>
                  <a:srgbClr val="000000"/>
                </a:solidFill>
                <a:latin typeface="Times New Roman" pitchFamily="18" charset="0"/>
                <a:cs typeface="Times New Roman" pitchFamily="18" charset="0"/>
              </a:rPr>
              <a:t>Entrepreneur </a:t>
            </a:r>
            <a:r>
              <a:rPr lang="en-US" sz="2200" u="sng" dirty="0">
                <a:solidFill>
                  <a:srgbClr val="000000"/>
                </a:solidFill>
                <a:latin typeface="Times New Roman" pitchFamily="18" charset="0"/>
                <a:cs typeface="Times New Roman" pitchFamily="18" charset="0"/>
              </a:rPr>
              <a:t>sells franchisor</a:t>
            </a:r>
            <a:r>
              <a:rPr lang="en-US" altLang="en-US" sz="2200" u="sng" dirty="0">
                <a:solidFill>
                  <a:srgbClr val="000000"/>
                </a:solidFill>
                <a:latin typeface="Times New Roman" pitchFamily="18" charset="0"/>
                <a:cs typeface="Times New Roman" pitchFamily="18" charset="0"/>
              </a:rPr>
              <a:t>’</a:t>
            </a:r>
            <a:r>
              <a:rPr lang="en-US" sz="2200" u="sng" dirty="0">
                <a:solidFill>
                  <a:srgbClr val="000000"/>
                </a:solidFill>
                <a:latin typeface="Times New Roman" pitchFamily="18" charset="0"/>
                <a:cs typeface="Times New Roman" pitchFamily="18" charset="0"/>
              </a:rPr>
              <a:t>s goods</a:t>
            </a:r>
            <a:r>
              <a:rPr lang="en-US" sz="2200" dirty="0">
                <a:solidFill>
                  <a:srgbClr val="000000"/>
                </a:solidFill>
                <a:latin typeface="Times New Roman" pitchFamily="18" charset="0"/>
                <a:cs typeface="Times New Roman" pitchFamily="18" charset="0"/>
              </a:rPr>
              <a:t> under his </a:t>
            </a:r>
            <a:r>
              <a:rPr lang="en-US" sz="2200" b="1" u="sng" dirty="0">
                <a:solidFill>
                  <a:srgbClr val="000000"/>
                </a:solidFill>
                <a:latin typeface="Times New Roman" pitchFamily="18" charset="0"/>
                <a:cs typeface="Times New Roman" pitchFamily="18" charset="0"/>
              </a:rPr>
              <a:t>trademark</a:t>
            </a:r>
            <a:r>
              <a:rPr lang="en-US" sz="2200" dirty="0">
                <a:solidFill>
                  <a:srgbClr val="000000"/>
                </a:solidFill>
                <a:latin typeface="Times New Roman" pitchFamily="18" charset="0"/>
                <a:cs typeface="Times New Roman" pitchFamily="18" charset="0"/>
              </a:rPr>
              <a:t> and in marked area by his brand</a:t>
            </a:r>
            <a:endParaRPr lang="cs-CZ"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None/>
            </a:pPr>
            <a:endParaRPr lang="en-US"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200" dirty="0">
                <a:solidFill>
                  <a:srgbClr val="000000"/>
                </a:solidFill>
                <a:latin typeface="Times New Roman" pitchFamily="18" charset="0"/>
                <a:cs typeface="Times New Roman" pitchFamily="18" charset="0"/>
              </a:rPr>
              <a:t>It is not about providing specific production processes (know-how)</a:t>
            </a:r>
            <a:endParaRPr lang="cs-CZ"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None/>
            </a:pPr>
            <a:endParaRPr lang="en-US"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80000"/>
              <a:buFont typeface="Courier New" pitchFamily="49" charset="0"/>
              <a:buChar char="o"/>
            </a:pPr>
            <a:r>
              <a:rPr lang="en-US" sz="2200" dirty="0">
                <a:solidFill>
                  <a:srgbClr val="000000"/>
                </a:solidFill>
                <a:latin typeface="Times New Roman" pitchFamily="18" charset="0"/>
                <a:cs typeface="Times New Roman" pitchFamily="18" charset="0"/>
              </a:rPr>
              <a:t>It has more in common with basic distributorship contract, eventually sales representation contract</a:t>
            </a:r>
          </a:p>
          <a:p>
            <a:pPr marL="285750" indent="-285750" eaLnBrk="1" hangingPunct="1">
              <a:spcBef>
                <a:spcPct val="0"/>
              </a:spcBef>
              <a:buNone/>
              <a:defRPr/>
            </a:pPr>
            <a:endParaRPr lang="en-GB" altLang="cs-CZ" sz="2200" dirty="0">
              <a:latin typeface="Arial" charset="0"/>
              <a:ea typeface="Arial" charset="0"/>
              <a:cs typeface="Arial" charset="0"/>
            </a:endParaRPr>
          </a:p>
          <a:p>
            <a:pPr eaLnBrk="1" hangingPunct="1">
              <a:spcBef>
                <a:spcPct val="0"/>
              </a:spcBef>
              <a:buFont typeface="Arial" panose="020B0604020202020204" pitchFamily="34" charset="0"/>
              <a:buNone/>
              <a:defRPr/>
            </a:pPr>
            <a:endParaRPr lang="en-GB" altLang="cs-CZ" sz="2200" dirty="0">
              <a:latin typeface="Arial" charset="0"/>
              <a:ea typeface="Arial" charset="0"/>
              <a:cs typeface="Arial" charset="0"/>
            </a:endParaRPr>
          </a:p>
        </p:txBody>
      </p:sp>
    </p:spTree>
    <p:extLst>
      <p:ext uri="{BB962C8B-B14F-4D97-AF65-F5344CB8AC3E}">
        <p14:creationId xmlns:p14="http://schemas.microsoft.com/office/powerpoint/2010/main" val="1504720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Sorting by range of providing services</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14282" y="1010245"/>
            <a:ext cx="8358246"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42900">
              <a:lnSpc>
                <a:spcPct val="95000"/>
              </a:lnSpc>
              <a:buClr>
                <a:srgbClr val="000000"/>
              </a:buClr>
              <a:buSzPct val="100000"/>
              <a:buNone/>
            </a:pPr>
            <a:r>
              <a:rPr lang="en-US" sz="2400" b="1" dirty="0">
                <a:latin typeface="Times New Roman" pitchFamily="18" charset="0"/>
                <a:cs typeface="Times New Roman" pitchFamily="18" charset="0"/>
              </a:rPr>
              <a:t>Direct franchising</a:t>
            </a:r>
          </a:p>
          <a:p>
            <a:pPr marL="857250" lvl="2" indent="-285750" algn="just">
              <a:lnSpc>
                <a:spcPct val="95000"/>
              </a:lnSpc>
              <a:buClr>
                <a:srgbClr val="000000"/>
              </a:buClr>
              <a:buSzPct val="80000"/>
              <a:buFont typeface="Courier New" pitchFamily="49" charset="0"/>
              <a:buChar char="o"/>
            </a:pPr>
            <a:r>
              <a:rPr lang="en-US" sz="2000" dirty="0">
                <a:latin typeface="Times New Roman" pitchFamily="18" charset="0"/>
                <a:cs typeface="Times New Roman" pitchFamily="18" charset="0"/>
              </a:rPr>
              <a:t>Franchisor concludes individual contracts with each receiver or franchise separately – demanding</a:t>
            </a:r>
          </a:p>
          <a:p>
            <a:pPr marL="857250" lvl="2" indent="-285750" algn="just">
              <a:lnSpc>
                <a:spcPct val="95000"/>
              </a:lnSpc>
              <a:buClr>
                <a:srgbClr val="000000"/>
              </a:buClr>
              <a:buSzPct val="80000"/>
              <a:buFont typeface="Courier New" pitchFamily="49" charset="0"/>
              <a:buChar char="o"/>
            </a:pPr>
            <a:r>
              <a:rPr lang="en-US" sz="2000" dirty="0">
                <a:latin typeface="Times New Roman" pitchFamily="18" charset="0"/>
                <a:cs typeface="Times New Roman" pitchFamily="18" charset="0"/>
              </a:rPr>
              <a:t>Very rarely used in international business</a:t>
            </a:r>
          </a:p>
          <a:p>
            <a:pPr marL="857250" lvl="2" indent="-285750" algn="just">
              <a:lnSpc>
                <a:spcPct val="95000"/>
              </a:lnSpc>
              <a:buClr>
                <a:srgbClr val="000000"/>
              </a:buClr>
              <a:buSzPct val="80000"/>
              <a:buFont typeface="Courier New" pitchFamily="49" charset="0"/>
              <a:buChar char="o"/>
            </a:pPr>
            <a:r>
              <a:rPr lang="en-US" sz="2000" dirty="0">
                <a:latin typeface="Times New Roman" pitchFamily="18" charset="0"/>
                <a:cs typeface="Times New Roman" pitchFamily="18" charset="0"/>
              </a:rPr>
              <a:t>More popular is so called development agreement when receiver of</a:t>
            </a:r>
            <a:r>
              <a:rPr lang="cs-CZ" sz="2000" dirty="0">
                <a:latin typeface="Times New Roman" pitchFamily="18" charset="0"/>
                <a:cs typeface="Times New Roman" pitchFamily="18" charset="0"/>
              </a:rPr>
              <a:t> </a:t>
            </a:r>
            <a:r>
              <a:rPr lang="en-US" sz="2000" dirty="0">
                <a:latin typeface="Times New Roman" pitchFamily="18" charset="0"/>
                <a:cs typeface="Times New Roman" pitchFamily="18" charset="0"/>
              </a:rPr>
              <a:t>franchise gain permission to open more of its branches in a particular territory that are subject of franchise.</a:t>
            </a:r>
          </a:p>
          <a:p>
            <a:pPr>
              <a:lnSpc>
                <a:spcPct val="95000"/>
              </a:lnSpc>
            </a:pPr>
            <a:endParaRPr lang="en-US" sz="2400" dirty="0">
              <a:latin typeface="Times New Roman" pitchFamily="18" charset="0"/>
              <a:cs typeface="Times New Roman" pitchFamily="18" charset="0"/>
            </a:endParaRPr>
          </a:p>
          <a:p>
            <a:pPr lvl="1" indent="-342900">
              <a:lnSpc>
                <a:spcPct val="95000"/>
              </a:lnSpc>
              <a:buClr>
                <a:srgbClr val="000000"/>
              </a:buClr>
              <a:buSzPct val="100000"/>
              <a:buNone/>
            </a:pPr>
            <a:r>
              <a:rPr lang="en-US" sz="2400" b="1" dirty="0">
                <a:latin typeface="Times New Roman" pitchFamily="18" charset="0"/>
                <a:cs typeface="Times New Roman" pitchFamily="18" charset="0"/>
              </a:rPr>
              <a:t>Master-franchising</a:t>
            </a:r>
          </a:p>
          <a:p>
            <a:pPr marL="857250" lvl="2" indent="-285750" algn="just">
              <a:lnSpc>
                <a:spcPct val="95000"/>
              </a:lnSpc>
              <a:buClr>
                <a:srgbClr val="000000"/>
              </a:buClr>
              <a:buSzPct val="80000"/>
              <a:buFont typeface="Courier New" pitchFamily="49" charset="0"/>
              <a:buChar char="o"/>
            </a:pPr>
            <a:r>
              <a:rPr lang="en-US" sz="2000" dirty="0">
                <a:latin typeface="Times New Roman" pitchFamily="18" charset="0"/>
                <a:cs typeface="Times New Roman" pitchFamily="18" charset="0"/>
              </a:rPr>
              <a:t>franchisor conclude the franchising contract with only one subject on certain territory</a:t>
            </a:r>
          </a:p>
          <a:p>
            <a:pPr marL="857250" lvl="2" indent="-285750" algn="just">
              <a:lnSpc>
                <a:spcPct val="95000"/>
              </a:lnSpc>
              <a:buClr>
                <a:srgbClr val="000000"/>
              </a:buClr>
              <a:buSzPct val="80000"/>
              <a:buFont typeface="Courier New" pitchFamily="49" charset="0"/>
              <a:buChar char="o"/>
            </a:pPr>
            <a:r>
              <a:rPr lang="en-US" sz="2000" dirty="0">
                <a:latin typeface="Times New Roman" pitchFamily="18" charset="0"/>
                <a:cs typeface="Times New Roman" pitchFamily="18" charset="0"/>
              </a:rPr>
              <a:t>Receiver of franchise is obliged to conclude franchising contracts with </a:t>
            </a:r>
            <a:r>
              <a:rPr lang="en-US" sz="2000" u="sng" dirty="0">
                <a:latin typeface="Times New Roman" pitchFamily="18" charset="0"/>
                <a:cs typeface="Times New Roman" pitchFamily="18" charset="0"/>
              </a:rPr>
              <a:t>end receivers of franchise</a:t>
            </a:r>
          </a:p>
          <a:p>
            <a:pPr marL="857250" lvl="2" indent="-285750" algn="just">
              <a:lnSpc>
                <a:spcPct val="95000"/>
              </a:lnSpc>
              <a:buClr>
                <a:srgbClr val="000000"/>
              </a:buClr>
              <a:buSzPct val="80000"/>
              <a:buFont typeface="Courier New" pitchFamily="49" charset="0"/>
              <a:buChar char="o"/>
            </a:pPr>
            <a:r>
              <a:rPr lang="en-US" sz="2000" dirty="0">
                <a:latin typeface="Times New Roman" pitchFamily="18" charset="0"/>
                <a:cs typeface="Times New Roman" pitchFamily="18" charset="0"/>
              </a:rPr>
              <a:t>In international business is master-franchising (in a form of business format franchising) among</a:t>
            </a:r>
            <a:r>
              <a:rPr lang="en-US" sz="2000" u="sng" dirty="0">
                <a:latin typeface="Times New Roman" pitchFamily="18" charset="0"/>
                <a:cs typeface="Times New Roman" pitchFamily="18" charset="0"/>
              </a:rPr>
              <a:t> the most used type</a:t>
            </a:r>
          </a:p>
          <a:p>
            <a:pPr marL="285750" indent="-285750" eaLnBrk="1" hangingPunct="1">
              <a:spcBef>
                <a:spcPct val="0"/>
              </a:spcBef>
              <a:buNone/>
              <a:defRPr/>
            </a:pPr>
            <a:endParaRPr lang="en-GB" altLang="cs-CZ" sz="2200"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Typical clauses of franchising contract</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1000108"/>
            <a:ext cx="8358246" cy="54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01600" lvl="1">
              <a:lnSpc>
                <a:spcPct val="95000"/>
              </a:lnSpc>
              <a:buClr>
                <a:srgbClr val="000000"/>
              </a:buClr>
              <a:buSzPct val="100000"/>
              <a:buNone/>
            </a:pPr>
            <a:r>
              <a:rPr lang="en-US" sz="2400" b="1" dirty="0">
                <a:solidFill>
                  <a:srgbClr val="000000"/>
                </a:solidFill>
                <a:latin typeface="Times New Roman" pitchFamily="18" charset="0"/>
                <a:cs typeface="Times New Roman" pitchFamily="18" charset="0"/>
              </a:rPr>
              <a:t>It</a:t>
            </a:r>
            <a:r>
              <a:rPr lang="cs-CZ" sz="2400" b="1" dirty="0">
                <a:solidFill>
                  <a:srgbClr val="000000"/>
                </a:solidFill>
                <a:latin typeface="Times New Roman" pitchFamily="18" charset="0"/>
                <a:cs typeface="Times New Roman" pitchFamily="18" charset="0"/>
              </a:rPr>
              <a:t>‘</a:t>
            </a:r>
            <a:r>
              <a:rPr lang="en-US" sz="2400" b="1" dirty="0">
                <a:solidFill>
                  <a:srgbClr val="000000"/>
                </a:solidFill>
                <a:latin typeface="Times New Roman" pitchFamily="18" charset="0"/>
                <a:cs typeface="Times New Roman" pitchFamily="18" charset="0"/>
              </a:rPr>
              <a:t>s important to</a:t>
            </a:r>
            <a:r>
              <a:rPr lang="cs-CZ" sz="2400" b="1" dirty="0">
                <a:solidFill>
                  <a:srgbClr val="000000"/>
                </a:solidFill>
                <a:latin typeface="Times New Roman" pitchFamily="18" charset="0"/>
                <a:cs typeface="Times New Roman" pitchFamily="18" charset="0"/>
              </a:rPr>
              <a:t> </a:t>
            </a:r>
            <a:r>
              <a:rPr lang="cs-CZ" sz="2400" b="1" dirty="0" err="1">
                <a:solidFill>
                  <a:srgbClr val="000000"/>
                </a:solidFill>
                <a:latin typeface="Times New Roman" pitchFamily="18" charset="0"/>
                <a:cs typeface="Times New Roman" pitchFamily="18" charset="0"/>
              </a:rPr>
              <a:t>be</a:t>
            </a:r>
            <a:r>
              <a:rPr lang="en-US" sz="2400" b="1" dirty="0">
                <a:solidFill>
                  <a:srgbClr val="000000"/>
                </a:solidFill>
                <a:latin typeface="Times New Roman" pitchFamily="18" charset="0"/>
                <a:cs typeface="Times New Roman" pitchFamily="18" charset="0"/>
              </a:rPr>
              <a:t> focus on: </a:t>
            </a:r>
            <a:endParaRPr lang="cs-CZ" sz="2400" b="1" dirty="0">
              <a:solidFill>
                <a:srgbClr val="000000"/>
              </a:solidFill>
              <a:latin typeface="Times New Roman" pitchFamily="18" charset="0"/>
              <a:cs typeface="Times New Roman" pitchFamily="18" charset="0"/>
            </a:endParaRPr>
          </a:p>
          <a:p>
            <a:pPr marL="101600" lvl="1">
              <a:lnSpc>
                <a:spcPct val="95000"/>
              </a:lnSpc>
              <a:buClr>
                <a:srgbClr val="000000"/>
              </a:buClr>
              <a:buSzPct val="100000"/>
              <a:buNone/>
            </a:pPr>
            <a:endParaRPr lang="en-US" sz="2400" b="1" dirty="0">
              <a:solidFill>
                <a:srgbClr val="000000"/>
              </a:solidFill>
              <a:latin typeface="Times New Roman" pitchFamily="18" charset="0"/>
              <a:cs typeface="Times New Roman" pitchFamily="18" charset="0"/>
            </a:endParaRPr>
          </a:p>
          <a:p>
            <a:pPr marL="101600" lvl="1">
              <a:lnSpc>
                <a:spcPct val="95000"/>
              </a:lnSpc>
              <a:buClr>
                <a:srgbClr val="000000"/>
              </a:buClr>
              <a:buSzPct val="100000"/>
              <a:buNone/>
            </a:pPr>
            <a:endParaRPr lang="en-US" sz="400" b="1" dirty="0">
              <a:solidFill>
                <a:srgbClr val="000000"/>
              </a:solidFill>
              <a:latin typeface="Book Antiqua" pitchFamily="18" charset="0"/>
            </a:endParaRPr>
          </a:p>
          <a:p>
            <a:pPr marL="101600" lvl="1" algn="just">
              <a:lnSpc>
                <a:spcPct val="95000"/>
              </a:lnSpc>
              <a:buClr>
                <a:srgbClr val="000000"/>
              </a:buClr>
              <a:buSzPct val="100000"/>
              <a:buFontTx/>
              <a:buChar char="•"/>
            </a:pPr>
            <a:r>
              <a:rPr lang="en-US" sz="2000" dirty="0">
                <a:solidFill>
                  <a:srgbClr val="000000"/>
                </a:solidFill>
                <a:latin typeface="Times New Roman" pitchFamily="18" charset="0"/>
                <a:cs typeface="Times New Roman" pitchFamily="18" charset="0"/>
              </a:rPr>
              <a:t>Providing</a:t>
            </a:r>
            <a:r>
              <a:rPr lang="en-US" sz="1600" b="1" dirty="0">
                <a:solidFill>
                  <a:srgbClr val="000000"/>
                </a:solidFill>
                <a:latin typeface="Times New Roman" pitchFamily="18" charset="0"/>
                <a:cs typeface="Times New Roman" pitchFamily="18" charset="0"/>
              </a:rPr>
              <a:t> </a:t>
            </a:r>
            <a:r>
              <a:rPr lang="en-US" sz="2200" b="1" dirty="0">
                <a:solidFill>
                  <a:srgbClr val="000000"/>
                </a:solidFill>
                <a:latin typeface="Times New Roman" pitchFamily="18" charset="0"/>
                <a:cs typeface="Times New Roman" pitchFamily="18" charset="0"/>
              </a:rPr>
              <a:t>licenses</a:t>
            </a:r>
            <a:r>
              <a:rPr lang="en-US" sz="1600" b="1" dirty="0">
                <a:solidFill>
                  <a:srgbClr val="000000"/>
                </a:solidFill>
                <a:latin typeface="Times New Roman" pitchFamily="18" charset="0"/>
                <a:cs typeface="Times New Roman" pitchFamily="18" charset="0"/>
              </a:rPr>
              <a:t> </a:t>
            </a:r>
            <a:r>
              <a:rPr lang="en-US" sz="2000" dirty="0">
                <a:solidFill>
                  <a:srgbClr val="000000"/>
                </a:solidFill>
                <a:latin typeface="Times New Roman" pitchFamily="18" charset="0"/>
                <a:cs typeface="Times New Roman" pitchFamily="18" charset="0"/>
              </a:rPr>
              <a:t>to intellectual and industrial property of franchisor, esp. its </a:t>
            </a:r>
            <a:r>
              <a:rPr lang="en-US" sz="2000" dirty="0" err="1">
                <a:solidFill>
                  <a:srgbClr val="000000"/>
                </a:solidFill>
                <a:latin typeface="Times New Roman" pitchFamily="18" charset="0"/>
                <a:cs typeface="Times New Roman" pitchFamily="18" charset="0"/>
              </a:rPr>
              <a:t>trademar</a:t>
            </a:r>
            <a:r>
              <a:rPr lang="cs-CZ" sz="2000" dirty="0">
                <a:solidFill>
                  <a:srgbClr val="000000"/>
                </a:solidFill>
                <a:latin typeface="Times New Roman" pitchFamily="18" charset="0"/>
                <a:cs typeface="Times New Roman" pitchFamily="18" charset="0"/>
              </a:rPr>
              <a:t>k</a:t>
            </a:r>
            <a:r>
              <a:rPr lang="en-US" sz="2000" dirty="0">
                <a:solidFill>
                  <a:srgbClr val="000000"/>
                </a:solidFill>
                <a:latin typeface="Times New Roman" pitchFamily="18" charset="0"/>
                <a:cs typeface="Times New Roman" pitchFamily="18" charset="0"/>
              </a:rPr>
              <a:t>s, </a:t>
            </a:r>
            <a:r>
              <a:rPr lang="en-US" sz="2000" dirty="0" err="1">
                <a:solidFill>
                  <a:srgbClr val="000000"/>
                </a:solidFill>
                <a:latin typeface="Times New Roman" pitchFamily="18" charset="0"/>
                <a:cs typeface="Times New Roman" pitchFamily="18" charset="0"/>
              </a:rPr>
              <a:t>patentes</a:t>
            </a:r>
            <a:r>
              <a:rPr lang="en-US" sz="2000" dirty="0">
                <a:solidFill>
                  <a:srgbClr val="000000"/>
                </a:solidFill>
                <a:latin typeface="Times New Roman" pitchFamily="18" charset="0"/>
                <a:cs typeface="Times New Roman" pitchFamily="18" charset="0"/>
              </a:rPr>
              <a:t>, utility models, know how, etc.</a:t>
            </a:r>
            <a:endParaRPr lang="cs-CZ"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endParaRPr lang="en-US" sz="16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r>
              <a:rPr lang="en-US" sz="2200" b="1" dirty="0">
                <a:solidFill>
                  <a:srgbClr val="000000"/>
                </a:solidFill>
                <a:latin typeface="Times New Roman" pitchFamily="18" charset="0"/>
                <a:cs typeface="Times New Roman" pitchFamily="18" charset="0"/>
              </a:rPr>
              <a:t>Exclusivity</a:t>
            </a:r>
            <a:r>
              <a:rPr lang="en-US" sz="1600" b="1" dirty="0">
                <a:solidFill>
                  <a:srgbClr val="000000"/>
                </a:solidFill>
                <a:latin typeface="Times New Roman" pitchFamily="18" charset="0"/>
                <a:cs typeface="Times New Roman" pitchFamily="18" charset="0"/>
              </a:rPr>
              <a:t> clause </a:t>
            </a:r>
            <a:r>
              <a:rPr lang="en-US" sz="2000" dirty="0">
                <a:solidFill>
                  <a:srgbClr val="000000"/>
                </a:solidFill>
                <a:latin typeface="Times New Roman" pitchFamily="18" charset="0"/>
                <a:cs typeface="Times New Roman" pitchFamily="18" charset="0"/>
              </a:rPr>
              <a:t>gives the obligation no to have more than one franchise receiver in certain territory </a:t>
            </a:r>
            <a:endParaRPr lang="cs-CZ"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endParaRPr lang="en-US" sz="1600" b="1"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r>
              <a:rPr lang="en-US" sz="2000" dirty="0">
                <a:solidFill>
                  <a:srgbClr val="000000"/>
                </a:solidFill>
                <a:latin typeface="Times New Roman" pitchFamily="18" charset="0"/>
                <a:cs typeface="Times New Roman" pitchFamily="18" charset="0"/>
              </a:rPr>
              <a:t>No</a:t>
            </a:r>
            <a:r>
              <a:rPr lang="en-US" sz="1600" b="1" dirty="0">
                <a:solidFill>
                  <a:srgbClr val="000000"/>
                </a:solidFill>
                <a:latin typeface="Times New Roman" pitchFamily="18" charset="0"/>
                <a:cs typeface="Times New Roman" pitchFamily="18" charset="0"/>
              </a:rPr>
              <a:t> </a:t>
            </a:r>
            <a:r>
              <a:rPr lang="en-US" sz="2200" b="1" dirty="0">
                <a:solidFill>
                  <a:srgbClr val="000000"/>
                </a:solidFill>
                <a:latin typeface="Times New Roman" pitchFamily="18" charset="0"/>
                <a:cs typeface="Times New Roman" pitchFamily="18" charset="0"/>
              </a:rPr>
              <a:t>competition</a:t>
            </a:r>
            <a:r>
              <a:rPr lang="en-US" sz="1600" b="1" dirty="0">
                <a:solidFill>
                  <a:srgbClr val="000000"/>
                </a:solidFill>
                <a:latin typeface="Times New Roman" pitchFamily="18" charset="0"/>
                <a:cs typeface="Times New Roman" pitchFamily="18" charset="0"/>
              </a:rPr>
              <a:t> </a:t>
            </a:r>
            <a:r>
              <a:rPr lang="en-US" sz="2000" b="1" dirty="0">
                <a:solidFill>
                  <a:srgbClr val="000000"/>
                </a:solidFill>
                <a:latin typeface="Times New Roman" pitchFamily="18" charset="0"/>
                <a:cs typeface="Times New Roman" pitchFamily="18" charset="0"/>
              </a:rPr>
              <a:t>clause </a:t>
            </a:r>
            <a:r>
              <a:rPr lang="en-US" sz="2000" dirty="0">
                <a:solidFill>
                  <a:srgbClr val="000000"/>
                </a:solidFill>
                <a:latin typeface="Times New Roman" pitchFamily="18" charset="0"/>
                <a:cs typeface="Times New Roman" pitchFamily="18" charset="0"/>
              </a:rPr>
              <a:t>where the receiver cannot compete to franchisor by its activity, esp. selling other goods or providing other services….</a:t>
            </a:r>
            <a:endParaRPr lang="cs-CZ"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None/>
            </a:pPr>
            <a:endParaRPr lang="en-US" sz="1600" b="1"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r>
              <a:rPr lang="en-US" sz="2200" b="1" dirty="0">
                <a:solidFill>
                  <a:srgbClr val="000000"/>
                </a:solidFill>
                <a:latin typeface="Times New Roman" pitchFamily="18" charset="0"/>
                <a:cs typeface="Times New Roman" pitchFamily="18" charset="0"/>
              </a:rPr>
              <a:t>Obligation</a:t>
            </a:r>
            <a:r>
              <a:rPr lang="en-US" sz="1600" b="1" dirty="0">
                <a:solidFill>
                  <a:srgbClr val="000000"/>
                </a:solidFill>
                <a:latin typeface="Times New Roman" pitchFamily="18" charset="0"/>
                <a:cs typeface="Times New Roman" pitchFamily="18" charset="0"/>
              </a:rPr>
              <a:t> </a:t>
            </a:r>
            <a:r>
              <a:rPr lang="en-US" sz="2000" b="1" dirty="0">
                <a:solidFill>
                  <a:srgbClr val="000000"/>
                </a:solidFill>
                <a:latin typeface="Times New Roman" pitchFamily="18" charset="0"/>
                <a:cs typeface="Times New Roman" pitchFamily="18" charset="0"/>
              </a:rPr>
              <a:t>of receiver of franchise to buy material for production </a:t>
            </a:r>
            <a:r>
              <a:rPr lang="en-US" sz="2000" dirty="0">
                <a:solidFill>
                  <a:srgbClr val="000000"/>
                </a:solidFill>
                <a:latin typeface="Times New Roman" pitchFamily="18" charset="0"/>
                <a:cs typeface="Times New Roman" pitchFamily="18" charset="0"/>
              </a:rPr>
              <a:t>or equipment in manufacturing and sales areas only from franchisor or its designated partners</a:t>
            </a:r>
            <a:endParaRPr lang="en-US" sz="2000" b="1" dirty="0">
              <a:solidFill>
                <a:srgbClr val="000000"/>
              </a:solidFill>
              <a:latin typeface="Times New Roman" pitchFamily="18" charset="0"/>
              <a:cs typeface="Times New Roman" pitchFamily="18" charset="0"/>
            </a:endParaRPr>
          </a:p>
          <a:p>
            <a:pPr marL="285750" indent="-285750" eaLnBrk="1" hangingPunct="1">
              <a:spcBef>
                <a:spcPct val="0"/>
              </a:spcBef>
              <a:buNone/>
              <a:defRPr/>
            </a:pPr>
            <a:endParaRPr lang="en-GB" altLang="cs-CZ" sz="2200" dirty="0">
              <a:latin typeface="Arial" charset="0"/>
              <a:ea typeface="Arial" charset="0"/>
              <a:cs typeface="Arial" charset="0"/>
            </a:endParaRPr>
          </a:p>
          <a:p>
            <a:pPr eaLnBrk="1" hangingPunct="1">
              <a:spcBef>
                <a:spcPct val="0"/>
              </a:spcBef>
              <a:buFont typeface="Arial" panose="020B0604020202020204" pitchFamily="34" charset="0"/>
              <a:buNone/>
              <a:defRPr/>
            </a:pPr>
            <a:endParaRPr lang="en-GB" altLang="cs-CZ" sz="2200" dirty="0">
              <a:latin typeface="Arial" charset="0"/>
              <a:ea typeface="Arial" charset="0"/>
              <a:cs typeface="Arial" charset="0"/>
            </a:endParaRPr>
          </a:p>
        </p:txBody>
      </p:sp>
    </p:spTree>
    <p:extLst>
      <p:ext uri="{BB962C8B-B14F-4D97-AF65-F5344CB8AC3E}">
        <p14:creationId xmlns:p14="http://schemas.microsoft.com/office/powerpoint/2010/main" val="1504720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Typical clauses of franchising contract</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1000108"/>
            <a:ext cx="8286808" cy="5572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01600" lvl="1" algn="just">
              <a:lnSpc>
                <a:spcPct val="95000"/>
              </a:lnSpc>
              <a:buClr>
                <a:srgbClr val="000000"/>
              </a:buClr>
              <a:buSzPct val="100000"/>
              <a:buNone/>
            </a:pPr>
            <a:r>
              <a:rPr lang="en-US" sz="2400" b="1" dirty="0">
                <a:solidFill>
                  <a:srgbClr val="000000"/>
                </a:solidFill>
                <a:latin typeface="Times New Roman" pitchFamily="18" charset="0"/>
                <a:cs typeface="Times New Roman" pitchFamily="18" charset="0"/>
              </a:rPr>
              <a:t>It</a:t>
            </a:r>
            <a:r>
              <a:rPr lang="cs-CZ" sz="2400" b="1" dirty="0">
                <a:solidFill>
                  <a:srgbClr val="000000"/>
                </a:solidFill>
                <a:latin typeface="Times New Roman" pitchFamily="18" charset="0"/>
                <a:cs typeface="Times New Roman" pitchFamily="18" charset="0"/>
              </a:rPr>
              <a:t>‘</a:t>
            </a:r>
            <a:r>
              <a:rPr lang="en-US" sz="2400" b="1" dirty="0">
                <a:solidFill>
                  <a:srgbClr val="000000"/>
                </a:solidFill>
                <a:latin typeface="Times New Roman" pitchFamily="18" charset="0"/>
                <a:cs typeface="Times New Roman" pitchFamily="18" charset="0"/>
              </a:rPr>
              <a:t>s important to</a:t>
            </a:r>
            <a:r>
              <a:rPr lang="cs-CZ" sz="2400" b="1" dirty="0">
                <a:solidFill>
                  <a:srgbClr val="000000"/>
                </a:solidFill>
                <a:latin typeface="Times New Roman" pitchFamily="18" charset="0"/>
                <a:cs typeface="Times New Roman" pitchFamily="18" charset="0"/>
              </a:rPr>
              <a:t> </a:t>
            </a:r>
            <a:r>
              <a:rPr lang="cs-CZ" sz="2400" b="1" dirty="0" err="1">
                <a:solidFill>
                  <a:srgbClr val="000000"/>
                </a:solidFill>
                <a:latin typeface="Times New Roman" pitchFamily="18" charset="0"/>
                <a:cs typeface="Times New Roman" pitchFamily="18" charset="0"/>
              </a:rPr>
              <a:t>be</a:t>
            </a:r>
            <a:r>
              <a:rPr lang="en-US" sz="2400" b="1" dirty="0">
                <a:solidFill>
                  <a:srgbClr val="000000"/>
                </a:solidFill>
                <a:latin typeface="Times New Roman" pitchFamily="18" charset="0"/>
                <a:cs typeface="Times New Roman" pitchFamily="18" charset="0"/>
              </a:rPr>
              <a:t> focus on: </a:t>
            </a:r>
            <a:endParaRPr lang="cs-CZ" sz="2400" b="1"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None/>
            </a:pPr>
            <a:endParaRPr lang="cs-CZ"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r>
              <a:rPr lang="en-US" sz="2000" dirty="0">
                <a:solidFill>
                  <a:srgbClr val="000000"/>
                </a:solidFill>
                <a:latin typeface="Times New Roman" pitchFamily="18" charset="0"/>
                <a:cs typeface="Times New Roman" pitchFamily="18" charset="0"/>
              </a:rPr>
              <a:t>Obligation to respect </a:t>
            </a:r>
            <a:r>
              <a:rPr lang="en-US" sz="2200" b="1" dirty="0">
                <a:solidFill>
                  <a:srgbClr val="000000"/>
                </a:solidFill>
                <a:latin typeface="Times New Roman" pitchFamily="18" charset="0"/>
                <a:cs typeface="Times New Roman" pitchFamily="18" charset="0"/>
              </a:rPr>
              <a:t>pricing policy </a:t>
            </a:r>
            <a:r>
              <a:rPr lang="en-US" sz="2000" b="1" dirty="0">
                <a:solidFill>
                  <a:srgbClr val="000000"/>
                </a:solidFill>
                <a:latin typeface="Times New Roman" pitchFamily="18" charset="0"/>
                <a:cs typeface="Times New Roman" pitchFamily="18" charset="0"/>
              </a:rPr>
              <a:t>of franchisor </a:t>
            </a:r>
            <a:r>
              <a:rPr lang="en-US" sz="2000" dirty="0">
                <a:solidFill>
                  <a:srgbClr val="000000"/>
                </a:solidFill>
                <a:latin typeface="Times New Roman" pitchFamily="18" charset="0"/>
                <a:cs typeface="Times New Roman" pitchFamily="18" charset="0"/>
              </a:rPr>
              <a:t>and keep those prices</a:t>
            </a:r>
            <a:r>
              <a:rPr lang="en-US" sz="1600" dirty="0">
                <a:solidFill>
                  <a:srgbClr val="000000"/>
                </a:solidFill>
                <a:latin typeface="Times New Roman" pitchFamily="18" charset="0"/>
                <a:cs typeface="Times New Roman" pitchFamily="18" charset="0"/>
              </a:rPr>
              <a:t>.</a:t>
            </a:r>
            <a:endParaRPr lang="cs-CZ" sz="16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None/>
            </a:pPr>
            <a:endParaRPr lang="en-US" sz="1600" b="1"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r>
              <a:rPr lang="en-US" sz="2000" dirty="0">
                <a:solidFill>
                  <a:srgbClr val="000000"/>
                </a:solidFill>
                <a:latin typeface="Times New Roman" pitchFamily="18" charset="0"/>
                <a:cs typeface="Times New Roman" pitchFamily="18" charset="0"/>
              </a:rPr>
              <a:t>Clause on obligation to send employees </a:t>
            </a:r>
            <a:r>
              <a:rPr lang="en-US" sz="2200" b="1" dirty="0">
                <a:solidFill>
                  <a:srgbClr val="000000"/>
                </a:solidFill>
                <a:latin typeface="Times New Roman" pitchFamily="18" charset="0"/>
                <a:cs typeface="Times New Roman" pitchFamily="18" charset="0"/>
              </a:rPr>
              <a:t>to training courses </a:t>
            </a:r>
            <a:r>
              <a:rPr lang="en-US" sz="2000" dirty="0" err="1">
                <a:solidFill>
                  <a:srgbClr val="000000"/>
                </a:solidFill>
                <a:latin typeface="Times New Roman" pitchFamily="18" charset="0"/>
                <a:cs typeface="Times New Roman" pitchFamily="18" charset="0"/>
              </a:rPr>
              <a:t>organised</a:t>
            </a:r>
            <a:r>
              <a:rPr lang="en-US" sz="2000" dirty="0">
                <a:solidFill>
                  <a:srgbClr val="000000"/>
                </a:solidFill>
                <a:latin typeface="Times New Roman" pitchFamily="18" charset="0"/>
                <a:cs typeface="Times New Roman" pitchFamily="18" charset="0"/>
              </a:rPr>
              <a:t> by franchisor in certain time periods.</a:t>
            </a:r>
            <a:endParaRPr lang="cs-CZ"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None/>
            </a:pPr>
            <a:endParaRPr lang="en-US"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r>
              <a:rPr lang="en-US" sz="2000" dirty="0">
                <a:solidFill>
                  <a:srgbClr val="000000"/>
                </a:solidFill>
                <a:latin typeface="Times New Roman" pitchFamily="18" charset="0"/>
                <a:cs typeface="Times New Roman" pitchFamily="18" charset="0"/>
              </a:rPr>
              <a:t>Automatic contract termination clause in event of significant changes in personal or  property structure of receiver of </a:t>
            </a:r>
            <a:r>
              <a:rPr lang="en-US" sz="2000" dirty="0" err="1">
                <a:solidFill>
                  <a:srgbClr val="000000"/>
                </a:solidFill>
                <a:latin typeface="Times New Roman" pitchFamily="18" charset="0"/>
                <a:cs typeface="Times New Roman" pitchFamily="18" charset="0"/>
              </a:rPr>
              <a:t>franchis</a:t>
            </a:r>
            <a:endParaRPr lang="cs-CZ"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None/>
            </a:pPr>
            <a:endParaRPr lang="en-US"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r>
              <a:rPr lang="en-US" sz="2000" dirty="0">
                <a:solidFill>
                  <a:srgbClr val="000000"/>
                </a:solidFill>
                <a:latin typeface="Times New Roman" pitchFamily="18" charset="0"/>
                <a:cs typeface="Times New Roman" pitchFamily="18" charset="0"/>
              </a:rPr>
              <a:t>Clause on right of franchisor to do checks and control terms of franchise</a:t>
            </a:r>
            <a:endParaRPr lang="cs-CZ"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None/>
            </a:pPr>
            <a:endParaRPr lang="en-US" sz="2000" dirty="0">
              <a:solidFill>
                <a:srgbClr val="000000"/>
              </a:solidFill>
              <a:latin typeface="Times New Roman" pitchFamily="18" charset="0"/>
              <a:cs typeface="Times New Roman" pitchFamily="18" charset="0"/>
            </a:endParaRPr>
          </a:p>
          <a:p>
            <a:pPr marL="101600" lvl="1" algn="just">
              <a:lnSpc>
                <a:spcPct val="95000"/>
              </a:lnSpc>
              <a:buClr>
                <a:srgbClr val="000000"/>
              </a:buClr>
              <a:buSzPct val="100000"/>
              <a:buFontTx/>
              <a:buChar char="•"/>
            </a:pPr>
            <a:r>
              <a:rPr lang="en-US" sz="2000" dirty="0">
                <a:solidFill>
                  <a:srgbClr val="000000"/>
                </a:solidFill>
                <a:latin typeface="Times New Roman" pitchFamily="18" charset="0"/>
                <a:cs typeface="Times New Roman" pitchFamily="18" charset="0"/>
              </a:rPr>
              <a:t>Determination of </a:t>
            </a:r>
            <a:r>
              <a:rPr lang="en-US" sz="2200" b="1" dirty="0">
                <a:solidFill>
                  <a:srgbClr val="000000"/>
                </a:solidFill>
                <a:latin typeface="Times New Roman" pitchFamily="18" charset="0"/>
                <a:cs typeface="Times New Roman" pitchFamily="18" charset="0"/>
              </a:rPr>
              <a:t>duration</a:t>
            </a:r>
            <a:r>
              <a:rPr lang="en-US" sz="1600" b="1" dirty="0">
                <a:solidFill>
                  <a:srgbClr val="000000"/>
                </a:solidFill>
                <a:latin typeface="Times New Roman" pitchFamily="18" charset="0"/>
                <a:cs typeface="Times New Roman" pitchFamily="18" charset="0"/>
              </a:rPr>
              <a:t> </a:t>
            </a:r>
            <a:r>
              <a:rPr lang="en-US" sz="2000" dirty="0">
                <a:solidFill>
                  <a:srgbClr val="000000"/>
                </a:solidFill>
                <a:latin typeface="Times New Roman" pitchFamily="18" charset="0"/>
                <a:cs typeface="Times New Roman" pitchFamily="18" charset="0"/>
              </a:rPr>
              <a:t>of the contract. Fixed period contracts in several years</a:t>
            </a:r>
            <a:r>
              <a:rPr lang="en-US" sz="1600" dirty="0">
                <a:solidFill>
                  <a:srgbClr val="000000"/>
                </a:solidFill>
                <a:latin typeface="Times New Roman" pitchFamily="18" charset="0"/>
                <a:cs typeface="Times New Roman" pitchFamily="18" charset="0"/>
              </a:rPr>
              <a:t>.</a:t>
            </a:r>
            <a:endParaRPr lang="en-US" sz="1600" b="1" dirty="0">
              <a:solidFill>
                <a:srgbClr val="000000"/>
              </a:solidFill>
              <a:latin typeface="Times New Roman" pitchFamily="18" charset="0"/>
              <a:cs typeface="Times New Roman" pitchFamily="18" charset="0"/>
            </a:endParaRPr>
          </a:p>
          <a:p>
            <a:pPr marL="285750" indent="-285750" eaLnBrk="1" hangingPunct="1">
              <a:spcBef>
                <a:spcPct val="0"/>
              </a:spcBef>
              <a:buNone/>
              <a:defRPr/>
            </a:pPr>
            <a:endParaRPr lang="en-GB" altLang="cs-CZ" sz="2200" dirty="0">
              <a:latin typeface="Arial" charset="0"/>
              <a:ea typeface="Arial" charset="0"/>
              <a:cs typeface="Arial" charset="0"/>
            </a:endParaRPr>
          </a:p>
          <a:p>
            <a:pPr eaLnBrk="1" hangingPunct="1">
              <a:spcBef>
                <a:spcPct val="0"/>
              </a:spcBef>
              <a:buFont typeface="Arial" panose="020B0604020202020204" pitchFamily="34" charset="0"/>
              <a:buNone/>
              <a:defRPr/>
            </a:pPr>
            <a:endParaRPr lang="en-GB" altLang="cs-CZ" sz="2200" dirty="0">
              <a:latin typeface="Arial" charset="0"/>
              <a:ea typeface="Arial" charset="0"/>
              <a:cs typeface="Arial" charset="0"/>
            </a:endParaRPr>
          </a:p>
        </p:txBody>
      </p:sp>
    </p:spTree>
    <p:extLst>
      <p:ext uri="{BB962C8B-B14F-4D97-AF65-F5344CB8AC3E}">
        <p14:creationId xmlns:p14="http://schemas.microsoft.com/office/powerpoint/2010/main" val="1504720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Example</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38138" y="1523285"/>
            <a:ext cx="84772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lgn="just">
              <a:spcBef>
                <a:spcPct val="0"/>
              </a:spcBef>
              <a:buNone/>
              <a:defRPr/>
            </a:pPr>
            <a:r>
              <a:rPr lang="en-US" sz="2600" u="sng" dirty="0">
                <a:solidFill>
                  <a:srgbClr val="000000"/>
                </a:solidFill>
                <a:latin typeface="Times New Roman" pitchFamily="18" charset="0"/>
                <a:cs typeface="Times New Roman" pitchFamily="18" charset="0"/>
              </a:rPr>
              <a:t>Jack, the trader</a:t>
            </a:r>
            <a:r>
              <a:rPr lang="en-US" sz="2600" dirty="0">
                <a:solidFill>
                  <a:srgbClr val="000000"/>
                </a:solidFill>
                <a:latin typeface="Times New Roman" pitchFamily="18" charset="0"/>
                <a:cs typeface="Times New Roman" pitchFamily="18" charset="0"/>
              </a:rPr>
              <a:t> wants to sell his goods in new market, for example Bangladesh. He doesn</a:t>
            </a:r>
            <a:r>
              <a:rPr lang="en-US" altLang="en-US" sz="2600" dirty="0">
                <a:solidFill>
                  <a:srgbClr val="000000"/>
                </a:solidFill>
                <a:latin typeface="Times New Roman" pitchFamily="18" charset="0"/>
                <a:cs typeface="Times New Roman" pitchFamily="18" charset="0"/>
              </a:rPr>
              <a:t>’</a:t>
            </a:r>
            <a:r>
              <a:rPr lang="en-US" sz="2600" dirty="0">
                <a:solidFill>
                  <a:srgbClr val="000000"/>
                </a:solidFill>
                <a:latin typeface="Times New Roman" pitchFamily="18" charset="0"/>
                <a:cs typeface="Times New Roman" pitchFamily="18" charset="0"/>
              </a:rPr>
              <a:t>t have any activity there and he really doesn</a:t>
            </a:r>
            <a:r>
              <a:rPr lang="en-US" altLang="en-US" sz="2600" dirty="0">
                <a:solidFill>
                  <a:srgbClr val="000000"/>
                </a:solidFill>
                <a:latin typeface="Times New Roman" pitchFamily="18" charset="0"/>
                <a:cs typeface="Times New Roman" pitchFamily="18" charset="0"/>
              </a:rPr>
              <a:t>’</a:t>
            </a:r>
            <a:r>
              <a:rPr lang="en-US" sz="2600" dirty="0">
                <a:solidFill>
                  <a:srgbClr val="000000"/>
                </a:solidFill>
                <a:latin typeface="Times New Roman" pitchFamily="18" charset="0"/>
                <a:cs typeface="Times New Roman" pitchFamily="18" charset="0"/>
              </a:rPr>
              <a:t>t want take care with </a:t>
            </a:r>
            <a:r>
              <a:rPr lang="en-US" sz="2600" u="sng" dirty="0">
                <a:solidFill>
                  <a:srgbClr val="000000"/>
                </a:solidFill>
                <a:latin typeface="Times New Roman" pitchFamily="18" charset="0"/>
                <a:cs typeface="Times New Roman" pitchFamily="18" charset="0"/>
              </a:rPr>
              <a:t>unnecessary formalities</a:t>
            </a:r>
            <a:r>
              <a:rPr lang="en-US" sz="2600" dirty="0">
                <a:solidFill>
                  <a:srgbClr val="000000"/>
                </a:solidFill>
                <a:latin typeface="Times New Roman" pitchFamily="18" charset="0"/>
                <a:cs typeface="Times New Roman" pitchFamily="18" charset="0"/>
              </a:rPr>
              <a:t>. Jack is also interested in cooperation with local businesses and entrepreneurs and wants to ensure that his product will be taken in </a:t>
            </a:r>
            <a:r>
              <a:rPr lang="en-US" sz="2600" u="sng" dirty="0">
                <a:solidFill>
                  <a:srgbClr val="000000"/>
                </a:solidFill>
                <a:latin typeface="Times New Roman" pitchFamily="18" charset="0"/>
                <a:cs typeface="Times New Roman" pitchFamily="18" charset="0"/>
              </a:rPr>
              <a:t>pre-agreed amount</a:t>
            </a:r>
            <a:r>
              <a:rPr lang="en-US" sz="2600" dirty="0">
                <a:solidFill>
                  <a:srgbClr val="000000"/>
                </a:solidFill>
                <a:latin typeface="Times New Roman" pitchFamily="18" charset="0"/>
                <a:cs typeface="Times New Roman" pitchFamily="18" charset="0"/>
              </a:rPr>
              <a:t> by his partner from Bangladesh. Regardless of volume of sales to end customers. </a:t>
            </a:r>
            <a:endParaRPr lang="cs-CZ" sz="2600" dirty="0">
              <a:solidFill>
                <a:srgbClr val="000000"/>
              </a:solidFill>
              <a:latin typeface="Times New Roman" pitchFamily="18" charset="0"/>
              <a:cs typeface="Times New Roman" pitchFamily="18" charset="0"/>
            </a:endParaRPr>
          </a:p>
          <a:p>
            <a:pPr marL="0" lvl="1" indent="0" algn="just">
              <a:spcBef>
                <a:spcPct val="0"/>
              </a:spcBef>
              <a:buNone/>
              <a:defRPr/>
            </a:pPr>
            <a:endParaRPr lang="cs-CZ" dirty="0">
              <a:solidFill>
                <a:srgbClr val="000000"/>
              </a:solidFill>
              <a:latin typeface="Times New Roman" pitchFamily="18" charset="0"/>
              <a:cs typeface="Times New Roman" pitchFamily="18" charset="0"/>
            </a:endParaRPr>
          </a:p>
          <a:p>
            <a:pPr marL="0" lvl="1" indent="0" algn="ctr">
              <a:spcBef>
                <a:spcPct val="0"/>
              </a:spcBef>
              <a:buNone/>
              <a:defRPr/>
            </a:pPr>
            <a:r>
              <a:rPr lang="en-US" b="1" dirty="0">
                <a:solidFill>
                  <a:srgbClr val="000000"/>
                </a:solidFill>
                <a:latin typeface="Times New Roman" pitchFamily="18" charset="0"/>
                <a:cs typeface="Times New Roman" pitchFamily="18" charset="0"/>
              </a:rPr>
              <a:t>Which type of foreign market entering would you recommend to Jack?</a:t>
            </a:r>
          </a:p>
          <a:p>
            <a:pPr algn="just" eaLnBrk="1" hangingPunct="1">
              <a:spcBef>
                <a:spcPct val="0"/>
              </a:spcBef>
              <a:buFont typeface="Arial" panose="020B0604020202020204" pitchFamily="34" charset="0"/>
              <a:buNone/>
              <a:defRPr/>
            </a:pPr>
            <a:endParaRPr lang="en-GB" altLang="cs-CZ" sz="22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85723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2800" b="1" dirty="0" err="1">
                <a:solidFill>
                  <a:schemeClr val="bg1"/>
                </a:solidFill>
                <a:latin typeface="Times New Roman" pitchFamily="18" charset="0"/>
                <a:ea typeface="ＭＳ Ｐゴシック" pitchFamily="34" charset="-128"/>
                <a:cs typeface="Times New Roman" pitchFamily="18" charset="0"/>
              </a:rPr>
              <a:t>First</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question</a:t>
            </a:r>
            <a:r>
              <a:rPr lang="en-US"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what</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legal</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form</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should</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we</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choose</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for</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entering</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foreign</a:t>
            </a:r>
            <a:r>
              <a:rPr lang="cs-CZ" sz="2800" b="1" dirty="0">
                <a:solidFill>
                  <a:schemeClr val="bg1"/>
                </a:solidFill>
                <a:latin typeface="Times New Roman" pitchFamily="18" charset="0"/>
                <a:ea typeface="ＭＳ Ｐゴシック" pitchFamily="34" charset="-128"/>
                <a:cs typeface="Times New Roman" pitchFamily="18" charset="0"/>
              </a:rPr>
              <a:t> </a:t>
            </a:r>
            <a:r>
              <a:rPr lang="cs-CZ" sz="2800" b="1" dirty="0" err="1">
                <a:solidFill>
                  <a:schemeClr val="bg1"/>
                </a:solidFill>
                <a:latin typeface="Times New Roman" pitchFamily="18" charset="0"/>
                <a:ea typeface="ＭＳ Ｐゴシック" pitchFamily="34" charset="-128"/>
                <a:cs typeface="Times New Roman" pitchFamily="18" charset="0"/>
              </a:rPr>
              <a:t>markets</a:t>
            </a:r>
            <a:endParaRPr lang="en-GB" sz="2800" b="1" dirty="0">
              <a:solidFill>
                <a:schemeClr val="bg1"/>
              </a:solidFill>
              <a:latin typeface="Times New Roman" pitchFamily="18" charset="0"/>
              <a:cs typeface="Times New Roman" pitchFamily="18" charset="0"/>
            </a:endParaRPr>
          </a:p>
        </p:txBody>
      </p:sp>
      <p:sp>
        <p:nvSpPr>
          <p:cNvPr id="5" name="Rectangle 2"/>
          <p:cNvSpPr>
            <a:spLocks noGrp="1" noChangeArrowheads="1"/>
          </p:cNvSpPr>
          <p:nvPr>
            <p:ph type="subTitle" idx="4294967295"/>
          </p:nvPr>
        </p:nvSpPr>
        <p:spPr>
          <a:xfrm>
            <a:off x="214282" y="1071546"/>
            <a:ext cx="4686300" cy="747712"/>
          </a:xfrm>
        </p:spPr>
        <p:txBody>
          <a:bodyPr lIns="0" tIns="0" rIns="0" bIns="0" anchor="b">
            <a:normAutofit/>
          </a:bodyPr>
          <a:lstStyle/>
          <a:p>
            <a:pPr marL="0" indent="0" eaLnBrk="1" hangingPunct="1">
              <a:lnSpc>
                <a:spcPct val="95000"/>
              </a:lnSpc>
              <a:spcBef>
                <a:spcPct val="0"/>
              </a:spcBef>
              <a:buFont typeface="Wingdings" pitchFamily="2" charset="2"/>
              <a:buNone/>
            </a:pPr>
            <a:r>
              <a:rPr lang="cs-CZ" sz="2400" b="1" dirty="0" err="1">
                <a:solidFill>
                  <a:srgbClr val="000000"/>
                </a:solidFill>
                <a:latin typeface="Times New Roman" pitchFamily="18" charset="0"/>
                <a:ea typeface="ＭＳ Ｐゴシック" pitchFamily="34" charset="-128"/>
                <a:cs typeface="Times New Roman" pitchFamily="18" charset="0"/>
              </a:rPr>
              <a:t>Establishing</a:t>
            </a:r>
            <a:r>
              <a:rPr lang="cs-CZ" sz="2400" b="1" dirty="0">
                <a:solidFill>
                  <a:srgbClr val="000000"/>
                </a:solidFill>
                <a:latin typeface="Times New Roman" pitchFamily="18" charset="0"/>
                <a:ea typeface="ＭＳ Ｐゴシック" pitchFamily="34" charset="-128"/>
                <a:cs typeface="Times New Roman" pitchFamily="18" charset="0"/>
              </a:rPr>
              <a:t> </a:t>
            </a:r>
            <a:r>
              <a:rPr lang="cs-CZ" sz="2400" b="1" dirty="0" err="1">
                <a:solidFill>
                  <a:srgbClr val="000000"/>
                </a:solidFill>
                <a:latin typeface="Times New Roman" pitchFamily="18" charset="0"/>
                <a:ea typeface="ＭＳ Ｐゴシック" pitchFamily="34" charset="-128"/>
                <a:cs typeface="Times New Roman" pitchFamily="18" charset="0"/>
              </a:rPr>
              <a:t>subcompany</a:t>
            </a:r>
            <a:r>
              <a:rPr lang="cs-CZ" sz="2400" b="1" dirty="0">
                <a:solidFill>
                  <a:srgbClr val="000000"/>
                </a:solidFill>
                <a:latin typeface="Times New Roman" pitchFamily="18" charset="0"/>
                <a:ea typeface="ＭＳ Ｐゴシック" pitchFamily="34" charset="-128"/>
                <a:cs typeface="Times New Roman" pitchFamily="18" charset="0"/>
              </a:rPr>
              <a:t> </a:t>
            </a:r>
          </a:p>
          <a:p>
            <a:pPr marL="0" indent="0" eaLnBrk="1" hangingPunct="1">
              <a:lnSpc>
                <a:spcPct val="95000"/>
              </a:lnSpc>
              <a:spcBef>
                <a:spcPct val="0"/>
              </a:spcBef>
              <a:buFont typeface="Wingdings" pitchFamily="2" charset="2"/>
              <a:buNone/>
            </a:pPr>
            <a:r>
              <a:rPr lang="cs-CZ" sz="2400" b="1" dirty="0">
                <a:solidFill>
                  <a:srgbClr val="000000"/>
                </a:solidFill>
                <a:latin typeface="Times New Roman" pitchFamily="18" charset="0"/>
                <a:ea typeface="ＭＳ Ｐゴシック" pitchFamily="34" charset="-128"/>
                <a:cs typeface="Times New Roman" pitchFamily="18" charset="0"/>
              </a:rPr>
              <a:t>(</a:t>
            </a:r>
            <a:r>
              <a:rPr lang="cs-CZ" sz="2400" b="1" dirty="0" err="1">
                <a:solidFill>
                  <a:srgbClr val="000000"/>
                </a:solidFill>
                <a:latin typeface="Times New Roman" pitchFamily="18" charset="0"/>
                <a:ea typeface="ＭＳ Ｐゴシック" pitchFamily="34" charset="-128"/>
                <a:cs typeface="Times New Roman" pitchFamily="18" charset="0"/>
              </a:rPr>
              <a:t>or</a:t>
            </a:r>
            <a:r>
              <a:rPr lang="cs-CZ" sz="2400" b="1" dirty="0">
                <a:solidFill>
                  <a:srgbClr val="000000"/>
                </a:solidFill>
                <a:latin typeface="Times New Roman" pitchFamily="18" charset="0"/>
                <a:ea typeface="ＭＳ Ｐゴシック" pitchFamily="34" charset="-128"/>
                <a:cs typeface="Times New Roman" pitchFamily="18" charset="0"/>
              </a:rPr>
              <a:t> </a:t>
            </a:r>
            <a:r>
              <a:rPr lang="cs-CZ" sz="2400" b="1" dirty="0" err="1">
                <a:solidFill>
                  <a:srgbClr val="000000"/>
                </a:solidFill>
                <a:latin typeface="Times New Roman" pitchFamily="18" charset="0"/>
                <a:ea typeface="ＭＳ Ｐゴシック" pitchFamily="34" charset="-128"/>
                <a:cs typeface="Times New Roman" pitchFamily="18" charset="0"/>
              </a:rPr>
              <a:t>est</a:t>
            </a:r>
            <a:r>
              <a:rPr lang="cs-CZ" sz="2400" b="1" dirty="0">
                <a:solidFill>
                  <a:srgbClr val="000000"/>
                </a:solidFill>
                <a:latin typeface="Times New Roman" pitchFamily="18" charset="0"/>
                <a:ea typeface="ＭＳ Ｐゴシック" pitchFamily="34" charset="-128"/>
                <a:cs typeface="Times New Roman" pitchFamily="18" charset="0"/>
              </a:rPr>
              <a:t>. </a:t>
            </a:r>
            <a:r>
              <a:rPr lang="cs-CZ" sz="2400" b="1" dirty="0" err="1">
                <a:solidFill>
                  <a:srgbClr val="000000"/>
                </a:solidFill>
                <a:latin typeface="Times New Roman" pitchFamily="18" charset="0"/>
                <a:ea typeface="ＭＳ Ｐゴシック" pitchFamily="34" charset="-128"/>
                <a:cs typeface="Times New Roman" pitchFamily="18" charset="0"/>
              </a:rPr>
              <a:t>Branch</a:t>
            </a:r>
            <a:r>
              <a:rPr lang="cs-CZ" sz="2400" b="1" dirty="0">
                <a:solidFill>
                  <a:srgbClr val="000000"/>
                </a:solidFill>
                <a:latin typeface="Times New Roman" pitchFamily="18" charset="0"/>
                <a:ea typeface="ＭＳ Ｐゴシック" pitchFamily="34" charset="-128"/>
                <a:cs typeface="Times New Roman" pitchFamily="18" charset="0"/>
              </a:rPr>
              <a:t> </a:t>
            </a:r>
            <a:r>
              <a:rPr lang="cs-CZ" sz="2400" b="1" dirty="0" err="1">
                <a:solidFill>
                  <a:srgbClr val="000000"/>
                </a:solidFill>
                <a:latin typeface="Times New Roman" pitchFamily="18" charset="0"/>
                <a:ea typeface="ＭＳ Ｐゴシック" pitchFamily="34" charset="-128"/>
                <a:cs typeface="Times New Roman" pitchFamily="18" charset="0"/>
              </a:rPr>
              <a:t>abroad</a:t>
            </a:r>
            <a:r>
              <a:rPr lang="cs-CZ" sz="2400" b="1" dirty="0">
                <a:solidFill>
                  <a:srgbClr val="000000"/>
                </a:solidFill>
                <a:latin typeface="Times New Roman" pitchFamily="18" charset="0"/>
                <a:ea typeface="ＭＳ Ｐゴシック" pitchFamily="34" charset="-128"/>
                <a:cs typeface="Times New Roman" pitchFamily="18" charset="0"/>
              </a:rPr>
              <a:t>)</a:t>
            </a:r>
          </a:p>
        </p:txBody>
      </p:sp>
      <p:sp>
        <p:nvSpPr>
          <p:cNvPr id="6" name="Text Box 4"/>
          <p:cNvSpPr txBox="1">
            <a:spLocks noChangeArrowheads="1"/>
          </p:cNvSpPr>
          <p:nvPr/>
        </p:nvSpPr>
        <p:spPr bwMode="auto">
          <a:xfrm>
            <a:off x="0" y="2428868"/>
            <a:ext cx="5184775" cy="4502771"/>
          </a:xfrm>
          <a:prstGeom prst="rect">
            <a:avLst/>
          </a:prstGeom>
          <a:noFill/>
          <a:ln w="9525">
            <a:noFill/>
            <a:miter lim="800000"/>
            <a:headEnd/>
            <a:tailEnd/>
          </a:ln>
        </p:spPr>
        <p:txBody>
          <a:bodyPr lIns="0" tIns="0" rIns="0" bIns="0">
            <a:spAutoFit/>
          </a:bodyPr>
          <a:lstStyle/>
          <a:p>
            <a:pPr lvl="1" indent="-342900">
              <a:lnSpc>
                <a:spcPct val="95000"/>
              </a:lnSpc>
              <a:buClr>
                <a:srgbClr val="000000"/>
              </a:buClr>
              <a:buSzPct val="100000"/>
              <a:buFontTx/>
              <a:buChar char="•"/>
            </a:pPr>
            <a:r>
              <a:rPr lang="cs-CZ" sz="2200" dirty="0">
                <a:solidFill>
                  <a:srgbClr val="000000"/>
                </a:solidFill>
                <a:latin typeface="Times New Roman" pitchFamily="18" charset="0"/>
                <a:cs typeface="Times New Roman" pitchFamily="18" charset="0"/>
              </a:rPr>
              <a:t>more </a:t>
            </a:r>
            <a:r>
              <a:rPr lang="cs-CZ" sz="2200" dirty="0" err="1">
                <a:solidFill>
                  <a:srgbClr val="000000"/>
                </a:solidFill>
                <a:latin typeface="Times New Roman" pitchFamily="18" charset="0"/>
                <a:cs typeface="Times New Roman" pitchFamily="18" charset="0"/>
              </a:rPr>
              <a:t>extensive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projects</a:t>
            </a:r>
            <a:endParaRPr lang="cs-CZ" sz="2200" dirty="0">
              <a:solidFill>
                <a:srgbClr val="000000"/>
              </a:solidFill>
              <a:latin typeface="Times New Roman" pitchFamily="18" charset="0"/>
              <a:cs typeface="Times New Roman" pitchFamily="18" charset="0"/>
            </a:endParaRPr>
          </a:p>
          <a:p>
            <a:pPr lvl="1" indent="-342900">
              <a:lnSpc>
                <a:spcPct val="95000"/>
              </a:lnSpc>
              <a:buClr>
                <a:srgbClr val="000000"/>
              </a:buClr>
              <a:buSzPct val="100000"/>
              <a:buFontTx/>
              <a:buChar char="•"/>
            </a:pPr>
            <a:r>
              <a:rPr lang="en-GB" sz="2200" b="1" dirty="0">
                <a:solidFill>
                  <a:srgbClr val="000000"/>
                </a:solidFill>
                <a:latin typeface="Times New Roman" pitchFamily="18" charset="0"/>
                <a:cs typeface="Times New Roman" pitchFamily="18" charset="0"/>
              </a:rPr>
              <a:t>Advantages</a:t>
            </a:r>
          </a:p>
          <a:p>
            <a:pPr marL="857250" lvl="2" indent="-285750">
              <a:lnSpc>
                <a:spcPct val="95000"/>
              </a:lnSpc>
              <a:buClr>
                <a:srgbClr val="000000"/>
              </a:buClr>
              <a:buSzPct val="100000"/>
              <a:buFontTx/>
              <a:buChar char="•"/>
            </a:pPr>
            <a:r>
              <a:rPr lang="cs-CZ" sz="2200" dirty="0">
                <a:solidFill>
                  <a:srgbClr val="000000"/>
                </a:solidFill>
                <a:latin typeface="Times New Roman" pitchFamily="18" charset="0"/>
                <a:cs typeface="Times New Roman" pitchFamily="18" charset="0"/>
              </a:rPr>
              <a:t>more </a:t>
            </a:r>
            <a:r>
              <a:rPr lang="cs-CZ" sz="2200" dirty="0" err="1">
                <a:solidFill>
                  <a:srgbClr val="000000"/>
                </a:solidFill>
                <a:latin typeface="Times New Roman" pitchFamily="18" charset="0"/>
                <a:cs typeface="Times New Roman" pitchFamily="18" charset="0"/>
              </a:rPr>
              <a:t>consequential</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leadership</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and</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activity</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controling</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unlike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managing</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contractors</a:t>
            </a:r>
            <a:endParaRPr lang="cs-CZ" sz="2200" dirty="0">
              <a:solidFill>
                <a:srgbClr val="000000"/>
              </a:solidFill>
              <a:latin typeface="Times New Roman" pitchFamily="18" charset="0"/>
              <a:cs typeface="Times New Roman" pitchFamily="18" charset="0"/>
            </a:endParaRPr>
          </a:p>
          <a:p>
            <a:pPr lvl="1" indent="-342900">
              <a:lnSpc>
                <a:spcPct val="95000"/>
              </a:lnSpc>
              <a:buClr>
                <a:srgbClr val="000000"/>
              </a:buClr>
              <a:buSzPct val="100000"/>
              <a:buFontTx/>
              <a:buChar char="•"/>
            </a:pPr>
            <a:r>
              <a:rPr lang="cs-CZ" sz="2200" b="1" dirty="0" err="1">
                <a:solidFill>
                  <a:srgbClr val="000000"/>
                </a:solidFill>
                <a:latin typeface="Times New Roman" pitchFamily="18" charset="0"/>
                <a:cs typeface="Times New Roman" pitchFamily="18" charset="0"/>
              </a:rPr>
              <a:t>Disadvantages</a:t>
            </a:r>
            <a:endParaRPr lang="cs-CZ" sz="2200" b="1"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100000"/>
              <a:buFont typeface="Arial" charset="0"/>
              <a:buChar char="•"/>
            </a:pPr>
            <a:r>
              <a:rPr lang="cs-CZ" sz="2200" dirty="0" err="1">
                <a:solidFill>
                  <a:srgbClr val="000000"/>
                </a:solidFill>
                <a:latin typeface="Times New Roman" pitchFamily="18" charset="0"/>
                <a:cs typeface="Times New Roman" pitchFamily="18" charset="0"/>
              </a:rPr>
              <a:t>high</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operating</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costs</a:t>
            </a:r>
            <a:endParaRPr lang="cs-CZ"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100000"/>
              <a:buFont typeface="Arial" charset="0"/>
              <a:buChar char="•"/>
            </a:pPr>
            <a:r>
              <a:rPr lang="cs-CZ" sz="2200" dirty="0" err="1">
                <a:solidFill>
                  <a:srgbClr val="000000"/>
                </a:solidFill>
                <a:latin typeface="Times New Roman" pitchFamily="18" charset="0"/>
                <a:cs typeface="Times New Roman" pitchFamily="18" charset="0"/>
              </a:rPr>
              <a:t>Foreign</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revenue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measure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impact</a:t>
            </a:r>
            <a:endParaRPr lang="cs-CZ"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100000"/>
              <a:buFont typeface="Arial" charset="0"/>
              <a:buChar char="•"/>
            </a:pPr>
            <a:r>
              <a:rPr lang="en-GB" sz="2200" dirty="0">
                <a:solidFill>
                  <a:srgbClr val="000000"/>
                </a:solidFill>
                <a:latin typeface="Times New Roman" pitchFamily="18" charset="0"/>
                <a:cs typeface="Times New Roman" pitchFamily="18" charset="0"/>
              </a:rPr>
              <a:t>Possibility</a:t>
            </a:r>
            <a:r>
              <a:rPr lang="cs-CZ" sz="2200" dirty="0">
                <a:solidFill>
                  <a:srgbClr val="000000"/>
                </a:solidFill>
                <a:latin typeface="Times New Roman" pitchFamily="18" charset="0"/>
                <a:cs typeface="Times New Roman" pitchFamily="18" charset="0"/>
              </a:rPr>
              <a:t> to </a:t>
            </a:r>
            <a:r>
              <a:rPr lang="cs-CZ" sz="2200" dirty="0" err="1">
                <a:solidFill>
                  <a:srgbClr val="000000"/>
                </a:solidFill>
                <a:latin typeface="Times New Roman" pitchFamily="18" charset="0"/>
                <a:cs typeface="Times New Roman" pitchFamily="18" charset="0"/>
              </a:rPr>
              <a:t>protect</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employees</a:t>
            </a:r>
            <a:r>
              <a:rPr lang="cs-CZ" sz="2200" dirty="0">
                <a:solidFill>
                  <a:srgbClr val="000000"/>
                </a:solidFill>
                <a:latin typeface="Times New Roman" pitchFamily="18" charset="0"/>
                <a:cs typeface="Times New Roman" pitchFamily="18" charset="0"/>
              </a:rPr>
              <a:t> by </a:t>
            </a:r>
            <a:r>
              <a:rPr lang="cs-CZ" sz="2200" dirty="0" err="1">
                <a:solidFill>
                  <a:srgbClr val="000000"/>
                </a:solidFill>
                <a:latin typeface="Times New Roman" pitchFamily="18" charset="0"/>
                <a:cs typeface="Times New Roman" pitchFamily="18" charset="0"/>
              </a:rPr>
              <a:t>domestic</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labour</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law</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regulations</a:t>
            </a:r>
            <a:endParaRPr lang="cs-CZ"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100000"/>
              <a:buFont typeface="Arial" charset="0"/>
              <a:buChar char="•"/>
            </a:pPr>
            <a:r>
              <a:rPr lang="cs-CZ" sz="2200" dirty="0" err="1">
                <a:solidFill>
                  <a:srgbClr val="000000"/>
                </a:solidFill>
                <a:latin typeface="Times New Roman" pitchFamily="18" charset="0"/>
                <a:cs typeface="Times New Roman" pitchFamily="18" charset="0"/>
              </a:rPr>
              <a:t>Official</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red</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tape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bureaucracy</a:t>
            </a:r>
            <a:r>
              <a:rPr lang="cs-CZ" sz="2200" dirty="0">
                <a:solidFill>
                  <a:srgbClr val="000000"/>
                </a:solidFill>
                <a:latin typeface="Times New Roman" pitchFamily="18" charset="0"/>
                <a:cs typeface="Times New Roman" pitchFamily="18" charset="0"/>
              </a:rPr>
              <a:t>) – </a:t>
            </a:r>
            <a:r>
              <a:rPr lang="cs-CZ" sz="2200" dirty="0" err="1">
                <a:solidFill>
                  <a:srgbClr val="000000"/>
                </a:solidFill>
                <a:latin typeface="Times New Roman" pitchFamily="18" charset="0"/>
                <a:cs typeface="Times New Roman" pitchFamily="18" charset="0"/>
              </a:rPr>
              <a:t>while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establishing</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operating</a:t>
            </a:r>
            <a:endParaRPr lang="cs-CZ"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100000"/>
              <a:buFont typeface="Arial" charset="0"/>
              <a:buChar char="•"/>
            </a:pPr>
            <a:endParaRPr lang="cs-CZ" sz="2200" dirty="0">
              <a:solidFill>
                <a:srgbClr val="000000"/>
              </a:solidFill>
              <a:latin typeface="Times New Roman" pitchFamily="18" charset="0"/>
              <a:cs typeface="Times New Roman" pitchFamily="18" charset="0"/>
            </a:endParaRPr>
          </a:p>
          <a:p>
            <a:pPr marL="857250" lvl="2" indent="-285750">
              <a:lnSpc>
                <a:spcPct val="95000"/>
              </a:lnSpc>
              <a:buClr>
                <a:srgbClr val="000000"/>
              </a:buClr>
              <a:buSzPct val="100000"/>
            </a:pPr>
            <a:endParaRPr lang="cs-CZ" sz="2200" dirty="0">
              <a:solidFill>
                <a:srgbClr val="000000"/>
              </a:solidFill>
              <a:latin typeface="Times New Roman" pitchFamily="18" charset="0"/>
              <a:cs typeface="Times New Roman" pitchFamily="18" charset="0"/>
            </a:endParaRPr>
          </a:p>
        </p:txBody>
      </p:sp>
      <p:sp>
        <p:nvSpPr>
          <p:cNvPr id="7" name="Text Box 5"/>
          <p:cNvSpPr txBox="1">
            <a:spLocks noChangeArrowheads="1"/>
          </p:cNvSpPr>
          <p:nvPr/>
        </p:nvSpPr>
        <p:spPr bwMode="auto">
          <a:xfrm>
            <a:off x="5214942" y="1142984"/>
            <a:ext cx="3516312" cy="354013"/>
          </a:xfrm>
          <a:prstGeom prst="rect">
            <a:avLst/>
          </a:prstGeom>
          <a:noFill/>
          <a:ln w="9525">
            <a:noFill/>
            <a:miter lim="800000"/>
            <a:headEnd/>
            <a:tailEnd/>
          </a:ln>
        </p:spPr>
        <p:txBody>
          <a:bodyPr lIns="0" tIns="0" rIns="0" bIns="0" anchor="b">
            <a:spAutoFit/>
          </a:bodyPr>
          <a:lstStyle/>
          <a:p>
            <a:pPr>
              <a:lnSpc>
                <a:spcPct val="95000"/>
              </a:lnSpc>
            </a:pPr>
            <a:r>
              <a:rPr lang="cs-CZ" sz="2400" b="1" dirty="0" err="1">
                <a:solidFill>
                  <a:srgbClr val="000000"/>
                </a:solidFill>
                <a:latin typeface="Times New Roman" pitchFamily="18" charset="0"/>
                <a:cs typeface="Times New Roman" pitchFamily="18" charset="0"/>
              </a:rPr>
              <a:t>Foreign</a:t>
            </a:r>
            <a:r>
              <a:rPr lang="cs-CZ" sz="2400" b="1" dirty="0">
                <a:solidFill>
                  <a:srgbClr val="000000"/>
                </a:solidFill>
                <a:latin typeface="Times New Roman" pitchFamily="18" charset="0"/>
                <a:cs typeface="Times New Roman" pitchFamily="18" charset="0"/>
              </a:rPr>
              <a:t> </a:t>
            </a:r>
            <a:r>
              <a:rPr lang="cs-CZ" sz="2400" b="1" dirty="0" err="1">
                <a:solidFill>
                  <a:srgbClr val="000000"/>
                </a:solidFill>
                <a:latin typeface="Times New Roman" pitchFamily="18" charset="0"/>
                <a:cs typeface="Times New Roman" pitchFamily="18" charset="0"/>
              </a:rPr>
              <a:t>contractor</a:t>
            </a:r>
            <a:endParaRPr lang="en-US" sz="2400" b="1" dirty="0">
              <a:solidFill>
                <a:srgbClr val="000000"/>
              </a:solidFill>
              <a:latin typeface="Times New Roman" pitchFamily="18" charset="0"/>
              <a:cs typeface="Times New Roman" pitchFamily="18" charset="0"/>
            </a:endParaRPr>
          </a:p>
        </p:txBody>
      </p:sp>
      <p:sp>
        <p:nvSpPr>
          <p:cNvPr id="8" name="Text Box 6"/>
          <p:cNvSpPr txBox="1">
            <a:spLocks noChangeArrowheads="1"/>
          </p:cNvSpPr>
          <p:nvPr/>
        </p:nvSpPr>
        <p:spPr bwMode="auto">
          <a:xfrm>
            <a:off x="5181600" y="2428868"/>
            <a:ext cx="3962400" cy="2894639"/>
          </a:xfrm>
          <a:prstGeom prst="rect">
            <a:avLst/>
          </a:prstGeom>
          <a:noFill/>
          <a:ln>
            <a:noFill/>
          </a:ln>
          <a:extLst>
            <a:ext uri="{909E8E84-426E-40dd-AFC4-6F175D3DCCD1}"/>
            <a:ext uri="{91240B29-F687-4f45-9708-019B960494DF}"/>
          </a:extLst>
        </p:spPr>
        <p:txBody>
          <a:bodyPr lIns="0" tIns="0" rIns="0" bIns="0">
            <a:spAutoFit/>
          </a:bodyPr>
          <a:lstStyle>
            <a:lvl1pPr eaLnBrk="0" hangingPunct="0">
              <a:defRPr sz="2400">
                <a:solidFill>
                  <a:schemeClr val="tx1"/>
                </a:solidFill>
                <a:latin typeface="Times New Roman" charset="0"/>
                <a:ea typeface="ＭＳ Ｐゴシック" charset="0"/>
                <a:cs typeface="ＭＳ Ｐゴシック" charset="0"/>
              </a:defRPr>
            </a:lvl1pPr>
            <a:lvl2pPr indent="-342900" eaLnBrk="0" hangingPunct="0">
              <a:defRPr sz="2400">
                <a:solidFill>
                  <a:schemeClr val="tx1"/>
                </a:solidFill>
                <a:latin typeface="Times New Roman" charset="0"/>
                <a:ea typeface="ＭＳ Ｐゴシック" charset="0"/>
              </a:defRPr>
            </a:lvl2pPr>
            <a:lvl3pPr marL="857250" indent="-28575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lvl="1" eaLnBrk="1" hangingPunct="1">
              <a:lnSpc>
                <a:spcPct val="95000"/>
              </a:lnSpc>
              <a:buClr>
                <a:srgbClr val="000000"/>
              </a:buClr>
              <a:buSzPct val="100000"/>
              <a:buFontTx/>
              <a:buChar char="•"/>
              <a:defRPr/>
            </a:pPr>
            <a:r>
              <a:rPr lang="cs-CZ" sz="2200" dirty="0" err="1">
                <a:solidFill>
                  <a:srgbClr val="000000"/>
                </a:solidFill>
                <a:latin typeface="Times New Roman" pitchFamily="18" charset="0"/>
                <a:cs typeface="Times New Roman" pitchFamily="18" charset="0"/>
              </a:rPr>
              <a:t>less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formal</a:t>
            </a:r>
            <a:r>
              <a:rPr lang="cs-CZ" sz="2200" dirty="0">
                <a:solidFill>
                  <a:srgbClr val="000000"/>
                </a:solidFill>
                <a:latin typeface="Times New Roman" pitchFamily="18" charset="0"/>
                <a:cs typeface="Times New Roman" pitchFamily="18" charset="0"/>
              </a:rPr>
              <a:t>, more </a:t>
            </a:r>
            <a:r>
              <a:rPr lang="cs-CZ" sz="2200" dirty="0" err="1">
                <a:solidFill>
                  <a:srgbClr val="000000"/>
                </a:solidFill>
                <a:latin typeface="Times New Roman" pitchFamily="18" charset="0"/>
                <a:cs typeface="Times New Roman" pitchFamily="18" charset="0"/>
              </a:rPr>
              <a:t>flexible</a:t>
            </a:r>
            <a:endParaRPr lang="cs-CZ" sz="2200" dirty="0">
              <a:solidFill>
                <a:srgbClr val="000000"/>
              </a:solidFill>
              <a:latin typeface="Times New Roman" pitchFamily="18" charset="0"/>
              <a:cs typeface="Times New Roman" pitchFamily="18" charset="0"/>
            </a:endParaRPr>
          </a:p>
          <a:p>
            <a:pPr lvl="1" eaLnBrk="1" hangingPunct="1">
              <a:lnSpc>
                <a:spcPct val="95000"/>
              </a:lnSpc>
              <a:buClr>
                <a:srgbClr val="000000"/>
              </a:buClr>
              <a:buSzPct val="100000"/>
              <a:buFontTx/>
              <a:buChar char="•"/>
              <a:defRPr/>
            </a:pPr>
            <a:r>
              <a:rPr lang="cs-CZ" sz="2200" dirty="0">
                <a:solidFill>
                  <a:srgbClr val="000000"/>
                </a:solidFill>
                <a:latin typeface="Times New Roman" pitchFamily="18" charset="0"/>
                <a:cs typeface="Times New Roman" pitchFamily="18" charset="0"/>
              </a:rPr>
              <a:t>Most </a:t>
            </a:r>
            <a:r>
              <a:rPr lang="cs-CZ" sz="2200" dirty="0" err="1">
                <a:solidFill>
                  <a:srgbClr val="000000"/>
                </a:solidFill>
                <a:latin typeface="Times New Roman" pitchFamily="18" charset="0"/>
                <a:cs typeface="Times New Roman" pitchFamily="18" charset="0"/>
              </a:rPr>
              <a:t>used</a:t>
            </a:r>
            <a:endParaRPr lang="cs-CZ" sz="2200" dirty="0">
              <a:solidFill>
                <a:srgbClr val="000000"/>
              </a:solidFill>
              <a:latin typeface="Times New Roman" pitchFamily="18" charset="0"/>
              <a:cs typeface="Times New Roman" pitchFamily="18" charset="0"/>
            </a:endParaRPr>
          </a:p>
          <a:p>
            <a:pPr lvl="2" eaLnBrk="1" hangingPunct="1">
              <a:lnSpc>
                <a:spcPct val="95000"/>
              </a:lnSpc>
              <a:buClr>
                <a:srgbClr val="000000"/>
              </a:buClr>
              <a:buSzPct val="100000"/>
              <a:buFontTx/>
              <a:buChar char="•"/>
              <a:defRPr/>
            </a:pPr>
            <a:r>
              <a:rPr lang="cs-CZ" sz="2200" dirty="0" err="1">
                <a:solidFill>
                  <a:srgbClr val="000000"/>
                </a:solidFill>
                <a:latin typeface="Times New Roman" pitchFamily="18" charset="0"/>
                <a:cs typeface="Times New Roman" pitchFamily="18" charset="0"/>
              </a:rPr>
              <a:t>Distributive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contract</a:t>
            </a:r>
            <a:endParaRPr lang="cs-CZ" sz="2200" dirty="0">
              <a:solidFill>
                <a:srgbClr val="000000"/>
              </a:solidFill>
              <a:latin typeface="Times New Roman" pitchFamily="18" charset="0"/>
              <a:cs typeface="Times New Roman" pitchFamily="18" charset="0"/>
            </a:endParaRPr>
          </a:p>
          <a:p>
            <a:pPr lvl="2" eaLnBrk="1" hangingPunct="1">
              <a:lnSpc>
                <a:spcPct val="95000"/>
              </a:lnSpc>
              <a:buClr>
                <a:srgbClr val="000000"/>
              </a:buClr>
              <a:buSzPct val="100000"/>
              <a:buFontTx/>
              <a:buChar char="•"/>
              <a:defRPr/>
            </a:pPr>
            <a:r>
              <a:rPr lang="cs-CZ" sz="2200" dirty="0" err="1">
                <a:solidFill>
                  <a:srgbClr val="000000"/>
                </a:solidFill>
                <a:latin typeface="Times New Roman" pitchFamily="18" charset="0"/>
                <a:cs typeface="Times New Roman" pitchFamily="18" charset="0"/>
              </a:rPr>
              <a:t>Dealership</a:t>
            </a:r>
            <a:endParaRPr lang="cs-CZ" sz="2200" dirty="0">
              <a:solidFill>
                <a:srgbClr val="000000"/>
              </a:solidFill>
              <a:latin typeface="Times New Roman" pitchFamily="18" charset="0"/>
              <a:cs typeface="Times New Roman" pitchFamily="18" charset="0"/>
            </a:endParaRPr>
          </a:p>
          <a:p>
            <a:pPr lvl="2" eaLnBrk="1" hangingPunct="1">
              <a:lnSpc>
                <a:spcPct val="95000"/>
              </a:lnSpc>
              <a:buClr>
                <a:srgbClr val="000000"/>
              </a:buClr>
              <a:buSzPct val="100000"/>
              <a:buFontTx/>
              <a:buChar char="•"/>
              <a:defRPr/>
            </a:pPr>
            <a:r>
              <a:rPr lang="cs-CZ" sz="2200" dirty="0" err="1">
                <a:solidFill>
                  <a:srgbClr val="000000"/>
                </a:solidFill>
                <a:latin typeface="Times New Roman" pitchFamily="18" charset="0"/>
                <a:cs typeface="Times New Roman" pitchFamily="18" charset="0"/>
              </a:rPr>
              <a:t>Franchising</a:t>
            </a:r>
            <a:endParaRPr lang="cs-CZ" sz="2200" dirty="0">
              <a:solidFill>
                <a:srgbClr val="000000"/>
              </a:solidFill>
              <a:latin typeface="Times New Roman" pitchFamily="18" charset="0"/>
              <a:cs typeface="Times New Roman" pitchFamily="18" charset="0"/>
            </a:endParaRPr>
          </a:p>
          <a:p>
            <a:pPr lvl="2" eaLnBrk="1" hangingPunct="1">
              <a:lnSpc>
                <a:spcPct val="95000"/>
              </a:lnSpc>
              <a:buClr>
                <a:srgbClr val="000000"/>
              </a:buClr>
              <a:buSzPct val="100000"/>
              <a:buFontTx/>
              <a:buChar char="•"/>
              <a:defRPr/>
            </a:pPr>
            <a:r>
              <a:rPr lang="cs-CZ" sz="2200" dirty="0">
                <a:solidFill>
                  <a:srgbClr val="000000"/>
                </a:solidFill>
                <a:latin typeface="Times New Roman" pitchFamily="18" charset="0"/>
                <a:cs typeface="Times New Roman" pitchFamily="18" charset="0"/>
              </a:rPr>
              <a:t>Joint </a:t>
            </a:r>
            <a:r>
              <a:rPr lang="cs-CZ" sz="2200" dirty="0" err="1">
                <a:solidFill>
                  <a:srgbClr val="000000"/>
                </a:solidFill>
                <a:latin typeface="Times New Roman" pitchFamily="18" charset="0"/>
                <a:cs typeface="Times New Roman" pitchFamily="18" charset="0"/>
              </a:rPr>
              <a:t>ventures</a:t>
            </a:r>
            <a:endParaRPr lang="cs-CZ" sz="2200" dirty="0">
              <a:solidFill>
                <a:srgbClr val="000000"/>
              </a:solidFill>
              <a:latin typeface="Times New Roman" pitchFamily="18" charset="0"/>
              <a:cs typeface="Times New Roman" pitchFamily="18" charset="0"/>
            </a:endParaRPr>
          </a:p>
          <a:p>
            <a:pPr lvl="2" eaLnBrk="1" hangingPunct="1">
              <a:lnSpc>
                <a:spcPct val="95000"/>
              </a:lnSpc>
              <a:buClr>
                <a:srgbClr val="000000"/>
              </a:buClr>
              <a:buSzPct val="100000"/>
              <a:buFontTx/>
              <a:buChar char="•"/>
              <a:defRPr/>
            </a:pPr>
            <a:endParaRPr lang="cs-CZ" sz="2200" dirty="0">
              <a:solidFill>
                <a:srgbClr val="000000"/>
              </a:solidFill>
              <a:latin typeface="Times New Roman" pitchFamily="18" charset="0"/>
              <a:cs typeface="Times New Roman" pitchFamily="18" charset="0"/>
            </a:endParaRPr>
          </a:p>
          <a:p>
            <a:pPr lvl="2" eaLnBrk="1" hangingPunct="1">
              <a:lnSpc>
                <a:spcPct val="95000"/>
              </a:lnSpc>
              <a:buClr>
                <a:srgbClr val="000000"/>
              </a:buClr>
              <a:buSzPct val="100000"/>
              <a:buFontTx/>
              <a:buChar char=" "/>
              <a:defRPr/>
            </a:pPr>
            <a:endParaRPr lang="en-US" sz="2200" dirty="0">
              <a:solidFill>
                <a:srgbClr val="000000"/>
              </a:solidFill>
              <a:latin typeface="Times New Roman" pitchFamily="18" charset="0"/>
              <a:cs typeface="Times New Roman" pitchFamily="18" charset="0"/>
            </a:endParaRPr>
          </a:p>
          <a:p>
            <a:pPr eaLnBrk="1" hangingPunct="1">
              <a:lnSpc>
                <a:spcPct val="95000"/>
              </a:lnSpc>
              <a:buClr>
                <a:srgbClr val="000000"/>
              </a:buClr>
              <a:buSzPct val="100000"/>
              <a:defRPr/>
            </a:pPr>
            <a:endParaRPr lang="en-US" sz="22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Solution</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0" y="954846"/>
            <a:ext cx="8477250" cy="590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42900" algn="just">
              <a:lnSpc>
                <a:spcPct val="95000"/>
              </a:lnSpc>
              <a:buClr>
                <a:srgbClr val="000000"/>
              </a:buClr>
              <a:buSzPct val="100000"/>
              <a:buFontTx/>
              <a:buChar char="•"/>
            </a:pPr>
            <a:r>
              <a:rPr lang="en-US" sz="2400" dirty="0">
                <a:solidFill>
                  <a:srgbClr val="000000"/>
                </a:solidFill>
                <a:latin typeface="Times New Roman" pitchFamily="18" charset="0"/>
                <a:cs typeface="Times New Roman" pitchFamily="18" charset="0"/>
              </a:rPr>
              <a:t>Jack wants to </a:t>
            </a:r>
            <a:r>
              <a:rPr lang="en-US" sz="2400" dirty="0" err="1">
                <a:solidFill>
                  <a:srgbClr val="000000"/>
                </a:solidFill>
                <a:latin typeface="Times New Roman" pitchFamily="18" charset="0"/>
                <a:cs typeface="Times New Roman" pitchFamily="18" charset="0"/>
              </a:rPr>
              <a:t>minimalised</a:t>
            </a:r>
            <a:r>
              <a:rPr lang="en-US" sz="2400" dirty="0">
                <a:solidFill>
                  <a:srgbClr val="000000"/>
                </a:solidFill>
                <a:latin typeface="Times New Roman" pitchFamily="18" charset="0"/>
                <a:cs typeface="Times New Roman" pitchFamily="18" charset="0"/>
              </a:rPr>
              <a:t> all formalities on his side in Bangladesh so it</a:t>
            </a:r>
            <a:r>
              <a:rPr lang="en-US" altLang="en-US" sz="2400" dirty="0">
                <a:solidFill>
                  <a:srgbClr val="000000"/>
                </a:solidFill>
                <a:latin typeface="Times New Roman" pitchFamily="18" charset="0"/>
                <a:cs typeface="Times New Roman" pitchFamily="18" charset="0"/>
              </a:rPr>
              <a:t>’</a:t>
            </a:r>
            <a:r>
              <a:rPr lang="en-US" sz="2400" dirty="0">
                <a:solidFill>
                  <a:srgbClr val="000000"/>
                </a:solidFill>
                <a:latin typeface="Times New Roman" pitchFamily="18" charset="0"/>
                <a:cs typeface="Times New Roman" pitchFamily="18" charset="0"/>
              </a:rPr>
              <a:t>s convenience to entrust his </a:t>
            </a:r>
            <a:r>
              <a:rPr lang="en-US" sz="2400" u="sng" dirty="0">
                <a:solidFill>
                  <a:srgbClr val="000000"/>
                </a:solidFill>
                <a:latin typeface="Times New Roman" pitchFamily="18" charset="0"/>
                <a:cs typeface="Times New Roman" pitchFamily="18" charset="0"/>
              </a:rPr>
              <a:t>contractual partner </a:t>
            </a:r>
            <a:r>
              <a:rPr lang="en-US" sz="2400" dirty="0">
                <a:solidFill>
                  <a:srgbClr val="000000"/>
                </a:solidFill>
                <a:latin typeface="Times New Roman" pitchFamily="18" charset="0"/>
                <a:cs typeface="Times New Roman" pitchFamily="18" charset="0"/>
              </a:rPr>
              <a:t>there to do it. </a:t>
            </a:r>
          </a:p>
          <a:p>
            <a:pPr lvl="1" indent="-342900" algn="just">
              <a:lnSpc>
                <a:spcPct val="95000"/>
              </a:lnSpc>
              <a:buClr>
                <a:srgbClr val="000000"/>
              </a:buClr>
              <a:buSzPct val="100000"/>
              <a:buFontTx/>
              <a:buChar char="•"/>
            </a:pPr>
            <a:r>
              <a:rPr lang="en-US" sz="2400" dirty="0">
                <a:solidFill>
                  <a:srgbClr val="000000"/>
                </a:solidFill>
                <a:latin typeface="Times New Roman" pitchFamily="18" charset="0"/>
                <a:cs typeface="Times New Roman" pitchFamily="18" charset="0"/>
              </a:rPr>
              <a:t>Since it</a:t>
            </a:r>
            <a:r>
              <a:rPr lang="en-US" altLang="en-US" sz="2400" dirty="0">
                <a:solidFill>
                  <a:srgbClr val="000000"/>
                </a:solidFill>
                <a:latin typeface="Times New Roman" pitchFamily="18" charset="0"/>
                <a:cs typeface="Times New Roman" pitchFamily="18" charset="0"/>
              </a:rPr>
              <a:t>’</a:t>
            </a:r>
            <a:r>
              <a:rPr lang="en-US" sz="2400" dirty="0">
                <a:solidFill>
                  <a:srgbClr val="000000"/>
                </a:solidFill>
                <a:latin typeface="Times New Roman" pitchFamily="18" charset="0"/>
                <a:cs typeface="Times New Roman" pitchFamily="18" charset="0"/>
              </a:rPr>
              <a:t>s </a:t>
            </a:r>
            <a:r>
              <a:rPr lang="en-US" sz="2400" u="sng" dirty="0">
                <a:solidFill>
                  <a:srgbClr val="000000"/>
                </a:solidFill>
                <a:latin typeface="Times New Roman" pitchFamily="18" charset="0"/>
                <a:cs typeface="Times New Roman" pitchFamily="18" charset="0"/>
              </a:rPr>
              <a:t>only sale </a:t>
            </a:r>
            <a:r>
              <a:rPr lang="en-US" sz="2400" dirty="0">
                <a:solidFill>
                  <a:srgbClr val="000000"/>
                </a:solidFill>
                <a:latin typeface="Times New Roman" pitchFamily="18" charset="0"/>
                <a:cs typeface="Times New Roman" pitchFamily="18" charset="0"/>
              </a:rPr>
              <a:t>of goods, it</a:t>
            </a:r>
            <a:r>
              <a:rPr lang="en-US" altLang="en-US" sz="2400" dirty="0">
                <a:solidFill>
                  <a:srgbClr val="000000"/>
                </a:solidFill>
                <a:latin typeface="Times New Roman" pitchFamily="18" charset="0"/>
                <a:cs typeface="Times New Roman" pitchFamily="18" charset="0"/>
              </a:rPr>
              <a:t>’</a:t>
            </a:r>
            <a:r>
              <a:rPr lang="en-US" sz="2400" dirty="0">
                <a:solidFill>
                  <a:srgbClr val="000000"/>
                </a:solidFill>
                <a:latin typeface="Times New Roman" pitchFamily="18" charset="0"/>
                <a:cs typeface="Times New Roman" pitchFamily="18" charset="0"/>
              </a:rPr>
              <a:t>s </a:t>
            </a:r>
            <a:r>
              <a:rPr lang="en-US" sz="2400" b="1" dirty="0">
                <a:solidFill>
                  <a:srgbClr val="000000"/>
                </a:solidFill>
                <a:latin typeface="Times New Roman" pitchFamily="18" charset="0"/>
                <a:cs typeface="Times New Roman" pitchFamily="18" charset="0"/>
              </a:rPr>
              <a:t>not </a:t>
            </a:r>
            <a:r>
              <a:rPr lang="en-US" sz="2400" dirty="0">
                <a:solidFill>
                  <a:srgbClr val="000000"/>
                </a:solidFill>
                <a:latin typeface="Times New Roman" pitchFamily="18" charset="0"/>
                <a:cs typeface="Times New Roman" pitchFamily="18" charset="0"/>
              </a:rPr>
              <a:t>appropriate </a:t>
            </a:r>
            <a:r>
              <a:rPr lang="en-US" sz="2400" b="1" dirty="0">
                <a:solidFill>
                  <a:srgbClr val="000000"/>
                </a:solidFill>
                <a:latin typeface="Times New Roman" pitchFamily="18" charset="0"/>
                <a:cs typeface="Times New Roman" pitchFamily="18" charset="0"/>
              </a:rPr>
              <a:t>use franchising. </a:t>
            </a:r>
          </a:p>
          <a:p>
            <a:pPr lvl="1" indent="-342900" algn="just">
              <a:lnSpc>
                <a:spcPct val="95000"/>
              </a:lnSpc>
              <a:buClr>
                <a:srgbClr val="000000"/>
              </a:buClr>
              <a:buSzPct val="100000"/>
              <a:buFontTx/>
              <a:buChar char="•"/>
            </a:pPr>
            <a:r>
              <a:rPr lang="en-US" sz="2400" dirty="0">
                <a:solidFill>
                  <a:srgbClr val="000000"/>
                </a:solidFill>
                <a:latin typeface="Times New Roman" pitchFamily="18" charset="0"/>
                <a:cs typeface="Times New Roman" pitchFamily="18" charset="0"/>
              </a:rPr>
              <a:t>Given the requirement of stable amount of goods delivered – </a:t>
            </a:r>
            <a:r>
              <a:rPr lang="en-US" sz="2400" b="1" dirty="0">
                <a:solidFill>
                  <a:srgbClr val="000000"/>
                </a:solidFill>
                <a:latin typeface="Times New Roman" pitchFamily="18" charset="0"/>
                <a:cs typeface="Times New Roman" pitchFamily="18" charset="0"/>
              </a:rPr>
              <a:t>sales representatives</a:t>
            </a:r>
            <a:r>
              <a:rPr lang="en-US" sz="2400" dirty="0">
                <a:solidFill>
                  <a:srgbClr val="000000"/>
                </a:solidFill>
                <a:latin typeface="Times New Roman" pitchFamily="18" charset="0"/>
                <a:cs typeface="Times New Roman" pitchFamily="18" charset="0"/>
              </a:rPr>
              <a:t> is </a:t>
            </a:r>
            <a:r>
              <a:rPr lang="en-US" sz="2400" b="1" dirty="0">
                <a:solidFill>
                  <a:srgbClr val="000000"/>
                </a:solidFill>
                <a:latin typeface="Times New Roman" pitchFamily="18" charset="0"/>
                <a:cs typeface="Times New Roman" pitchFamily="18" charset="0"/>
              </a:rPr>
              <a:t>not </a:t>
            </a:r>
            <a:r>
              <a:rPr lang="en-US" sz="2400" dirty="0">
                <a:solidFill>
                  <a:srgbClr val="000000"/>
                </a:solidFill>
                <a:latin typeface="Times New Roman" pitchFamily="18" charset="0"/>
                <a:cs typeface="Times New Roman" pitchFamily="18" charset="0"/>
              </a:rPr>
              <a:t>suitable. Representative is only an agent and he cannot guarantee certain amount of sales. </a:t>
            </a:r>
          </a:p>
          <a:p>
            <a:pPr lvl="1" indent="-342900" algn="just">
              <a:lnSpc>
                <a:spcPct val="95000"/>
              </a:lnSpc>
              <a:buClr>
                <a:srgbClr val="000000"/>
              </a:buClr>
              <a:buSzPct val="100000"/>
              <a:buFontTx/>
              <a:buChar char="•"/>
            </a:pPr>
            <a:r>
              <a:rPr lang="en-US" sz="2400" dirty="0">
                <a:solidFill>
                  <a:srgbClr val="000000"/>
                </a:solidFill>
                <a:latin typeface="Times New Roman" pitchFamily="18" charset="0"/>
                <a:cs typeface="Times New Roman" pitchFamily="18" charset="0"/>
              </a:rPr>
              <a:t>A proper solution seems to be </a:t>
            </a:r>
            <a:r>
              <a:rPr lang="en-US" sz="2400" b="1" u="sng" dirty="0">
                <a:solidFill>
                  <a:srgbClr val="000000"/>
                </a:solidFill>
                <a:latin typeface="Times New Roman" pitchFamily="18" charset="0"/>
                <a:cs typeface="Times New Roman" pitchFamily="18" charset="0"/>
              </a:rPr>
              <a:t>distributorship contract</a:t>
            </a:r>
            <a:r>
              <a:rPr lang="en-US" sz="2400" dirty="0">
                <a:solidFill>
                  <a:srgbClr val="000000"/>
                </a:solidFill>
                <a:latin typeface="Times New Roman" pitchFamily="18" charset="0"/>
                <a:cs typeface="Times New Roman" pitchFamily="18" charset="0"/>
              </a:rPr>
              <a:t> when goods is bought directly from the producer – Jack – and then it becomes ownership of distributor and he sells it on own </a:t>
            </a:r>
            <a:r>
              <a:rPr lang="en-US" sz="2400" dirty="0" err="1">
                <a:solidFill>
                  <a:srgbClr val="000000"/>
                </a:solidFill>
                <a:latin typeface="Times New Roman" pitchFamily="18" charset="0"/>
                <a:cs typeface="Times New Roman" pitchFamily="18" charset="0"/>
              </a:rPr>
              <a:t>behald</a:t>
            </a:r>
            <a:r>
              <a:rPr lang="en-US" sz="2400" dirty="0">
                <a:solidFill>
                  <a:srgbClr val="000000"/>
                </a:solidFill>
                <a:latin typeface="Times New Roman" pitchFamily="18" charset="0"/>
                <a:cs typeface="Times New Roman" pitchFamily="18" charset="0"/>
              </a:rPr>
              <a:t>. The contracts should contain </a:t>
            </a:r>
            <a:r>
              <a:rPr lang="en-US" sz="2400" b="1" dirty="0">
                <a:solidFill>
                  <a:srgbClr val="000000"/>
                </a:solidFill>
                <a:latin typeface="Times New Roman" pitchFamily="18" charset="0"/>
                <a:cs typeface="Times New Roman" pitchFamily="18" charset="0"/>
              </a:rPr>
              <a:t>a clause on the minimum monthly </a:t>
            </a:r>
            <a:r>
              <a:rPr lang="en-US" sz="2400" dirty="0">
                <a:solidFill>
                  <a:srgbClr val="000000"/>
                </a:solidFill>
                <a:latin typeface="Times New Roman" pitchFamily="18" charset="0"/>
                <a:cs typeface="Times New Roman" pitchFamily="18" charset="0"/>
              </a:rPr>
              <a:t>or annual volumes of goods to buy as well as </a:t>
            </a:r>
            <a:r>
              <a:rPr lang="en-US" altLang="en-US" sz="2400" dirty="0">
                <a:solidFill>
                  <a:srgbClr val="000000"/>
                </a:solidFill>
                <a:latin typeface="Times New Roman" pitchFamily="18" charset="0"/>
                <a:cs typeface="Times New Roman" pitchFamily="18" charset="0"/>
              </a:rPr>
              <a:t>“</a:t>
            </a:r>
            <a:r>
              <a:rPr lang="en-US" sz="2400" dirty="0">
                <a:solidFill>
                  <a:srgbClr val="000000"/>
                </a:solidFill>
                <a:latin typeface="Times New Roman" pitchFamily="18" charset="0"/>
                <a:cs typeface="Times New Roman" pitchFamily="18" charset="0"/>
              </a:rPr>
              <a:t>take it or pay</a:t>
            </a:r>
            <a:r>
              <a:rPr lang="en-US" altLang="en-US" sz="2400" dirty="0">
                <a:solidFill>
                  <a:srgbClr val="000000"/>
                </a:solidFill>
                <a:latin typeface="Times New Roman" pitchFamily="18" charset="0"/>
                <a:cs typeface="Times New Roman" pitchFamily="18" charset="0"/>
              </a:rPr>
              <a:t>”</a:t>
            </a:r>
            <a:r>
              <a:rPr lang="en-US" sz="2400" dirty="0">
                <a:solidFill>
                  <a:srgbClr val="000000"/>
                </a:solidFill>
                <a:latin typeface="Times New Roman" pitchFamily="18" charset="0"/>
                <a:cs typeface="Times New Roman" pitchFamily="18" charset="0"/>
              </a:rPr>
              <a:t> clause</a:t>
            </a:r>
          </a:p>
          <a:p>
            <a:pPr marL="285750" indent="-285750" algn="just" eaLnBrk="1" hangingPunct="1">
              <a:spcBef>
                <a:spcPct val="0"/>
              </a:spcBef>
              <a:buNone/>
              <a:defRPr/>
            </a:pPr>
            <a:endParaRPr lang="en-GB" altLang="cs-CZ" sz="2200" dirty="0">
              <a:latin typeface="Times New Roman" pitchFamily="18" charset="0"/>
              <a:ea typeface="Arial" charset="0"/>
              <a:cs typeface="Times New Roman" pitchFamily="18" charset="0"/>
            </a:endParaRPr>
          </a:p>
          <a:p>
            <a:pPr algn="just" eaLnBrk="1" hangingPunct="1">
              <a:spcBef>
                <a:spcPct val="0"/>
              </a:spcBef>
              <a:buFont typeface="Arial" panose="020B0604020202020204" pitchFamily="34" charset="0"/>
              <a:buNone/>
              <a:defRPr/>
            </a:pPr>
            <a:endParaRPr lang="en-GB" altLang="cs-CZ" sz="22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Example</a:t>
            </a:r>
            <a:endParaRPr lang="en-GB" sz="3600" b="1" dirty="0">
              <a:solidFill>
                <a:schemeClr val="bg1"/>
              </a:solidFill>
              <a:latin typeface="Times New Roman" pitchFamily="18" charset="0"/>
              <a:cs typeface="Times New Roman" pitchFamily="18" charset="0"/>
            </a:endParaRPr>
          </a:p>
        </p:txBody>
      </p:sp>
      <p:sp>
        <p:nvSpPr>
          <p:cNvPr id="5" name="Obdélník 4"/>
          <p:cNvSpPr/>
          <p:nvPr/>
        </p:nvSpPr>
        <p:spPr>
          <a:xfrm>
            <a:off x="428596" y="857232"/>
            <a:ext cx="8215370" cy="5764655"/>
          </a:xfrm>
          <a:prstGeom prst="rect">
            <a:avLst/>
          </a:prstGeom>
        </p:spPr>
        <p:txBody>
          <a:bodyPr wrap="square">
            <a:spAutoFit/>
          </a:bodyPr>
          <a:lstStyle/>
          <a:p>
            <a:pPr marL="360000" lvl="1" algn="just">
              <a:lnSpc>
                <a:spcPct val="95000"/>
              </a:lnSpc>
              <a:buClr>
                <a:srgbClr val="000000"/>
              </a:buClr>
              <a:buSzPct val="100000"/>
            </a:pPr>
            <a:r>
              <a:rPr lang="en-US" sz="2600" u="sng" dirty="0">
                <a:solidFill>
                  <a:srgbClr val="000000"/>
                </a:solidFill>
                <a:latin typeface="Times New Roman" pitchFamily="18" charset="0"/>
                <a:cs typeface="Times New Roman" pitchFamily="18" charset="0"/>
              </a:rPr>
              <a:t>Bob, the trader</a:t>
            </a:r>
            <a:r>
              <a:rPr lang="en-US" sz="2600" dirty="0">
                <a:solidFill>
                  <a:srgbClr val="000000"/>
                </a:solidFill>
                <a:latin typeface="Times New Roman" pitchFamily="18" charset="0"/>
                <a:cs typeface="Times New Roman" pitchFamily="18" charset="0"/>
              </a:rPr>
              <a:t> is interested in operating his chain of </a:t>
            </a:r>
            <a:r>
              <a:rPr lang="en-US" sz="2600" u="sng" dirty="0">
                <a:solidFill>
                  <a:srgbClr val="000000"/>
                </a:solidFill>
                <a:latin typeface="Times New Roman" pitchFamily="18" charset="0"/>
                <a:cs typeface="Times New Roman" pitchFamily="18" charset="0"/>
              </a:rPr>
              <a:t>cosmetic</a:t>
            </a:r>
            <a:r>
              <a:rPr lang="cs-CZ" sz="2600" u="sng" dirty="0">
                <a:solidFill>
                  <a:srgbClr val="000000"/>
                </a:solidFill>
                <a:latin typeface="Times New Roman" pitchFamily="18" charset="0"/>
                <a:cs typeface="Times New Roman" pitchFamily="18" charset="0"/>
              </a:rPr>
              <a:t> </a:t>
            </a:r>
            <a:r>
              <a:rPr lang="en-US" sz="2600" u="sng" dirty="0">
                <a:solidFill>
                  <a:srgbClr val="000000"/>
                </a:solidFill>
                <a:latin typeface="Times New Roman" pitchFamily="18" charset="0"/>
                <a:cs typeface="Times New Roman" pitchFamily="18" charset="0"/>
              </a:rPr>
              <a:t>services </a:t>
            </a:r>
            <a:r>
              <a:rPr lang="en-US" sz="2600" dirty="0">
                <a:solidFill>
                  <a:srgbClr val="000000"/>
                </a:solidFill>
                <a:latin typeface="Times New Roman" pitchFamily="18" charset="0"/>
                <a:cs typeface="Times New Roman" pitchFamily="18" charset="0"/>
              </a:rPr>
              <a:t>in foreign country – in all cities over 5 000 </a:t>
            </a:r>
            <a:r>
              <a:rPr lang="en-US" sz="2600" dirty="0" err="1">
                <a:solidFill>
                  <a:srgbClr val="000000"/>
                </a:solidFill>
                <a:latin typeface="Times New Roman" pitchFamily="18" charset="0"/>
                <a:cs typeface="Times New Roman" pitchFamily="18" charset="0"/>
              </a:rPr>
              <a:t>ihabitants</a:t>
            </a:r>
            <a:r>
              <a:rPr lang="en-US" sz="2600" dirty="0">
                <a:solidFill>
                  <a:srgbClr val="000000"/>
                </a:solidFill>
                <a:latin typeface="Times New Roman" pitchFamily="18" charset="0"/>
                <a:cs typeface="Times New Roman" pitchFamily="18" charset="0"/>
              </a:rPr>
              <a:t>. But Bob </a:t>
            </a:r>
            <a:r>
              <a:rPr lang="en-US" sz="2600" dirty="0" err="1">
                <a:solidFill>
                  <a:srgbClr val="000000"/>
                </a:solidFill>
                <a:latin typeface="Times New Roman" pitchFamily="18" charset="0"/>
                <a:cs typeface="Times New Roman" pitchFamily="18" charset="0"/>
              </a:rPr>
              <a:t>doesn</a:t>
            </a:r>
            <a:r>
              <a:rPr lang="en-US" altLang="en-US" sz="2600" dirty="0">
                <a:solidFill>
                  <a:srgbClr val="000000"/>
                </a:solidFill>
                <a:latin typeface="Times New Roman" pitchFamily="18" charset="0"/>
                <a:cs typeface="Times New Roman" pitchFamily="18" charset="0"/>
              </a:rPr>
              <a:t>’</a:t>
            </a:r>
            <a:r>
              <a:rPr lang="en-US" sz="2600" dirty="0">
                <a:solidFill>
                  <a:srgbClr val="000000"/>
                </a:solidFill>
                <a:latin typeface="Times New Roman" pitchFamily="18" charset="0"/>
                <a:cs typeface="Times New Roman" pitchFamily="18" charset="0"/>
              </a:rPr>
              <a:t> t want to be involved personally, he prefers local company to take care of his cosmetic service chain there. He would provide </a:t>
            </a:r>
            <a:r>
              <a:rPr lang="en-US" sz="2600" u="sng" dirty="0">
                <a:solidFill>
                  <a:srgbClr val="000000"/>
                </a:solidFill>
                <a:latin typeface="Times New Roman" pitchFamily="18" charset="0"/>
                <a:cs typeface="Times New Roman" pitchFamily="18" charset="0"/>
              </a:rPr>
              <a:t>full support as well as technological processes, business strategies and regular trainings for employees</a:t>
            </a:r>
            <a:r>
              <a:rPr lang="en-US" sz="2600" dirty="0">
                <a:solidFill>
                  <a:srgbClr val="000000"/>
                </a:solidFill>
                <a:latin typeface="Times New Roman" pitchFamily="18" charset="0"/>
                <a:cs typeface="Times New Roman" pitchFamily="18" charset="0"/>
              </a:rPr>
              <a:t>.  </a:t>
            </a:r>
            <a:endParaRPr lang="cs-CZ" sz="2600" dirty="0">
              <a:solidFill>
                <a:srgbClr val="000000"/>
              </a:solidFill>
              <a:latin typeface="Times New Roman" pitchFamily="18" charset="0"/>
              <a:cs typeface="Times New Roman" pitchFamily="18" charset="0"/>
            </a:endParaRPr>
          </a:p>
          <a:p>
            <a:pPr marL="360000" lvl="1" algn="just">
              <a:lnSpc>
                <a:spcPct val="95000"/>
              </a:lnSpc>
              <a:buClr>
                <a:srgbClr val="000000"/>
              </a:buClr>
              <a:buSzPct val="100000"/>
            </a:pPr>
            <a:r>
              <a:rPr lang="en-US" sz="2600" dirty="0">
                <a:solidFill>
                  <a:srgbClr val="000000"/>
                </a:solidFill>
                <a:latin typeface="Times New Roman" pitchFamily="18" charset="0"/>
                <a:cs typeface="Times New Roman" pitchFamily="18" charset="0"/>
              </a:rPr>
              <a:t>Bob also wants </a:t>
            </a:r>
            <a:r>
              <a:rPr lang="en-US" sz="2600" u="sng" dirty="0">
                <a:solidFill>
                  <a:srgbClr val="000000"/>
                </a:solidFill>
                <a:latin typeface="Times New Roman" pitchFamily="18" charset="0"/>
                <a:cs typeface="Times New Roman" pitchFamily="18" charset="0"/>
              </a:rPr>
              <a:t>one local company </a:t>
            </a:r>
            <a:r>
              <a:rPr lang="en-US" sz="2600" dirty="0">
                <a:solidFill>
                  <a:srgbClr val="000000"/>
                </a:solidFill>
                <a:latin typeface="Times New Roman" pitchFamily="18" charset="0"/>
                <a:cs typeface="Times New Roman" pitchFamily="18" charset="0"/>
              </a:rPr>
              <a:t>– subject  - to</a:t>
            </a:r>
            <a:r>
              <a:rPr lang="cs-CZ" sz="2600" dirty="0">
                <a:solidFill>
                  <a:srgbClr val="000000"/>
                </a:solidFill>
                <a:latin typeface="Times New Roman" pitchFamily="18" charset="0"/>
                <a:cs typeface="Times New Roman" pitchFamily="18" charset="0"/>
              </a:rPr>
              <a:t> </a:t>
            </a:r>
            <a:r>
              <a:rPr lang="en-US" sz="2600" dirty="0">
                <a:solidFill>
                  <a:srgbClr val="000000"/>
                </a:solidFill>
                <a:latin typeface="Times New Roman" pitchFamily="18" charset="0"/>
                <a:cs typeface="Times New Roman" pitchFamily="18" charset="0"/>
              </a:rPr>
              <a:t>be responsible</a:t>
            </a:r>
            <a:r>
              <a:rPr lang="cs-CZ" sz="2600" dirty="0">
                <a:solidFill>
                  <a:srgbClr val="000000"/>
                </a:solidFill>
                <a:latin typeface="Times New Roman" pitchFamily="18" charset="0"/>
                <a:cs typeface="Times New Roman" pitchFamily="18" charset="0"/>
              </a:rPr>
              <a:t> </a:t>
            </a:r>
            <a:r>
              <a:rPr lang="en-US" sz="2600" dirty="0">
                <a:solidFill>
                  <a:srgbClr val="000000"/>
                </a:solidFill>
                <a:latin typeface="Times New Roman" pitchFamily="18" charset="0"/>
                <a:cs typeface="Times New Roman" pitchFamily="18" charset="0"/>
              </a:rPr>
              <a:t>for all others, which would coordinate</a:t>
            </a:r>
            <a:r>
              <a:rPr lang="cs-CZ" sz="2600" dirty="0">
                <a:solidFill>
                  <a:srgbClr val="000000"/>
                </a:solidFill>
                <a:latin typeface="Times New Roman" pitchFamily="18" charset="0"/>
                <a:cs typeface="Times New Roman" pitchFamily="18" charset="0"/>
              </a:rPr>
              <a:t> </a:t>
            </a:r>
            <a:r>
              <a:rPr lang="en-US" sz="2600" dirty="0">
                <a:solidFill>
                  <a:srgbClr val="000000"/>
                </a:solidFill>
                <a:latin typeface="Times New Roman" pitchFamily="18" charset="0"/>
                <a:cs typeface="Times New Roman" pitchFamily="18" charset="0"/>
              </a:rPr>
              <a:t>them but not provide any cosmetic services as others.</a:t>
            </a:r>
          </a:p>
          <a:p>
            <a:pPr marL="360000" lvl="1" algn="just">
              <a:lnSpc>
                <a:spcPct val="95000"/>
              </a:lnSpc>
              <a:buClr>
                <a:srgbClr val="000000"/>
              </a:buClr>
              <a:buSzPct val="100000"/>
            </a:pPr>
            <a:r>
              <a:rPr lang="en-US" sz="2600" dirty="0">
                <a:solidFill>
                  <a:srgbClr val="000000"/>
                </a:solidFill>
                <a:latin typeface="Times New Roman" pitchFamily="18" charset="0"/>
                <a:cs typeface="Times New Roman" pitchFamily="18" charset="0"/>
              </a:rPr>
              <a:t>Bob however wants to be in contractual relationship only with</a:t>
            </a:r>
            <a:endParaRPr lang="cs-CZ" sz="2600" dirty="0">
              <a:solidFill>
                <a:srgbClr val="000000"/>
              </a:solidFill>
              <a:latin typeface="Times New Roman" pitchFamily="18" charset="0"/>
              <a:cs typeface="Times New Roman" pitchFamily="18" charset="0"/>
            </a:endParaRPr>
          </a:p>
          <a:p>
            <a:pPr marL="360000" lvl="1" algn="just">
              <a:lnSpc>
                <a:spcPct val="95000"/>
              </a:lnSpc>
              <a:buClr>
                <a:srgbClr val="000000"/>
              </a:buClr>
              <a:buSzPct val="100000"/>
            </a:pPr>
            <a:r>
              <a:rPr lang="en-US" sz="2600" dirty="0">
                <a:solidFill>
                  <a:srgbClr val="000000"/>
                </a:solidFill>
                <a:latin typeface="Times New Roman" pitchFamily="18" charset="0"/>
                <a:cs typeface="Times New Roman" pitchFamily="18" charset="0"/>
              </a:rPr>
              <a:t>this one subject. </a:t>
            </a:r>
            <a:endParaRPr lang="cs-CZ" sz="2600" dirty="0">
              <a:solidFill>
                <a:srgbClr val="000000"/>
              </a:solidFill>
              <a:latin typeface="Times New Roman" pitchFamily="18" charset="0"/>
              <a:cs typeface="Times New Roman" pitchFamily="18" charset="0"/>
            </a:endParaRPr>
          </a:p>
          <a:p>
            <a:pPr marL="360000" lvl="1" indent="-342900" algn="just">
              <a:lnSpc>
                <a:spcPct val="95000"/>
              </a:lnSpc>
              <a:buClr>
                <a:srgbClr val="000000"/>
              </a:buClr>
              <a:buSzPct val="100000"/>
            </a:pPr>
            <a:endParaRPr lang="en-US" sz="2400" dirty="0">
              <a:solidFill>
                <a:srgbClr val="000000"/>
              </a:solidFill>
              <a:latin typeface="Times New Roman" pitchFamily="18" charset="0"/>
              <a:cs typeface="Times New Roman" pitchFamily="18" charset="0"/>
            </a:endParaRPr>
          </a:p>
          <a:p>
            <a:pPr marL="360000" lvl="1" indent="-342900" algn="ctr">
              <a:lnSpc>
                <a:spcPct val="95000"/>
              </a:lnSpc>
              <a:buClr>
                <a:srgbClr val="000000"/>
              </a:buClr>
              <a:buSzPct val="100000"/>
            </a:pPr>
            <a:r>
              <a:rPr lang="en-US" sz="2800" b="1" dirty="0">
                <a:solidFill>
                  <a:srgbClr val="000000"/>
                </a:solidFill>
                <a:latin typeface="Times New Roman" pitchFamily="18" charset="0"/>
                <a:cs typeface="Times New Roman" pitchFamily="18" charset="0"/>
              </a:rPr>
              <a:t>What would you recommend to him?</a:t>
            </a:r>
          </a:p>
        </p:txBody>
      </p:sp>
    </p:spTree>
    <p:extLst>
      <p:ext uri="{BB962C8B-B14F-4D97-AF65-F5344CB8AC3E}">
        <p14:creationId xmlns:p14="http://schemas.microsoft.com/office/powerpoint/2010/main" val="1504720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Solution</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0" y="857232"/>
            <a:ext cx="8643966" cy="6324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42900" algn="just">
              <a:lnSpc>
                <a:spcPct val="95000"/>
              </a:lnSpc>
              <a:buClr>
                <a:srgbClr val="000000"/>
              </a:buClr>
              <a:buSzPct val="100000"/>
              <a:buFontTx/>
              <a:buChar char="•"/>
            </a:pPr>
            <a:r>
              <a:rPr lang="en-US" dirty="0">
                <a:solidFill>
                  <a:srgbClr val="000000"/>
                </a:solidFill>
                <a:latin typeface="Times New Roman" pitchFamily="18" charset="0"/>
                <a:cs typeface="Times New Roman" pitchFamily="18" charset="0"/>
              </a:rPr>
              <a:t>It</a:t>
            </a:r>
            <a:r>
              <a:rPr lang="en-US" altLang="en-US" dirty="0">
                <a:solidFill>
                  <a:srgbClr val="000000"/>
                </a:solidFill>
                <a:latin typeface="Times New Roman" pitchFamily="18" charset="0"/>
                <a:cs typeface="Times New Roman" pitchFamily="18" charset="0"/>
              </a:rPr>
              <a:t>’</a:t>
            </a:r>
            <a:r>
              <a:rPr lang="en-US" dirty="0">
                <a:solidFill>
                  <a:srgbClr val="000000"/>
                </a:solidFill>
                <a:latin typeface="Times New Roman" pitchFamily="18" charset="0"/>
                <a:cs typeface="Times New Roman" pitchFamily="18" charset="0"/>
              </a:rPr>
              <a:t>s typical international </a:t>
            </a:r>
            <a:r>
              <a:rPr lang="en-US" b="1" dirty="0">
                <a:solidFill>
                  <a:srgbClr val="000000"/>
                </a:solidFill>
                <a:latin typeface="Times New Roman" pitchFamily="18" charset="0"/>
                <a:cs typeface="Times New Roman" pitchFamily="18" charset="0"/>
              </a:rPr>
              <a:t>franc</a:t>
            </a:r>
            <a:r>
              <a:rPr lang="cs-CZ" b="1" dirty="0">
                <a:solidFill>
                  <a:srgbClr val="000000"/>
                </a:solidFill>
                <a:latin typeface="Times New Roman" pitchFamily="18" charset="0"/>
                <a:cs typeface="Times New Roman" pitchFamily="18" charset="0"/>
              </a:rPr>
              <a:t>h</a:t>
            </a:r>
            <a:r>
              <a:rPr lang="en-US" b="1" dirty="0" err="1">
                <a:solidFill>
                  <a:srgbClr val="000000"/>
                </a:solidFill>
                <a:latin typeface="Times New Roman" pitchFamily="18" charset="0"/>
                <a:cs typeface="Times New Roman" pitchFamily="18" charset="0"/>
              </a:rPr>
              <a:t>ising</a:t>
            </a:r>
            <a:r>
              <a:rPr lang="en-US" b="1" dirty="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 case. According to trader</a:t>
            </a:r>
            <a:r>
              <a:rPr lang="en-US" altLang="en-US" dirty="0">
                <a:solidFill>
                  <a:srgbClr val="000000"/>
                </a:solidFill>
                <a:latin typeface="Times New Roman" pitchFamily="18" charset="0"/>
                <a:cs typeface="Times New Roman" pitchFamily="18" charset="0"/>
              </a:rPr>
              <a:t>’</a:t>
            </a:r>
            <a:r>
              <a:rPr lang="en-US" dirty="0">
                <a:solidFill>
                  <a:srgbClr val="000000"/>
                </a:solidFill>
                <a:latin typeface="Times New Roman" pitchFamily="18" charset="0"/>
                <a:cs typeface="Times New Roman" pitchFamily="18" charset="0"/>
              </a:rPr>
              <a:t>s demands to provide technological procedures, employee training etc. it</a:t>
            </a:r>
            <a:r>
              <a:rPr lang="en-US" altLang="en-US" dirty="0">
                <a:solidFill>
                  <a:srgbClr val="000000"/>
                </a:solidFill>
                <a:latin typeface="Times New Roman" pitchFamily="18" charset="0"/>
                <a:cs typeface="Times New Roman" pitchFamily="18" charset="0"/>
              </a:rPr>
              <a:t>’</a:t>
            </a:r>
            <a:r>
              <a:rPr lang="en-US" dirty="0">
                <a:solidFill>
                  <a:srgbClr val="000000"/>
                </a:solidFill>
                <a:latin typeface="Times New Roman" pitchFamily="18" charset="0"/>
                <a:cs typeface="Times New Roman" pitchFamily="18" charset="0"/>
              </a:rPr>
              <a:t>s obviously </a:t>
            </a:r>
            <a:r>
              <a:rPr lang="en-US" b="1" dirty="0">
                <a:solidFill>
                  <a:srgbClr val="000000"/>
                </a:solidFill>
                <a:latin typeface="Times New Roman" pitchFamily="18" charset="0"/>
                <a:cs typeface="Times New Roman" pitchFamily="18" charset="0"/>
              </a:rPr>
              <a:t>business format franchising in service franchising form. </a:t>
            </a:r>
            <a:endParaRPr lang="cs-CZ" b="1" dirty="0">
              <a:solidFill>
                <a:srgbClr val="000000"/>
              </a:solidFill>
              <a:latin typeface="Times New Roman" pitchFamily="18" charset="0"/>
              <a:cs typeface="Times New Roman" pitchFamily="18" charset="0"/>
            </a:endParaRPr>
          </a:p>
          <a:p>
            <a:pPr lvl="1" indent="-342900" algn="just">
              <a:lnSpc>
                <a:spcPct val="95000"/>
              </a:lnSpc>
              <a:buClr>
                <a:srgbClr val="000000"/>
              </a:buClr>
              <a:buSzPct val="100000"/>
              <a:buNone/>
            </a:pPr>
            <a:endParaRPr lang="en-US" dirty="0">
              <a:solidFill>
                <a:srgbClr val="000000"/>
              </a:solidFill>
              <a:latin typeface="Times New Roman" pitchFamily="18" charset="0"/>
              <a:cs typeface="Times New Roman" pitchFamily="18" charset="0"/>
            </a:endParaRPr>
          </a:p>
          <a:p>
            <a:pPr lvl="1" indent="-342900" algn="just">
              <a:lnSpc>
                <a:spcPct val="95000"/>
              </a:lnSpc>
              <a:buClr>
                <a:srgbClr val="000000"/>
              </a:buClr>
              <a:buSzPct val="100000"/>
              <a:buFontTx/>
              <a:buChar char="•"/>
            </a:pPr>
            <a:r>
              <a:rPr lang="en-US" dirty="0">
                <a:solidFill>
                  <a:srgbClr val="000000"/>
                </a:solidFill>
                <a:latin typeface="Times New Roman" pitchFamily="18" charset="0"/>
                <a:cs typeface="Times New Roman" pitchFamily="18" charset="0"/>
              </a:rPr>
              <a:t>It</a:t>
            </a:r>
            <a:r>
              <a:rPr lang="en-US" altLang="en-US" dirty="0">
                <a:solidFill>
                  <a:srgbClr val="000000"/>
                </a:solidFill>
                <a:latin typeface="Times New Roman" pitchFamily="18" charset="0"/>
                <a:cs typeface="Times New Roman" pitchFamily="18" charset="0"/>
              </a:rPr>
              <a:t>’</a:t>
            </a:r>
            <a:r>
              <a:rPr lang="en-US" dirty="0">
                <a:solidFill>
                  <a:srgbClr val="000000"/>
                </a:solidFill>
                <a:latin typeface="Times New Roman" pitchFamily="18" charset="0"/>
                <a:cs typeface="Times New Roman" pitchFamily="18" charset="0"/>
              </a:rPr>
              <a:t>s recommended to use </a:t>
            </a:r>
            <a:r>
              <a:rPr lang="en-US" b="1" dirty="0">
                <a:solidFill>
                  <a:srgbClr val="000000"/>
                </a:solidFill>
                <a:latin typeface="Times New Roman" pitchFamily="18" charset="0"/>
                <a:cs typeface="Times New Roman" pitchFamily="18" charset="0"/>
              </a:rPr>
              <a:t>master franchising </a:t>
            </a:r>
            <a:r>
              <a:rPr lang="en-US" dirty="0">
                <a:solidFill>
                  <a:srgbClr val="000000"/>
                </a:solidFill>
                <a:latin typeface="Times New Roman" pitchFamily="18" charset="0"/>
                <a:cs typeface="Times New Roman" pitchFamily="18" charset="0"/>
              </a:rPr>
              <a:t>because one subject is responsible for coordination of all receivers of franchise. In master franchising contracts is also possible to </a:t>
            </a:r>
            <a:r>
              <a:rPr lang="en-US" u="sng" dirty="0">
                <a:solidFill>
                  <a:srgbClr val="000000"/>
                </a:solidFill>
                <a:latin typeface="Times New Roman" pitchFamily="18" charset="0"/>
                <a:cs typeface="Times New Roman" pitchFamily="18" charset="0"/>
              </a:rPr>
              <a:t>incorporate as attachment </a:t>
            </a:r>
            <a:r>
              <a:rPr lang="en-US" b="1" dirty="0">
                <a:solidFill>
                  <a:srgbClr val="000000"/>
                </a:solidFill>
                <a:latin typeface="Times New Roman" pitchFamily="18" charset="0"/>
                <a:cs typeface="Times New Roman" pitchFamily="18" charset="0"/>
              </a:rPr>
              <a:t>unit sample of franchising contract </a:t>
            </a:r>
            <a:r>
              <a:rPr lang="en-US" dirty="0">
                <a:solidFill>
                  <a:srgbClr val="000000"/>
                </a:solidFill>
                <a:latin typeface="Times New Roman" pitchFamily="18" charset="0"/>
                <a:cs typeface="Times New Roman" pitchFamily="18" charset="0"/>
              </a:rPr>
              <a:t>which master franchisor will use for concluding with franchise receivers. </a:t>
            </a:r>
          </a:p>
          <a:p>
            <a:pPr marL="285750" indent="-285750" algn="just" eaLnBrk="1" hangingPunct="1">
              <a:spcBef>
                <a:spcPct val="0"/>
              </a:spcBef>
              <a:buNone/>
              <a:defRPr/>
            </a:pPr>
            <a:endParaRPr lang="en-GB" altLang="cs-CZ" sz="2400" dirty="0">
              <a:latin typeface="Times New Roman" pitchFamily="18" charset="0"/>
              <a:ea typeface="Arial" charset="0"/>
              <a:cs typeface="Times New Roman" pitchFamily="18" charset="0"/>
            </a:endParaRPr>
          </a:p>
          <a:p>
            <a:pPr algn="just" eaLnBrk="1" hangingPunct="1">
              <a:spcBef>
                <a:spcPct val="0"/>
              </a:spcBef>
              <a:buFont typeface="Arial" panose="020B0604020202020204" pitchFamily="34" charset="0"/>
              <a:buNone/>
              <a:defRPr/>
            </a:pPr>
            <a:endParaRPr lang="en-GB" altLang="cs-CZ" sz="24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600" b="1" dirty="0" err="1">
                <a:solidFill>
                  <a:schemeClr val="bg1"/>
                </a:solidFill>
                <a:latin typeface="Times New Roman" pitchFamily="18" charset="0"/>
                <a:ea typeface="ＭＳ Ｐゴシック" pitchFamily="34" charset="-128"/>
                <a:cs typeface="Times New Roman" pitchFamily="18" charset="0"/>
              </a:rPr>
              <a:t>International</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distributorship</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contract</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857232"/>
            <a:ext cx="8477250" cy="5627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a:lnSpc>
                <a:spcPct val="95000"/>
              </a:lnSpc>
              <a:buClr>
                <a:srgbClr val="000000"/>
              </a:buClr>
              <a:buSzPct val="100000"/>
              <a:buFontTx/>
              <a:buChar char="•"/>
              <a:defRPr/>
            </a:pPr>
            <a:r>
              <a:rPr lang="cs-CZ" sz="2200" dirty="0" err="1">
                <a:solidFill>
                  <a:srgbClr val="000000"/>
                </a:solidFill>
                <a:latin typeface="Times New Roman" pitchFamily="18" charset="0"/>
                <a:cs typeface="Times New Roman" pitchFamily="18" charset="0"/>
              </a:rPr>
              <a:t>Method</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of</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selling</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goods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abroad</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which</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is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one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of</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the</a:t>
            </a:r>
            <a:r>
              <a:rPr lang="cs-CZ" sz="2200" dirty="0">
                <a:solidFill>
                  <a:srgbClr val="000000"/>
                </a:solidFill>
                <a:latin typeface="Times New Roman" pitchFamily="18" charset="0"/>
                <a:cs typeface="Times New Roman" pitchFamily="18" charset="0"/>
              </a:rPr>
              <a:t> most </a:t>
            </a:r>
            <a:r>
              <a:rPr lang="cs-CZ" sz="2200" dirty="0" err="1">
                <a:solidFill>
                  <a:srgbClr val="000000"/>
                </a:solidFill>
                <a:latin typeface="Times New Roman" pitchFamily="18" charset="0"/>
                <a:cs typeface="Times New Roman" pitchFamily="18" charset="0"/>
              </a:rPr>
              <a:t>widespread</a:t>
            </a:r>
            <a:endParaRPr lang="cs-CZ" sz="2200" dirty="0">
              <a:solidFill>
                <a:srgbClr val="000000"/>
              </a:solidFill>
              <a:latin typeface="Times New Roman" pitchFamily="18" charset="0"/>
              <a:cs typeface="Times New Roman" pitchFamily="18" charset="0"/>
            </a:endParaRPr>
          </a:p>
          <a:p>
            <a:pPr marL="514350" lvl="2" indent="0">
              <a:lnSpc>
                <a:spcPct val="95000"/>
              </a:lnSpc>
              <a:buClr>
                <a:srgbClr val="000000"/>
              </a:buClr>
              <a:buSzPct val="100000"/>
              <a:defRPr/>
            </a:pPr>
            <a:endParaRPr lang="cs-CZ" sz="2200" dirty="0">
              <a:solidFill>
                <a:srgbClr val="000000"/>
              </a:solidFill>
              <a:latin typeface="Times New Roman" pitchFamily="18" charset="0"/>
              <a:cs typeface="Times New Roman" pitchFamily="18" charset="0"/>
            </a:endParaRPr>
          </a:p>
          <a:p>
            <a:pPr marL="360000" lvl="2" indent="0">
              <a:lnSpc>
                <a:spcPct val="95000"/>
              </a:lnSpc>
              <a:buClr>
                <a:srgbClr val="000000"/>
              </a:buClr>
              <a:buSzPct val="100000"/>
              <a:buNone/>
              <a:defRPr/>
            </a:pPr>
            <a:r>
              <a:rPr lang="cs-CZ" sz="2200" b="1" u="sng" dirty="0">
                <a:solidFill>
                  <a:srgbClr val="000000"/>
                </a:solidFill>
                <a:latin typeface="Times New Roman" pitchFamily="18" charset="0"/>
                <a:cs typeface="Times New Roman" pitchFamily="18" charset="0"/>
              </a:rPr>
              <a:t>2 </a:t>
            </a:r>
            <a:r>
              <a:rPr lang="cs-CZ" sz="2200" b="1" u="sng" dirty="0" err="1">
                <a:solidFill>
                  <a:srgbClr val="000000"/>
                </a:solidFill>
                <a:latin typeface="Times New Roman" pitchFamily="18" charset="0"/>
                <a:cs typeface="Times New Roman" pitchFamily="18" charset="0"/>
              </a:rPr>
              <a:t>components</a:t>
            </a:r>
            <a:endParaRPr lang="cs-CZ" sz="2200" b="1" u="sng" dirty="0">
              <a:solidFill>
                <a:srgbClr val="000000"/>
              </a:solidFill>
              <a:latin typeface="Times New Roman" pitchFamily="18" charset="0"/>
              <a:cs typeface="Times New Roman" pitchFamily="18" charset="0"/>
            </a:endParaRPr>
          </a:p>
          <a:p>
            <a:pPr marL="977265" lvl="2" indent="-462915">
              <a:lnSpc>
                <a:spcPct val="95000"/>
              </a:lnSpc>
              <a:buClr>
                <a:srgbClr val="000000"/>
              </a:buClr>
              <a:buSzPct val="100000"/>
              <a:buFontTx/>
              <a:buAutoNum type="arabicPeriod"/>
              <a:defRPr/>
            </a:pPr>
            <a:r>
              <a:rPr lang="cs-CZ" sz="2200" dirty="0" err="1">
                <a:solidFill>
                  <a:srgbClr val="000000"/>
                </a:solidFill>
                <a:latin typeface="Times New Roman" pitchFamily="18" charset="0"/>
                <a:cs typeface="Times New Roman" pitchFamily="18" charset="0"/>
              </a:rPr>
              <a:t>long</a:t>
            </a:r>
            <a:r>
              <a:rPr lang="cs-CZ" sz="2200" dirty="0">
                <a:solidFill>
                  <a:srgbClr val="000000"/>
                </a:solidFill>
                <a:latin typeface="Times New Roman" pitchFamily="18" charset="0"/>
                <a:cs typeface="Times New Roman" pitchFamily="18" charset="0"/>
              </a:rPr>
              <a:t>-term </a:t>
            </a:r>
            <a:r>
              <a:rPr lang="cs-CZ" sz="2200" dirty="0" err="1">
                <a:solidFill>
                  <a:srgbClr val="000000"/>
                </a:solidFill>
                <a:latin typeface="Times New Roman" pitchFamily="18" charset="0"/>
                <a:cs typeface="Times New Roman" pitchFamily="18" charset="0"/>
              </a:rPr>
              <a:t>general</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contract</a:t>
            </a:r>
            <a:endParaRPr lang="cs-CZ" sz="2200" dirty="0">
              <a:solidFill>
                <a:srgbClr val="000000"/>
              </a:solidFill>
              <a:latin typeface="Times New Roman" pitchFamily="18" charset="0"/>
              <a:cs typeface="Times New Roman" pitchFamily="18" charset="0"/>
            </a:endParaRPr>
          </a:p>
          <a:p>
            <a:pPr marL="1285875" lvl="3" indent="-411480">
              <a:lnSpc>
                <a:spcPct val="95000"/>
              </a:lnSpc>
              <a:buClr>
                <a:srgbClr val="000000"/>
              </a:buClr>
              <a:buSzPct val="100000"/>
              <a:buFont typeface="Arial" pitchFamily="34" charset="0"/>
              <a:buChar char="•"/>
              <a:defRPr/>
            </a:pPr>
            <a:r>
              <a:rPr lang="cs-CZ" sz="2200" dirty="0" err="1">
                <a:solidFill>
                  <a:srgbClr val="000000"/>
                </a:solidFill>
                <a:latin typeface="Times New Roman" pitchFamily="18" charset="0"/>
                <a:cs typeface="Times New Roman" pitchFamily="18" charset="0"/>
              </a:rPr>
              <a:t>defines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rules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between</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contractors</a:t>
            </a:r>
            <a:endParaRPr lang="cs-CZ" sz="2200" dirty="0">
              <a:solidFill>
                <a:srgbClr val="000000"/>
              </a:solidFill>
              <a:latin typeface="Times New Roman" pitchFamily="18" charset="0"/>
              <a:cs typeface="Times New Roman" pitchFamily="18" charset="0"/>
            </a:endParaRPr>
          </a:p>
          <a:p>
            <a:pPr marL="1285875" lvl="3" indent="-411480">
              <a:lnSpc>
                <a:spcPct val="95000"/>
              </a:lnSpc>
              <a:buClr>
                <a:srgbClr val="000000"/>
              </a:buClr>
              <a:buSzPct val="100000"/>
              <a:buFont typeface="Arial" pitchFamily="34" charset="0"/>
              <a:buChar char="•"/>
              <a:defRPr/>
            </a:pPr>
            <a:r>
              <a:rPr lang="cs-CZ" sz="2200" dirty="0" err="1">
                <a:solidFill>
                  <a:srgbClr val="000000"/>
                </a:solidFill>
                <a:latin typeface="Times New Roman" pitchFamily="18" charset="0"/>
                <a:cs typeface="Times New Roman" pitchFamily="18" charset="0"/>
              </a:rPr>
              <a:t>regulates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cooperation</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and</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contract</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of</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purchase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clause</a:t>
            </a:r>
            <a:endParaRPr lang="cs-CZ" sz="2200" dirty="0">
              <a:solidFill>
                <a:srgbClr val="000000"/>
              </a:solidFill>
              <a:latin typeface="Times New Roman" pitchFamily="18" charset="0"/>
              <a:cs typeface="Times New Roman" pitchFamily="18" charset="0"/>
            </a:endParaRPr>
          </a:p>
          <a:p>
            <a:pPr marL="1285875" lvl="3" indent="-411480">
              <a:lnSpc>
                <a:spcPct val="95000"/>
              </a:lnSpc>
              <a:buClr>
                <a:srgbClr val="000000"/>
              </a:buClr>
              <a:buSzPct val="100000"/>
              <a:buFont typeface="Arial" pitchFamily="34" charset="0"/>
              <a:buChar char="•"/>
              <a:defRPr/>
            </a:pPr>
            <a:r>
              <a:rPr lang="cs-CZ" sz="2200" dirty="0" err="1">
                <a:solidFill>
                  <a:srgbClr val="000000"/>
                </a:solidFill>
                <a:latin typeface="Times New Roman" pitchFamily="18" charset="0"/>
                <a:cs typeface="Times New Roman" pitchFamily="18" charset="0"/>
              </a:rPr>
              <a:t>Clauses</a:t>
            </a:r>
            <a:r>
              <a:rPr lang="cs-CZ" sz="2200" dirty="0">
                <a:solidFill>
                  <a:srgbClr val="000000"/>
                </a:solidFill>
                <a:latin typeface="Times New Roman" pitchFamily="18" charset="0"/>
                <a:cs typeface="Times New Roman" pitchFamily="18" charset="0"/>
              </a:rPr>
              <a:t> are </a:t>
            </a:r>
            <a:r>
              <a:rPr lang="cs-CZ" sz="2200" dirty="0" err="1">
                <a:solidFill>
                  <a:srgbClr val="000000"/>
                </a:solidFill>
                <a:latin typeface="Times New Roman" pitchFamily="18" charset="0"/>
                <a:cs typeface="Times New Roman" pitchFamily="18" charset="0"/>
              </a:rPr>
              <a:t>applied</a:t>
            </a:r>
            <a:r>
              <a:rPr lang="cs-CZ" sz="2200" dirty="0">
                <a:solidFill>
                  <a:srgbClr val="000000"/>
                </a:solidFill>
                <a:latin typeface="Times New Roman" pitchFamily="18" charset="0"/>
                <a:cs typeface="Times New Roman" pitchFamily="18" charset="0"/>
              </a:rPr>
              <a:t> to </a:t>
            </a:r>
            <a:r>
              <a:rPr lang="cs-CZ" sz="2200" dirty="0" err="1">
                <a:solidFill>
                  <a:srgbClr val="000000"/>
                </a:solidFill>
                <a:latin typeface="Times New Roman" pitchFamily="18" charset="0"/>
                <a:cs typeface="Times New Roman" pitchFamily="18" charset="0"/>
              </a:rPr>
              <a:t>all</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contracts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which</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will</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be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made</a:t>
            </a:r>
            <a:r>
              <a:rPr lang="cs-CZ" sz="2200" dirty="0">
                <a:solidFill>
                  <a:srgbClr val="000000"/>
                </a:solidFill>
                <a:latin typeface="Times New Roman" pitchFamily="18" charset="0"/>
                <a:cs typeface="Times New Roman" pitchFamily="18" charset="0"/>
              </a:rPr>
              <a:t> in </a:t>
            </a:r>
            <a:r>
              <a:rPr lang="cs-CZ" sz="2200" dirty="0" err="1">
                <a:solidFill>
                  <a:srgbClr val="000000"/>
                </a:solidFill>
                <a:latin typeface="Times New Roman" pitchFamily="18" charset="0"/>
                <a:cs typeface="Times New Roman" pitchFamily="18" charset="0"/>
              </a:rPr>
              <a:t>future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without</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being</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mentioned</a:t>
            </a:r>
            <a:r>
              <a:rPr lang="cs-CZ" sz="2200" dirty="0">
                <a:solidFill>
                  <a:srgbClr val="000000"/>
                </a:solidFill>
                <a:latin typeface="Times New Roman" pitchFamily="18" charset="0"/>
                <a:cs typeface="Times New Roman" pitchFamily="18" charset="0"/>
              </a:rPr>
              <a:t> in </a:t>
            </a:r>
            <a:r>
              <a:rPr lang="cs-CZ" sz="2200" dirty="0" err="1">
                <a:solidFill>
                  <a:srgbClr val="000000"/>
                </a:solidFill>
                <a:latin typeface="Times New Roman" pitchFamily="18" charset="0"/>
                <a:cs typeface="Times New Roman" pitchFamily="18" charset="0"/>
              </a:rPr>
              <a:t>those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component</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contracts</a:t>
            </a:r>
            <a:endParaRPr lang="cs-CZ" sz="2200" dirty="0">
              <a:solidFill>
                <a:srgbClr val="000000"/>
              </a:solidFill>
              <a:latin typeface="Times New Roman" pitchFamily="18" charset="0"/>
              <a:cs typeface="Times New Roman" pitchFamily="18" charset="0"/>
            </a:endParaRPr>
          </a:p>
          <a:p>
            <a:pPr marL="1697355" lvl="4" indent="-411480">
              <a:lnSpc>
                <a:spcPct val="95000"/>
              </a:lnSpc>
              <a:buClr>
                <a:srgbClr val="000000"/>
              </a:buClr>
              <a:buSzPct val="100000"/>
              <a:buFont typeface="Arial" pitchFamily="34" charset="0"/>
              <a:buChar char="•"/>
              <a:defRPr/>
            </a:pPr>
            <a:r>
              <a:rPr lang="cs-CZ" sz="2200" dirty="0" err="1">
                <a:solidFill>
                  <a:srgbClr val="000000"/>
                </a:solidFill>
                <a:latin typeface="Times New Roman" pitchFamily="18" charset="0"/>
                <a:cs typeface="Times New Roman" pitchFamily="18" charset="0"/>
              </a:rPr>
              <a:t>Improves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communication</a:t>
            </a:r>
            <a:r>
              <a:rPr lang="cs-CZ" sz="2200" dirty="0">
                <a:solidFill>
                  <a:srgbClr val="000000"/>
                </a:solidFill>
                <a:latin typeface="Times New Roman" pitchFamily="18" charset="0"/>
                <a:cs typeface="Times New Roman" pitchFamily="18" charset="0"/>
              </a:rPr>
              <a:t>, flexibility, </a:t>
            </a:r>
            <a:r>
              <a:rPr lang="cs-CZ" sz="2200" dirty="0" err="1">
                <a:solidFill>
                  <a:srgbClr val="000000"/>
                </a:solidFill>
                <a:latin typeface="Times New Roman" pitchFamily="18" charset="0"/>
                <a:cs typeface="Times New Roman" pitchFamily="18" charset="0"/>
              </a:rPr>
              <a:t>informality</a:t>
            </a:r>
            <a:endParaRPr lang="cs-CZ" sz="2200" dirty="0">
              <a:solidFill>
                <a:srgbClr val="000000"/>
              </a:solidFill>
              <a:latin typeface="Times New Roman" pitchFamily="18" charset="0"/>
              <a:cs typeface="Times New Roman" pitchFamily="18" charset="0"/>
            </a:endParaRPr>
          </a:p>
          <a:p>
            <a:pPr marL="1285875" lvl="3" indent="-411480">
              <a:lnSpc>
                <a:spcPct val="95000"/>
              </a:lnSpc>
              <a:buClr>
                <a:srgbClr val="000000"/>
              </a:buClr>
              <a:buSzPct val="100000"/>
              <a:buFont typeface="Arial" pitchFamily="34" charset="0"/>
              <a:buChar char="•"/>
              <a:defRPr/>
            </a:pPr>
            <a:endParaRPr lang="cs-CZ" sz="2200" dirty="0">
              <a:solidFill>
                <a:srgbClr val="000000"/>
              </a:solidFill>
              <a:latin typeface="Times New Roman" pitchFamily="18" charset="0"/>
              <a:cs typeface="Times New Roman" pitchFamily="18" charset="0"/>
            </a:endParaRPr>
          </a:p>
          <a:p>
            <a:pPr marL="977265" lvl="2" indent="-462915">
              <a:lnSpc>
                <a:spcPct val="95000"/>
              </a:lnSpc>
              <a:buClr>
                <a:srgbClr val="000000"/>
              </a:buClr>
              <a:buSzPct val="100000"/>
              <a:buFontTx/>
              <a:buAutoNum type="arabicPeriod"/>
              <a:defRPr/>
            </a:pPr>
            <a:r>
              <a:rPr lang="cs-CZ" sz="2200" dirty="0" err="1">
                <a:solidFill>
                  <a:srgbClr val="000000"/>
                </a:solidFill>
                <a:latin typeface="Times New Roman" pitchFamily="18" charset="0"/>
                <a:cs typeface="Times New Roman" pitchFamily="18" charset="0"/>
              </a:rPr>
              <a:t>Particular</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contracts</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of</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purchase</a:t>
            </a:r>
            <a:endParaRPr lang="cs-CZ" sz="2200" dirty="0">
              <a:solidFill>
                <a:srgbClr val="000000"/>
              </a:solidFill>
              <a:latin typeface="Times New Roman" pitchFamily="18" charset="0"/>
              <a:cs typeface="Times New Roman" pitchFamily="18" charset="0"/>
            </a:endParaRPr>
          </a:p>
          <a:p>
            <a:pPr marL="1337310" lvl="3" indent="-462915">
              <a:lnSpc>
                <a:spcPct val="95000"/>
              </a:lnSpc>
              <a:buClr>
                <a:srgbClr val="000000"/>
              </a:buClr>
              <a:buSzPct val="100000"/>
              <a:buFont typeface="Arial" pitchFamily="34" charset="0"/>
              <a:buChar char="•"/>
              <a:defRPr/>
            </a:pPr>
            <a:r>
              <a:rPr lang="cs-CZ" sz="2200" dirty="0" err="1">
                <a:solidFill>
                  <a:srgbClr val="000000"/>
                </a:solidFill>
                <a:latin typeface="Times New Roman" pitchFamily="18" charset="0"/>
                <a:cs typeface="Times New Roman" pitchFamily="18" charset="0"/>
              </a:rPr>
              <a:t>Made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informally</a:t>
            </a:r>
            <a:r>
              <a:rPr lang="cs-CZ" sz="2200" dirty="0">
                <a:solidFill>
                  <a:srgbClr val="000000"/>
                </a:solidFill>
                <a:latin typeface="Times New Roman" pitchFamily="18" charset="0"/>
                <a:cs typeface="Times New Roman" pitchFamily="18" charset="0"/>
              </a:rPr>
              <a:t> ( </a:t>
            </a:r>
            <a:r>
              <a:rPr lang="cs-CZ" sz="2200" dirty="0" err="1">
                <a:solidFill>
                  <a:srgbClr val="000000"/>
                </a:solidFill>
                <a:latin typeface="Times New Roman" pitchFamily="18" charset="0"/>
                <a:cs typeface="Times New Roman" pitchFamily="18" charset="0"/>
              </a:rPr>
              <a:t>booking</a:t>
            </a:r>
            <a:r>
              <a:rPr lang="cs-CZ" sz="2200" dirty="0">
                <a:solidFill>
                  <a:srgbClr val="000000"/>
                </a:solidFill>
                <a:latin typeface="Times New Roman" pitchFamily="18" charset="0"/>
                <a:cs typeface="Times New Roman" pitchFamily="18" charset="0"/>
              </a:rPr>
              <a:t> via fax, </a:t>
            </a:r>
            <a:r>
              <a:rPr lang="cs-CZ" sz="2200" dirty="0" err="1">
                <a:solidFill>
                  <a:srgbClr val="000000"/>
                </a:solidFill>
                <a:latin typeface="Times New Roman" pitchFamily="18" charset="0"/>
                <a:cs typeface="Times New Roman" pitchFamily="18" charset="0"/>
              </a:rPr>
              <a:t>electronically</a:t>
            </a:r>
            <a:r>
              <a:rPr lang="cs-CZ" sz="2200" dirty="0">
                <a:solidFill>
                  <a:srgbClr val="000000"/>
                </a:solidFill>
                <a:latin typeface="Times New Roman" pitchFamily="18" charset="0"/>
                <a:cs typeface="Times New Roman" pitchFamily="18" charset="0"/>
              </a:rPr>
              <a:t>, by </a:t>
            </a:r>
            <a:r>
              <a:rPr lang="cs-CZ" sz="2200" dirty="0" err="1">
                <a:solidFill>
                  <a:srgbClr val="000000"/>
                </a:solidFill>
                <a:latin typeface="Times New Roman" pitchFamily="18" charset="0"/>
                <a:cs typeface="Times New Roman" pitchFamily="18" charset="0"/>
              </a:rPr>
              <a:t>telephone</a:t>
            </a:r>
            <a:r>
              <a:rPr lang="cs-CZ" sz="2200" dirty="0">
                <a:solidFill>
                  <a:srgbClr val="000000"/>
                </a:solidFill>
                <a:latin typeface="Times New Roman" pitchFamily="18" charset="0"/>
                <a:cs typeface="Times New Roman" pitchFamily="18" charset="0"/>
              </a:rPr>
              <a:t>) </a:t>
            </a:r>
            <a:endParaRPr lang="en-US" sz="2200" dirty="0">
              <a:solidFill>
                <a:srgbClr val="000000"/>
              </a:solidFill>
              <a:latin typeface="Times New Roman" pitchFamily="18" charset="0"/>
              <a:cs typeface="Times New Roman" pitchFamily="18" charset="0"/>
            </a:endParaRPr>
          </a:p>
          <a:p>
            <a:pPr marL="285750" indent="-285750" eaLnBrk="1" hangingPunct="1">
              <a:spcBef>
                <a:spcPct val="0"/>
              </a:spcBef>
              <a:buNone/>
              <a:defRPr/>
            </a:pPr>
            <a:endParaRPr lang="en-GB" altLang="cs-CZ" sz="2200"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800" b="1" u="sng" dirty="0" err="1">
                <a:solidFill>
                  <a:schemeClr val="bg1"/>
                </a:solidFill>
                <a:latin typeface="Times New Roman" pitchFamily="18" charset="0"/>
                <a:cs typeface="Times New Roman" pitchFamily="18" charset="0"/>
              </a:rPr>
              <a:t>Usual</a:t>
            </a:r>
            <a:r>
              <a:rPr lang="cs-CZ" sz="2800" b="1" u="sng" dirty="0">
                <a:solidFill>
                  <a:schemeClr val="bg1"/>
                </a:solidFill>
                <a:latin typeface="Times New Roman" pitchFamily="18" charset="0"/>
                <a:cs typeface="Times New Roman" pitchFamily="18" charset="0"/>
              </a:rPr>
              <a:t> text </a:t>
            </a:r>
            <a:r>
              <a:rPr lang="cs-CZ" sz="2800" b="1" u="sng" dirty="0" err="1">
                <a:solidFill>
                  <a:schemeClr val="bg1"/>
                </a:solidFill>
                <a:latin typeface="Times New Roman" pitchFamily="18" charset="0"/>
                <a:cs typeface="Times New Roman" pitchFamily="18" charset="0"/>
              </a:rPr>
              <a:t>given</a:t>
            </a:r>
            <a:r>
              <a:rPr lang="cs-CZ" sz="2800" b="1" u="sng" dirty="0">
                <a:solidFill>
                  <a:schemeClr val="bg1"/>
                </a:solidFill>
                <a:latin typeface="Times New Roman" pitchFamily="18" charset="0"/>
                <a:cs typeface="Times New Roman" pitchFamily="18" charset="0"/>
              </a:rPr>
              <a:t> by </a:t>
            </a:r>
            <a:r>
              <a:rPr lang="cs-CZ" sz="2800" b="1" u="sng" dirty="0" err="1">
                <a:solidFill>
                  <a:schemeClr val="bg1"/>
                </a:solidFill>
                <a:latin typeface="Times New Roman" pitchFamily="18" charset="0"/>
                <a:cs typeface="Times New Roman" pitchFamily="18" charset="0"/>
              </a:rPr>
              <a:t>international</a:t>
            </a:r>
            <a:r>
              <a:rPr lang="cs-CZ" sz="2800" b="1" u="sng" dirty="0">
                <a:solidFill>
                  <a:schemeClr val="bg1"/>
                </a:solidFill>
                <a:latin typeface="Times New Roman" pitchFamily="18" charset="0"/>
                <a:cs typeface="Times New Roman" pitchFamily="18" charset="0"/>
              </a:rPr>
              <a:t> </a:t>
            </a:r>
            <a:r>
              <a:rPr lang="cs-CZ" sz="2800" b="1" u="sng" dirty="0" err="1">
                <a:solidFill>
                  <a:schemeClr val="bg1"/>
                </a:solidFill>
                <a:latin typeface="Times New Roman" pitchFamily="18" charset="0"/>
                <a:cs typeface="Times New Roman" pitchFamily="18" charset="0"/>
              </a:rPr>
              <a:t>practice</a:t>
            </a:r>
            <a:r>
              <a:rPr lang="cs-CZ" sz="2800" b="1" u="sng" dirty="0">
                <a:solidFill>
                  <a:schemeClr val="bg1"/>
                </a:solidFill>
                <a:latin typeface="Times New Roman" pitchFamily="18" charset="0"/>
                <a:cs typeface="Times New Roman" pitchFamily="18" charset="0"/>
              </a:rPr>
              <a:t> </a:t>
            </a:r>
            <a:r>
              <a:rPr lang="cs-CZ" sz="2800" b="1" u="sng" dirty="0" err="1">
                <a:solidFill>
                  <a:schemeClr val="bg1"/>
                </a:solidFill>
                <a:latin typeface="Times New Roman" pitchFamily="18" charset="0"/>
                <a:cs typeface="Times New Roman" pitchFamily="18" charset="0"/>
              </a:rPr>
              <a:t>of</a:t>
            </a:r>
            <a:r>
              <a:rPr lang="cs-CZ" sz="2800" b="1" u="sng" dirty="0">
                <a:solidFill>
                  <a:schemeClr val="bg1"/>
                </a:solidFill>
                <a:latin typeface="Times New Roman" pitchFamily="18" charset="0"/>
                <a:cs typeface="Times New Roman" pitchFamily="18" charset="0"/>
              </a:rPr>
              <a:t> </a:t>
            </a:r>
            <a:r>
              <a:rPr lang="cs-CZ" sz="2800" b="1" u="sng" dirty="0" err="1">
                <a:solidFill>
                  <a:schemeClr val="bg1"/>
                </a:solidFill>
                <a:latin typeface="Times New Roman" pitchFamily="18" charset="0"/>
                <a:cs typeface="Times New Roman" pitchFamily="18" charset="0"/>
              </a:rPr>
              <a:t>the</a:t>
            </a:r>
            <a:r>
              <a:rPr lang="cs-CZ" sz="2800" b="1" u="sng" dirty="0">
                <a:solidFill>
                  <a:schemeClr val="bg1"/>
                </a:solidFill>
                <a:latin typeface="Times New Roman" pitchFamily="18" charset="0"/>
                <a:cs typeface="Times New Roman" pitchFamily="18" charset="0"/>
              </a:rPr>
              <a:t> </a:t>
            </a:r>
            <a:r>
              <a:rPr lang="cs-CZ" sz="2800" b="1" u="sng" dirty="0" err="1">
                <a:solidFill>
                  <a:schemeClr val="bg1"/>
                </a:solidFill>
                <a:latin typeface="Times New Roman" pitchFamily="18" charset="0"/>
                <a:cs typeface="Times New Roman" pitchFamily="18" charset="0"/>
              </a:rPr>
              <a:t>trade</a:t>
            </a:r>
            <a:r>
              <a:rPr lang="cs-CZ" sz="2800" b="1" dirty="0">
                <a:solidFill>
                  <a:schemeClr val="bg1"/>
                </a:solidFill>
                <a:latin typeface="Times New Roman" pitchFamily="18" charset="0"/>
                <a:cs typeface="Times New Roman" pitchFamily="18" charset="0"/>
              </a:rPr>
              <a:t> </a:t>
            </a:r>
            <a:r>
              <a:rPr lang="cs-CZ" sz="1600" b="1" dirty="0">
                <a:solidFill>
                  <a:schemeClr val="bg1"/>
                </a:solidFill>
                <a:latin typeface="Times New Roman" pitchFamily="18" charset="0"/>
                <a:cs typeface="Times New Roman" pitchFamily="18" charset="0"/>
              </a:rPr>
              <a:t>- </a:t>
            </a:r>
            <a:endParaRPr lang="en-GB" sz="2800" b="1" dirty="0">
              <a:solidFill>
                <a:schemeClr val="bg1"/>
              </a:solidFill>
              <a:latin typeface="Arial" pitchFamily="34" charset="0"/>
              <a:cs typeface="Arial" pitchFamily="34" charset="0"/>
            </a:endParaRPr>
          </a:p>
        </p:txBody>
      </p:sp>
      <p:sp>
        <p:nvSpPr>
          <p:cNvPr id="3079" name="TextovéPole 10"/>
          <p:cNvSpPr txBox="1">
            <a:spLocks noChangeArrowheads="1"/>
          </p:cNvSpPr>
          <p:nvPr/>
        </p:nvSpPr>
        <p:spPr bwMode="auto">
          <a:xfrm>
            <a:off x="0" y="665536"/>
            <a:ext cx="9144000" cy="521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95000"/>
              </a:lnSpc>
              <a:buNone/>
            </a:pPr>
            <a:r>
              <a:rPr lang="cs-CZ" sz="2400" dirty="0" err="1">
                <a:solidFill>
                  <a:srgbClr val="000000"/>
                </a:solidFill>
                <a:latin typeface="Times New Roman" pitchFamily="18" charset="0"/>
                <a:cs typeface="Times New Roman" pitchFamily="18" charset="0"/>
              </a:rPr>
              <a:t>content</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depends</a:t>
            </a:r>
            <a:r>
              <a:rPr lang="cs-CZ" sz="2400" dirty="0">
                <a:solidFill>
                  <a:srgbClr val="000000"/>
                </a:solidFill>
                <a:latin typeface="Times New Roman" pitchFamily="18" charset="0"/>
                <a:cs typeface="Times New Roman" pitchFamily="18" charset="0"/>
              </a:rPr>
              <a:t> on </a:t>
            </a:r>
            <a:r>
              <a:rPr lang="cs-CZ" sz="2400" dirty="0" err="1">
                <a:solidFill>
                  <a:srgbClr val="000000"/>
                </a:solidFill>
                <a:latin typeface="Times New Roman" pitchFamily="18" charset="0"/>
                <a:cs typeface="Times New Roman" pitchFamily="18" charset="0"/>
              </a:rPr>
              <a:t>contractors</a:t>
            </a:r>
            <a:endParaRPr lang="cs-CZ" sz="1600" b="1" u="sng" dirty="0">
              <a:solidFill>
                <a:srgbClr val="000000"/>
              </a:solidFill>
              <a:latin typeface="Times New Roman" pitchFamily="18" charset="0"/>
              <a:cs typeface="Times New Roman" pitchFamily="18" charset="0"/>
            </a:endParaRPr>
          </a:p>
          <a:p>
            <a:pPr>
              <a:lnSpc>
                <a:spcPct val="95000"/>
              </a:lnSpc>
              <a:buNone/>
            </a:pPr>
            <a:endParaRPr lang="en-US" sz="800" b="1"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 typeface="Arial" charset="0"/>
              <a:buChar char="•"/>
            </a:pPr>
            <a:r>
              <a:rPr lang="cs-CZ" sz="2000" b="1" u="sng" dirty="0" err="1">
                <a:solidFill>
                  <a:srgbClr val="000000"/>
                </a:solidFill>
                <a:latin typeface="Times New Roman" pitchFamily="18" charset="0"/>
                <a:cs typeface="Times New Roman" pitchFamily="18" charset="0"/>
              </a:rPr>
              <a:t>Exclusive</a:t>
            </a:r>
            <a:r>
              <a:rPr lang="cs-CZ" sz="2000" b="1" u="sng" dirty="0">
                <a:solidFill>
                  <a:srgbClr val="000000"/>
                </a:solidFill>
                <a:latin typeface="Times New Roman" pitchFamily="18" charset="0"/>
                <a:cs typeface="Times New Roman" pitchFamily="18" charset="0"/>
              </a:rPr>
              <a:t> distributor´s status </a:t>
            </a:r>
            <a:r>
              <a:rPr lang="cs-CZ" sz="2000" b="1" u="sng" dirty="0" err="1">
                <a:solidFill>
                  <a:srgbClr val="000000"/>
                </a:solidFill>
                <a:latin typeface="Times New Roman" pitchFamily="18" charset="0"/>
                <a:cs typeface="Times New Roman" pitchFamily="18" charset="0"/>
              </a:rPr>
              <a:t>clause</a:t>
            </a:r>
            <a:r>
              <a:rPr lang="cs-CZ" sz="2000" b="1" u="sng" dirty="0">
                <a:solidFill>
                  <a:srgbClr val="000000"/>
                </a:solidFill>
                <a:latin typeface="Times New Roman" pitchFamily="18" charset="0"/>
                <a:cs typeface="Times New Roman" pitchFamily="18" charset="0"/>
              </a:rPr>
              <a:t> </a:t>
            </a:r>
            <a:r>
              <a:rPr lang="cs-CZ" sz="2000" dirty="0">
                <a:solidFill>
                  <a:srgbClr val="000000"/>
                </a:solidFill>
                <a:latin typeface="Times New Roman" pitchFamily="18" charset="0"/>
                <a:cs typeface="Times New Roman" pitchFamily="18" charset="0"/>
              </a:rPr>
              <a:t>on </a:t>
            </a:r>
            <a:r>
              <a:rPr lang="cs-CZ" sz="2000" dirty="0" err="1">
                <a:solidFill>
                  <a:srgbClr val="000000"/>
                </a:solidFill>
                <a:latin typeface="Times New Roman" pitchFamily="18" charset="0"/>
                <a:cs typeface="Times New Roman" pitchFamily="18" charset="0"/>
              </a:rPr>
              <a:t>specific</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territory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also</a:t>
            </a:r>
            <a:r>
              <a:rPr lang="cs-CZ" sz="2000" dirty="0">
                <a:solidFill>
                  <a:srgbClr val="000000"/>
                </a:solidFill>
                <a:latin typeface="Times New Roman" pitchFamily="18" charset="0"/>
                <a:cs typeface="Times New Roman" pitchFamily="18" charset="0"/>
              </a:rPr>
              <a:t> </a:t>
            </a:r>
            <a:r>
              <a:rPr lang="cs-CZ" sz="2000" b="1" u="sng" dirty="0">
                <a:solidFill>
                  <a:srgbClr val="000000"/>
                </a:solidFill>
                <a:latin typeface="Times New Roman" pitchFamily="18" charset="0"/>
                <a:cs typeface="Times New Roman" pitchFamily="18" charset="0"/>
              </a:rPr>
              <a:t>re-export </a:t>
            </a:r>
            <a:r>
              <a:rPr lang="cs-CZ" sz="2000" b="1" u="sng" dirty="0" err="1">
                <a:solidFill>
                  <a:srgbClr val="000000"/>
                </a:solidFill>
                <a:latin typeface="Times New Roman" pitchFamily="18" charset="0"/>
                <a:cs typeface="Times New Roman" pitchFamily="18" charset="0"/>
              </a:rPr>
              <a:t>ban</a:t>
            </a:r>
            <a:r>
              <a:rPr lang="cs-CZ" sz="2000" b="1" u="sng" dirty="0">
                <a:solidFill>
                  <a:srgbClr val="000000"/>
                </a:solidFill>
                <a:latin typeface="Times New Roman" pitchFamily="18" charset="0"/>
                <a:cs typeface="Times New Roman" pitchFamily="18" charset="0"/>
              </a:rPr>
              <a:t> </a:t>
            </a:r>
            <a:r>
              <a:rPr lang="cs-CZ" sz="2000" b="1" u="sng" dirty="0" err="1">
                <a:solidFill>
                  <a:srgbClr val="000000"/>
                </a:solidFill>
                <a:latin typeface="Times New Roman" pitchFamily="18" charset="0"/>
                <a:cs typeface="Times New Roman" pitchFamily="18" charset="0"/>
              </a:rPr>
              <a:t>clause</a:t>
            </a:r>
            <a:r>
              <a:rPr lang="cs-CZ" sz="2000" b="1" u="sng"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a:t>
            </a:r>
            <a:r>
              <a:rPr lang="cs-CZ" sz="2000" b="1" u="sng" dirty="0" err="1">
                <a:solidFill>
                  <a:srgbClr val="000000"/>
                </a:solidFill>
                <a:latin typeface="Times New Roman" pitchFamily="18" charset="0"/>
                <a:cs typeface="Times New Roman" pitchFamily="18" charset="0"/>
              </a:rPr>
              <a:t>competetion</a:t>
            </a:r>
            <a:r>
              <a:rPr lang="cs-CZ" sz="2000" b="1" u="sng" dirty="0">
                <a:solidFill>
                  <a:srgbClr val="000000"/>
                </a:solidFill>
                <a:latin typeface="Times New Roman" pitchFamily="18" charset="0"/>
                <a:cs typeface="Times New Roman" pitchFamily="18" charset="0"/>
              </a:rPr>
              <a:t> </a:t>
            </a:r>
            <a:r>
              <a:rPr lang="cs-CZ" sz="2000" b="1" u="sng" dirty="0" err="1">
                <a:solidFill>
                  <a:srgbClr val="000000"/>
                </a:solidFill>
                <a:latin typeface="Times New Roman" pitchFamily="18" charset="0"/>
                <a:cs typeface="Times New Roman" pitchFamily="18" charset="0"/>
              </a:rPr>
              <a:t>ban</a:t>
            </a:r>
            <a:r>
              <a:rPr lang="cs-CZ" sz="2000" b="1" u="sng" dirty="0">
                <a:solidFill>
                  <a:srgbClr val="000000"/>
                </a:solidFill>
                <a:latin typeface="Times New Roman" pitchFamily="18" charset="0"/>
                <a:cs typeface="Times New Roman" pitchFamily="18" charset="0"/>
              </a:rPr>
              <a:t> </a:t>
            </a:r>
            <a:r>
              <a:rPr lang="cs-CZ" sz="2000" b="1" u="sng" dirty="0" err="1">
                <a:solidFill>
                  <a:srgbClr val="000000"/>
                </a:solidFill>
                <a:latin typeface="Times New Roman" pitchFamily="18" charset="0"/>
                <a:cs typeface="Times New Roman" pitchFamily="18" charset="0"/>
              </a:rPr>
              <a:t>clause</a:t>
            </a:r>
            <a:endParaRPr lang="cs-CZ" sz="2000" b="1"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Tx/>
              <a:buChar char=" "/>
            </a:pPr>
            <a:endParaRPr lang="cs-CZ" sz="2000" b="1"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 typeface="Arial" charset="0"/>
              <a:buChar char="•"/>
            </a:pPr>
            <a:r>
              <a:rPr lang="cs-CZ" sz="2000" b="1" dirty="0" err="1">
                <a:solidFill>
                  <a:srgbClr val="000000"/>
                </a:solidFill>
                <a:latin typeface="Times New Roman" pitchFamily="18" charset="0"/>
                <a:cs typeface="Times New Roman" pitchFamily="18" charset="0"/>
              </a:rPr>
              <a:t>Quantity</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quota</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clause</a:t>
            </a:r>
            <a:r>
              <a:rPr lang="cs-CZ" sz="2000" b="1" dirty="0">
                <a:solidFill>
                  <a:srgbClr val="000000"/>
                </a:solidFill>
                <a:latin typeface="Times New Roman" pitchFamily="18" charset="0"/>
                <a:cs typeface="Times New Roman" pitchFamily="18" charset="0"/>
              </a:rPr>
              <a:t> </a:t>
            </a:r>
          </a:p>
          <a:p>
            <a:pPr lvl="2" indent="-342900">
              <a:lnSpc>
                <a:spcPct val="95000"/>
              </a:lnSpc>
              <a:buClr>
                <a:srgbClr val="000000"/>
              </a:buClr>
              <a:buSzPct val="100000"/>
              <a:buFont typeface="Arial" charset="0"/>
              <a:buChar char="•"/>
            </a:pPr>
            <a:r>
              <a:rPr lang="cs-CZ" sz="2000" dirty="0" err="1">
                <a:solidFill>
                  <a:srgbClr val="000000"/>
                </a:solidFill>
                <a:latin typeface="Times New Roman" pitchFamily="18" charset="0"/>
                <a:cs typeface="Times New Roman" pitchFamily="18" charset="0"/>
              </a:rPr>
              <a:t>If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specified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quantity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goods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won</a:t>
            </a:r>
            <a:r>
              <a:rPr lang="cs-CZ" sz="2000" dirty="0">
                <a:solidFill>
                  <a:srgbClr val="000000"/>
                </a:solidFill>
                <a:latin typeface="Times New Roman" pitchFamily="18" charset="0"/>
                <a:cs typeface="Times New Roman" pitchFamily="18" charset="0"/>
              </a:rPr>
              <a:t>´t </a:t>
            </a:r>
            <a:r>
              <a:rPr lang="cs-CZ" sz="2000" dirty="0" err="1">
                <a:solidFill>
                  <a:srgbClr val="000000"/>
                </a:solidFill>
                <a:latin typeface="Times New Roman" pitchFamily="18" charset="0"/>
                <a:cs typeface="Times New Roman" pitchFamily="18" charset="0"/>
              </a:rPr>
              <a:t>be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bought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then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it</a:t>
            </a:r>
            <a:r>
              <a:rPr lang="cs-CZ" sz="2000" dirty="0">
                <a:solidFill>
                  <a:srgbClr val="000000"/>
                </a:solidFill>
                <a:latin typeface="Times New Roman" pitchFamily="18" charset="0"/>
                <a:cs typeface="Times New Roman" pitchFamily="18" charset="0"/>
              </a:rPr>
              <a:t>´s </a:t>
            </a:r>
            <a:r>
              <a:rPr lang="cs-CZ" sz="2000" dirty="0" err="1">
                <a:solidFill>
                  <a:srgbClr val="000000"/>
                </a:solidFill>
                <a:latin typeface="Times New Roman" pitchFamily="18" charset="0"/>
                <a:cs typeface="Times New Roman" pitchFamily="18" charset="0"/>
              </a:rPr>
              <a:t>obligatory</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pay</a:t>
            </a:r>
            <a:r>
              <a:rPr lang="cs-CZ" sz="2000" dirty="0">
                <a:solidFill>
                  <a:srgbClr val="000000"/>
                </a:solidFill>
                <a:latin typeface="Times New Roman" pitchFamily="18" charset="0"/>
                <a:cs typeface="Times New Roman" pitchFamily="18" charset="0"/>
              </a:rPr>
              <a:t> a fine </a:t>
            </a:r>
            <a:r>
              <a:rPr lang="cs-CZ" sz="2000" dirty="0" err="1">
                <a:solidFill>
                  <a:srgbClr val="000000"/>
                </a:solidFill>
                <a:latin typeface="Times New Roman" pitchFamily="18" charset="0"/>
                <a:cs typeface="Times New Roman" pitchFamily="18" charset="0"/>
              </a:rPr>
              <a:t>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price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unbought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goods</a:t>
            </a:r>
            <a:r>
              <a:rPr lang="cs-CZ" sz="2000" dirty="0">
                <a:solidFill>
                  <a:srgbClr val="000000"/>
                </a:solidFill>
                <a:latin typeface="Times New Roman" pitchFamily="18" charset="0"/>
                <a:cs typeface="Times New Roman" pitchFamily="18" charset="0"/>
              </a:rPr>
              <a:t> ( ´</a:t>
            </a:r>
            <a:r>
              <a:rPr lang="cs-CZ" sz="2000" dirty="0" err="1">
                <a:solidFill>
                  <a:srgbClr val="000000"/>
                </a:solidFill>
                <a:latin typeface="Times New Roman" pitchFamily="18" charset="0"/>
                <a:cs typeface="Times New Roman" pitchFamily="18" charset="0"/>
              </a:rPr>
              <a:t>buy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pay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system</a:t>
            </a:r>
            <a:r>
              <a:rPr lang="cs-CZ" sz="2000" dirty="0">
                <a:solidFill>
                  <a:srgbClr val="000000"/>
                </a:solidFill>
                <a:latin typeface="Times New Roman" pitchFamily="18" charset="0"/>
                <a:cs typeface="Times New Roman" pitchFamily="18" charset="0"/>
              </a:rPr>
              <a:t>)</a:t>
            </a:r>
          </a:p>
          <a:p>
            <a:pPr lvl="2" indent="-342900">
              <a:lnSpc>
                <a:spcPct val="95000"/>
              </a:lnSpc>
              <a:buClr>
                <a:srgbClr val="000000"/>
              </a:buClr>
              <a:buSzPct val="100000"/>
              <a:buFont typeface="Arial" charset="0"/>
              <a:buChar char="•"/>
            </a:pPr>
            <a:endParaRPr lang="cs-CZ" sz="2000" b="1" u="sng"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 typeface="Arial" charset="0"/>
              <a:buChar char="•"/>
            </a:pPr>
            <a:r>
              <a:rPr lang="cs-CZ" sz="2000" b="1" dirty="0" err="1">
                <a:solidFill>
                  <a:srgbClr val="000000"/>
                </a:solidFill>
                <a:latin typeface="Times New Roman" pitchFamily="18" charset="0"/>
                <a:cs typeface="Times New Roman" pitchFamily="18" charset="0"/>
              </a:rPr>
              <a:t>Promotion</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clause</a:t>
            </a:r>
            <a:r>
              <a:rPr lang="cs-CZ" sz="2000" b="1" dirty="0">
                <a:solidFill>
                  <a:srgbClr val="000000"/>
                </a:solidFill>
                <a:latin typeface="Times New Roman" pitchFamily="18" charset="0"/>
                <a:cs typeface="Times New Roman" pitchFamily="18" charset="0"/>
              </a:rPr>
              <a:t>. </a:t>
            </a:r>
            <a:r>
              <a:rPr lang="cs-CZ" sz="2000" dirty="0">
                <a:solidFill>
                  <a:srgbClr val="000000"/>
                </a:solidFill>
                <a:latin typeface="Times New Roman" pitchFamily="18" charset="0"/>
                <a:cs typeface="Times New Roman" pitchFamily="18" charset="0"/>
              </a:rPr>
              <a:t>Distributor </a:t>
            </a:r>
            <a:r>
              <a:rPr lang="cs-CZ" sz="2000" dirty="0" err="1">
                <a:solidFill>
                  <a:srgbClr val="000000"/>
                </a:solidFill>
                <a:latin typeface="Times New Roman" pitchFamily="18" charset="0"/>
                <a:cs typeface="Times New Roman" pitchFamily="18" charset="0"/>
              </a:rPr>
              <a:t>is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obliged</a:t>
            </a:r>
            <a:r>
              <a:rPr lang="cs-CZ" sz="2000" dirty="0">
                <a:solidFill>
                  <a:srgbClr val="000000"/>
                </a:solidFill>
                <a:latin typeface="Times New Roman" pitchFamily="18" charset="0"/>
                <a:cs typeface="Times New Roman" pitchFamily="18" charset="0"/>
              </a:rPr>
              <a:t> not </a:t>
            </a:r>
            <a:r>
              <a:rPr lang="cs-CZ" sz="2000" dirty="0" err="1">
                <a:solidFill>
                  <a:srgbClr val="000000"/>
                </a:solidFill>
                <a:latin typeface="Times New Roman" pitchFamily="18" charset="0"/>
                <a:cs typeface="Times New Roman" pitchFamily="18" charset="0"/>
              </a:rPr>
              <a:t>only</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sell</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importer</a:t>
            </a:r>
            <a:r>
              <a:rPr lang="cs-CZ" sz="2000" dirty="0">
                <a:solidFill>
                  <a:srgbClr val="000000"/>
                </a:solidFill>
                <a:latin typeface="Times New Roman" pitchFamily="18" charset="0"/>
                <a:cs typeface="Times New Roman" pitchFamily="18" charset="0"/>
              </a:rPr>
              <a:t>´s </a:t>
            </a:r>
            <a:r>
              <a:rPr lang="cs-CZ" sz="2000" dirty="0" err="1">
                <a:solidFill>
                  <a:srgbClr val="000000"/>
                </a:solidFill>
                <a:latin typeface="Times New Roman" pitchFamily="18" charset="0"/>
                <a:cs typeface="Times New Roman" pitchFamily="18" charset="0"/>
              </a:rPr>
              <a:t>good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but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also</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actively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promote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it</a:t>
            </a:r>
            <a:endParaRPr lang="cs-CZ" sz="2000" dirty="0">
              <a:solidFill>
                <a:srgbClr val="000000"/>
              </a:solidFill>
              <a:latin typeface="Times New Roman" pitchFamily="18" charset="0"/>
              <a:cs typeface="Times New Roman" pitchFamily="18" charset="0"/>
            </a:endParaRPr>
          </a:p>
          <a:p>
            <a:pPr lvl="2" indent="-342900">
              <a:lnSpc>
                <a:spcPct val="95000"/>
              </a:lnSpc>
              <a:buClr>
                <a:srgbClr val="000000"/>
              </a:buClr>
              <a:buSzPct val="100000"/>
              <a:buFont typeface="Arial" charset="0"/>
              <a:buChar char="•"/>
            </a:pPr>
            <a:r>
              <a:rPr lang="cs-CZ" sz="2000" dirty="0" err="1">
                <a:solidFill>
                  <a:srgbClr val="000000"/>
                </a:solidFill>
                <a:latin typeface="Times New Roman" pitchFamily="18" charset="0"/>
                <a:cs typeface="Times New Roman" pitchFamily="18" charset="0"/>
              </a:rPr>
              <a:t>Spread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promotional</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materials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importer</a:t>
            </a:r>
            <a:r>
              <a:rPr lang="cs-CZ" sz="2000" dirty="0">
                <a:solidFill>
                  <a:srgbClr val="000000"/>
                </a:solidFill>
                <a:latin typeface="Times New Roman" pitchFamily="18" charset="0"/>
                <a:cs typeface="Times New Roman" pitchFamily="18" charset="0"/>
              </a:rPr>
              <a:t>, billboard </a:t>
            </a:r>
            <a:r>
              <a:rPr lang="cs-CZ" sz="2000" dirty="0" err="1">
                <a:solidFill>
                  <a:srgbClr val="000000"/>
                </a:solidFill>
                <a:latin typeface="Times New Roman" pitchFamily="18" charset="0"/>
                <a:cs typeface="Times New Roman" pitchFamily="18" charset="0"/>
              </a:rPr>
              <a:t>lease</a:t>
            </a:r>
            <a:r>
              <a:rPr lang="cs-CZ" sz="2000" dirty="0">
                <a:solidFill>
                  <a:srgbClr val="000000"/>
                </a:solidFill>
                <a:latin typeface="Times New Roman" pitchFamily="18" charset="0"/>
                <a:cs typeface="Times New Roman" pitchFamily="18" charset="0"/>
              </a:rPr>
              <a:t>, TV </a:t>
            </a:r>
            <a:r>
              <a:rPr lang="cs-CZ" sz="2000" dirty="0" err="1">
                <a:solidFill>
                  <a:srgbClr val="000000"/>
                </a:solidFill>
                <a:latin typeface="Times New Roman" pitchFamily="18" charset="0"/>
                <a:cs typeface="Times New Roman" pitchFamily="18" charset="0"/>
              </a:rPr>
              <a:t>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broadcast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radio</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advertisements</a:t>
            </a:r>
            <a:r>
              <a:rPr lang="cs-CZ" sz="2000" dirty="0">
                <a:solidFill>
                  <a:srgbClr val="000000"/>
                </a:solidFill>
                <a:latin typeface="Times New Roman" pitchFamily="18" charset="0"/>
                <a:cs typeface="Times New Roman" pitchFamily="18" charset="0"/>
              </a:rPr>
              <a:t> </a:t>
            </a:r>
          </a:p>
          <a:p>
            <a:pPr lvl="2" indent="-342900">
              <a:lnSpc>
                <a:spcPct val="95000"/>
              </a:lnSpc>
              <a:buClr>
                <a:srgbClr val="000000"/>
              </a:buClr>
              <a:buSzPct val="100000"/>
              <a:buFont typeface="Arial" charset="0"/>
              <a:buChar char="•"/>
            </a:pPr>
            <a:r>
              <a:rPr lang="cs-CZ" sz="2000" dirty="0" err="1">
                <a:solidFill>
                  <a:srgbClr val="000000"/>
                </a:solidFill>
                <a:latin typeface="Times New Roman" pitchFamily="18" charset="0"/>
                <a:cs typeface="Times New Roman" pitchFamily="18" charset="0"/>
              </a:rPr>
              <a:t>Can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be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also</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settled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down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the</a:t>
            </a:r>
            <a:r>
              <a:rPr lang="cs-CZ" sz="2000" dirty="0">
                <a:solidFill>
                  <a:srgbClr val="000000"/>
                </a:solidFill>
                <a:latin typeface="Times New Roman" pitchFamily="18" charset="0"/>
                <a:cs typeface="Times New Roman" pitchFamily="18" charset="0"/>
              </a:rPr>
              <a:t> duty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distributor to </a:t>
            </a:r>
            <a:r>
              <a:rPr lang="cs-CZ" sz="2000" dirty="0" err="1">
                <a:solidFill>
                  <a:srgbClr val="000000"/>
                </a:solidFill>
                <a:latin typeface="Times New Roman" pitchFamily="18" charset="0"/>
                <a:cs typeface="Times New Roman" pitchFamily="18" charset="0"/>
              </a:rPr>
              <a:t>send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certain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number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workers</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educational</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training</a:t>
            </a:r>
            <a:endParaRPr lang="cs-CZ" sz="2000" dirty="0">
              <a:solidFill>
                <a:srgbClr val="000000"/>
              </a:solidFill>
              <a:latin typeface="Times New Roman" pitchFamily="18" charset="0"/>
              <a:cs typeface="Times New Roman" pitchFamily="18" charset="0"/>
            </a:endParaRPr>
          </a:p>
          <a:p>
            <a:pPr eaLnBrk="1" hangingPunct="1">
              <a:spcBef>
                <a:spcPct val="0"/>
              </a:spcBef>
              <a:buFont typeface="Arial" panose="020B0604020202020204" pitchFamily="34" charset="0"/>
              <a:buNone/>
              <a:defRPr/>
            </a:pPr>
            <a:endParaRPr lang="en-GB" altLang="cs-CZ" sz="2200" dirty="0">
              <a:latin typeface="Times New Roman" pitchFamily="18" charset="0"/>
              <a:ea typeface="Arial" charset="0"/>
              <a:cs typeface="Times New Roman" pitchFamily="18" charset="0"/>
            </a:endParaRPr>
          </a:p>
        </p:txBody>
      </p:sp>
      <p:sp>
        <p:nvSpPr>
          <p:cNvPr id="5" name="Obdélník 4"/>
          <p:cNvSpPr/>
          <p:nvPr/>
        </p:nvSpPr>
        <p:spPr>
          <a:xfrm>
            <a:off x="0" y="5643578"/>
            <a:ext cx="9144000" cy="969496"/>
          </a:xfrm>
          <a:prstGeom prst="rect">
            <a:avLst/>
          </a:prstGeom>
        </p:spPr>
        <p:txBody>
          <a:bodyPr wrap="square">
            <a:spAutoFit/>
          </a:bodyPr>
          <a:lstStyle/>
          <a:p>
            <a:pPr marL="400050" lvl="1" indent="-285750">
              <a:lnSpc>
                <a:spcPct val="95000"/>
              </a:lnSpc>
              <a:buClr>
                <a:srgbClr val="000000"/>
              </a:buClr>
              <a:buSzPct val="100000"/>
              <a:buFontTx/>
              <a:buChar char="•"/>
            </a:pPr>
            <a:r>
              <a:rPr lang="cs-CZ" sz="2000" b="1" dirty="0" err="1">
                <a:solidFill>
                  <a:srgbClr val="000000"/>
                </a:solidFill>
                <a:latin typeface="Times New Roman" pitchFamily="18" charset="0"/>
                <a:cs typeface="Times New Roman" pitchFamily="18" charset="0"/>
              </a:rPr>
              <a:t>Providing service</a:t>
            </a:r>
          </a:p>
          <a:p>
            <a:pPr lvl="2" indent="-342900">
              <a:lnSpc>
                <a:spcPct val="95000"/>
              </a:lnSpc>
              <a:buClr>
                <a:srgbClr val="000000"/>
              </a:buClr>
              <a:buSzPct val="100000"/>
              <a:buFontTx/>
              <a:buChar char="•"/>
            </a:pPr>
            <a:r>
              <a:rPr lang="cs-CZ" sz="2000" dirty="0">
                <a:solidFill>
                  <a:srgbClr val="000000"/>
                </a:solidFill>
                <a:latin typeface="Times New Roman" pitchFamily="18" charset="0"/>
                <a:cs typeface="Times New Roman" pitchFamily="18" charset="0"/>
              </a:rPr>
              <a:t>Distributor </a:t>
            </a:r>
            <a:r>
              <a:rPr lang="cs-CZ" sz="2000" dirty="0" err="1">
                <a:solidFill>
                  <a:srgbClr val="000000"/>
                </a:solidFill>
                <a:latin typeface="Times New Roman" pitchFamily="18" charset="0"/>
                <a:cs typeface="Times New Roman" pitchFamily="18" charset="0"/>
              </a:rPr>
              <a:t>is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obliged</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provide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guarantee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service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marketed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goods</a:t>
            </a:r>
            <a:r>
              <a:rPr lang="cs-CZ" sz="2000" dirty="0">
                <a:solidFill>
                  <a:srgbClr val="000000"/>
                </a:solidFill>
                <a:latin typeface="Times New Roman" pitchFamily="18" charset="0"/>
                <a:cs typeface="Times New Roman" pitchFamily="18" charset="0"/>
              </a:rPr>
              <a:t> in </a:t>
            </a:r>
            <a:r>
              <a:rPr lang="cs-CZ" sz="2000" dirty="0" err="1">
                <a:solidFill>
                  <a:srgbClr val="000000"/>
                </a:solidFill>
                <a:latin typeface="Times New Roman" pitchFamily="18" charset="0"/>
                <a:cs typeface="Times New Roman" pitchFamily="18" charset="0"/>
              </a:rPr>
              <a:t>certain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territory</a:t>
            </a:r>
            <a:endParaRPr lang="en-US" sz="2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9" name="TextovéPole 10"/>
          <p:cNvSpPr txBox="1">
            <a:spLocks noChangeArrowheads="1"/>
          </p:cNvSpPr>
          <p:nvPr/>
        </p:nvSpPr>
        <p:spPr bwMode="auto">
          <a:xfrm>
            <a:off x="214282" y="785794"/>
            <a:ext cx="8786874" cy="6540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00050" lvl="1">
              <a:lnSpc>
                <a:spcPct val="95000"/>
              </a:lnSpc>
              <a:buClr>
                <a:srgbClr val="000000"/>
              </a:buClr>
              <a:buSzPct val="100000"/>
              <a:buNone/>
            </a:pPr>
            <a:endParaRPr lang="en-US" sz="2000"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Tx/>
              <a:buChar char="•"/>
            </a:pPr>
            <a:r>
              <a:rPr lang="cs-CZ" sz="2000" b="1" u="sng" dirty="0" err="1">
                <a:solidFill>
                  <a:srgbClr val="000000"/>
                </a:solidFill>
                <a:latin typeface="Times New Roman" pitchFamily="18" charset="0"/>
                <a:cs typeface="Times New Roman" pitchFamily="18" charset="0"/>
              </a:rPr>
              <a:t>Distribution</a:t>
            </a:r>
            <a:r>
              <a:rPr lang="cs-CZ" sz="2000" b="1" u="sng" dirty="0">
                <a:solidFill>
                  <a:srgbClr val="000000"/>
                </a:solidFill>
                <a:latin typeface="Times New Roman" pitchFamily="18" charset="0"/>
                <a:cs typeface="Times New Roman" pitchFamily="18" charset="0"/>
              </a:rPr>
              <a:t> </a:t>
            </a:r>
            <a:r>
              <a:rPr lang="cs-CZ" sz="2000" b="1" u="sng" dirty="0" err="1">
                <a:solidFill>
                  <a:srgbClr val="000000"/>
                </a:solidFill>
                <a:latin typeface="Times New Roman" pitchFamily="18" charset="0"/>
                <a:cs typeface="Times New Roman" pitchFamily="18" charset="0"/>
              </a:rPr>
              <a:t>clause</a:t>
            </a:r>
            <a:r>
              <a:rPr lang="cs-CZ" sz="2000" b="1" u="sng" dirty="0">
                <a:solidFill>
                  <a:srgbClr val="000000"/>
                </a:solidFill>
                <a:latin typeface="Times New Roman" pitchFamily="18" charset="0"/>
                <a:cs typeface="Times New Roman" pitchFamily="18" charset="0"/>
              </a:rPr>
              <a:t>. </a:t>
            </a:r>
            <a:r>
              <a:rPr lang="cs-CZ" sz="2000" dirty="0">
                <a:solidFill>
                  <a:srgbClr val="000000"/>
                </a:solidFill>
                <a:latin typeface="Times New Roman" pitchFamily="18" charset="0"/>
                <a:cs typeface="Times New Roman" pitchFamily="18" charset="0"/>
              </a:rPr>
              <a:t> Distributor </a:t>
            </a:r>
            <a:r>
              <a:rPr lang="cs-CZ" sz="2000" dirty="0" err="1">
                <a:solidFill>
                  <a:srgbClr val="000000"/>
                </a:solidFill>
                <a:latin typeface="Times New Roman" pitchFamily="18" charset="0"/>
                <a:cs typeface="Times New Roman" pitchFamily="18" charset="0"/>
              </a:rPr>
              <a:t>usually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is</a:t>
            </a:r>
            <a:r>
              <a:rPr lang="cs-CZ" sz="2000" dirty="0">
                <a:solidFill>
                  <a:srgbClr val="000000"/>
                </a:solidFill>
                <a:latin typeface="Times New Roman" pitchFamily="18" charset="0"/>
                <a:cs typeface="Times New Roman" pitchFamily="18" charset="0"/>
              </a:rPr>
              <a:t> not limited as far as </a:t>
            </a:r>
            <a:r>
              <a:rPr lang="cs-CZ" sz="2000" dirty="0" err="1">
                <a:solidFill>
                  <a:srgbClr val="000000"/>
                </a:solidFill>
                <a:latin typeface="Times New Roman" pitchFamily="18" charset="0"/>
                <a:cs typeface="Times New Roman" pitchFamily="18" charset="0"/>
              </a:rPr>
              <a:t>particular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types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selling</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goods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For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sale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organisation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can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be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used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also</a:t>
            </a:r>
            <a:r>
              <a:rPr lang="cs-CZ" sz="2000"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other</a:t>
            </a:r>
            <a:r>
              <a:rPr lang="cs-CZ" sz="2000" u="sng"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domestic</a:t>
            </a:r>
            <a:r>
              <a:rPr lang="cs-CZ" sz="2000" u="sng"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contrators</a:t>
            </a:r>
            <a:r>
              <a:rPr lang="cs-CZ" sz="2000" dirty="0">
                <a:solidFill>
                  <a:srgbClr val="000000"/>
                </a:solidFill>
                <a:latin typeface="Times New Roman" pitchFamily="18" charset="0"/>
                <a:cs typeface="Times New Roman" pitchFamily="18" charset="0"/>
              </a:rPr>
              <a:t>.</a:t>
            </a:r>
            <a:endParaRPr lang="cs-CZ" sz="2000" b="1" u="sng" dirty="0">
              <a:solidFill>
                <a:srgbClr val="000000"/>
              </a:solidFill>
              <a:latin typeface="Times New Roman" pitchFamily="18" charset="0"/>
              <a:cs typeface="Times New Roman" pitchFamily="18" charset="0"/>
            </a:endParaRPr>
          </a:p>
          <a:p>
            <a:pPr lvl="2" indent="-342900">
              <a:lnSpc>
                <a:spcPct val="95000"/>
              </a:lnSpc>
              <a:buClr>
                <a:srgbClr val="000000"/>
              </a:buClr>
              <a:buSzPct val="80000"/>
              <a:buFont typeface="Arial" charset="0"/>
              <a:buChar char="•"/>
            </a:pPr>
            <a:r>
              <a:rPr lang="cs-CZ" sz="2000" dirty="0" err="1">
                <a:solidFill>
                  <a:srgbClr val="000000"/>
                </a:solidFill>
                <a:latin typeface="Times New Roman" pitchFamily="18" charset="0"/>
                <a:cs typeface="Times New Roman" pitchFamily="18" charset="0"/>
              </a:rPr>
              <a:t>Importer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can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also</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reserve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the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priviledge</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make</a:t>
            </a:r>
            <a:r>
              <a:rPr lang="cs-CZ" sz="2000" dirty="0">
                <a:solidFill>
                  <a:srgbClr val="000000"/>
                </a:solidFill>
                <a:latin typeface="Times New Roman" pitchFamily="18" charset="0"/>
                <a:cs typeface="Times New Roman" pitchFamily="18" charset="0"/>
              </a:rPr>
              <a:t> a </a:t>
            </a:r>
            <a:r>
              <a:rPr lang="cs-CZ" sz="2000" dirty="0" err="1">
                <a:solidFill>
                  <a:srgbClr val="000000"/>
                </a:solidFill>
                <a:latin typeface="Times New Roman" pitchFamily="18" charset="0"/>
                <a:cs typeface="Times New Roman" pitchFamily="18" charset="0"/>
              </a:rPr>
              <a:t>contract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with</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individual</a:t>
            </a:r>
            <a:r>
              <a:rPr lang="cs-CZ" sz="2000" dirty="0">
                <a:solidFill>
                  <a:srgbClr val="000000"/>
                </a:solidFill>
                <a:latin typeface="Times New Roman" pitchFamily="18" charset="0"/>
                <a:cs typeface="Times New Roman" pitchFamily="18" charset="0"/>
              </a:rPr>
              <a:t> </a:t>
            </a:r>
            <a:br>
              <a:rPr lang="cs-CZ" sz="2000" dirty="0">
                <a:solidFill>
                  <a:srgbClr val="000000"/>
                </a:solidFill>
                <a:latin typeface="Times New Roman" pitchFamily="18" charset="0"/>
                <a:cs typeface="Times New Roman" pitchFamily="18" charset="0"/>
              </a:rPr>
            </a:br>
            <a:r>
              <a:rPr lang="cs-CZ" sz="2000" dirty="0">
                <a:solidFill>
                  <a:srgbClr val="000000"/>
                </a:solidFill>
                <a:latin typeface="Times New Roman" pitchFamily="18" charset="0"/>
                <a:cs typeface="Times New Roman" pitchFamily="18" charset="0"/>
              </a:rPr>
              <a:t>sub-</a:t>
            </a:r>
            <a:r>
              <a:rPr lang="cs-CZ" sz="2000" dirty="0" err="1">
                <a:solidFill>
                  <a:srgbClr val="000000"/>
                </a:solidFill>
                <a:latin typeface="Times New Roman" pitchFamily="18" charset="0"/>
                <a:cs typeface="Times New Roman" pitchFamily="18" charset="0"/>
              </a:rPr>
              <a:t>distributors</a:t>
            </a:r>
            <a:endParaRPr lang="cs-CZ" sz="2000" dirty="0">
              <a:solidFill>
                <a:srgbClr val="000000"/>
              </a:solidFill>
              <a:latin typeface="Times New Roman" pitchFamily="18" charset="0"/>
              <a:cs typeface="Times New Roman" pitchFamily="18" charset="0"/>
            </a:endParaRPr>
          </a:p>
          <a:p>
            <a:pPr lvl="2" indent="-342900">
              <a:lnSpc>
                <a:spcPct val="95000"/>
              </a:lnSpc>
              <a:buClr>
                <a:srgbClr val="000000"/>
              </a:buClr>
              <a:buSzPct val="80000"/>
              <a:buFont typeface="Arial" charset="0"/>
              <a:buChar char="•"/>
            </a:pPr>
            <a:endParaRPr lang="cs-CZ" sz="2000"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Tx/>
              <a:buChar char="•"/>
            </a:pPr>
            <a:r>
              <a:rPr lang="cs-CZ" sz="2000" b="1" u="sng" dirty="0" err="1">
                <a:solidFill>
                  <a:srgbClr val="000000"/>
                </a:solidFill>
                <a:latin typeface="Times New Roman" pitchFamily="18" charset="0"/>
                <a:cs typeface="Times New Roman" pitchFamily="18" charset="0"/>
              </a:rPr>
              <a:t>Trademarks</a:t>
            </a:r>
            <a:r>
              <a:rPr lang="cs-CZ" sz="2000" b="1" u="sng" dirty="0">
                <a:solidFill>
                  <a:srgbClr val="000000"/>
                </a:solidFill>
                <a:latin typeface="Times New Roman" pitchFamily="18" charset="0"/>
                <a:cs typeface="Times New Roman" pitchFamily="18" charset="0"/>
              </a:rPr>
              <a:t>. </a:t>
            </a:r>
            <a:r>
              <a:rPr lang="cs-CZ" sz="2000" dirty="0">
                <a:solidFill>
                  <a:srgbClr val="000000"/>
                </a:solidFill>
                <a:latin typeface="Times New Roman" pitchFamily="18" charset="0"/>
                <a:cs typeface="Times New Roman" pitchFamily="18" charset="0"/>
              </a:rPr>
              <a:t> Distributor has to </a:t>
            </a:r>
            <a:r>
              <a:rPr lang="cs-CZ" sz="2000" dirty="0" err="1">
                <a:solidFill>
                  <a:srgbClr val="000000"/>
                </a:solidFill>
                <a:latin typeface="Times New Roman" pitchFamily="18" charset="0"/>
                <a:cs typeface="Times New Roman" pitchFamily="18" charset="0"/>
              </a:rPr>
              <a:t>sell</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goods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with</a:t>
            </a:r>
            <a:r>
              <a:rPr lang="cs-CZ" sz="2000" dirty="0">
                <a:solidFill>
                  <a:srgbClr val="000000"/>
                </a:solidFill>
                <a:latin typeface="Times New Roman" pitchFamily="18" charset="0"/>
                <a:cs typeface="Times New Roman" pitchFamily="18" charset="0"/>
              </a:rPr>
              <a:t> </a:t>
            </a:r>
            <a:r>
              <a:rPr lang="cs-CZ" sz="2000" u="sng" dirty="0">
                <a:solidFill>
                  <a:srgbClr val="000000"/>
                </a:solidFill>
                <a:latin typeface="Times New Roman" pitchFamily="18" charset="0"/>
                <a:cs typeface="Times New Roman" pitchFamily="18" charset="0"/>
              </a:rPr>
              <a:t>trademark </a:t>
            </a:r>
            <a:r>
              <a:rPr lang="cs-CZ" sz="2000" u="sng" dirty="0" err="1">
                <a:solidFill>
                  <a:srgbClr val="000000"/>
                </a:solidFill>
                <a:latin typeface="Times New Roman" pitchFamily="18" charset="0"/>
                <a:cs typeface="Times New Roman" pitchFamily="18" charset="0"/>
              </a:rPr>
              <a:t>of</a:t>
            </a:r>
            <a:r>
              <a:rPr lang="cs-CZ" sz="2000" u="sng"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importer</a:t>
            </a:r>
            <a:endParaRPr lang="cs-CZ" sz="2000" u="sng" dirty="0">
              <a:solidFill>
                <a:srgbClr val="000000"/>
              </a:solidFill>
              <a:latin typeface="Times New Roman" pitchFamily="18" charset="0"/>
              <a:cs typeface="Times New Roman" pitchFamily="18" charset="0"/>
            </a:endParaRPr>
          </a:p>
          <a:p>
            <a:pPr lvl="2" indent="-342900">
              <a:lnSpc>
                <a:spcPct val="95000"/>
              </a:lnSpc>
              <a:buClr>
                <a:srgbClr val="000000"/>
              </a:buClr>
              <a:buSzPct val="100000"/>
              <a:buFontTx/>
              <a:buChar char="•"/>
            </a:pPr>
            <a:r>
              <a:rPr lang="cs-CZ" sz="2000" dirty="0" err="1">
                <a:solidFill>
                  <a:srgbClr val="000000"/>
                </a:solidFill>
                <a:latin typeface="Times New Roman" pitchFamily="18" charset="0"/>
                <a:cs typeface="Times New Roman" pitchFamily="18" charset="0"/>
              </a:rPr>
              <a:t>Contracts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sometimes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involve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also</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obligation</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defend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trademarks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importer</a:t>
            </a:r>
            <a:r>
              <a:rPr lang="cs-CZ" sz="2000" dirty="0">
                <a:solidFill>
                  <a:srgbClr val="000000"/>
                </a:solidFill>
                <a:latin typeface="Times New Roman" pitchFamily="18" charset="0"/>
                <a:cs typeface="Times New Roman" pitchFamily="18" charset="0"/>
              </a:rPr>
              <a:t> in </a:t>
            </a:r>
            <a:r>
              <a:rPr lang="cs-CZ" sz="2000" dirty="0" err="1">
                <a:solidFill>
                  <a:srgbClr val="000000"/>
                </a:solidFill>
                <a:latin typeface="Times New Roman" pitchFamily="18" charset="0"/>
                <a:cs typeface="Times New Roman" pitchFamily="18" charset="0"/>
              </a:rPr>
              <a:t>specific</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territory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punish</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for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unauthorized</a:t>
            </a:r>
            <a:r>
              <a:rPr lang="cs-CZ" sz="2000" dirty="0">
                <a:solidFill>
                  <a:srgbClr val="000000"/>
                </a:solidFill>
                <a:latin typeface="Times New Roman" pitchFamily="18" charset="0"/>
                <a:cs typeface="Times New Roman" pitchFamily="18" charset="0"/>
              </a:rPr>
              <a:t> use. </a:t>
            </a:r>
            <a:r>
              <a:rPr lang="cs-CZ" sz="2000" dirty="0" err="1">
                <a:solidFill>
                  <a:srgbClr val="000000"/>
                </a:solidFill>
                <a:latin typeface="Times New Roman" pitchFamily="18" charset="0"/>
                <a:cs typeface="Times New Roman" pitchFamily="18" charset="0"/>
              </a:rPr>
              <a:t>This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obligation</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hardly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feasible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enforceable</a:t>
            </a:r>
            <a:endParaRPr lang="cs-CZ" sz="2000"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Tx/>
              <a:buChar char="•"/>
            </a:pPr>
            <a:endParaRPr lang="cs-CZ" sz="2000" b="1" u="sng"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Tx/>
              <a:buChar char="•"/>
            </a:pPr>
            <a:r>
              <a:rPr lang="cs-CZ" sz="2000" b="1" u="sng" dirty="0" err="1">
                <a:solidFill>
                  <a:srgbClr val="000000"/>
                </a:solidFill>
                <a:latin typeface="Times New Roman" pitchFamily="18" charset="0"/>
                <a:cs typeface="Times New Roman" pitchFamily="18" charset="0"/>
              </a:rPr>
              <a:t>Confidential</a:t>
            </a:r>
            <a:r>
              <a:rPr lang="cs-CZ" sz="2000" b="1" u="sng" dirty="0">
                <a:solidFill>
                  <a:srgbClr val="000000"/>
                </a:solidFill>
                <a:latin typeface="Times New Roman" pitchFamily="18" charset="0"/>
                <a:cs typeface="Times New Roman" pitchFamily="18" charset="0"/>
              </a:rPr>
              <a:t> </a:t>
            </a:r>
            <a:r>
              <a:rPr lang="cs-CZ" sz="2000" b="1" u="sng" dirty="0" err="1">
                <a:solidFill>
                  <a:srgbClr val="000000"/>
                </a:solidFill>
                <a:latin typeface="Times New Roman" pitchFamily="18" charset="0"/>
                <a:cs typeface="Times New Roman" pitchFamily="18" charset="0"/>
              </a:rPr>
              <a:t>information</a:t>
            </a:r>
            <a:r>
              <a:rPr lang="cs-CZ" sz="2000" b="1" u="sng" dirty="0">
                <a:solidFill>
                  <a:srgbClr val="000000"/>
                </a:solidFill>
                <a:latin typeface="Times New Roman" pitchFamily="18" charset="0"/>
                <a:cs typeface="Times New Roman" pitchFamily="18" charset="0"/>
              </a:rPr>
              <a:t> </a:t>
            </a:r>
            <a:r>
              <a:rPr lang="cs-CZ" sz="2000" b="1" u="sng" dirty="0" err="1">
                <a:solidFill>
                  <a:srgbClr val="000000"/>
                </a:solidFill>
                <a:latin typeface="Times New Roman" pitchFamily="18" charset="0"/>
                <a:cs typeface="Times New Roman" pitchFamily="18" charset="0"/>
              </a:rPr>
              <a:t>clause</a:t>
            </a:r>
            <a:endParaRPr lang="cs-CZ" sz="2000" b="1" u="sng" dirty="0">
              <a:solidFill>
                <a:srgbClr val="000000"/>
              </a:solidFill>
              <a:latin typeface="Times New Roman" pitchFamily="18" charset="0"/>
              <a:cs typeface="Times New Roman" pitchFamily="18" charset="0"/>
            </a:endParaRPr>
          </a:p>
          <a:p>
            <a:pPr marL="400050" lvl="1">
              <a:lnSpc>
                <a:spcPct val="95000"/>
              </a:lnSpc>
              <a:buClr>
                <a:srgbClr val="000000"/>
              </a:buClr>
              <a:buSzPct val="100000"/>
              <a:buFontTx/>
              <a:buChar char="•"/>
            </a:pPr>
            <a:r>
              <a:rPr lang="cs-CZ" sz="2000" dirty="0" err="1">
                <a:solidFill>
                  <a:srgbClr val="000000"/>
                </a:solidFill>
                <a:latin typeface="Times New Roman" pitchFamily="18" charset="0"/>
                <a:cs typeface="Times New Roman" pitchFamily="18" charset="0"/>
              </a:rPr>
              <a:t>It</a:t>
            </a:r>
            <a:r>
              <a:rPr lang="cs-CZ" sz="2000" dirty="0">
                <a:solidFill>
                  <a:srgbClr val="000000"/>
                </a:solidFill>
                <a:latin typeface="Times New Roman" pitchFamily="18" charset="0"/>
                <a:cs typeface="Times New Roman" pitchFamily="18" charset="0"/>
              </a:rPr>
              <a:t>´s </a:t>
            </a:r>
            <a:r>
              <a:rPr lang="cs-CZ" sz="2000" dirty="0" err="1">
                <a:solidFill>
                  <a:srgbClr val="000000"/>
                </a:solidFill>
                <a:latin typeface="Times New Roman" pitchFamily="18" charset="0"/>
                <a:cs typeface="Times New Roman" pitchFamily="18" charset="0"/>
              </a:rPr>
              <a:t>recommended</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strictly</a:t>
            </a:r>
            <a:r>
              <a:rPr lang="cs-CZ" sz="2000" dirty="0">
                <a:solidFill>
                  <a:srgbClr val="000000"/>
                </a:solidFill>
                <a:latin typeface="Times New Roman" pitchFamily="18" charset="0"/>
                <a:cs typeface="Times New Roman" pitchFamily="18" charset="0"/>
              </a:rPr>
              <a:t> set </a:t>
            </a:r>
            <a:r>
              <a:rPr lang="cs-CZ" sz="2000" dirty="0" err="1">
                <a:solidFill>
                  <a:srgbClr val="000000"/>
                </a:solidFill>
                <a:latin typeface="Times New Roman" pitchFamily="18" charset="0"/>
                <a:cs typeface="Times New Roman" pitchFamily="18" charset="0"/>
              </a:rPr>
              <a:t>which</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information</a:t>
            </a:r>
            <a:r>
              <a:rPr lang="cs-CZ" sz="2000" dirty="0">
                <a:solidFill>
                  <a:srgbClr val="000000"/>
                </a:solidFill>
                <a:latin typeface="Times New Roman" pitchFamily="18" charset="0"/>
                <a:cs typeface="Times New Roman" pitchFamily="18" charset="0"/>
              </a:rPr>
              <a:t> are </a:t>
            </a:r>
            <a:r>
              <a:rPr lang="cs-CZ" sz="2000" dirty="0" err="1">
                <a:solidFill>
                  <a:srgbClr val="000000"/>
                </a:solidFill>
                <a:latin typeface="Times New Roman" pitchFamily="18" charset="0"/>
                <a:cs typeface="Times New Roman" pitchFamily="18" charset="0"/>
              </a:rPr>
              <a:t>confidential</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for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contracting</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purposes</a:t>
            </a:r>
            <a:r>
              <a:rPr lang="cs-CZ" sz="2000" dirty="0">
                <a:solidFill>
                  <a:srgbClr val="000000"/>
                </a:solidFill>
                <a:latin typeface="Times New Roman" pitchFamily="18" charset="0"/>
                <a:cs typeface="Times New Roman" pitchFamily="18" charset="0"/>
              </a:rPr>
              <a:t> ( </a:t>
            </a:r>
            <a:r>
              <a:rPr lang="cs-CZ" sz="2000" dirty="0" err="1">
                <a:solidFill>
                  <a:srgbClr val="000000"/>
                </a:solidFill>
                <a:latin typeface="Times New Roman" pitchFamily="18" charset="0"/>
                <a:cs typeface="Times New Roman" pitchFamily="18" charset="0"/>
              </a:rPr>
              <a:t>generally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there</a:t>
            </a:r>
            <a:r>
              <a:rPr lang="cs-CZ" sz="2000" dirty="0">
                <a:solidFill>
                  <a:srgbClr val="000000"/>
                </a:solidFill>
                <a:latin typeface="Times New Roman" pitchFamily="18" charset="0"/>
                <a:cs typeface="Times New Roman" pitchFamily="18" charset="0"/>
              </a:rPr>
              <a:t> are </a:t>
            </a:r>
            <a:r>
              <a:rPr lang="cs-CZ" sz="2000" dirty="0" err="1">
                <a:solidFill>
                  <a:srgbClr val="000000"/>
                </a:solidFill>
                <a:latin typeface="Times New Roman" pitchFamily="18" charset="0"/>
                <a:cs typeface="Times New Roman" pitchFamily="18" charset="0"/>
              </a:rPr>
              <a:t>patents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know</a:t>
            </a:r>
            <a:r>
              <a:rPr lang="cs-CZ" sz="2000" dirty="0">
                <a:solidFill>
                  <a:srgbClr val="000000"/>
                </a:solidFill>
                <a:latin typeface="Times New Roman" pitchFamily="18" charset="0"/>
                <a:cs typeface="Times New Roman" pitchFamily="18" charset="0"/>
              </a:rPr>
              <a:t>-</a:t>
            </a:r>
            <a:r>
              <a:rPr lang="cs-CZ" sz="2000" dirty="0" err="1">
                <a:solidFill>
                  <a:srgbClr val="000000"/>
                </a:solidFill>
                <a:latin typeface="Times New Roman" pitchFamily="18" charset="0"/>
                <a:cs typeface="Times New Roman" pitchFamily="18" charset="0"/>
              </a:rPr>
              <a:t>how</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industrial</a:t>
            </a:r>
            <a:r>
              <a:rPr lang="cs-CZ" sz="2000" dirty="0">
                <a:solidFill>
                  <a:srgbClr val="000000"/>
                </a:solidFill>
                <a:latin typeface="Times New Roman" pitchFamily="18" charset="0"/>
                <a:cs typeface="Times New Roman" pitchFamily="18" charset="0"/>
              </a:rPr>
              <a:t> design, </a:t>
            </a:r>
            <a:r>
              <a:rPr lang="cs-CZ" sz="2000" dirty="0" err="1">
                <a:solidFill>
                  <a:srgbClr val="000000"/>
                </a:solidFill>
                <a:latin typeface="Times New Roman" pitchFamily="18" charset="0"/>
                <a:cs typeface="Times New Roman" pitchFamily="18" charset="0"/>
              </a:rPr>
              <a:t>trade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monetary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policy</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etc</a:t>
            </a:r>
            <a:r>
              <a:rPr lang="cs-CZ" sz="2000" dirty="0">
                <a:solidFill>
                  <a:srgbClr val="000000"/>
                </a:solidFill>
                <a:latin typeface="Times New Roman" pitchFamily="18" charset="0"/>
                <a:cs typeface="Times New Roman" pitchFamily="18" charset="0"/>
              </a:rPr>
              <a:t>.)</a:t>
            </a:r>
          </a:p>
          <a:p>
            <a:pPr marL="285750" indent="-285750" eaLnBrk="1" hangingPunct="1">
              <a:spcBef>
                <a:spcPct val="0"/>
              </a:spcBef>
              <a:buNone/>
              <a:defRPr/>
            </a:pPr>
            <a:endParaRPr lang="en-GB" altLang="cs-CZ"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3600" b="1" dirty="0">
                <a:solidFill>
                  <a:schemeClr val="bg1"/>
                </a:solidFill>
                <a:latin typeface="Times New Roman" pitchFamily="18" charset="0"/>
                <a:ea typeface="ＭＳ Ｐゴシック" pitchFamily="34" charset="-128"/>
                <a:cs typeface="Times New Roman" pitchFamily="18" charset="0"/>
              </a:rPr>
              <a:t>Model </a:t>
            </a:r>
            <a:r>
              <a:rPr lang="cs-CZ" sz="3600" b="1" dirty="0" err="1">
                <a:solidFill>
                  <a:schemeClr val="bg1"/>
                </a:solidFill>
                <a:latin typeface="Times New Roman" pitchFamily="18" charset="0"/>
                <a:ea typeface="ＭＳ Ｐゴシック" pitchFamily="34" charset="-128"/>
                <a:cs typeface="Times New Roman" pitchFamily="18" charset="0"/>
              </a:rPr>
              <a:t>commercial</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contract</a:t>
            </a:r>
            <a:r>
              <a:rPr lang="cs-CZ" sz="3600" b="1" dirty="0">
                <a:solidFill>
                  <a:schemeClr val="bg1"/>
                </a:solidFill>
                <a:latin typeface="Times New Roman" pitchFamily="18" charset="0"/>
                <a:ea typeface="ＭＳ Ｐゴシック" pitchFamily="34" charset="-128"/>
                <a:cs typeface="Times New Roman" pitchFamily="18" charset="0"/>
              </a:rPr>
              <a:t> </a:t>
            </a:r>
            <a:r>
              <a:rPr lang="en-US" sz="3600" b="1" dirty="0">
                <a:solidFill>
                  <a:schemeClr val="bg1"/>
                </a:solidFill>
                <a:latin typeface="Times New Roman" pitchFamily="18" charset="0"/>
                <a:ea typeface="ＭＳ Ｐゴシック" pitchFamily="34" charset="-128"/>
                <a:cs typeface="Times New Roman" pitchFamily="18" charset="0"/>
              </a:rPr>
              <a:t>ICC</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1571612"/>
            <a:ext cx="8477250" cy="3954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indent="-342900">
              <a:lnSpc>
                <a:spcPct val="95000"/>
              </a:lnSpc>
              <a:buClr>
                <a:srgbClr val="000000"/>
              </a:buClr>
              <a:buSzPct val="100000"/>
              <a:buFontTx/>
              <a:buChar char="•"/>
            </a:pPr>
            <a:r>
              <a:rPr lang="cs-CZ" dirty="0" err="1">
                <a:solidFill>
                  <a:srgbClr val="000000"/>
                </a:solidFill>
                <a:latin typeface="Times New Roman" pitchFamily="18" charset="0"/>
                <a:cs typeface="Times New Roman" pitchFamily="18" charset="0"/>
              </a:rPr>
              <a:t>International</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chamber</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of</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commerce</a:t>
            </a:r>
            <a:r>
              <a:rPr lang="en-US" dirty="0">
                <a:solidFill>
                  <a:srgbClr val="000000"/>
                </a:solidFill>
                <a:latin typeface="Times New Roman" pitchFamily="18" charset="0"/>
                <a:cs typeface="Times New Roman" pitchFamily="18" charset="0"/>
              </a:rPr>
              <a:t> (ICC)</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from</a:t>
            </a:r>
            <a:r>
              <a:rPr lang="cs-CZ" dirty="0">
                <a:solidFill>
                  <a:srgbClr val="000000"/>
                </a:solidFill>
                <a:latin typeface="Times New Roman" pitchFamily="18" charset="0"/>
                <a:cs typeface="Times New Roman" pitchFamily="18" charset="0"/>
              </a:rPr>
              <a:t> Paris </a:t>
            </a:r>
            <a:r>
              <a:rPr lang="cs-CZ" dirty="0" err="1">
                <a:solidFill>
                  <a:srgbClr val="000000"/>
                </a:solidFill>
                <a:latin typeface="Times New Roman" pitchFamily="18" charset="0"/>
                <a:cs typeface="Times New Roman" pitchFamily="18" charset="0"/>
              </a:rPr>
              <a:t>made</a:t>
            </a:r>
            <a:r>
              <a:rPr lang="cs-CZ" dirty="0">
                <a:solidFill>
                  <a:srgbClr val="000000"/>
                </a:solidFill>
                <a:latin typeface="Times New Roman" pitchFamily="18" charset="0"/>
                <a:cs typeface="Times New Roman" pitchFamily="18" charset="0"/>
              </a:rPr>
              <a:t> model </a:t>
            </a:r>
            <a:r>
              <a:rPr lang="cs-CZ" dirty="0" err="1">
                <a:solidFill>
                  <a:srgbClr val="000000"/>
                </a:solidFill>
                <a:latin typeface="Times New Roman" pitchFamily="18" charset="0"/>
                <a:cs typeface="Times New Roman" pitchFamily="18" charset="0"/>
              </a:rPr>
              <a:t>of</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commercial</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contract</a:t>
            </a:r>
            <a:r>
              <a:rPr lang="cs-CZ" dirty="0">
                <a:solidFill>
                  <a:srgbClr val="000000"/>
                </a:solidFill>
                <a:latin typeface="Times New Roman" pitchFamily="18" charset="0"/>
                <a:cs typeface="Times New Roman" pitchFamily="18" charset="0"/>
              </a:rPr>
              <a:t>:</a:t>
            </a:r>
          </a:p>
          <a:p>
            <a:pPr algn="ctr">
              <a:lnSpc>
                <a:spcPct val="95000"/>
              </a:lnSpc>
              <a:buNone/>
            </a:pPr>
            <a:r>
              <a:rPr lang="en-US" sz="2800" b="1" u="sng" dirty="0">
                <a:solidFill>
                  <a:srgbClr val="000000"/>
                </a:solidFill>
                <a:latin typeface="Times New Roman" pitchFamily="18" charset="0"/>
                <a:cs typeface="Times New Roman" pitchFamily="18" charset="0"/>
              </a:rPr>
              <a:t>ICC Model Selective Distributorship Contract</a:t>
            </a:r>
            <a:r>
              <a:rPr lang="en-US" sz="2800" dirty="0">
                <a:solidFill>
                  <a:srgbClr val="000000"/>
                </a:solidFill>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nSpc>
                <a:spcPct val="95000"/>
              </a:lnSpc>
            </a:pPr>
            <a:endParaRPr lang="en-US" sz="2800" dirty="0">
              <a:solidFill>
                <a:srgbClr val="000000"/>
              </a:solidFill>
              <a:latin typeface="Times New Roman" pitchFamily="18" charset="0"/>
              <a:cs typeface="Times New Roman" pitchFamily="18" charset="0"/>
            </a:endParaRPr>
          </a:p>
          <a:p>
            <a:pPr algn="just">
              <a:lnSpc>
                <a:spcPct val="95000"/>
              </a:lnSpc>
            </a:pPr>
            <a:r>
              <a:rPr lang="cs-CZ" sz="2800" dirty="0">
                <a:solidFill>
                  <a:srgbClr val="000000"/>
                </a:solidFill>
                <a:latin typeface="Times New Roman" pitchFamily="18" charset="0"/>
                <a:cs typeface="Times New Roman" pitchFamily="18" charset="0"/>
              </a:rPr>
              <a:t> </a:t>
            </a:r>
            <a:r>
              <a:rPr lang="cs-CZ" sz="2800" dirty="0" err="1">
                <a:solidFill>
                  <a:srgbClr val="000000"/>
                </a:solidFill>
                <a:latin typeface="Times New Roman" pitchFamily="18" charset="0"/>
                <a:cs typeface="Times New Roman" pitchFamily="18" charset="0"/>
              </a:rPr>
              <a:t>Focused</a:t>
            </a:r>
            <a:r>
              <a:rPr lang="cs-CZ" sz="2800" dirty="0">
                <a:solidFill>
                  <a:srgbClr val="000000"/>
                </a:solidFill>
                <a:latin typeface="Times New Roman" pitchFamily="18" charset="0"/>
                <a:cs typeface="Times New Roman" pitchFamily="18" charset="0"/>
              </a:rPr>
              <a:t> on </a:t>
            </a:r>
            <a:r>
              <a:rPr lang="cs-CZ" sz="2800" dirty="0" err="1">
                <a:solidFill>
                  <a:srgbClr val="000000"/>
                </a:solidFill>
                <a:latin typeface="Times New Roman" pitchFamily="18" charset="0"/>
                <a:cs typeface="Times New Roman" pitchFamily="18" charset="0"/>
              </a:rPr>
              <a:t>recommendation</a:t>
            </a:r>
            <a:r>
              <a:rPr lang="cs-CZ" sz="2800" dirty="0">
                <a:solidFill>
                  <a:srgbClr val="000000"/>
                </a:solidFill>
                <a:latin typeface="Times New Roman" pitchFamily="18" charset="0"/>
                <a:cs typeface="Times New Roman" pitchFamily="18" charset="0"/>
              </a:rPr>
              <a:t> to </a:t>
            </a:r>
            <a:r>
              <a:rPr lang="cs-CZ" sz="2800" dirty="0" err="1">
                <a:solidFill>
                  <a:srgbClr val="000000"/>
                </a:solidFill>
                <a:latin typeface="Times New Roman" pitchFamily="18" charset="0"/>
                <a:cs typeface="Times New Roman" pitchFamily="18" charset="0"/>
              </a:rPr>
              <a:t>producers</a:t>
            </a:r>
            <a:r>
              <a:rPr lang="cs-CZ" sz="2800" dirty="0">
                <a:solidFill>
                  <a:srgbClr val="000000"/>
                </a:solidFill>
                <a:latin typeface="Times New Roman" pitchFamily="18" charset="0"/>
                <a:cs typeface="Times New Roman" pitchFamily="18" charset="0"/>
              </a:rPr>
              <a:t> – </a:t>
            </a:r>
            <a:r>
              <a:rPr lang="cs-CZ" sz="2800" dirty="0" err="1">
                <a:solidFill>
                  <a:srgbClr val="000000"/>
                </a:solidFill>
                <a:latin typeface="Times New Roman" pitchFamily="18" charset="0"/>
                <a:cs typeface="Times New Roman" pitchFamily="18" charset="0"/>
              </a:rPr>
              <a:t>how</a:t>
            </a:r>
            <a:r>
              <a:rPr lang="cs-CZ" sz="2800" dirty="0">
                <a:solidFill>
                  <a:srgbClr val="000000"/>
                </a:solidFill>
                <a:latin typeface="Times New Roman" pitchFamily="18" charset="0"/>
                <a:cs typeface="Times New Roman" pitchFamily="18" charset="0"/>
              </a:rPr>
              <a:t> to set </a:t>
            </a:r>
            <a:r>
              <a:rPr lang="cs-CZ" sz="2800" dirty="0" err="1">
                <a:solidFill>
                  <a:srgbClr val="000000"/>
                </a:solidFill>
                <a:latin typeface="Times New Roman" pitchFamily="18" charset="0"/>
                <a:cs typeface="Times New Roman" pitchFamily="18" charset="0"/>
              </a:rPr>
              <a:t>up</a:t>
            </a:r>
            <a:r>
              <a:rPr lang="cs-CZ" sz="2800" dirty="0">
                <a:solidFill>
                  <a:srgbClr val="000000"/>
                </a:solidFill>
                <a:latin typeface="Times New Roman" pitchFamily="18" charset="0"/>
                <a:cs typeface="Times New Roman" pitchFamily="18" charset="0"/>
              </a:rPr>
              <a:t> a </a:t>
            </a:r>
            <a:r>
              <a:rPr lang="cs-CZ" sz="2800" dirty="0" err="1">
                <a:solidFill>
                  <a:srgbClr val="000000"/>
                </a:solidFill>
                <a:latin typeface="Times New Roman" pitchFamily="18" charset="0"/>
                <a:cs typeface="Times New Roman" pitchFamily="18" charset="0"/>
              </a:rPr>
              <a:t>distributorship</a:t>
            </a:r>
            <a:r>
              <a:rPr lang="cs-CZ" sz="2800" dirty="0">
                <a:solidFill>
                  <a:srgbClr val="000000"/>
                </a:solidFill>
                <a:latin typeface="Times New Roman" pitchFamily="18" charset="0"/>
                <a:cs typeface="Times New Roman" pitchFamily="18" charset="0"/>
              </a:rPr>
              <a:t> </a:t>
            </a:r>
            <a:r>
              <a:rPr lang="cs-CZ" sz="2800" dirty="0" err="1">
                <a:solidFill>
                  <a:srgbClr val="000000"/>
                </a:solidFill>
                <a:latin typeface="Times New Roman" pitchFamily="18" charset="0"/>
                <a:cs typeface="Times New Roman" pitchFamily="18" charset="0"/>
              </a:rPr>
              <a:t>contract</a:t>
            </a:r>
            <a:r>
              <a:rPr lang="cs-CZ" sz="2800" dirty="0">
                <a:solidFill>
                  <a:srgbClr val="000000"/>
                </a:solidFill>
                <a:latin typeface="Times New Roman" pitchFamily="18" charset="0"/>
                <a:cs typeface="Times New Roman" pitchFamily="18" charset="0"/>
              </a:rPr>
              <a:t> </a:t>
            </a:r>
            <a:r>
              <a:rPr lang="cs-CZ" sz="2800" dirty="0" err="1">
                <a:solidFill>
                  <a:srgbClr val="000000"/>
                </a:solidFill>
                <a:latin typeface="Times New Roman" pitchFamily="18" charset="0"/>
                <a:cs typeface="Times New Roman" pitchFamily="18" charset="0"/>
              </a:rPr>
              <a:t>and</a:t>
            </a:r>
            <a:r>
              <a:rPr lang="cs-CZ" sz="2800" dirty="0">
                <a:solidFill>
                  <a:srgbClr val="000000"/>
                </a:solidFill>
                <a:latin typeface="Times New Roman" pitchFamily="18" charset="0"/>
                <a:cs typeface="Times New Roman" pitchFamily="18" charset="0"/>
              </a:rPr>
              <a:t> </a:t>
            </a:r>
            <a:r>
              <a:rPr lang="cs-CZ" sz="2800" dirty="0" err="1">
                <a:solidFill>
                  <a:srgbClr val="000000"/>
                </a:solidFill>
                <a:latin typeface="Times New Roman" pitchFamily="18" charset="0"/>
                <a:cs typeface="Times New Roman" pitchFamily="18" charset="0"/>
              </a:rPr>
              <a:t>provide</a:t>
            </a:r>
            <a:r>
              <a:rPr lang="cs-CZ" sz="2800" dirty="0">
                <a:solidFill>
                  <a:srgbClr val="000000"/>
                </a:solidFill>
                <a:latin typeface="Times New Roman" pitchFamily="18" charset="0"/>
                <a:cs typeface="Times New Roman" pitchFamily="18" charset="0"/>
              </a:rPr>
              <a:t> </a:t>
            </a:r>
            <a:r>
              <a:rPr lang="cs-CZ" sz="2800" dirty="0" err="1">
                <a:solidFill>
                  <a:srgbClr val="000000"/>
                </a:solidFill>
                <a:latin typeface="Times New Roman" pitchFamily="18" charset="0"/>
                <a:cs typeface="Times New Roman" pitchFamily="18" charset="0"/>
              </a:rPr>
              <a:t>the</a:t>
            </a:r>
            <a:r>
              <a:rPr lang="cs-CZ" sz="2800" dirty="0">
                <a:solidFill>
                  <a:srgbClr val="000000"/>
                </a:solidFill>
                <a:latin typeface="Times New Roman" pitchFamily="18" charset="0"/>
                <a:cs typeface="Times New Roman" pitchFamily="18" charset="0"/>
              </a:rPr>
              <a:t> </a:t>
            </a:r>
            <a:r>
              <a:rPr lang="cs-CZ" sz="2800" u="sng" dirty="0">
                <a:solidFill>
                  <a:srgbClr val="000000"/>
                </a:solidFill>
                <a:latin typeface="Times New Roman" pitchFamily="18" charset="0"/>
                <a:cs typeface="Times New Roman" pitchFamily="18" charset="0"/>
              </a:rPr>
              <a:t>most </a:t>
            </a:r>
            <a:r>
              <a:rPr lang="cs-CZ" sz="2800" u="sng" dirty="0" err="1">
                <a:solidFill>
                  <a:srgbClr val="000000"/>
                </a:solidFill>
                <a:latin typeface="Times New Roman" pitchFamily="18" charset="0"/>
                <a:cs typeface="Times New Roman" pitchFamily="18" charset="0"/>
              </a:rPr>
              <a:t>effective</a:t>
            </a:r>
            <a:r>
              <a:rPr lang="cs-CZ" sz="2800" u="sng" dirty="0">
                <a:solidFill>
                  <a:srgbClr val="000000"/>
                </a:solidFill>
                <a:latin typeface="Times New Roman" pitchFamily="18" charset="0"/>
                <a:cs typeface="Times New Roman" pitchFamily="18" charset="0"/>
              </a:rPr>
              <a:t> </a:t>
            </a:r>
            <a:r>
              <a:rPr lang="cs-CZ" sz="2800" u="sng" dirty="0" err="1">
                <a:solidFill>
                  <a:srgbClr val="000000"/>
                </a:solidFill>
                <a:latin typeface="Times New Roman" pitchFamily="18" charset="0"/>
                <a:cs typeface="Times New Roman" pitchFamily="18" charset="0"/>
              </a:rPr>
              <a:t>supervision</a:t>
            </a:r>
            <a:r>
              <a:rPr lang="cs-CZ" sz="2800" u="sng" dirty="0">
                <a:solidFill>
                  <a:srgbClr val="000000"/>
                </a:solidFill>
                <a:latin typeface="Times New Roman" pitchFamily="18" charset="0"/>
                <a:cs typeface="Times New Roman" pitchFamily="18" charset="0"/>
              </a:rPr>
              <a:t> </a:t>
            </a:r>
            <a:r>
              <a:rPr lang="cs-CZ" sz="2800" dirty="0">
                <a:solidFill>
                  <a:srgbClr val="000000"/>
                </a:solidFill>
                <a:latin typeface="Times New Roman" pitchFamily="18" charset="0"/>
                <a:cs typeface="Times New Roman" pitchFamily="18" charset="0"/>
              </a:rPr>
              <a:t>to </a:t>
            </a:r>
            <a:r>
              <a:rPr lang="cs-CZ" sz="2800" dirty="0" err="1">
                <a:solidFill>
                  <a:srgbClr val="000000"/>
                </a:solidFill>
                <a:latin typeface="Times New Roman" pitchFamily="18" charset="0"/>
                <a:cs typeface="Times New Roman" pitchFamily="18" charset="0"/>
              </a:rPr>
              <a:t>sell</a:t>
            </a:r>
            <a:r>
              <a:rPr lang="cs-CZ" sz="2800" dirty="0">
                <a:solidFill>
                  <a:srgbClr val="000000"/>
                </a:solidFill>
                <a:latin typeface="Times New Roman" pitchFamily="18" charset="0"/>
                <a:cs typeface="Times New Roman" pitchFamily="18" charset="0"/>
              </a:rPr>
              <a:t> </a:t>
            </a:r>
            <a:r>
              <a:rPr lang="cs-CZ" sz="2800" dirty="0" err="1">
                <a:solidFill>
                  <a:srgbClr val="000000"/>
                </a:solidFill>
                <a:latin typeface="Times New Roman" pitchFamily="18" charset="0"/>
                <a:cs typeface="Times New Roman" pitchFamily="18" charset="0"/>
              </a:rPr>
              <a:t>own</a:t>
            </a:r>
            <a:r>
              <a:rPr lang="cs-CZ" sz="2800" dirty="0">
                <a:solidFill>
                  <a:srgbClr val="000000"/>
                </a:solidFill>
                <a:latin typeface="Times New Roman" pitchFamily="18" charset="0"/>
                <a:cs typeface="Times New Roman" pitchFamily="18" charset="0"/>
              </a:rPr>
              <a:t> </a:t>
            </a:r>
            <a:r>
              <a:rPr lang="cs-CZ" sz="2800" dirty="0" err="1">
                <a:solidFill>
                  <a:srgbClr val="000000"/>
                </a:solidFill>
                <a:latin typeface="Times New Roman" pitchFamily="18" charset="0"/>
                <a:cs typeface="Times New Roman" pitchFamily="18" charset="0"/>
              </a:rPr>
              <a:t>goods</a:t>
            </a:r>
            <a:r>
              <a:rPr lang="cs-CZ" sz="2800" dirty="0">
                <a:solidFill>
                  <a:srgbClr val="000000"/>
                </a:solidFill>
                <a:latin typeface="Times New Roman" pitchFamily="18" charset="0"/>
                <a:cs typeface="Times New Roman" pitchFamily="18" charset="0"/>
              </a:rPr>
              <a:t>.</a:t>
            </a:r>
          </a:p>
          <a:p>
            <a:pPr marL="285750" indent="-285750" eaLnBrk="1" hangingPunct="1">
              <a:spcBef>
                <a:spcPct val="0"/>
              </a:spcBef>
              <a:buNone/>
              <a:defRPr/>
            </a:pPr>
            <a:endParaRPr lang="en-GB" altLang="cs-CZ" sz="2000"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0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3600" b="1" dirty="0" err="1">
                <a:solidFill>
                  <a:schemeClr val="bg1"/>
                </a:solidFill>
                <a:latin typeface="Times New Roman" pitchFamily="18" charset="0"/>
                <a:ea typeface="ＭＳ Ｐゴシック" pitchFamily="34" charset="-128"/>
                <a:cs typeface="Times New Roman" pitchFamily="18" charset="0"/>
              </a:rPr>
              <a:t>Conflict</a:t>
            </a:r>
            <a:r>
              <a:rPr lang="cs-CZ" sz="3600" b="1" dirty="0">
                <a:solidFill>
                  <a:schemeClr val="bg1"/>
                </a:solidFill>
                <a:latin typeface="Times New Roman" pitchFamily="18" charset="0"/>
                <a:ea typeface="ＭＳ Ｐゴシック" pitchFamily="34" charset="-128"/>
                <a:cs typeface="Times New Roman" pitchFamily="18" charset="0"/>
              </a:rPr>
              <a:t>-</a:t>
            </a:r>
            <a:r>
              <a:rPr lang="cs-CZ" sz="3600" b="1" dirty="0" err="1">
                <a:solidFill>
                  <a:schemeClr val="bg1"/>
                </a:solidFill>
                <a:latin typeface="Times New Roman" pitchFamily="18" charset="0"/>
                <a:ea typeface="ＭＳ Ｐゴシック" pitchFamily="34" charset="-128"/>
                <a:cs typeface="Times New Roman" pitchFamily="18" charset="0"/>
              </a:rPr>
              <a:t>of</a:t>
            </a:r>
            <a:r>
              <a:rPr lang="cs-CZ" sz="3600" b="1" dirty="0">
                <a:solidFill>
                  <a:schemeClr val="bg1"/>
                </a:solidFill>
                <a:latin typeface="Times New Roman" pitchFamily="18" charset="0"/>
                <a:ea typeface="ＭＳ Ｐゴシック" pitchFamily="34" charset="-128"/>
                <a:cs typeface="Times New Roman" pitchFamily="18" charset="0"/>
              </a:rPr>
              <a:t>-</a:t>
            </a:r>
            <a:r>
              <a:rPr lang="cs-CZ" sz="3600" b="1" dirty="0" err="1">
                <a:solidFill>
                  <a:schemeClr val="bg1"/>
                </a:solidFill>
                <a:latin typeface="Times New Roman" pitchFamily="18" charset="0"/>
                <a:ea typeface="ＭＳ Ｐゴシック" pitchFamily="34" charset="-128"/>
                <a:cs typeface="Times New Roman" pitchFamily="18" charset="0"/>
              </a:rPr>
              <a:t>law</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rules</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1571612"/>
            <a:ext cx="8358246" cy="423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342900" algn="just">
              <a:lnSpc>
                <a:spcPct val="95000"/>
              </a:lnSpc>
              <a:buClr>
                <a:srgbClr val="000000"/>
              </a:buClr>
              <a:buSzPct val="100000"/>
              <a:buFontTx/>
              <a:buChar char="•"/>
            </a:pPr>
            <a:r>
              <a:rPr lang="cs-CZ" sz="2400" dirty="0" err="1">
                <a:solidFill>
                  <a:srgbClr val="000000"/>
                </a:solidFill>
                <a:latin typeface="Times New Roman" pitchFamily="18" charset="0"/>
                <a:cs typeface="Times New Roman" pitchFamily="18" charset="0"/>
              </a:rPr>
              <a:t>Conflict</a:t>
            </a:r>
            <a:r>
              <a:rPr lang="cs-CZ" sz="2400" dirty="0">
                <a:solidFill>
                  <a:srgbClr val="000000"/>
                </a:solidFill>
                <a:latin typeface="Times New Roman" pitchFamily="18" charset="0"/>
                <a:cs typeface="Times New Roman" pitchFamily="18" charset="0"/>
              </a:rPr>
              <a:t>-</a:t>
            </a:r>
            <a:r>
              <a:rPr lang="cs-CZ" sz="2400" dirty="0" err="1">
                <a:solidFill>
                  <a:srgbClr val="000000"/>
                </a:solidFill>
                <a:latin typeface="Times New Roman" pitchFamily="18" charset="0"/>
                <a:cs typeface="Times New Roman" pitchFamily="18" charset="0"/>
              </a:rPr>
              <a:t>of</a:t>
            </a:r>
            <a:r>
              <a:rPr lang="cs-CZ" sz="2400" dirty="0">
                <a:solidFill>
                  <a:srgbClr val="000000"/>
                </a:solidFill>
                <a:latin typeface="Times New Roman" pitchFamily="18" charset="0"/>
                <a:cs typeface="Times New Roman" pitchFamily="18" charset="0"/>
              </a:rPr>
              <a:t>-</a:t>
            </a:r>
            <a:r>
              <a:rPr lang="cs-CZ" sz="2400" dirty="0" err="1">
                <a:solidFill>
                  <a:srgbClr val="000000"/>
                </a:solidFill>
                <a:latin typeface="Times New Roman" pitchFamily="18" charset="0"/>
                <a:cs typeface="Times New Roman" pitchFamily="18" charset="0"/>
              </a:rPr>
              <a:t>law</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for</a:t>
            </a:r>
            <a:r>
              <a:rPr lang="cs-CZ" sz="2400" dirty="0">
                <a:solidFill>
                  <a:srgbClr val="000000"/>
                </a:solidFill>
                <a:latin typeface="Times New Roman" pitchFamily="18" charset="0"/>
                <a:cs typeface="Times New Roman" pitchFamily="18" charset="0"/>
              </a:rPr>
              <a:t> </a:t>
            </a:r>
            <a:r>
              <a:rPr lang="en-US" sz="2400" u="sng" dirty="0">
                <a:solidFill>
                  <a:srgbClr val="000000"/>
                </a:solidFill>
                <a:latin typeface="Times New Roman" pitchFamily="18" charset="0"/>
                <a:cs typeface="Times New Roman" pitchFamily="18" charset="0"/>
              </a:rPr>
              <a:t>distributors</a:t>
            </a:r>
            <a:r>
              <a:rPr lang="cs-CZ" sz="2400" u="sng" dirty="0" err="1">
                <a:solidFill>
                  <a:srgbClr val="000000"/>
                </a:solidFill>
                <a:latin typeface="Times New Roman" pitchFamily="18" charset="0"/>
                <a:cs typeface="Times New Roman" pitchFamily="18" charset="0"/>
              </a:rPr>
              <a:t>hip</a:t>
            </a:r>
            <a:r>
              <a:rPr lang="en-US" sz="2400" u="sng" dirty="0">
                <a:solidFill>
                  <a:srgbClr val="000000"/>
                </a:solidFill>
                <a:latin typeface="Times New Roman" pitchFamily="18" charset="0"/>
                <a:cs typeface="Times New Roman" pitchFamily="18" charset="0"/>
              </a:rPr>
              <a:t> </a:t>
            </a:r>
            <a:r>
              <a:rPr lang="cs-CZ" sz="2400" u="sng" dirty="0" err="1">
                <a:solidFill>
                  <a:srgbClr val="000000"/>
                </a:solidFill>
                <a:latin typeface="Times New Roman" pitchFamily="18" charset="0"/>
                <a:cs typeface="Times New Roman" pitchFamily="18" charset="0"/>
              </a:rPr>
              <a:t>contract</a:t>
            </a:r>
            <a:r>
              <a:rPr lang="en-US" sz="2400" dirty="0">
                <a:solidFill>
                  <a:srgbClr val="000000"/>
                </a:solidFill>
                <a:latin typeface="Times New Roman" pitchFamily="18" charset="0"/>
                <a:cs typeface="Times New Roman" pitchFamily="18" charset="0"/>
              </a:rPr>
              <a:t> </a:t>
            </a:r>
            <a:r>
              <a:rPr lang="cs-CZ" sz="2400" dirty="0">
                <a:solidFill>
                  <a:srgbClr val="000000"/>
                </a:solidFill>
                <a:latin typeface="Times New Roman" pitchFamily="18" charset="0"/>
                <a:cs typeface="Times New Roman" pitchFamily="18" charset="0"/>
              </a:rPr>
              <a:t>in </a:t>
            </a:r>
            <a:r>
              <a:rPr lang="cs-CZ" sz="2400" dirty="0" err="1">
                <a:solidFill>
                  <a:srgbClr val="000000"/>
                </a:solidFill>
                <a:latin typeface="Times New Roman" pitchFamily="18" charset="0"/>
                <a:cs typeface="Times New Roman" pitchFamily="18" charset="0"/>
              </a:rPr>
              <a:t>regulation</a:t>
            </a:r>
            <a:r>
              <a:rPr lang="cs-CZ" sz="2400" dirty="0">
                <a:solidFill>
                  <a:srgbClr val="000000"/>
                </a:solidFill>
                <a:latin typeface="Times New Roman" pitchFamily="18" charset="0"/>
                <a:cs typeface="Times New Roman" pitchFamily="18" charset="0"/>
              </a:rPr>
              <a:t> Rome I, </a:t>
            </a:r>
            <a:r>
              <a:rPr lang="cs-CZ" sz="2400" dirty="0" err="1">
                <a:solidFill>
                  <a:srgbClr val="000000"/>
                </a:solidFill>
                <a:latin typeface="Times New Roman" pitchFamily="18" charset="0"/>
                <a:cs typeface="Times New Roman" pitchFamily="18" charset="0"/>
              </a:rPr>
              <a:t>where</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is</a:t>
            </a:r>
            <a:r>
              <a:rPr lang="cs-CZ" sz="2400" dirty="0">
                <a:solidFill>
                  <a:srgbClr val="000000"/>
                </a:solidFill>
                <a:latin typeface="Times New Roman" pitchFamily="18" charset="0"/>
                <a:cs typeface="Times New Roman" pitchFamily="18" charset="0"/>
              </a:rPr>
              <a:t> in </a:t>
            </a:r>
            <a:r>
              <a:rPr lang="cs-CZ" sz="2400" dirty="0" err="1">
                <a:solidFill>
                  <a:srgbClr val="000000"/>
                </a:solidFill>
                <a:latin typeface="Times New Roman" pitchFamily="18" charset="0"/>
                <a:cs typeface="Times New Roman" pitchFamily="18" charset="0"/>
              </a:rPr>
              <a:t>article</a:t>
            </a:r>
            <a:r>
              <a:rPr lang="cs-CZ" sz="2400" dirty="0">
                <a:solidFill>
                  <a:srgbClr val="000000"/>
                </a:solidFill>
                <a:latin typeface="Times New Roman" pitchFamily="18" charset="0"/>
                <a:cs typeface="Times New Roman" pitchFamily="18" charset="0"/>
              </a:rPr>
              <a:t> 4, </a:t>
            </a:r>
            <a:r>
              <a:rPr lang="cs-CZ" sz="2400" dirty="0" err="1">
                <a:solidFill>
                  <a:srgbClr val="000000"/>
                </a:solidFill>
                <a:latin typeface="Times New Roman" pitchFamily="18" charset="0"/>
                <a:cs typeface="Times New Roman" pitchFamily="18" charset="0"/>
              </a:rPr>
              <a:t>paragraph</a:t>
            </a:r>
            <a:r>
              <a:rPr lang="cs-CZ" sz="2400" dirty="0">
                <a:solidFill>
                  <a:srgbClr val="000000"/>
                </a:solidFill>
                <a:latin typeface="Times New Roman" pitchFamily="18" charset="0"/>
                <a:cs typeface="Times New Roman" pitchFamily="18" charset="0"/>
              </a:rPr>
              <a:t> 1. </a:t>
            </a:r>
            <a:r>
              <a:rPr lang="cs-CZ" sz="2400" dirty="0" err="1">
                <a:solidFill>
                  <a:srgbClr val="000000"/>
                </a:solidFill>
                <a:latin typeface="Times New Roman" pitchFamily="18" charset="0"/>
                <a:cs typeface="Times New Roman" pitchFamily="18" charset="0"/>
              </a:rPr>
              <a:t>letter</a:t>
            </a:r>
            <a:r>
              <a:rPr lang="cs-CZ" sz="2400" dirty="0">
                <a:solidFill>
                  <a:srgbClr val="000000"/>
                </a:solidFill>
                <a:latin typeface="Times New Roman" pitchFamily="18" charset="0"/>
                <a:cs typeface="Times New Roman" pitchFamily="18" charset="0"/>
              </a:rPr>
              <a:t> f) </a:t>
            </a:r>
            <a:r>
              <a:rPr lang="cs-CZ" sz="2400" dirty="0" err="1">
                <a:solidFill>
                  <a:srgbClr val="000000"/>
                </a:solidFill>
                <a:latin typeface="Times New Roman" pitchFamily="18" charset="0"/>
                <a:cs typeface="Times New Roman" pitchFamily="18" charset="0"/>
              </a:rPr>
              <a:t>explicitly</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said</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that</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distributorship</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contract</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is</a:t>
            </a:r>
            <a:r>
              <a:rPr lang="cs-CZ" sz="2400" dirty="0">
                <a:solidFill>
                  <a:srgbClr val="000000"/>
                </a:solidFill>
                <a:latin typeface="Times New Roman" pitchFamily="18" charset="0"/>
                <a:cs typeface="Times New Roman" pitchFamily="18" charset="0"/>
              </a:rPr>
              <a:t> </a:t>
            </a:r>
            <a:r>
              <a:rPr lang="cs-CZ" sz="2400" b="1" dirty="0" err="1">
                <a:solidFill>
                  <a:srgbClr val="000000"/>
                </a:solidFill>
                <a:latin typeface="Times New Roman" pitchFamily="18" charset="0"/>
                <a:cs typeface="Times New Roman" pitchFamily="18" charset="0"/>
              </a:rPr>
              <a:t>regulated</a:t>
            </a:r>
            <a:r>
              <a:rPr lang="cs-CZ" sz="2400" b="1" dirty="0">
                <a:solidFill>
                  <a:srgbClr val="000000"/>
                </a:solidFill>
                <a:latin typeface="Times New Roman" pitchFamily="18" charset="0"/>
                <a:cs typeface="Times New Roman" pitchFamily="18" charset="0"/>
              </a:rPr>
              <a:t> by </a:t>
            </a:r>
            <a:r>
              <a:rPr lang="cs-CZ" sz="2400" b="1" dirty="0" err="1">
                <a:solidFill>
                  <a:srgbClr val="000000"/>
                </a:solidFill>
                <a:latin typeface="Times New Roman" pitchFamily="18" charset="0"/>
                <a:cs typeface="Times New Roman" pitchFamily="18" charset="0"/>
              </a:rPr>
              <a:t>law</a:t>
            </a:r>
            <a:r>
              <a:rPr lang="cs-CZ" sz="2400" b="1" dirty="0">
                <a:solidFill>
                  <a:srgbClr val="000000"/>
                </a:solidFill>
                <a:latin typeface="Times New Roman" pitchFamily="18" charset="0"/>
                <a:cs typeface="Times New Roman" pitchFamily="18" charset="0"/>
              </a:rPr>
              <a:t> </a:t>
            </a:r>
            <a:r>
              <a:rPr lang="cs-CZ" sz="2400" b="1" dirty="0" err="1">
                <a:solidFill>
                  <a:srgbClr val="000000"/>
                </a:solidFill>
                <a:latin typeface="Times New Roman" pitchFamily="18" charset="0"/>
                <a:cs typeface="Times New Roman" pitchFamily="18" charset="0"/>
              </a:rPr>
              <a:t>of</a:t>
            </a:r>
            <a:r>
              <a:rPr lang="cs-CZ" sz="2400" b="1" dirty="0">
                <a:solidFill>
                  <a:srgbClr val="000000"/>
                </a:solidFill>
                <a:latin typeface="Times New Roman" pitchFamily="18" charset="0"/>
                <a:cs typeface="Times New Roman" pitchFamily="18" charset="0"/>
              </a:rPr>
              <a:t> </a:t>
            </a:r>
            <a:r>
              <a:rPr lang="cs-CZ" sz="2400" b="1" dirty="0" err="1">
                <a:solidFill>
                  <a:srgbClr val="000000"/>
                </a:solidFill>
                <a:latin typeface="Times New Roman" pitchFamily="18" charset="0"/>
                <a:cs typeface="Times New Roman" pitchFamily="18" charset="0"/>
              </a:rPr>
              <a:t>the</a:t>
            </a:r>
            <a:r>
              <a:rPr lang="cs-CZ" sz="2400" b="1" dirty="0">
                <a:solidFill>
                  <a:srgbClr val="000000"/>
                </a:solidFill>
                <a:latin typeface="Times New Roman" pitchFamily="18" charset="0"/>
                <a:cs typeface="Times New Roman" pitchFamily="18" charset="0"/>
              </a:rPr>
              <a:t> country </a:t>
            </a:r>
            <a:r>
              <a:rPr lang="cs-CZ" sz="2400" b="1" dirty="0" err="1">
                <a:solidFill>
                  <a:srgbClr val="000000"/>
                </a:solidFill>
                <a:latin typeface="Times New Roman" pitchFamily="18" charset="0"/>
                <a:cs typeface="Times New Roman" pitchFamily="18" charset="0"/>
              </a:rPr>
              <a:t>where</a:t>
            </a:r>
            <a:r>
              <a:rPr lang="cs-CZ" sz="2400" b="1" dirty="0">
                <a:solidFill>
                  <a:srgbClr val="000000"/>
                </a:solidFill>
                <a:latin typeface="Times New Roman" pitchFamily="18" charset="0"/>
                <a:cs typeface="Times New Roman" pitchFamily="18" charset="0"/>
              </a:rPr>
              <a:t> </a:t>
            </a:r>
            <a:r>
              <a:rPr lang="cs-CZ" sz="2400" b="1" dirty="0" err="1">
                <a:solidFill>
                  <a:srgbClr val="000000"/>
                </a:solidFill>
                <a:latin typeface="Times New Roman" pitchFamily="18" charset="0"/>
                <a:cs typeface="Times New Roman" pitchFamily="18" charset="0"/>
              </a:rPr>
              <a:t>the</a:t>
            </a:r>
            <a:r>
              <a:rPr lang="cs-CZ" sz="2400" b="1" dirty="0">
                <a:solidFill>
                  <a:srgbClr val="000000"/>
                </a:solidFill>
                <a:latin typeface="Times New Roman" pitchFamily="18" charset="0"/>
                <a:cs typeface="Times New Roman" pitchFamily="18" charset="0"/>
              </a:rPr>
              <a:t> </a:t>
            </a:r>
            <a:r>
              <a:rPr lang="cs-CZ" sz="2400" b="1" u="sng" dirty="0">
                <a:solidFill>
                  <a:srgbClr val="000000"/>
                </a:solidFill>
                <a:latin typeface="Times New Roman" pitchFamily="18" charset="0"/>
                <a:cs typeface="Times New Roman" pitchFamily="18" charset="0"/>
              </a:rPr>
              <a:t>distributor has his residence</a:t>
            </a:r>
            <a:r>
              <a:rPr lang="cs-CZ" sz="2400" b="1" dirty="0">
                <a:solidFill>
                  <a:srgbClr val="000000"/>
                </a:solidFill>
                <a:latin typeface="Times New Roman" pitchFamily="18" charset="0"/>
                <a:cs typeface="Times New Roman" pitchFamily="18" charset="0"/>
              </a:rPr>
              <a:t>.</a:t>
            </a:r>
          </a:p>
          <a:p>
            <a:pPr>
              <a:lnSpc>
                <a:spcPct val="95000"/>
              </a:lnSpc>
              <a:buNone/>
            </a:pPr>
            <a:endParaRPr lang="en-US" sz="2800" dirty="0">
              <a:solidFill>
                <a:srgbClr val="000000"/>
              </a:solidFill>
              <a:latin typeface="Times New Roman" pitchFamily="18" charset="0"/>
              <a:cs typeface="Times New Roman" pitchFamily="18" charset="0"/>
            </a:endParaRPr>
          </a:p>
          <a:p>
            <a:pPr lvl="1" indent="-342900">
              <a:lnSpc>
                <a:spcPct val="95000"/>
              </a:lnSpc>
              <a:buClr>
                <a:srgbClr val="000000"/>
              </a:buClr>
              <a:buSzPct val="100000"/>
              <a:buFontTx/>
              <a:buChar char="•"/>
            </a:pPr>
            <a:r>
              <a:rPr lang="cs-CZ" u="sng" dirty="0" err="1">
                <a:solidFill>
                  <a:srgbClr val="000000"/>
                </a:solidFill>
                <a:latin typeface="Times New Roman" pitchFamily="18" charset="0"/>
                <a:cs typeface="Times New Roman" pitchFamily="18" charset="0"/>
              </a:rPr>
              <a:t>Sale</a:t>
            </a:r>
            <a:r>
              <a:rPr lang="cs-CZ" u="sng" dirty="0">
                <a:solidFill>
                  <a:srgbClr val="000000"/>
                </a:solidFill>
                <a:latin typeface="Times New Roman" pitchFamily="18" charset="0"/>
                <a:cs typeface="Times New Roman" pitchFamily="18" charset="0"/>
              </a:rPr>
              <a:t> </a:t>
            </a:r>
            <a:r>
              <a:rPr lang="cs-CZ" u="sng" dirty="0" err="1">
                <a:solidFill>
                  <a:srgbClr val="000000"/>
                </a:solidFill>
                <a:latin typeface="Times New Roman" pitchFamily="18" charset="0"/>
                <a:cs typeface="Times New Roman" pitchFamily="18" charset="0"/>
              </a:rPr>
              <a:t>contracts</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between</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producer</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and</a:t>
            </a:r>
            <a:r>
              <a:rPr lang="cs-CZ" dirty="0">
                <a:solidFill>
                  <a:srgbClr val="000000"/>
                </a:solidFill>
                <a:latin typeface="Times New Roman" pitchFamily="18" charset="0"/>
                <a:cs typeface="Times New Roman" pitchFamily="18" charset="0"/>
              </a:rPr>
              <a:t> distributor </a:t>
            </a:r>
            <a:r>
              <a:rPr lang="cs-CZ" dirty="0" err="1">
                <a:solidFill>
                  <a:srgbClr val="000000"/>
                </a:solidFill>
                <a:latin typeface="Times New Roman" pitchFamily="18" charset="0"/>
                <a:cs typeface="Times New Roman" pitchFamily="18" charset="0"/>
              </a:rPr>
              <a:t>can</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considered</a:t>
            </a:r>
            <a:r>
              <a:rPr lang="cs-CZ" dirty="0">
                <a:solidFill>
                  <a:srgbClr val="000000"/>
                </a:solidFill>
                <a:latin typeface="Times New Roman" pitchFamily="18" charset="0"/>
                <a:cs typeface="Times New Roman" pitchFamily="18" charset="0"/>
              </a:rPr>
              <a:t> </a:t>
            </a:r>
            <a:r>
              <a:rPr lang="cs-CZ" dirty="0" err="1">
                <a:solidFill>
                  <a:srgbClr val="000000"/>
                </a:solidFill>
                <a:latin typeface="Times New Roman" pitchFamily="18" charset="0"/>
                <a:cs typeface="Times New Roman" pitchFamily="18" charset="0"/>
              </a:rPr>
              <a:t>separately</a:t>
            </a:r>
            <a:r>
              <a:rPr lang="cs-CZ" dirty="0">
                <a:solidFill>
                  <a:srgbClr val="000000"/>
                </a:solidFill>
                <a:latin typeface="Times New Roman" pitchFamily="18" charset="0"/>
                <a:cs typeface="Times New Roman" pitchFamily="18" charset="0"/>
              </a:rPr>
              <a:t>.</a:t>
            </a:r>
          </a:p>
          <a:p>
            <a:pPr marL="857250" lvl="2" indent="-285750" algn="just">
              <a:lnSpc>
                <a:spcPct val="95000"/>
              </a:lnSpc>
              <a:buClr>
                <a:srgbClr val="000000"/>
              </a:buClr>
              <a:buSzPct val="80000"/>
              <a:buFont typeface="Courier New" pitchFamily="49" charset="0"/>
              <a:buChar char="o"/>
            </a:pPr>
            <a:r>
              <a:rPr lang="cs-CZ" sz="2200" dirty="0" err="1">
                <a:solidFill>
                  <a:srgbClr val="000000"/>
                </a:solidFill>
                <a:latin typeface="Times New Roman" pitchFamily="18" charset="0"/>
                <a:cs typeface="Times New Roman" pitchFamily="18" charset="0"/>
              </a:rPr>
              <a:t>Therefore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we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need</a:t>
            </a:r>
            <a:r>
              <a:rPr lang="cs-CZ" sz="2200" dirty="0">
                <a:solidFill>
                  <a:srgbClr val="000000"/>
                </a:solidFill>
                <a:latin typeface="Times New Roman" pitchFamily="18" charset="0"/>
                <a:cs typeface="Times New Roman" pitchFamily="18" charset="0"/>
              </a:rPr>
              <a:t> to </a:t>
            </a:r>
            <a:r>
              <a:rPr lang="cs-CZ" sz="2200" dirty="0" err="1">
                <a:solidFill>
                  <a:srgbClr val="000000"/>
                </a:solidFill>
                <a:latin typeface="Times New Roman" pitchFamily="18" charset="0"/>
                <a:cs typeface="Times New Roman" pitchFamily="18" charset="0"/>
              </a:rPr>
              <a:t>take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into</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consideration</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the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possibility</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of</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using</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Vienna</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convention</a:t>
            </a:r>
            <a:r>
              <a:rPr lang="cs-CZ" sz="2200" dirty="0">
                <a:solidFill>
                  <a:srgbClr val="000000"/>
                </a:solidFill>
                <a:latin typeface="Times New Roman" pitchFamily="18" charset="0"/>
                <a:cs typeface="Times New Roman" pitchFamily="18" charset="0"/>
              </a:rPr>
              <a:t> as </a:t>
            </a:r>
            <a:r>
              <a:rPr lang="cs-CZ" sz="2200" dirty="0" err="1">
                <a:solidFill>
                  <a:srgbClr val="000000"/>
                </a:solidFill>
                <a:latin typeface="Times New Roman" pitchFamily="18" charset="0"/>
                <a:cs typeface="Times New Roman" pitchFamily="18" charset="0"/>
              </a:rPr>
              <a:t>direct</a:t>
            </a:r>
            <a:r>
              <a:rPr lang="cs-CZ" sz="2200" dirty="0">
                <a:solidFill>
                  <a:srgbClr val="000000"/>
                </a:solidFill>
                <a:latin typeface="Times New Roman" pitchFamily="18" charset="0"/>
                <a:cs typeface="Times New Roman" pitchFamily="18" charset="0"/>
              </a:rPr>
              <a:t> rule – priority – in </a:t>
            </a:r>
            <a:r>
              <a:rPr lang="cs-CZ" sz="2200" dirty="0" err="1">
                <a:solidFill>
                  <a:srgbClr val="000000"/>
                </a:solidFill>
                <a:latin typeface="Times New Roman" pitchFamily="18" charset="0"/>
                <a:cs typeface="Times New Roman" pitchFamily="18" charset="0"/>
              </a:rPr>
              <a:t>the</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first</a:t>
            </a:r>
            <a:r>
              <a:rPr lang="cs-CZ" sz="2200" dirty="0">
                <a:solidFill>
                  <a:srgbClr val="000000"/>
                </a:solidFill>
                <a:latin typeface="Times New Roman" pitchFamily="18" charset="0"/>
                <a:cs typeface="Times New Roman" pitchFamily="18" charset="0"/>
              </a:rPr>
              <a:t> </a:t>
            </a:r>
            <a:r>
              <a:rPr lang="cs-CZ" sz="2200" dirty="0" err="1">
                <a:solidFill>
                  <a:srgbClr val="000000"/>
                </a:solidFill>
                <a:latin typeface="Times New Roman" pitchFamily="18" charset="0"/>
                <a:cs typeface="Times New Roman" pitchFamily="18" charset="0"/>
              </a:rPr>
              <a:t>place</a:t>
            </a:r>
            <a:r>
              <a:rPr lang="cs-CZ" sz="2200" dirty="0">
                <a:solidFill>
                  <a:srgbClr val="000000"/>
                </a:solidFill>
                <a:latin typeface="Times New Roman" pitchFamily="18" charset="0"/>
                <a:cs typeface="Times New Roman" pitchFamily="18" charset="0"/>
              </a:rPr>
              <a:t>.</a:t>
            </a:r>
          </a:p>
          <a:p>
            <a:pPr eaLnBrk="1" hangingPunct="1">
              <a:spcBef>
                <a:spcPct val="0"/>
              </a:spcBef>
              <a:buFont typeface="Arial" panose="020B0604020202020204" pitchFamily="34" charset="0"/>
              <a:buNone/>
              <a:defRPr/>
            </a:pPr>
            <a:endParaRPr lang="en-GB" altLang="cs-CZ" sz="20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3600" b="1" dirty="0" err="1">
                <a:solidFill>
                  <a:schemeClr val="bg1"/>
                </a:solidFill>
                <a:latin typeface="Times New Roman" pitchFamily="18" charset="0"/>
                <a:ea typeface="ＭＳ Ｐゴシック" pitchFamily="34" charset="-128"/>
                <a:cs typeface="Times New Roman" pitchFamily="18" charset="0"/>
              </a:rPr>
              <a:t>International</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agency</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contract</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dealership</a:t>
            </a:r>
            <a:r>
              <a:rPr lang="cs-CZ" sz="3600" b="1" dirty="0">
                <a:solidFill>
                  <a:schemeClr val="bg1"/>
                </a:solidFill>
                <a:latin typeface="Times New Roman" pitchFamily="18" charset="0"/>
                <a:ea typeface="ＭＳ Ｐゴシック" pitchFamily="34" charset="-128"/>
                <a:cs typeface="Times New Roman" pitchFamily="18" charset="0"/>
              </a:rPr>
              <a:t>)</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285720" y="714356"/>
            <a:ext cx="8477250" cy="6263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81600" lvl="1">
              <a:lnSpc>
                <a:spcPct val="95000"/>
              </a:lnSpc>
              <a:buClr>
                <a:srgbClr val="000000"/>
              </a:buClr>
              <a:buSzPct val="100000"/>
              <a:buFontTx/>
              <a:buChar char="•"/>
              <a:defRPr/>
            </a:pPr>
            <a:r>
              <a:rPr lang="cs-CZ" sz="2400" dirty="0" err="1">
                <a:solidFill>
                  <a:srgbClr val="000000"/>
                </a:solidFill>
                <a:latin typeface="Times New Roman" pitchFamily="18" charset="0"/>
                <a:cs typeface="Times New Roman" pitchFamily="18" charset="0"/>
              </a:rPr>
              <a:t>Often</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used</a:t>
            </a:r>
            <a:r>
              <a:rPr lang="cs-CZ" sz="2400" dirty="0">
                <a:solidFill>
                  <a:srgbClr val="000000"/>
                </a:solidFill>
                <a:latin typeface="Times New Roman" pitchFamily="18" charset="0"/>
                <a:cs typeface="Times New Roman" pitchFamily="18" charset="0"/>
              </a:rPr>
              <a:t> type </a:t>
            </a:r>
            <a:r>
              <a:rPr lang="cs-CZ" sz="2400" dirty="0" err="1">
                <a:solidFill>
                  <a:srgbClr val="000000"/>
                </a:solidFill>
                <a:latin typeface="Times New Roman" pitchFamily="18" charset="0"/>
                <a:cs typeface="Times New Roman" pitchFamily="18" charset="0"/>
              </a:rPr>
              <a:t>of</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contract</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while</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expanding</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into</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new</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markets</a:t>
            </a:r>
            <a:endParaRPr lang="cs-CZ" sz="2400" dirty="0">
              <a:solidFill>
                <a:srgbClr val="000000"/>
              </a:solidFill>
              <a:latin typeface="Times New Roman" pitchFamily="18" charset="0"/>
              <a:cs typeface="Times New Roman" pitchFamily="18" charset="0"/>
            </a:endParaRPr>
          </a:p>
          <a:p>
            <a:pPr lvl="1">
              <a:lnSpc>
                <a:spcPct val="95000"/>
              </a:lnSpc>
              <a:buClr>
                <a:srgbClr val="000000"/>
              </a:buClr>
              <a:buSzPct val="100000"/>
              <a:buFontTx/>
              <a:buChar char="•"/>
              <a:defRPr/>
            </a:pPr>
            <a:r>
              <a:rPr lang="cs-CZ" sz="2400" dirty="0" err="1">
                <a:solidFill>
                  <a:srgbClr val="000000"/>
                </a:solidFill>
                <a:latin typeface="Times New Roman" pitchFamily="18" charset="0"/>
                <a:cs typeface="Times New Roman" pitchFamily="18" charset="0"/>
              </a:rPr>
              <a:t>Advantages</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of</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sales</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representatives</a:t>
            </a:r>
            <a:endParaRPr lang="en-US" sz="2400" dirty="0">
              <a:latin typeface="Times New Roman" pitchFamily="18" charset="0"/>
              <a:cs typeface="Times New Roman" pitchFamily="18" charset="0"/>
            </a:endParaRPr>
          </a:p>
          <a:p>
            <a:pPr lvl="2">
              <a:lnSpc>
                <a:spcPct val="95000"/>
              </a:lnSpc>
              <a:buClr>
                <a:srgbClr val="000000"/>
              </a:buClr>
              <a:buSzPct val="80000"/>
              <a:buFont typeface="Courier New" charset="0"/>
              <a:buChar char="o"/>
              <a:defRPr/>
            </a:pPr>
            <a:r>
              <a:rPr lang="cs-CZ" sz="2000" dirty="0" err="1">
                <a:solidFill>
                  <a:srgbClr val="000000"/>
                </a:solidFill>
                <a:latin typeface="Times New Roman" pitchFamily="18" charset="0"/>
                <a:cs typeface="Times New Roman" pitchFamily="18" charset="0"/>
              </a:rPr>
              <a:t>Knowledge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local</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legislation</a:t>
            </a:r>
            <a:r>
              <a:rPr lang="cs-CZ" sz="2000" dirty="0">
                <a:solidFill>
                  <a:srgbClr val="000000"/>
                </a:solidFill>
                <a:latin typeface="Times New Roman" pitchFamily="18" charset="0"/>
                <a:cs typeface="Times New Roman" pitchFamily="18" charset="0"/>
              </a:rPr>
              <a:t> in </a:t>
            </a:r>
            <a:r>
              <a:rPr lang="cs-CZ" sz="2000" dirty="0" err="1">
                <a:solidFill>
                  <a:srgbClr val="000000"/>
                </a:solidFill>
                <a:latin typeface="Times New Roman" pitchFamily="18" charset="0"/>
                <a:cs typeface="Times New Roman" pitchFamily="18" charset="0"/>
              </a:rPr>
              <a:t>selected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sector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structure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local</a:t>
            </a:r>
            <a:r>
              <a:rPr lang="cs-CZ" sz="2000" dirty="0">
                <a:solidFill>
                  <a:srgbClr val="000000"/>
                </a:solidFill>
                <a:latin typeface="Times New Roman" pitchFamily="18" charset="0"/>
                <a:cs typeface="Times New Roman" pitchFamily="18" charset="0"/>
              </a:rPr>
              <a:t> market </a:t>
            </a:r>
            <a:r>
              <a:rPr lang="cs-CZ" sz="2000" dirty="0" err="1">
                <a:solidFill>
                  <a:srgbClr val="000000"/>
                </a:solidFill>
                <a:latin typeface="Times New Roman" pitchFamily="18" charset="0"/>
                <a:cs typeface="Times New Roman" pitchFamily="18" charset="0"/>
              </a:rPr>
              <a:t>capacities</a:t>
            </a:r>
            <a:r>
              <a:rPr lang="cs-CZ" sz="2000" dirty="0">
                <a:solidFill>
                  <a:srgbClr val="000000"/>
                </a:solidFill>
                <a:latin typeface="Times New Roman" pitchFamily="18" charset="0"/>
                <a:cs typeface="Times New Roman" pitchFamily="18" charset="0"/>
              </a:rPr>
              <a:t> as </a:t>
            </a:r>
            <a:r>
              <a:rPr lang="cs-CZ" sz="2000" dirty="0" err="1">
                <a:solidFill>
                  <a:srgbClr val="000000"/>
                </a:solidFill>
                <a:latin typeface="Times New Roman" pitchFamily="18" charset="0"/>
                <a:cs typeface="Times New Roman" pitchFamily="18" charset="0"/>
              </a:rPr>
              <a:t>well</a:t>
            </a:r>
            <a:r>
              <a:rPr lang="cs-CZ" sz="2000" dirty="0">
                <a:solidFill>
                  <a:srgbClr val="000000"/>
                </a:solidFill>
                <a:latin typeface="Times New Roman" pitchFamily="18" charset="0"/>
                <a:cs typeface="Times New Roman" pitchFamily="18" charset="0"/>
              </a:rPr>
              <a:t> as </a:t>
            </a:r>
            <a:r>
              <a:rPr lang="cs-CZ" sz="2000" dirty="0" err="1">
                <a:solidFill>
                  <a:srgbClr val="000000"/>
                </a:solidFill>
                <a:latin typeface="Times New Roman" pitchFamily="18" charset="0"/>
                <a:cs typeface="Times New Roman" pitchFamily="18" charset="0"/>
              </a:rPr>
              <a:t>knowledge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languages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habits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traditions</a:t>
            </a:r>
            <a:endParaRPr lang="cs-CZ" sz="2000" dirty="0">
              <a:solidFill>
                <a:srgbClr val="000000"/>
              </a:solidFill>
              <a:latin typeface="Times New Roman" pitchFamily="18" charset="0"/>
              <a:cs typeface="Times New Roman" pitchFamily="18" charset="0"/>
            </a:endParaRPr>
          </a:p>
          <a:p>
            <a:pPr lvl="2">
              <a:lnSpc>
                <a:spcPct val="95000"/>
              </a:lnSpc>
              <a:buClr>
                <a:srgbClr val="000000"/>
              </a:buClr>
              <a:buSzPct val="100000"/>
              <a:buFontTx/>
              <a:buChar char=" "/>
              <a:defRPr/>
            </a:pPr>
            <a:endParaRPr lang="en-US" sz="2000" dirty="0">
              <a:solidFill>
                <a:srgbClr val="000000"/>
              </a:solidFill>
              <a:latin typeface="Times New Roman" pitchFamily="18" charset="0"/>
              <a:cs typeface="Times New Roman" pitchFamily="18" charset="0"/>
            </a:endParaRPr>
          </a:p>
          <a:p>
            <a:pPr lvl="1">
              <a:lnSpc>
                <a:spcPct val="95000"/>
              </a:lnSpc>
              <a:buClr>
                <a:srgbClr val="000000"/>
              </a:buClr>
              <a:buSzPct val="100000"/>
              <a:buFontTx/>
              <a:buChar char="•"/>
              <a:defRPr/>
            </a:pPr>
            <a:r>
              <a:rPr lang="cs-CZ" sz="2400" dirty="0" err="1">
                <a:solidFill>
                  <a:srgbClr val="000000"/>
                </a:solidFill>
                <a:latin typeface="Times New Roman" pitchFamily="18" charset="0"/>
                <a:cs typeface="Times New Roman" pitchFamily="18" charset="0"/>
              </a:rPr>
              <a:t>Unified</a:t>
            </a:r>
            <a:r>
              <a:rPr lang="cs-CZ" sz="2400" dirty="0">
                <a:solidFill>
                  <a:srgbClr val="000000"/>
                </a:solidFill>
                <a:latin typeface="Times New Roman" pitchFamily="18" charset="0"/>
                <a:cs typeface="Times New Roman" pitchFamily="18" charset="0"/>
              </a:rPr>
              <a:t> </a:t>
            </a:r>
            <a:r>
              <a:rPr lang="cs-CZ" sz="2400" dirty="0" err="1">
                <a:solidFill>
                  <a:srgbClr val="000000"/>
                </a:solidFill>
                <a:latin typeface="Times New Roman" pitchFamily="18" charset="0"/>
                <a:cs typeface="Times New Roman" pitchFamily="18" charset="0"/>
              </a:rPr>
              <a:t>regulation</a:t>
            </a:r>
            <a:r>
              <a:rPr lang="cs-CZ" sz="2400" dirty="0">
                <a:solidFill>
                  <a:srgbClr val="000000"/>
                </a:solidFill>
                <a:latin typeface="Times New Roman" pitchFamily="18" charset="0"/>
                <a:cs typeface="Times New Roman" pitchFamily="18" charset="0"/>
              </a:rPr>
              <a:t> in </a:t>
            </a:r>
            <a:r>
              <a:rPr lang="cs-CZ" sz="2400" dirty="0" err="1">
                <a:solidFill>
                  <a:srgbClr val="000000"/>
                </a:solidFill>
                <a:latin typeface="Times New Roman" pitchFamily="18" charset="0"/>
                <a:cs typeface="Times New Roman" pitchFamily="18" charset="0"/>
              </a:rPr>
              <a:t>the</a:t>
            </a:r>
            <a:r>
              <a:rPr lang="cs-CZ" sz="2400" dirty="0">
                <a:solidFill>
                  <a:srgbClr val="000000"/>
                </a:solidFill>
                <a:latin typeface="Times New Roman" pitchFamily="18" charset="0"/>
                <a:cs typeface="Times New Roman" pitchFamily="18" charset="0"/>
              </a:rPr>
              <a:t> EU</a:t>
            </a:r>
            <a:r>
              <a:rPr lang="en-US" sz="2000" dirty="0">
                <a:solidFill>
                  <a:srgbClr val="000000"/>
                </a:solidFill>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lnSpc>
                <a:spcPct val="95000"/>
              </a:lnSpc>
              <a:defRPr/>
            </a:pP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Sales</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representative</a:t>
            </a:r>
            <a:r>
              <a:rPr lang="en-US" sz="2000" dirty="0">
                <a:solidFill>
                  <a:srgbClr val="000000"/>
                </a:solidFill>
                <a:latin typeface="Times New Roman" pitchFamily="18" charset="0"/>
                <a:cs typeface="Times New Roman" pitchFamily="18" charset="0"/>
              </a:rPr>
              <a:t> </a:t>
            </a:r>
            <a:r>
              <a:rPr lang="cs-CZ" sz="2000" dirty="0">
                <a:solidFill>
                  <a:srgbClr val="000000"/>
                </a:solidFill>
                <a:latin typeface="Times New Roman" pitchFamily="18" charset="0"/>
                <a:cs typeface="Times New Roman" pitchFamily="18" charset="0"/>
              </a:rPr>
              <a:t>as independent </a:t>
            </a:r>
            <a:r>
              <a:rPr lang="cs-CZ" sz="2000" dirty="0" err="1">
                <a:solidFill>
                  <a:srgbClr val="000000"/>
                </a:solidFill>
                <a:latin typeface="Times New Roman" pitchFamily="18" charset="0"/>
                <a:cs typeface="Times New Roman" pitchFamily="18" charset="0"/>
              </a:rPr>
              <a:t>entrepreneur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who</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undertakes</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work</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towards</a:t>
            </a:r>
            <a:r>
              <a:rPr lang="cs-CZ" sz="2000"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concluding</a:t>
            </a:r>
            <a:r>
              <a:rPr lang="cs-CZ" sz="2000" u="sng"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certain</a:t>
            </a:r>
            <a:r>
              <a:rPr lang="cs-CZ" sz="2000" u="sng"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types</a:t>
            </a:r>
            <a:r>
              <a:rPr lang="cs-CZ" sz="2000" u="sng"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of</a:t>
            </a:r>
            <a:r>
              <a:rPr lang="cs-CZ" sz="2000" u="sng" dirty="0">
                <a:solidFill>
                  <a:srgbClr val="000000"/>
                </a:solidFill>
                <a:latin typeface="Times New Roman" pitchFamily="18" charset="0"/>
                <a:cs typeface="Times New Roman" pitchFamily="18" charset="0"/>
              </a:rPr>
              <a:t> </a:t>
            </a:r>
            <a:r>
              <a:rPr lang="cs-CZ" sz="2000" u="sng" dirty="0" err="1">
                <a:solidFill>
                  <a:srgbClr val="000000"/>
                </a:solidFill>
                <a:latin typeface="Times New Roman" pitchFamily="18" charset="0"/>
                <a:cs typeface="Times New Roman" pitchFamily="18" charset="0"/>
              </a:rPr>
              <a:t>contracts</a:t>
            </a:r>
            <a:r>
              <a:rPr lang="cs-CZ" sz="2000" u="sng" dirty="0">
                <a:solidFill>
                  <a:srgbClr val="000000"/>
                </a:solidFill>
                <a:latin typeface="Times New Roman" pitchFamily="18" charset="0"/>
                <a:cs typeface="Times New Roman" pitchFamily="18" charset="0"/>
              </a:rPr>
              <a:t> </a:t>
            </a:r>
            <a:r>
              <a:rPr lang="cs-CZ" sz="2000" dirty="0">
                <a:solidFill>
                  <a:srgbClr val="000000"/>
                </a:solidFill>
                <a:latin typeface="Times New Roman" pitchFamily="18" charset="0"/>
                <a:cs typeface="Times New Roman" pitchFamily="18" charset="0"/>
              </a:rPr>
              <a:t>(</a:t>
            </a:r>
            <a:r>
              <a:rPr lang="cs-CZ" sz="2000" dirty="0" err="1">
                <a:solidFill>
                  <a:srgbClr val="000000"/>
                </a:solidFill>
                <a:latin typeface="Times New Roman" pitchFamily="18" charset="0"/>
                <a:cs typeface="Times New Roman" pitchFamily="18" charset="0"/>
              </a:rPr>
              <a:t>trades</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or</a:t>
            </a:r>
            <a:r>
              <a:rPr lang="cs-CZ" sz="2000"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negotiate</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and</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transact</a:t>
            </a:r>
            <a:r>
              <a:rPr lang="cs-CZ" sz="2000" b="1" dirty="0">
                <a:solidFill>
                  <a:srgbClr val="000000"/>
                </a:solidFill>
                <a:latin typeface="Times New Roman" pitchFamily="18" charset="0"/>
                <a:cs typeface="Times New Roman" pitchFamily="18" charset="0"/>
              </a:rPr>
              <a:t> business </a:t>
            </a:r>
            <a:r>
              <a:rPr lang="cs-CZ" sz="2000" dirty="0">
                <a:solidFill>
                  <a:srgbClr val="000000"/>
                </a:solidFill>
                <a:latin typeface="Times New Roman" pitchFamily="18" charset="0"/>
                <a:cs typeface="Times New Roman" pitchFamily="18" charset="0"/>
              </a:rPr>
              <a:t>on </a:t>
            </a:r>
            <a:r>
              <a:rPr lang="cs-CZ" sz="2000" dirty="0" err="1">
                <a:solidFill>
                  <a:srgbClr val="000000"/>
                </a:solidFill>
                <a:latin typeface="Times New Roman" pitchFamily="18" charset="0"/>
                <a:cs typeface="Times New Roman" pitchFamily="18" charset="0"/>
              </a:rPr>
              <a:t>behalf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represented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customer</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on his </a:t>
            </a:r>
            <a:r>
              <a:rPr lang="cs-CZ" sz="2000" dirty="0" err="1">
                <a:solidFill>
                  <a:srgbClr val="000000"/>
                </a:solidFill>
                <a:latin typeface="Times New Roman" pitchFamily="18" charset="0"/>
                <a:cs typeface="Times New Roman" pitchFamily="18" charset="0"/>
              </a:rPr>
              <a:t>account</a:t>
            </a:r>
            <a:endParaRPr lang="cs-CZ" sz="2000" dirty="0">
              <a:solidFill>
                <a:srgbClr val="000000"/>
              </a:solidFill>
              <a:latin typeface="Times New Roman" pitchFamily="18" charset="0"/>
              <a:cs typeface="Times New Roman" pitchFamily="18" charset="0"/>
            </a:endParaRPr>
          </a:p>
          <a:p>
            <a:pPr lvl="1">
              <a:lnSpc>
                <a:spcPct val="95000"/>
              </a:lnSpc>
              <a:buClr>
                <a:srgbClr val="000000"/>
              </a:buClr>
              <a:buSzPct val="100000"/>
              <a:buFontTx/>
              <a:buChar char="•"/>
              <a:defRPr/>
            </a:pPr>
            <a:r>
              <a:rPr lang="en-US" sz="2400" dirty="0">
                <a:solidFill>
                  <a:srgbClr val="000000"/>
                </a:solidFill>
                <a:latin typeface="Times New Roman" pitchFamily="18" charset="0"/>
                <a:cs typeface="Times New Roman" pitchFamily="18" charset="0"/>
              </a:rPr>
              <a:t>2 </a:t>
            </a:r>
            <a:r>
              <a:rPr lang="cs-CZ" sz="2400" dirty="0" err="1">
                <a:solidFill>
                  <a:srgbClr val="000000"/>
                </a:solidFill>
                <a:latin typeface="Times New Roman" pitchFamily="18" charset="0"/>
                <a:cs typeface="Times New Roman" pitchFamily="18" charset="0"/>
              </a:rPr>
              <a:t>actitivies</a:t>
            </a:r>
            <a:endParaRPr lang="en-US" sz="3200" dirty="0">
              <a:latin typeface="Times New Roman" pitchFamily="18" charset="0"/>
              <a:cs typeface="Times New Roman" pitchFamily="18" charset="0"/>
            </a:endParaRPr>
          </a:p>
          <a:p>
            <a:pPr lvl="2">
              <a:lnSpc>
                <a:spcPct val="95000"/>
              </a:lnSpc>
              <a:buClr>
                <a:srgbClr val="000000"/>
              </a:buClr>
              <a:buSzPct val="80000"/>
              <a:buFont typeface="Courier New" charset="0"/>
              <a:buChar char="o"/>
              <a:defRPr/>
            </a:pPr>
            <a:r>
              <a:rPr lang="cs-CZ" sz="2000" dirty="0" err="1">
                <a:solidFill>
                  <a:srgbClr val="000000"/>
                </a:solidFill>
                <a:latin typeface="Times New Roman" pitchFamily="18" charset="0"/>
                <a:cs typeface="Times New Roman" pitchFamily="18" charset="0"/>
              </a:rPr>
              <a:t>Leading</a:t>
            </a:r>
            <a:r>
              <a:rPr lang="cs-CZ" sz="2000" dirty="0">
                <a:solidFill>
                  <a:srgbClr val="000000"/>
                </a:solidFill>
                <a:latin typeface="Times New Roman" pitchFamily="18" charset="0"/>
                <a:cs typeface="Times New Roman" pitchFamily="18" charset="0"/>
              </a:rPr>
              <a:t> to </a:t>
            </a:r>
            <a:r>
              <a:rPr lang="cs-CZ" sz="2000" dirty="0" err="1">
                <a:solidFill>
                  <a:srgbClr val="000000"/>
                </a:solidFill>
                <a:latin typeface="Times New Roman" pitchFamily="18" charset="0"/>
                <a:cs typeface="Times New Roman" pitchFamily="18" charset="0"/>
              </a:rPr>
              <a:t>transact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businesses</a:t>
            </a:r>
            <a:r>
              <a:rPr lang="cs-CZ" sz="2000" dirty="0">
                <a:solidFill>
                  <a:srgbClr val="000000"/>
                </a:solidFill>
                <a:latin typeface="Times New Roman" pitchFamily="18" charset="0"/>
                <a:cs typeface="Times New Roman" pitchFamily="18" charset="0"/>
              </a:rPr>
              <a:t> ( </a:t>
            </a:r>
            <a:r>
              <a:rPr lang="cs-CZ" sz="2000" dirty="0" err="1">
                <a:solidFill>
                  <a:srgbClr val="000000"/>
                </a:solidFill>
                <a:latin typeface="Times New Roman" pitchFamily="18" charset="0"/>
                <a:cs typeface="Times New Roman" pitchFamily="18" charset="0"/>
              </a:rPr>
              <a:t>brokerage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contract</a:t>
            </a:r>
            <a:r>
              <a:rPr lang="cs-CZ" sz="2000" dirty="0">
                <a:solidFill>
                  <a:srgbClr val="000000"/>
                </a:solidFill>
                <a:latin typeface="Times New Roman" pitchFamily="18" charset="0"/>
                <a:cs typeface="Times New Roman" pitchFamily="18" charset="0"/>
              </a:rPr>
              <a:t> ) </a:t>
            </a:r>
          </a:p>
          <a:p>
            <a:pPr lvl="2">
              <a:lnSpc>
                <a:spcPct val="95000"/>
              </a:lnSpc>
              <a:buClr>
                <a:srgbClr val="000000"/>
              </a:buClr>
              <a:buSzPct val="80000"/>
              <a:buFont typeface="Courier New" charset="0"/>
              <a:buChar char="o"/>
              <a:defRPr/>
            </a:pPr>
            <a:r>
              <a:rPr lang="cs-CZ" sz="2000" dirty="0" err="1">
                <a:solidFill>
                  <a:srgbClr val="000000"/>
                </a:solidFill>
                <a:latin typeface="Times New Roman" pitchFamily="18" charset="0"/>
                <a:cs typeface="Times New Roman" pitchFamily="18" charset="0"/>
              </a:rPr>
              <a:t>Negotiating</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concluding</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contracts</a:t>
            </a:r>
            <a:r>
              <a:rPr lang="cs-CZ" sz="2000" dirty="0">
                <a:solidFill>
                  <a:srgbClr val="000000"/>
                </a:solidFill>
                <a:latin typeface="Times New Roman" pitchFamily="18" charset="0"/>
                <a:cs typeface="Times New Roman" pitchFamily="18" charset="0"/>
              </a:rPr>
              <a:t> ( </a:t>
            </a:r>
            <a:r>
              <a:rPr lang="cs-CZ" sz="2000" dirty="0" err="1">
                <a:solidFill>
                  <a:srgbClr val="000000"/>
                </a:solidFill>
                <a:latin typeface="Times New Roman" pitchFamily="18" charset="0"/>
                <a:cs typeface="Times New Roman" pitchFamily="18" charset="0"/>
              </a:rPr>
              <a:t>contract</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mandate</a:t>
            </a:r>
            <a:r>
              <a:rPr lang="cs-CZ" sz="2000" dirty="0">
                <a:solidFill>
                  <a:srgbClr val="000000"/>
                </a:solidFill>
                <a:latin typeface="Times New Roman" pitchFamily="18" charset="0"/>
                <a:cs typeface="Times New Roman" pitchFamily="18" charset="0"/>
              </a:rPr>
              <a:t> )</a:t>
            </a:r>
          </a:p>
          <a:p>
            <a:pPr lvl="2">
              <a:lnSpc>
                <a:spcPct val="95000"/>
              </a:lnSpc>
              <a:buClr>
                <a:srgbClr val="000000"/>
              </a:buClr>
              <a:buSzPct val="80000"/>
              <a:buNone/>
              <a:defRPr/>
            </a:pPr>
            <a:endParaRPr lang="en-US" sz="1600" dirty="0">
              <a:solidFill>
                <a:srgbClr val="000000"/>
              </a:solidFill>
              <a:latin typeface="Times New Roman" pitchFamily="18" charset="0"/>
              <a:cs typeface="Times New Roman" pitchFamily="18" charset="0"/>
            </a:endParaRPr>
          </a:p>
          <a:p>
            <a:pPr lvl="1">
              <a:lnSpc>
                <a:spcPct val="95000"/>
              </a:lnSpc>
              <a:buClr>
                <a:srgbClr val="000000"/>
              </a:buClr>
              <a:buSzPct val="100000"/>
              <a:buFontTx/>
              <a:buChar char="•"/>
              <a:defRPr/>
            </a:pPr>
            <a:r>
              <a:rPr lang="cs-CZ" sz="2000" b="1" dirty="0">
                <a:solidFill>
                  <a:srgbClr val="000000"/>
                </a:solidFill>
                <a:latin typeface="Times New Roman" pitchFamily="18" charset="0"/>
                <a:cs typeface="Times New Roman" pitchFamily="18" charset="0"/>
              </a:rPr>
              <a:t>In </a:t>
            </a:r>
            <a:r>
              <a:rPr lang="cs-CZ" sz="2000" b="1" dirty="0" err="1">
                <a:solidFill>
                  <a:srgbClr val="000000"/>
                </a:solidFill>
                <a:latin typeface="Times New Roman" pitchFamily="18" charset="0"/>
                <a:cs typeface="Times New Roman" pitchFamily="18" charset="0"/>
              </a:rPr>
              <a:t>international</a:t>
            </a:r>
            <a:r>
              <a:rPr lang="cs-CZ" sz="2000" b="1" dirty="0">
                <a:solidFill>
                  <a:srgbClr val="000000"/>
                </a:solidFill>
                <a:latin typeface="Times New Roman" pitchFamily="18" charset="0"/>
                <a:cs typeface="Times New Roman" pitchFamily="18" charset="0"/>
              </a:rPr>
              <a:t> business </a:t>
            </a:r>
            <a:r>
              <a:rPr lang="cs-CZ" sz="2000" b="1" dirty="0" err="1">
                <a:solidFill>
                  <a:srgbClr val="000000"/>
                </a:solidFill>
                <a:latin typeface="Times New Roman" pitchFamily="18" charset="0"/>
                <a:cs typeface="Times New Roman" pitchFamily="18" charset="0"/>
              </a:rPr>
              <a:t>is</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preferred</a:t>
            </a:r>
            <a:r>
              <a:rPr lang="cs-CZ" sz="2000" b="1" dirty="0">
                <a:solidFill>
                  <a:srgbClr val="000000"/>
                </a:solidFill>
                <a:latin typeface="Times New Roman" pitchFamily="18" charset="0"/>
                <a:cs typeface="Times New Roman" pitchFamily="18" charset="0"/>
              </a:rPr>
              <a:t> model </a:t>
            </a:r>
            <a:r>
              <a:rPr lang="cs-CZ" sz="2000" b="1" dirty="0" err="1">
                <a:solidFill>
                  <a:srgbClr val="000000"/>
                </a:solidFill>
                <a:latin typeface="Times New Roman" pitchFamily="18" charset="0"/>
                <a:cs typeface="Times New Roman" pitchFamily="18" charset="0"/>
              </a:rPr>
              <a:t>where</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representative</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acts</a:t>
            </a:r>
            <a:r>
              <a:rPr lang="cs-CZ" sz="2000" b="1" dirty="0">
                <a:solidFill>
                  <a:srgbClr val="000000"/>
                </a:solidFill>
                <a:latin typeface="Times New Roman" pitchFamily="18" charset="0"/>
                <a:cs typeface="Times New Roman" pitchFamily="18" charset="0"/>
              </a:rPr>
              <a:t> </a:t>
            </a:r>
            <a:r>
              <a:rPr lang="cs-CZ" sz="2000" b="1" dirty="0" err="1">
                <a:solidFill>
                  <a:srgbClr val="000000"/>
                </a:solidFill>
                <a:latin typeface="Times New Roman" pitchFamily="18" charset="0"/>
                <a:cs typeface="Times New Roman" pitchFamily="18" charset="0"/>
              </a:rPr>
              <a:t>directly</a:t>
            </a:r>
            <a:r>
              <a:rPr lang="cs-CZ" sz="2000" b="1" dirty="0">
                <a:solidFill>
                  <a:srgbClr val="000000"/>
                </a:solidFill>
                <a:latin typeface="Times New Roman" pitchFamily="18" charset="0"/>
                <a:cs typeface="Times New Roman" pitchFamily="18" charset="0"/>
              </a:rPr>
              <a:t> </a:t>
            </a:r>
            <a:r>
              <a:rPr lang="cs-CZ" sz="2000" dirty="0">
                <a:solidFill>
                  <a:srgbClr val="000000"/>
                </a:solidFill>
                <a:latin typeface="Times New Roman" pitchFamily="18" charset="0"/>
                <a:cs typeface="Times New Roman" pitchFamily="18" charset="0"/>
              </a:rPr>
              <a:t>on </a:t>
            </a:r>
            <a:r>
              <a:rPr lang="cs-CZ" sz="2000" dirty="0" err="1">
                <a:solidFill>
                  <a:srgbClr val="000000"/>
                </a:solidFill>
                <a:latin typeface="Times New Roman" pitchFamily="18" charset="0"/>
                <a:cs typeface="Times New Roman" pitchFamily="18" charset="0"/>
              </a:rPr>
              <a:t>behalf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of</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the</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represented</a:t>
            </a:r>
            <a:r>
              <a:rPr lang="cs-CZ" sz="2000" dirty="0">
                <a:solidFill>
                  <a:srgbClr val="000000"/>
                </a:solidFill>
                <a:latin typeface="Times New Roman" pitchFamily="18" charset="0"/>
                <a:cs typeface="Times New Roman" pitchFamily="18" charset="0"/>
              </a:rPr>
              <a:t> </a:t>
            </a:r>
            <a:r>
              <a:rPr lang="cs-CZ" sz="2000" dirty="0" err="1">
                <a:solidFill>
                  <a:srgbClr val="000000"/>
                </a:solidFill>
                <a:latin typeface="Times New Roman" pitchFamily="18" charset="0"/>
                <a:cs typeface="Times New Roman" pitchFamily="18" charset="0"/>
              </a:rPr>
              <a:t>and</a:t>
            </a:r>
            <a:r>
              <a:rPr lang="cs-CZ" sz="2000" dirty="0">
                <a:solidFill>
                  <a:srgbClr val="000000"/>
                </a:solidFill>
                <a:latin typeface="Times New Roman" pitchFamily="18" charset="0"/>
                <a:cs typeface="Times New Roman" pitchFamily="18" charset="0"/>
              </a:rPr>
              <a:t> on his </a:t>
            </a:r>
            <a:r>
              <a:rPr lang="cs-CZ" sz="2000" dirty="0" err="1">
                <a:solidFill>
                  <a:srgbClr val="000000"/>
                </a:solidFill>
                <a:latin typeface="Times New Roman" pitchFamily="18" charset="0"/>
                <a:cs typeface="Times New Roman" pitchFamily="18" charset="0"/>
              </a:rPr>
              <a:t>account</a:t>
            </a:r>
            <a:endParaRPr lang="cs-CZ" sz="2000" b="1" dirty="0">
              <a:solidFill>
                <a:srgbClr val="000000"/>
              </a:solidFill>
              <a:latin typeface="Times New Roman" pitchFamily="18" charset="0"/>
              <a:cs typeface="Times New Roman" pitchFamily="18" charset="0"/>
            </a:endParaRPr>
          </a:p>
          <a:p>
            <a:pPr marL="285750" indent="-285750" eaLnBrk="1" hangingPunct="1">
              <a:spcBef>
                <a:spcPct val="0"/>
              </a:spcBef>
              <a:buNone/>
              <a:defRPr/>
            </a:pPr>
            <a:endParaRPr lang="en-GB" altLang="cs-CZ" sz="2200"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Exclusivity and non-exclusivity determination</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428596" y="1142984"/>
            <a:ext cx="8477250" cy="556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10400" lvl="2" indent="-257175">
              <a:lnSpc>
                <a:spcPct val="95000"/>
              </a:lnSpc>
              <a:spcBef>
                <a:spcPct val="0"/>
              </a:spcBef>
              <a:buClr>
                <a:srgbClr val="000000"/>
              </a:buClr>
              <a:buSzPct val="80000"/>
              <a:buFont typeface="Courier New" charset="0"/>
              <a:buChar char="o"/>
              <a:defRPr/>
            </a:pPr>
            <a:r>
              <a:rPr lang="en-US" sz="2800" u="sng" dirty="0">
                <a:solidFill>
                  <a:srgbClr val="000000"/>
                </a:solidFill>
                <a:latin typeface="Times New Roman" pitchFamily="18" charset="0"/>
                <a:cs typeface="Times New Roman" pitchFamily="18" charset="0"/>
              </a:rPr>
              <a:t>Unless explicitly agreed in the contract </a:t>
            </a:r>
            <a:r>
              <a:rPr lang="en-US" sz="2800" dirty="0">
                <a:solidFill>
                  <a:srgbClr val="000000"/>
                </a:solidFill>
                <a:latin typeface="Times New Roman" pitchFamily="18" charset="0"/>
                <a:cs typeface="Times New Roman" pitchFamily="18" charset="0"/>
              </a:rPr>
              <a:t>exclusive representation is </a:t>
            </a:r>
            <a:r>
              <a:rPr lang="en-US" sz="2800" b="1" dirty="0">
                <a:solidFill>
                  <a:srgbClr val="000000"/>
                </a:solidFill>
                <a:latin typeface="Times New Roman" pitchFamily="18" charset="0"/>
                <a:cs typeface="Times New Roman" pitchFamily="18" charset="0"/>
              </a:rPr>
              <a:t>non-exclusive</a:t>
            </a:r>
            <a:r>
              <a:rPr lang="en-US" sz="2800" dirty="0">
                <a:solidFill>
                  <a:srgbClr val="000000"/>
                </a:solidFill>
                <a:latin typeface="Times New Roman" pitchFamily="18" charset="0"/>
                <a:cs typeface="Times New Roman" pitchFamily="18" charset="0"/>
              </a:rPr>
              <a:t> sales representation.</a:t>
            </a:r>
            <a:endParaRPr lang="cs-CZ" sz="2800" dirty="0">
              <a:solidFill>
                <a:srgbClr val="000000"/>
              </a:solidFill>
              <a:latin typeface="Times New Roman" pitchFamily="18" charset="0"/>
              <a:cs typeface="Times New Roman" pitchFamily="18" charset="0"/>
            </a:endParaRPr>
          </a:p>
          <a:p>
            <a:pPr marL="410400" lvl="2" indent="-257175">
              <a:lnSpc>
                <a:spcPct val="95000"/>
              </a:lnSpc>
              <a:spcBef>
                <a:spcPct val="0"/>
              </a:spcBef>
              <a:buClr>
                <a:srgbClr val="000000"/>
              </a:buClr>
              <a:buSzPct val="80000"/>
              <a:buNone/>
              <a:defRPr/>
            </a:pPr>
            <a:endParaRPr lang="en-US" sz="2800" u="sng" dirty="0">
              <a:solidFill>
                <a:srgbClr val="000000"/>
              </a:solidFill>
              <a:latin typeface="Times New Roman" pitchFamily="18" charset="0"/>
              <a:cs typeface="Times New Roman" pitchFamily="18" charset="0"/>
            </a:endParaRPr>
          </a:p>
          <a:p>
            <a:pPr marL="410400" lvl="2" indent="-257175">
              <a:lnSpc>
                <a:spcPct val="95000"/>
              </a:lnSpc>
              <a:spcBef>
                <a:spcPct val="0"/>
              </a:spcBef>
              <a:buClr>
                <a:srgbClr val="000000"/>
              </a:buClr>
              <a:buSzPct val="80000"/>
              <a:buFont typeface="Courier New" charset="0"/>
              <a:buChar char="o"/>
              <a:defRPr/>
            </a:pPr>
            <a:r>
              <a:rPr lang="en-US" sz="2800" b="1" dirty="0">
                <a:solidFill>
                  <a:srgbClr val="000000"/>
                </a:solidFill>
                <a:latin typeface="Times New Roman" pitchFamily="18" charset="0"/>
                <a:cs typeface="Times New Roman" pitchFamily="18" charset="0"/>
              </a:rPr>
              <a:t>Exclusive representation</a:t>
            </a:r>
            <a:endParaRPr lang="cs-CZ" sz="2800" b="1" dirty="0">
              <a:solidFill>
                <a:srgbClr val="000000"/>
              </a:solidFill>
              <a:latin typeface="Times New Roman" pitchFamily="18" charset="0"/>
              <a:cs typeface="Times New Roman" pitchFamily="18" charset="0"/>
            </a:endParaRPr>
          </a:p>
          <a:p>
            <a:pPr marL="410400" lvl="2" indent="-257175">
              <a:lnSpc>
                <a:spcPct val="95000"/>
              </a:lnSpc>
              <a:spcBef>
                <a:spcPct val="0"/>
              </a:spcBef>
              <a:buClr>
                <a:srgbClr val="000000"/>
              </a:buClr>
              <a:buSzPct val="80000"/>
              <a:buNone/>
              <a:defRPr/>
            </a:pPr>
            <a:endParaRPr lang="en-US" dirty="0">
              <a:latin typeface="Times New Roman" pitchFamily="18" charset="0"/>
              <a:cs typeface="Times New Roman" pitchFamily="18" charset="0"/>
            </a:endParaRPr>
          </a:p>
          <a:p>
            <a:pPr marL="1131570" lvl="3" indent="-205740" algn="just">
              <a:lnSpc>
                <a:spcPct val="95000"/>
              </a:lnSpc>
              <a:spcBef>
                <a:spcPct val="0"/>
              </a:spcBef>
              <a:buClr>
                <a:srgbClr val="000000"/>
              </a:buClr>
              <a:buFont typeface="Wingdings" charset="0"/>
              <a:buChar char="§"/>
              <a:defRPr/>
            </a:pPr>
            <a:r>
              <a:rPr lang="en-US" sz="2400" u="sng" dirty="0">
                <a:solidFill>
                  <a:srgbClr val="000000"/>
                </a:solidFill>
                <a:latin typeface="Times New Roman" pitchFamily="18" charset="0"/>
                <a:cs typeface="Times New Roman" pitchFamily="18" charset="0"/>
              </a:rPr>
              <a:t>Sales representative </a:t>
            </a:r>
            <a:r>
              <a:rPr lang="en-US" sz="2400" dirty="0">
                <a:solidFill>
                  <a:srgbClr val="000000"/>
                </a:solidFill>
                <a:latin typeface="Times New Roman" pitchFamily="18" charset="0"/>
                <a:cs typeface="Times New Roman" pitchFamily="18" charset="0"/>
              </a:rPr>
              <a:t>has to work agreed activity </a:t>
            </a:r>
            <a:r>
              <a:rPr lang="en-US" sz="2400" b="1" dirty="0">
                <a:solidFill>
                  <a:srgbClr val="000000"/>
                </a:solidFill>
                <a:latin typeface="Times New Roman" pitchFamily="18" charset="0"/>
                <a:cs typeface="Times New Roman" pitchFamily="18" charset="0"/>
              </a:rPr>
              <a:t>only for represented party</a:t>
            </a:r>
            <a:endParaRPr lang="en-US" sz="2400" u="sng" dirty="0">
              <a:solidFill>
                <a:srgbClr val="000000"/>
              </a:solidFill>
              <a:latin typeface="Times New Roman" pitchFamily="18" charset="0"/>
              <a:cs typeface="Times New Roman" pitchFamily="18" charset="0"/>
            </a:endParaRPr>
          </a:p>
          <a:p>
            <a:pPr marL="1131570" lvl="3" indent="-205740" algn="just">
              <a:lnSpc>
                <a:spcPct val="95000"/>
              </a:lnSpc>
              <a:spcBef>
                <a:spcPct val="0"/>
              </a:spcBef>
              <a:buClr>
                <a:srgbClr val="000000"/>
              </a:buClr>
              <a:buFont typeface="Wingdings" charset="0"/>
              <a:buChar char="§"/>
              <a:defRPr/>
            </a:pPr>
            <a:r>
              <a:rPr lang="en-US" sz="2400" u="sng" dirty="0">
                <a:solidFill>
                  <a:srgbClr val="000000"/>
                </a:solidFill>
                <a:latin typeface="Times New Roman" pitchFamily="18" charset="0"/>
                <a:cs typeface="Times New Roman" pitchFamily="18" charset="0"/>
              </a:rPr>
              <a:t>Represented party </a:t>
            </a:r>
            <a:r>
              <a:rPr lang="en-US" sz="2400" dirty="0">
                <a:solidFill>
                  <a:srgbClr val="000000"/>
                </a:solidFill>
                <a:latin typeface="Times New Roman" pitchFamily="18" charset="0"/>
                <a:cs typeface="Times New Roman" pitchFamily="18" charset="0"/>
              </a:rPr>
              <a:t>must </a:t>
            </a:r>
            <a:r>
              <a:rPr lang="en-US" sz="2400" b="1" dirty="0">
                <a:solidFill>
                  <a:srgbClr val="000000"/>
                </a:solidFill>
                <a:latin typeface="Times New Roman" pitchFamily="18" charset="0"/>
                <a:cs typeface="Times New Roman" pitchFamily="18" charset="0"/>
              </a:rPr>
              <a:t>not use other sales representative </a:t>
            </a:r>
            <a:r>
              <a:rPr lang="en-US" sz="2400" dirty="0">
                <a:solidFill>
                  <a:srgbClr val="000000"/>
                </a:solidFill>
                <a:latin typeface="Times New Roman" pitchFamily="18" charset="0"/>
                <a:cs typeface="Times New Roman" pitchFamily="18" charset="0"/>
              </a:rPr>
              <a:t>then the one who has exclusivity contract with in certain geographic area and certain shops</a:t>
            </a:r>
            <a:endParaRPr lang="en-US" sz="1800" dirty="0">
              <a:latin typeface="Times New Roman" pitchFamily="18" charset="0"/>
              <a:cs typeface="Times New Roman" pitchFamily="18" charset="0"/>
            </a:endParaRPr>
          </a:p>
          <a:p>
            <a:pPr marL="1131570" lvl="3" indent="-205740" algn="just">
              <a:lnSpc>
                <a:spcPct val="95000"/>
              </a:lnSpc>
              <a:spcBef>
                <a:spcPct val="0"/>
              </a:spcBef>
              <a:buClr>
                <a:srgbClr val="000000"/>
              </a:buClr>
              <a:buFont typeface="Wingdings" charset="0"/>
              <a:buChar char="§"/>
              <a:defRPr/>
            </a:pPr>
            <a:r>
              <a:rPr lang="en-US" sz="2400" u="sng" dirty="0">
                <a:solidFill>
                  <a:srgbClr val="000000"/>
                </a:solidFill>
                <a:latin typeface="Times New Roman" pitchFamily="18" charset="0"/>
                <a:cs typeface="Times New Roman" pitchFamily="18" charset="0"/>
              </a:rPr>
              <a:t>Represented</a:t>
            </a:r>
            <a:r>
              <a:rPr lang="en-US" sz="2400" dirty="0">
                <a:solidFill>
                  <a:srgbClr val="000000"/>
                </a:solidFill>
                <a:latin typeface="Times New Roman" pitchFamily="18" charset="0"/>
                <a:cs typeface="Times New Roman" pitchFamily="18" charset="0"/>
              </a:rPr>
              <a:t> can </a:t>
            </a:r>
            <a:r>
              <a:rPr lang="en-US" sz="2400" b="1" dirty="0">
                <a:solidFill>
                  <a:srgbClr val="000000"/>
                </a:solidFill>
                <a:latin typeface="Times New Roman" pitchFamily="18" charset="0"/>
                <a:cs typeface="Times New Roman" pitchFamily="18" charset="0"/>
              </a:rPr>
              <a:t>make a deal by itself </a:t>
            </a:r>
            <a:r>
              <a:rPr lang="en-US" sz="2400" dirty="0">
                <a:solidFill>
                  <a:srgbClr val="000000"/>
                </a:solidFill>
                <a:latin typeface="Times New Roman" pitchFamily="18" charset="0"/>
                <a:cs typeface="Times New Roman" pitchFamily="18" charset="0"/>
              </a:rPr>
              <a:t>but is obliged to pay a commission to sales representative as if the transaction was with his contribution</a:t>
            </a:r>
          </a:p>
          <a:p>
            <a:pPr marL="285750" indent="-285750" eaLnBrk="1" hangingPunct="1">
              <a:spcBef>
                <a:spcPct val="0"/>
              </a:spcBef>
              <a:buNone/>
              <a:defRPr/>
            </a:pPr>
            <a:endParaRPr lang="en-GB" altLang="cs-CZ" sz="2200" dirty="0">
              <a:latin typeface="Times New Roman" pitchFamily="18" charset="0"/>
              <a:ea typeface="Arial" charset="0"/>
              <a:cs typeface="Times New Roman" pitchFamily="18" charset="0"/>
            </a:endParaRPr>
          </a:p>
          <a:p>
            <a:pPr eaLnBrk="1" hangingPunct="1">
              <a:spcBef>
                <a:spcPct val="0"/>
              </a:spcBef>
              <a:buFont typeface="Arial" panose="020B0604020202020204" pitchFamily="34" charset="0"/>
              <a:buNone/>
              <a:defRPr/>
            </a:pPr>
            <a:endParaRPr lang="en-GB" altLang="cs-CZ" sz="2200" dirty="0">
              <a:latin typeface="Times New Roman" pitchFamily="18" charset="0"/>
              <a:ea typeface="Arial"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1967</Words>
  <Application>Microsoft Macintosh PowerPoint</Application>
  <PresentationFormat>Předvádění na obrazovce (4:3)</PresentationFormat>
  <Paragraphs>196</Paragraphs>
  <Slides>22</Slides>
  <Notes>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22</vt:i4>
      </vt:variant>
    </vt:vector>
  </HeadingPairs>
  <TitlesOfParts>
    <vt:vector size="29" baseType="lpstr">
      <vt:lpstr>Arial</vt:lpstr>
      <vt:lpstr>Book Antiqua</vt:lpstr>
      <vt:lpstr>Calibri</vt:lpstr>
      <vt:lpstr>Courier New</vt:lpstr>
      <vt:lpstr>Times New Roman</vt:lpstr>
      <vt:lpstr>Wingdings</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Adéla Chromčáková</dc:creator>
  <cp:lastModifiedBy>Tomáš Gongol</cp:lastModifiedBy>
  <cp:revision>41</cp:revision>
  <dcterms:created xsi:type="dcterms:W3CDTF">2016-07-25T18:48:39Z</dcterms:created>
  <dcterms:modified xsi:type="dcterms:W3CDTF">2019-12-05T12:53:21Z</dcterms:modified>
</cp:coreProperties>
</file>