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256" r:id="rId2"/>
    <p:sldId id="348" r:id="rId3"/>
    <p:sldId id="322" r:id="rId4"/>
    <p:sldId id="330" r:id="rId5"/>
    <p:sldId id="331" r:id="rId6"/>
    <p:sldId id="332" r:id="rId7"/>
    <p:sldId id="323" r:id="rId8"/>
    <p:sldId id="334" r:id="rId9"/>
    <p:sldId id="349" r:id="rId10"/>
    <p:sldId id="350" r:id="rId11"/>
    <p:sldId id="354" r:id="rId12"/>
    <p:sldId id="355" r:id="rId13"/>
    <p:sldId id="356" r:id="rId14"/>
    <p:sldId id="357" r:id="rId15"/>
    <p:sldId id="358" r:id="rId16"/>
    <p:sldId id="359" r:id="rId17"/>
    <p:sldId id="361" r:id="rId18"/>
    <p:sldId id="366" r:id="rId19"/>
    <p:sldId id="368" r:id="rId20"/>
    <p:sldId id="369" r:id="rId21"/>
    <p:sldId id="370" r:id="rId22"/>
    <p:sldId id="371" r:id="rId23"/>
    <p:sldId id="372" r:id="rId24"/>
    <p:sldId id="373" r:id="rId25"/>
    <p:sldId id="376" r:id="rId26"/>
    <p:sldId id="377" r:id="rId27"/>
    <p:sldId id="378" r:id="rId28"/>
    <p:sldId id="379" r:id="rId29"/>
    <p:sldId id="380" r:id="rId30"/>
    <p:sldId id="382" r:id="rId31"/>
    <p:sldId id="386" r:id="rId32"/>
    <p:sldId id="387" r:id="rId33"/>
    <p:sldId id="388" r:id="rId34"/>
    <p:sldId id="389" r:id="rId35"/>
    <p:sldId id="390" r:id="rId36"/>
    <p:sldId id="391" r:id="rId37"/>
    <p:sldId id="392" r:id="rId38"/>
    <p:sldId id="393" r:id="rId39"/>
    <p:sldId id="394" r:id="rId40"/>
    <p:sldId id="395" r:id="rId41"/>
    <p:sldId id="396" r:id="rId42"/>
    <p:sldId id="397" r:id="rId43"/>
    <p:sldId id="398" r:id="rId44"/>
    <p:sldId id="399" r:id="rId45"/>
    <p:sldId id="400" r:id="rId46"/>
    <p:sldId id="401" r:id="rId47"/>
    <p:sldId id="402" r:id="rId48"/>
    <p:sldId id="403" r:id="rId49"/>
    <p:sldId id="405" r:id="rId50"/>
    <p:sldId id="406" r:id="rId51"/>
    <p:sldId id="407" r:id="rId52"/>
    <p:sldId id="408" r:id="rId53"/>
    <p:sldId id="409" r:id="rId54"/>
    <p:sldId id="410" r:id="rId55"/>
    <p:sldId id="411" r:id="rId56"/>
    <p:sldId id="412" r:id="rId57"/>
    <p:sldId id="413" r:id="rId58"/>
    <p:sldId id="414" r:id="rId59"/>
    <p:sldId id="415" r:id="rId60"/>
    <p:sldId id="416" r:id="rId61"/>
    <p:sldId id="417" r:id="rId62"/>
    <p:sldId id="418" r:id="rId63"/>
    <p:sldId id="419" r:id="rId64"/>
    <p:sldId id="420" r:id="rId65"/>
    <p:sldId id="421" r:id="rId66"/>
    <p:sldId id="422" r:id="rId67"/>
    <p:sldId id="423" r:id="rId68"/>
    <p:sldId id="424" r:id="rId69"/>
    <p:sldId id="425" r:id="rId70"/>
    <p:sldId id="426" r:id="rId71"/>
    <p:sldId id="427" r:id="rId72"/>
    <p:sldId id="428" r:id="rId73"/>
    <p:sldId id="429" r:id="rId74"/>
    <p:sldId id="342" r:id="rId75"/>
    <p:sldId id="343" r:id="rId76"/>
    <p:sldId id="344" r:id="rId77"/>
    <p:sldId id="347" r:id="rId78"/>
    <p:sldId id="340" r:id="rId79"/>
    <p:sldId id="341" r:id="rId8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24.02.2025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graphicFrame>
        <p:nvGraphicFramePr>
          <p:cNvPr id="2" name="Tabulka 1">
            <a:extLst>
              <a:ext uri="{FF2B5EF4-FFF2-40B4-BE49-F238E27FC236}">
                <a16:creationId xmlns:a16="http://schemas.microsoft.com/office/drawing/2014/main" id="{3CF80C0E-AAB4-41A8-91CE-5CF97B807BF1}"/>
              </a:ext>
            </a:extLst>
          </p:cNvPr>
          <p:cNvGraphicFramePr>
            <a:graphicFrameLocks noGrp="1"/>
          </p:cNvGraphicFramePr>
          <p:nvPr>
            <p:extLst>
              <p:ext uri="{D42A27DB-BD31-4B8C-83A1-F6EECF244321}">
                <p14:modId xmlns:p14="http://schemas.microsoft.com/office/powerpoint/2010/main" val="126618309"/>
              </p:ext>
            </p:extLst>
          </p:nvPr>
        </p:nvGraphicFramePr>
        <p:xfrm>
          <a:off x="251520" y="627534"/>
          <a:ext cx="8424936" cy="4320475"/>
        </p:xfrm>
        <a:graphic>
          <a:graphicData uri="http://schemas.openxmlformats.org/drawingml/2006/table">
            <a:tbl>
              <a:tblPr firstRow="1" bandRow="1">
                <a:tableStyleId>{5C22544A-7EE6-4342-B048-85BDC9FD1C3A}</a:tableStyleId>
              </a:tblPr>
              <a:tblGrid>
                <a:gridCol w="1299853">
                  <a:extLst>
                    <a:ext uri="{9D8B030D-6E8A-4147-A177-3AD203B41FA5}">
                      <a16:colId xmlns:a16="http://schemas.microsoft.com/office/drawing/2014/main" val="2166685122"/>
                    </a:ext>
                  </a:extLst>
                </a:gridCol>
                <a:gridCol w="1831508">
                  <a:extLst>
                    <a:ext uri="{9D8B030D-6E8A-4147-A177-3AD203B41FA5}">
                      <a16:colId xmlns:a16="http://schemas.microsoft.com/office/drawing/2014/main" val="2042408925"/>
                    </a:ext>
                  </a:extLst>
                </a:gridCol>
                <a:gridCol w="1923601">
                  <a:extLst>
                    <a:ext uri="{9D8B030D-6E8A-4147-A177-3AD203B41FA5}">
                      <a16:colId xmlns:a16="http://schemas.microsoft.com/office/drawing/2014/main" val="2382284113"/>
                    </a:ext>
                  </a:extLst>
                </a:gridCol>
                <a:gridCol w="1684987">
                  <a:extLst>
                    <a:ext uri="{9D8B030D-6E8A-4147-A177-3AD203B41FA5}">
                      <a16:colId xmlns:a16="http://schemas.microsoft.com/office/drawing/2014/main" val="3277187748"/>
                    </a:ext>
                  </a:extLst>
                </a:gridCol>
                <a:gridCol w="1684987">
                  <a:extLst>
                    <a:ext uri="{9D8B030D-6E8A-4147-A177-3AD203B41FA5}">
                      <a16:colId xmlns:a16="http://schemas.microsoft.com/office/drawing/2014/main" val="1447616580"/>
                    </a:ext>
                  </a:extLst>
                </a:gridCol>
              </a:tblGrid>
              <a:tr h="394737">
                <a:tc>
                  <a:txBody>
                    <a:bodyPr/>
                    <a:lstStyle/>
                    <a:p>
                      <a:r>
                        <a:rPr lang="cs-CZ" sz="1000" dirty="0" err="1"/>
                        <a:t>Vrsty</a:t>
                      </a:r>
                      <a:r>
                        <a:rPr lang="cs-CZ" sz="1000" dirty="0"/>
                        <a:t> a dimenze</a:t>
                      </a:r>
                    </a:p>
                  </a:txBody>
                  <a:tcPr/>
                </a:tc>
                <a:tc>
                  <a:txBody>
                    <a:bodyPr/>
                    <a:lstStyle/>
                    <a:p>
                      <a:r>
                        <a:rPr lang="cs-CZ" sz="1000" dirty="0"/>
                        <a:t>Místní komunita</a:t>
                      </a:r>
                    </a:p>
                  </a:txBody>
                  <a:tcPr/>
                </a:tc>
                <a:tc>
                  <a:txBody>
                    <a:bodyPr/>
                    <a:lstStyle/>
                    <a:p>
                      <a:r>
                        <a:rPr lang="cs-CZ" sz="1000" dirty="0"/>
                        <a:t>Národní prostředí</a:t>
                      </a:r>
                    </a:p>
                  </a:txBody>
                  <a:tcPr/>
                </a:tc>
                <a:tc>
                  <a:txBody>
                    <a:bodyPr/>
                    <a:lstStyle/>
                    <a:p>
                      <a:r>
                        <a:rPr lang="cs-CZ" sz="1000" dirty="0"/>
                        <a:t>Region světa</a:t>
                      </a:r>
                    </a:p>
                  </a:txBody>
                  <a:tcPr/>
                </a:tc>
                <a:tc>
                  <a:txBody>
                    <a:bodyPr/>
                    <a:lstStyle/>
                    <a:p>
                      <a:r>
                        <a:rPr lang="cs-CZ" sz="1000" dirty="0"/>
                        <a:t>Celý svět</a:t>
                      </a:r>
                    </a:p>
                  </a:txBody>
                  <a:tcPr/>
                </a:tc>
                <a:extLst>
                  <a:ext uri="{0D108BD9-81ED-4DB2-BD59-A6C34878D82A}">
                    <a16:rowId xmlns:a16="http://schemas.microsoft.com/office/drawing/2014/main" val="3225497138"/>
                  </a:ext>
                </a:extLst>
              </a:tr>
              <a:tr h="583994">
                <a:tc>
                  <a:txBody>
                    <a:bodyPr/>
                    <a:lstStyle/>
                    <a:p>
                      <a:r>
                        <a:rPr lang="cs-CZ" sz="1000" dirty="0"/>
                        <a:t>Soci-kulturní </a:t>
                      </a:r>
                    </a:p>
                  </a:txBody>
                  <a:tcPr/>
                </a:tc>
                <a:tc>
                  <a:txBody>
                    <a:bodyPr/>
                    <a:lstStyle/>
                    <a:p>
                      <a:r>
                        <a:rPr lang="cs-CZ" sz="1000" dirty="0"/>
                        <a:t>Rodiny, místní zákazníci, školy, města a venkov</a:t>
                      </a:r>
                    </a:p>
                  </a:txBody>
                  <a:tcPr/>
                </a:tc>
                <a:tc>
                  <a:txBody>
                    <a:bodyPr/>
                    <a:lstStyle/>
                    <a:p>
                      <a:r>
                        <a:rPr lang="cs-CZ" sz="1000" dirty="0"/>
                        <a:t>Národní kultura, jazyk, vnímání sdílené historie</a:t>
                      </a:r>
                    </a:p>
                  </a:txBody>
                  <a:tcPr/>
                </a:tc>
                <a:tc>
                  <a:txBody>
                    <a:bodyPr/>
                    <a:lstStyle/>
                    <a:p>
                      <a:r>
                        <a:rPr lang="cs-CZ" sz="1000" dirty="0"/>
                        <a:t>Kulturní příbuznost v celém regionu, pohyb obyvatel mezi zeměmi </a:t>
                      </a:r>
                    </a:p>
                  </a:txBody>
                  <a:tcPr/>
                </a:tc>
                <a:tc>
                  <a:txBody>
                    <a:bodyPr/>
                    <a:lstStyle/>
                    <a:p>
                      <a:r>
                        <a:rPr lang="cs-CZ" sz="1000" dirty="0"/>
                        <a:t>Lidská práva, světová náboženství</a:t>
                      </a:r>
                    </a:p>
                  </a:txBody>
                  <a:tcPr/>
                </a:tc>
                <a:extLst>
                  <a:ext uri="{0D108BD9-81ED-4DB2-BD59-A6C34878D82A}">
                    <a16:rowId xmlns:a16="http://schemas.microsoft.com/office/drawing/2014/main" val="3442906448"/>
                  </a:ext>
                </a:extLst>
              </a:tr>
              <a:tr h="583994">
                <a:tc>
                  <a:txBody>
                    <a:bodyPr/>
                    <a:lstStyle/>
                    <a:p>
                      <a:r>
                        <a:rPr lang="cs-CZ" sz="1000" dirty="0"/>
                        <a:t>Ekonomická</a:t>
                      </a:r>
                    </a:p>
                  </a:txBody>
                  <a:tcPr/>
                </a:tc>
                <a:tc>
                  <a:txBody>
                    <a:bodyPr/>
                    <a:lstStyle/>
                    <a:p>
                      <a:r>
                        <a:rPr lang="cs-CZ" sz="1000" dirty="0"/>
                        <a:t>Lokální  podnikání, převládající odvětví</a:t>
                      </a:r>
                    </a:p>
                  </a:txBody>
                  <a:tcPr/>
                </a:tc>
                <a:tc>
                  <a:txBody>
                    <a:bodyPr/>
                    <a:lstStyle/>
                    <a:p>
                      <a:r>
                        <a:rPr lang="cs-CZ" sz="1000" dirty="0"/>
                        <a:t>Národní odvětví, odvětvová struktura, národní příjem a ekonomický růst</a:t>
                      </a:r>
                    </a:p>
                  </a:txBody>
                  <a:tcPr/>
                </a:tc>
                <a:tc>
                  <a:txBody>
                    <a:bodyPr/>
                    <a:lstStyle/>
                    <a:p>
                      <a:r>
                        <a:rPr lang="cs-CZ" sz="1000" dirty="0"/>
                        <a:t>Stupeň ekonomické integrace, regionální obchodní vztahy</a:t>
                      </a:r>
                    </a:p>
                  </a:txBody>
                  <a:tcPr/>
                </a:tc>
                <a:tc>
                  <a:txBody>
                    <a:bodyPr/>
                    <a:lstStyle/>
                    <a:p>
                      <a:r>
                        <a:rPr lang="cs-CZ" sz="1000" dirty="0"/>
                        <a:t>Globální ekonomická integrace, globální podniky a odvětví (WTO)</a:t>
                      </a:r>
                    </a:p>
                  </a:txBody>
                  <a:tcPr/>
                </a:tc>
                <a:extLst>
                  <a:ext uri="{0D108BD9-81ED-4DB2-BD59-A6C34878D82A}">
                    <a16:rowId xmlns:a16="http://schemas.microsoft.com/office/drawing/2014/main" val="3483415710"/>
                  </a:ext>
                </a:extLst>
              </a:tr>
              <a:tr h="421774">
                <a:tc>
                  <a:txBody>
                    <a:bodyPr/>
                    <a:lstStyle/>
                    <a:p>
                      <a:r>
                        <a:rPr lang="cs-CZ" sz="1000" dirty="0"/>
                        <a:t>Politická </a:t>
                      </a:r>
                    </a:p>
                  </a:txBody>
                  <a:tcPr/>
                </a:tc>
                <a:tc>
                  <a:txBody>
                    <a:bodyPr/>
                    <a:lstStyle/>
                    <a:p>
                      <a:r>
                        <a:rPr lang="cs-CZ" sz="1000" dirty="0"/>
                        <a:t>Lokální  vláda a politika</a:t>
                      </a:r>
                    </a:p>
                  </a:txBody>
                  <a:tcPr/>
                </a:tc>
                <a:tc>
                  <a:txBody>
                    <a:bodyPr/>
                    <a:lstStyle/>
                    <a:p>
                      <a:r>
                        <a:rPr lang="cs-CZ" sz="1000" dirty="0"/>
                        <a:t>Politický systém: stupeň občasné a politické svobody</a:t>
                      </a:r>
                    </a:p>
                  </a:txBody>
                  <a:tcPr/>
                </a:tc>
                <a:tc>
                  <a:txBody>
                    <a:bodyPr/>
                    <a:lstStyle/>
                    <a:p>
                      <a:r>
                        <a:rPr lang="cs-CZ" sz="1000" dirty="0"/>
                        <a:t>Stupeň politické spolupráce, sdílení institucí (EU)</a:t>
                      </a:r>
                    </a:p>
                  </a:txBody>
                  <a:tcPr/>
                </a:tc>
                <a:tc>
                  <a:txBody>
                    <a:bodyPr/>
                    <a:lstStyle/>
                    <a:p>
                      <a:r>
                        <a:rPr lang="cs-CZ" sz="1000" dirty="0"/>
                        <a:t>Mezinárodní vládní spolupráce (UN)</a:t>
                      </a:r>
                    </a:p>
                  </a:txBody>
                  <a:tcPr/>
                </a:tc>
                <a:extLst>
                  <a:ext uri="{0D108BD9-81ED-4DB2-BD59-A6C34878D82A}">
                    <a16:rowId xmlns:a16="http://schemas.microsoft.com/office/drawing/2014/main" val="3684801773"/>
                  </a:ext>
                </a:extLst>
              </a:tr>
              <a:tr h="583994">
                <a:tc>
                  <a:txBody>
                    <a:bodyPr/>
                    <a:lstStyle/>
                    <a:p>
                      <a:r>
                        <a:rPr lang="cs-CZ" sz="1000" dirty="0"/>
                        <a:t>Právní </a:t>
                      </a:r>
                    </a:p>
                  </a:txBody>
                  <a:tcPr/>
                </a:tc>
                <a:tc>
                  <a:txBody>
                    <a:bodyPr/>
                    <a:lstStyle/>
                    <a:p>
                      <a:r>
                        <a:rPr lang="cs-CZ" sz="1000" dirty="0"/>
                        <a:t>Přenesené zákonodárství, plánování, zdraví a bezpečnost</a:t>
                      </a:r>
                    </a:p>
                  </a:txBody>
                  <a:tcPr/>
                </a:tc>
                <a:tc>
                  <a:txBody>
                    <a:bodyPr/>
                    <a:lstStyle/>
                    <a:p>
                      <a:r>
                        <a:rPr lang="cs-CZ" sz="1000" dirty="0"/>
                        <a:t>Právní stát, nezávislost justice a soudní systém, národní legislativa</a:t>
                      </a:r>
                    </a:p>
                  </a:txBody>
                  <a:tcPr/>
                </a:tc>
                <a:tc>
                  <a:txBody>
                    <a:bodyPr/>
                    <a:lstStyle/>
                    <a:p>
                      <a:r>
                        <a:rPr lang="cs-CZ" sz="1000" dirty="0"/>
                        <a:t>Harmonizace práva, vzájemné uznávání soudních rozhodnutí</a:t>
                      </a:r>
                    </a:p>
                  </a:txBody>
                  <a:tcPr/>
                </a:tc>
                <a:tc>
                  <a:txBody>
                    <a:bodyPr/>
                    <a:lstStyle/>
                    <a:p>
                      <a:r>
                        <a:rPr lang="cs-CZ" sz="1000" dirty="0"/>
                        <a:t>Mezinárodní právo a mezinárodní soudní dvůr </a:t>
                      </a:r>
                    </a:p>
                  </a:txBody>
                  <a:tcPr/>
                </a:tc>
                <a:extLst>
                  <a:ext uri="{0D108BD9-81ED-4DB2-BD59-A6C34878D82A}">
                    <a16:rowId xmlns:a16="http://schemas.microsoft.com/office/drawing/2014/main" val="3372603925"/>
                  </a:ext>
                </a:extLst>
              </a:tr>
              <a:tr h="583994">
                <a:tc>
                  <a:txBody>
                    <a:bodyPr/>
                    <a:lstStyle/>
                    <a:p>
                      <a:r>
                        <a:rPr lang="cs-CZ" sz="1000" dirty="0"/>
                        <a:t>Technologická</a:t>
                      </a:r>
                    </a:p>
                  </a:txBody>
                  <a:tcPr/>
                </a:tc>
                <a:tc>
                  <a:txBody>
                    <a:bodyPr/>
                    <a:lstStyle/>
                    <a:p>
                      <a:r>
                        <a:rPr lang="cs-CZ" sz="1000" dirty="0"/>
                        <a:t>Školy, výzkumná centra</a:t>
                      </a:r>
                    </a:p>
                  </a:txBody>
                  <a:tcPr/>
                </a:tc>
                <a:tc>
                  <a:txBody>
                    <a:bodyPr/>
                    <a:lstStyle/>
                    <a:p>
                      <a:r>
                        <a:rPr lang="cs-CZ" sz="1000" dirty="0"/>
                        <a:t>Národní školský systém, university, vládní podpora výzkumu a vývoje</a:t>
                      </a:r>
                    </a:p>
                  </a:txBody>
                  <a:tcPr/>
                </a:tc>
                <a:tc>
                  <a:txBody>
                    <a:bodyPr/>
                    <a:lstStyle/>
                    <a:p>
                      <a:r>
                        <a:rPr lang="cs-CZ" sz="1000" dirty="0"/>
                        <a:t>Přeshraniční výzkum, spolupráce mezi univerzitami (ERASMUS)</a:t>
                      </a:r>
                    </a:p>
                  </a:txBody>
                  <a:tcPr/>
                </a:tc>
                <a:tc>
                  <a:txBody>
                    <a:bodyPr/>
                    <a:lstStyle/>
                    <a:p>
                      <a:r>
                        <a:rPr lang="cs-CZ" sz="1000" dirty="0"/>
                        <a:t>Globální šíření průlomových technologií, globální sítě výzkumu a vývoje</a:t>
                      </a:r>
                    </a:p>
                  </a:txBody>
                  <a:tcPr/>
                </a:tc>
                <a:extLst>
                  <a:ext uri="{0D108BD9-81ED-4DB2-BD59-A6C34878D82A}">
                    <a16:rowId xmlns:a16="http://schemas.microsoft.com/office/drawing/2014/main" val="1895989661"/>
                  </a:ext>
                </a:extLst>
              </a:tr>
              <a:tr h="583994">
                <a:tc>
                  <a:txBody>
                    <a:bodyPr/>
                    <a:lstStyle/>
                    <a:p>
                      <a:r>
                        <a:rPr lang="cs-CZ" sz="1000" dirty="0"/>
                        <a:t>Finanční</a:t>
                      </a:r>
                    </a:p>
                  </a:txBody>
                  <a:tcPr/>
                </a:tc>
                <a:tc>
                  <a:txBody>
                    <a:bodyPr/>
                    <a:lstStyle/>
                    <a:p>
                      <a:r>
                        <a:rPr lang="cs-CZ" sz="1000" dirty="0"/>
                        <a:t>Penetrace bank a finanční služeb</a:t>
                      </a:r>
                    </a:p>
                  </a:txBody>
                  <a:tcPr/>
                </a:tc>
                <a:tc>
                  <a:txBody>
                    <a:bodyPr/>
                    <a:lstStyle/>
                    <a:p>
                      <a:r>
                        <a:rPr lang="cs-CZ" sz="1000" dirty="0"/>
                        <a:t>Národní finanční systém, regulatorní systém</a:t>
                      </a:r>
                    </a:p>
                  </a:txBody>
                  <a:tcPr/>
                </a:tc>
                <a:tc>
                  <a:txBody>
                    <a:bodyPr/>
                    <a:lstStyle/>
                    <a:p>
                      <a:r>
                        <a:rPr lang="cs-CZ" sz="1000" dirty="0"/>
                        <a:t>Přeshraniční finanční toky, regionální regulace (</a:t>
                      </a:r>
                      <a:r>
                        <a:rPr lang="cs-CZ" sz="1000" dirty="0" err="1"/>
                        <a:t>European</a:t>
                      </a:r>
                      <a:r>
                        <a:rPr lang="cs-CZ" sz="1000" dirty="0"/>
                        <a:t> </a:t>
                      </a:r>
                      <a:r>
                        <a:rPr lang="cs-CZ" sz="1000" dirty="0" err="1"/>
                        <a:t>Central</a:t>
                      </a:r>
                      <a:r>
                        <a:rPr lang="cs-CZ" sz="1000" dirty="0"/>
                        <a:t> Bank)</a:t>
                      </a:r>
                    </a:p>
                  </a:txBody>
                  <a:tcPr/>
                </a:tc>
                <a:tc>
                  <a:txBody>
                    <a:bodyPr/>
                    <a:lstStyle/>
                    <a:p>
                      <a:r>
                        <a:rPr lang="cs-CZ" sz="1000" dirty="0"/>
                        <a:t>Globální finanční toky, mezinárodní instituce (IMF, </a:t>
                      </a:r>
                      <a:r>
                        <a:rPr lang="cs-CZ" sz="1000" dirty="0" err="1"/>
                        <a:t>World</a:t>
                      </a:r>
                      <a:r>
                        <a:rPr lang="cs-CZ" sz="1000" dirty="0"/>
                        <a:t> Bank)</a:t>
                      </a:r>
                    </a:p>
                  </a:txBody>
                  <a:tcPr/>
                </a:tc>
                <a:extLst>
                  <a:ext uri="{0D108BD9-81ED-4DB2-BD59-A6C34878D82A}">
                    <a16:rowId xmlns:a16="http://schemas.microsoft.com/office/drawing/2014/main" val="4187158569"/>
                  </a:ext>
                </a:extLst>
              </a:tr>
              <a:tr h="583994">
                <a:tc>
                  <a:txBody>
                    <a:bodyPr/>
                    <a:lstStyle/>
                    <a:p>
                      <a:r>
                        <a:rPr lang="cs-CZ" sz="1000" dirty="0"/>
                        <a:t>Environmentální </a:t>
                      </a:r>
                    </a:p>
                  </a:txBody>
                  <a:tcPr/>
                </a:tc>
                <a:tc>
                  <a:txBody>
                    <a:bodyPr/>
                    <a:lstStyle/>
                    <a:p>
                      <a:r>
                        <a:rPr lang="cs-CZ" sz="1000" dirty="0"/>
                        <a:t>Ekosystém,  úroveň znečištění, kvalita ovzduší</a:t>
                      </a:r>
                    </a:p>
                  </a:txBody>
                  <a:tcPr/>
                </a:tc>
                <a:tc>
                  <a:txBody>
                    <a:bodyPr/>
                    <a:lstStyle/>
                    <a:p>
                      <a:r>
                        <a:rPr lang="cs-CZ" sz="1000" dirty="0"/>
                        <a:t>Oblast environmentální stresu, právní ochrana životního prostředí</a:t>
                      </a:r>
                    </a:p>
                  </a:txBody>
                  <a:tcPr/>
                </a:tc>
                <a:tc>
                  <a:txBody>
                    <a:bodyPr/>
                    <a:lstStyle/>
                    <a:p>
                      <a:r>
                        <a:rPr lang="cs-CZ" sz="1000" dirty="0"/>
                        <a:t>Regionální instituce, spolupráce nad regionálními zdroji</a:t>
                      </a:r>
                    </a:p>
                  </a:txBody>
                  <a:tcPr/>
                </a:tc>
                <a:tc>
                  <a:txBody>
                    <a:bodyPr/>
                    <a:lstStyle/>
                    <a:p>
                      <a:r>
                        <a:rPr lang="cs-CZ" sz="1000" dirty="0"/>
                        <a:t>Změny klimatu, mezinárodní spolupráce na redukci emisí</a:t>
                      </a:r>
                    </a:p>
                  </a:txBody>
                  <a:tcPr/>
                </a:tc>
                <a:extLst>
                  <a:ext uri="{0D108BD9-81ED-4DB2-BD59-A6C34878D82A}">
                    <a16:rowId xmlns:a16="http://schemas.microsoft.com/office/drawing/2014/main" val="1942615760"/>
                  </a:ext>
                </a:extLst>
              </a:tr>
            </a:tbl>
          </a:graphicData>
        </a:graphic>
      </p:graphicFrame>
    </p:spTree>
    <p:extLst>
      <p:ext uri="{BB962C8B-B14F-4D97-AF65-F5344CB8AC3E}">
        <p14:creationId xmlns:p14="http://schemas.microsoft.com/office/powerpoint/2010/main" val="274369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3698224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01047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987744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123937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811892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3459770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881868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62376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5038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úterý 10,30 –12,00 nebo online přes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marL="457200" lvl="1" indent="0" algn="just">
              <a:buNone/>
            </a:pPr>
            <a:endParaRPr lang="cs-CZ" sz="1400" dirty="0"/>
          </a:p>
          <a:p>
            <a:pPr algn="just"/>
            <a:r>
              <a:rPr lang="cs-CZ" sz="1800" dirty="0"/>
              <a:t>Veškeré materiály, informace a podklady ke studiu: IS SU</a:t>
            </a:r>
          </a:p>
          <a:p>
            <a:pPr algn="just"/>
            <a:endParaRPr lang="cs-CZ" sz="1800" dirty="0"/>
          </a:p>
          <a:p>
            <a:pPr algn="just"/>
            <a:r>
              <a:rPr lang="cs-CZ" sz="1800" dirty="0"/>
              <a:t>Požadavky na ukončení předmětu:</a:t>
            </a:r>
          </a:p>
          <a:p>
            <a:pPr lvl="1" algn="just"/>
            <a:r>
              <a:rPr lang="cs-CZ" sz="1400" dirty="0"/>
              <a:t>Absolvování průběžného testu na přednášce v týdnu 31. 3. – 6. 4. 2025 – 20% hodnocení</a:t>
            </a:r>
          </a:p>
          <a:p>
            <a:pPr lvl="1" algn="just"/>
            <a:r>
              <a:rPr lang="cs-CZ" sz="1400" dirty="0"/>
              <a:t>Vypracování seminární práce nejpozději do 30. 4. 2025 (do 23:00) přes </a:t>
            </a:r>
            <a:r>
              <a:rPr lang="cs-CZ" sz="1400" dirty="0" err="1"/>
              <a:t>Odevzdávárnu</a:t>
            </a:r>
            <a:r>
              <a:rPr lang="cs-CZ" sz="1400" dirty="0"/>
              <a:t> IS SU – 20% hodnocení</a:t>
            </a:r>
          </a:p>
          <a:p>
            <a:pPr lvl="1" algn="just"/>
            <a:r>
              <a:rPr lang="cs-CZ" sz="1400" dirty="0"/>
              <a:t>Absolvování zkoušky – písemná forma zkoušky,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32602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2414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859627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318057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505667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999559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751555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01555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732527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90620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40607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274722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42407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25550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440963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356376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0776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741891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322946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3702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Od konce minulého století je vnímán vliv podnikatelského prostředí na úspěch podnikání jako velmi významný, ne-li přímo určující. Můžeme objevit v </a:t>
            </a:r>
            <a:r>
              <a:rPr lang="cs-CZ" sz="1800" dirty="0" err="1"/>
              <a:t>Timmonsově</a:t>
            </a:r>
            <a:r>
              <a:rPr lang="cs-CZ" sz="1800" dirty="0"/>
              <a:t> modelu z roku 2001 </a:t>
            </a:r>
            <a:r>
              <a:rPr lang="cs-CZ" sz="1800" b="1" dirty="0"/>
              <a:t>podnikatelské prostředí jako jeden ze tří faktorů úspěchů podnikání</a:t>
            </a:r>
            <a:r>
              <a:rPr lang="cs-CZ" sz="1800" dirty="0"/>
              <a:t>. V tomto svém modelu jej </a:t>
            </a:r>
            <a:r>
              <a:rPr lang="cs-CZ" sz="1800" dirty="0" err="1"/>
              <a:t>Timmons</a:t>
            </a:r>
            <a:r>
              <a:rPr lang="cs-CZ" sz="1800" dirty="0"/>
              <a:t> označuje jako hnací síly. </a:t>
            </a:r>
          </a:p>
          <a:p>
            <a:pPr lvl="0" algn="just"/>
            <a:endParaRPr lang="cs-CZ" sz="1800" dirty="0"/>
          </a:p>
          <a:p>
            <a:pPr lvl="0" algn="just"/>
            <a:r>
              <a:rPr lang="cs-CZ" sz="1800" dirty="0"/>
              <a:t>Také systémový model faktorů úspěchů v podnikání zařazuje podnikatelské prostředí mezi tzv. </a:t>
            </a:r>
            <a:r>
              <a:rPr lang="cs-CZ" sz="1800" b="1" dirty="0"/>
              <a:t>objektivní faktory úspěchů </a:t>
            </a:r>
            <a:r>
              <a:rPr lang="cs-CZ" sz="1800" dirty="0"/>
              <a:t>podnikání, spolu s faktorem vlastnictví. 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756506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2224288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1297882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4193621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384051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6609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6001233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158492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94218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76838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(2004), 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a:t>Jak uvádí Dvořáček a </a:t>
            </a:r>
            <a:r>
              <a:rPr lang="cs-CZ" sz="1800" dirty="0" err="1"/>
              <a:t>Slunčík</a:t>
            </a:r>
            <a:r>
              <a:rPr lang="cs-CZ" sz="1800" dirty="0"/>
              <a:t> (2012) 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představuje způsob naplnění strategických cílů podniku. Strategie předurčuje budoucí činnost podniku, jejíž realizací podnik dojde k naplnění svých cílů. </a:t>
            </a:r>
          </a:p>
          <a:p>
            <a:pPr algn="just"/>
            <a:r>
              <a:rPr lang="cs-CZ" sz="1800" dirty="0"/>
              <a:t>Strategie podniku je základním produktem strategického myšlení i rozhodování a stává se hlavním usměrňovatelem všech podnikových aktivit v budoucnu. </a:t>
            </a:r>
          </a:p>
          <a:p>
            <a:pPr algn="just"/>
            <a:r>
              <a:rPr lang="cs-CZ" sz="1800" dirty="0"/>
              <a:t>Každá podniková strategie se opírá o tři základní pilíře, které tvoří strategický záměr, analýza podniku i jeho okolí a vlastní implementace (zavedení do reálu) strategie</a:t>
            </a:r>
            <a:r>
              <a:rPr lang="cs-CZ" sz="1800" b="1" dirty="0"/>
              <a:t>. </a:t>
            </a:r>
            <a:r>
              <a:rPr lang="cs-CZ" sz="1800" dirty="0"/>
              <a:t>Jejich spojením pak vzniká jedinečný systém podnikatelského postupu, který je zaměřen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62627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 </a:t>
            </a:r>
          </a:p>
          <a:p>
            <a:pPr algn="just"/>
            <a:r>
              <a:rPr lang="cs-CZ" sz="1800" dirty="0"/>
              <a:t>Strategie je výsledkem komplexního rozhodování managementu. V oblasti strategického plánování podnikatelských aktivit podle Schulze et al. (2009) je cílem podniků, většinou malých a středních podniků, provést rychlé rozhodnutí a rychlou akci s minimálně vydanými zdroji na analýzu tržních podmínek.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41195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Podniková strategie představuje unikátní systém zásad řízení, jehož cílem je co nejlepší využití budoucnosti. </a:t>
            </a:r>
          </a:p>
          <a:p>
            <a:pPr algn="just"/>
            <a:r>
              <a:rPr lang="cs-CZ" sz="1600" dirty="0"/>
              <a:t>Podniková strategie je otevřeným systémem sladěných záměrů a předpokladů pro dosažení stanoveného cíle. Přitom tento systém musí být schopen současně rychlé a efektivní reakce na měnící se možnosti podnikatelského uplatnění.</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p>
          <a:p>
            <a:pPr algn="just"/>
            <a:r>
              <a:rPr lang="cs-CZ" sz="1600" dirty="0"/>
              <a:t>Zároveň 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Podniková strategie</a:t>
            </a:r>
          </a:p>
        </p:txBody>
      </p:sp>
    </p:spTree>
    <p:extLst>
      <p:ext uri="{BB962C8B-B14F-4D97-AF65-F5344CB8AC3E}">
        <p14:creationId xmlns:p14="http://schemas.microsoft.com/office/powerpoint/2010/main" val="22438694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optimistické</a:t>
            </a:r>
          </a:p>
          <a:p>
            <a:pPr lvl="0" algn="just"/>
            <a:r>
              <a:rPr lang="cs-CZ" sz="1600" dirty="0"/>
              <a:t>na pesimistické</a:t>
            </a:r>
          </a:p>
          <a:p>
            <a:pPr lvl="0" algn="just"/>
            <a:r>
              <a:rPr lang="cs-CZ" sz="1600" dirty="0"/>
              <a:t>na realistické.</a:t>
            </a:r>
          </a:p>
          <a:p>
            <a:pPr marL="0" lvl="0" indent="0" algn="just">
              <a:buNone/>
            </a:pPr>
            <a:endParaRPr lang="cs-CZ" sz="1600" dirty="0"/>
          </a:p>
          <a:p>
            <a:pPr marL="0" indent="0" algn="just">
              <a:buNone/>
            </a:pPr>
            <a:r>
              <a:rPr lang="cs-CZ" sz="1600" b="1" dirty="0"/>
              <a:t>Podle 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a:t>
            </a:r>
          </a:p>
        </p:txBody>
      </p:sp>
    </p:spTree>
    <p:extLst>
      <p:ext uri="{BB962C8B-B14F-4D97-AF65-F5344CB8AC3E}">
        <p14:creationId xmlns:p14="http://schemas.microsoft.com/office/powerpoint/2010/main" val="2982736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err="1"/>
              <a:t>corporate</a:t>
            </a:r>
            <a:r>
              <a:rPr lang="cs-CZ" sz="1600" b="1" dirty="0"/>
              <a:t> </a:t>
            </a:r>
            <a:r>
              <a:rPr lang="cs-CZ" sz="1600" b="1" dirty="0" err="1"/>
              <a:t>strategy</a:t>
            </a:r>
            <a:r>
              <a:rPr lang="cs-CZ" sz="1600" b="1" dirty="0"/>
              <a:t>) –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(business </a:t>
            </a:r>
            <a:r>
              <a:rPr lang="cs-CZ" sz="1600" b="1" dirty="0" err="1"/>
              <a:t>strategy</a:t>
            </a:r>
            <a:r>
              <a:rPr lang="cs-CZ" sz="1600" b="1" dirty="0"/>
              <a:t>) –</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err="1"/>
              <a:t>functional</a:t>
            </a:r>
            <a:r>
              <a:rPr lang="cs-CZ" sz="1600" b="1" dirty="0"/>
              <a:t> </a:t>
            </a:r>
            <a:r>
              <a:rPr lang="cs-CZ" sz="1600" b="1" dirty="0" err="1"/>
              <a:t>strategy</a:t>
            </a:r>
            <a:r>
              <a:rPr lang="cs-CZ" sz="1600" b="1" dirty="0"/>
              <a:t>) –</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II</a:t>
            </a:r>
          </a:p>
        </p:txBody>
      </p:sp>
    </p:spTree>
    <p:extLst>
      <p:ext uri="{BB962C8B-B14F-4D97-AF65-F5344CB8AC3E}">
        <p14:creationId xmlns:p14="http://schemas.microsoft.com/office/powerpoint/2010/main" val="39990633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p>
          <a:p>
            <a:pPr marL="0" indent="0" algn="just">
              <a:buNone/>
            </a:pPr>
            <a:endParaRPr lang="cs-CZ" sz="1600" dirty="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Požadavky na úspěšnou celopodnikovou strategii</a:t>
            </a:r>
          </a:p>
        </p:txBody>
      </p:sp>
    </p:spTree>
    <p:extLst>
      <p:ext uri="{BB962C8B-B14F-4D97-AF65-F5344CB8AC3E}">
        <p14:creationId xmlns:p14="http://schemas.microsoft.com/office/powerpoint/2010/main" val="27242147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politikou.</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Podmínky pro úspěšnou celopodnikovou strategii</a:t>
            </a:r>
          </a:p>
        </p:txBody>
      </p:sp>
    </p:spTree>
    <p:extLst>
      <p:ext uri="{BB962C8B-B14F-4D97-AF65-F5344CB8AC3E}">
        <p14:creationId xmlns:p14="http://schemas.microsoft.com/office/powerpoint/2010/main" val="26428934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Organizační struktura podniku</a:t>
            </a:r>
          </a:p>
          <a:p>
            <a:pPr algn="just"/>
            <a:r>
              <a:rPr lang="cs-CZ" sz="2000" dirty="0"/>
              <a:t>Pro úspěšnou implementaci zvolené strategie podniku je potřeba vytvořit odpovídající organizační strukturu a systém řízení. </a:t>
            </a:r>
          </a:p>
          <a:p>
            <a:pPr algn="just"/>
            <a:r>
              <a:rPr lang="cs-CZ" sz="2000" dirty="0"/>
              <a:t>Volba adekvátní organizační struktury z velké míry závisí na manažerském stylu práce manažerů, konkrétní situaci v podniku a životním cyklem podnikatelského prostředí podniku a na současném stupni poznání v oblasti řízení podniku. </a:t>
            </a:r>
          </a:p>
          <a:p>
            <a:pPr algn="just"/>
            <a:r>
              <a:rPr lang="cs-CZ" sz="2000" dirty="0"/>
              <a:t>Podle </a:t>
            </a:r>
            <a:r>
              <a:rPr lang="cs-CZ" sz="2000" dirty="0" err="1"/>
              <a:t>Dedouchové</a:t>
            </a:r>
            <a:r>
              <a:rPr lang="cs-CZ" sz="2000" dirty="0"/>
              <a:t> (2001) organizační uspořádání musí být navrženo tak, aby činnosti na jednotlivých funkčních úrovních byly řízeny společně a mohlo tak být dosaženo stanovených strategických cílů.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8232617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Organizační struktura </a:t>
            </a:r>
            <a:r>
              <a:rPr lang="cs-CZ" sz="1800" dirty="0"/>
              <a:t>zobrazuje kompetenční vztahy, vnitropodnikové úvary a vzájemné vazby a vztahy mezi těmito útvary. </a:t>
            </a:r>
          </a:p>
          <a:p>
            <a:pPr algn="just"/>
            <a:r>
              <a:rPr lang="cs-CZ" sz="1800" dirty="0"/>
              <a:t>Základní jednotkou organizační struktury je jednotka organizace práce, která je tvořena určitým počtem pracovníků podřízených jednomu vedoucímu pracovníkovi.</a:t>
            </a:r>
          </a:p>
          <a:p>
            <a:pPr algn="just"/>
            <a:r>
              <a:rPr lang="cs-CZ" sz="1800" dirty="0"/>
              <a:t>Organizační struktura je výsledkem manažerské funkce organizování.</a:t>
            </a:r>
          </a:p>
          <a:p>
            <a:pPr algn="just"/>
            <a:r>
              <a:rPr lang="cs-CZ" sz="1800" dirty="0"/>
              <a:t>Pro tvorbu organizační struktury je potřeba poznat a pochopit základní technické a technologické vztahy v aktivitách organizace, analyzovat základní prvky, kterými je organizace tvořena. </a:t>
            </a:r>
          </a:p>
          <a:p>
            <a:pPr algn="just"/>
            <a:r>
              <a:rPr lang="cs-CZ" sz="1800" dirty="0"/>
              <a:t>Jednotky organizace práce se podle principu hierarchie spojují v organizační jednotky větší, které představují organizační stupně. Organizační stupně představují v organizační struktuře její hierarchické uspořádání.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a:t>
            </a:r>
          </a:p>
        </p:txBody>
      </p:sp>
    </p:spTree>
    <p:extLst>
      <p:ext uri="{BB962C8B-B14F-4D97-AF65-F5344CB8AC3E}">
        <p14:creationId xmlns:p14="http://schemas.microsoft.com/office/powerpoint/2010/main" val="13157499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struktura představuje strukturu systému řízení organizace.</a:t>
            </a:r>
          </a:p>
          <a:p>
            <a:pPr algn="just"/>
            <a:r>
              <a:rPr lang="cs-CZ" sz="1800" dirty="0"/>
              <a:t>Organizační struktura je relativně stabilní a předurčuje chování určitého systému. </a:t>
            </a:r>
          </a:p>
          <a:p>
            <a:pPr algn="just"/>
            <a:r>
              <a:rPr lang="cs-CZ" sz="1800" dirty="0"/>
              <a:t>V organizaci můžeme nalézt formální organizační struktury a neformální organizační struktury. </a:t>
            </a:r>
          </a:p>
          <a:p>
            <a:pPr algn="just"/>
            <a:r>
              <a:rPr lang="cs-CZ" sz="1800" b="1" dirty="0"/>
              <a:t>Formální organizační struktury</a:t>
            </a:r>
            <a:r>
              <a:rPr lang="cs-CZ" sz="1800" dirty="0"/>
              <a:t> zabezpečují dělbu práce (diferenciaci), k zajištění vhodného provádění stanovených činností, a celistvé řízení (integraci), vedoucí k dosažení stanovených společných cílů organizační jednotky. </a:t>
            </a:r>
          </a:p>
          <a:p>
            <a:pPr algn="just"/>
            <a:r>
              <a:rPr lang="cs-CZ" sz="1800" b="1" dirty="0"/>
              <a:t>Neformální organizační struktury</a:t>
            </a:r>
            <a:r>
              <a:rPr lang="cs-CZ" sz="1800" dirty="0"/>
              <a:t> vytvářejí spontánně na základě sdílených zájmů skupin lidí, jako je osobní přátelství, rodinná spřízněnost, vzájemné sympatie, hmotné zájmy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a:t>
            </a:r>
          </a:p>
        </p:txBody>
      </p:sp>
    </p:spTree>
    <p:extLst>
      <p:ext uri="{BB962C8B-B14F-4D97-AF65-F5344CB8AC3E}">
        <p14:creationId xmlns:p14="http://schemas.microsoft.com/office/powerpoint/2010/main" val="124665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Módní jevy (výkyvy)</a:t>
            </a:r>
          </a:p>
          <a:p>
            <a:pPr lvl="0" algn="just"/>
            <a:endParaRPr lang="cs-CZ" sz="1800" dirty="0"/>
          </a:p>
          <a:p>
            <a:pPr lvl="0" algn="just"/>
            <a:r>
              <a:rPr lang="cs-CZ" sz="1800" b="1" dirty="0"/>
              <a:t>Trend</a:t>
            </a:r>
          </a:p>
          <a:p>
            <a:pPr lvl="0" algn="just"/>
            <a:r>
              <a:rPr lang="cs-CZ" sz="1800" dirty="0"/>
              <a:t> </a:t>
            </a:r>
          </a:p>
          <a:p>
            <a:pPr lvl="0" algn="just"/>
            <a:r>
              <a:rPr lang="cs-CZ" sz="1800" b="1" dirty="0" err="1"/>
              <a:t>Megatrendy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Změny v podnikatelském prostředí</a:t>
            </a:r>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Rozeznáváme organizační strukturu procesní a organizační strukturu útvarovou.</a:t>
            </a:r>
          </a:p>
          <a:p>
            <a:pPr algn="just"/>
            <a:r>
              <a:rPr lang="cs-CZ" sz="1800" b="1" dirty="0"/>
              <a:t>Struktura procesní</a:t>
            </a:r>
            <a:r>
              <a:rPr lang="cs-CZ" sz="1800" dirty="0"/>
              <a:t> je definována jako soubor činností a vztahů mezi těmito činnostmi. V případě struktury procesní jsou určující procesy a ne útvary. Procesní struktura se znázorňuje pomocí grafu, který se skládá z uzlů a hran.</a:t>
            </a:r>
          </a:p>
          <a:p>
            <a:pPr algn="just"/>
            <a:r>
              <a:rPr lang="cs-CZ" sz="1800" b="1" dirty="0"/>
              <a:t>Struktura útvarová</a:t>
            </a:r>
            <a:r>
              <a:rPr lang="cs-CZ" sz="1800" dirty="0"/>
              <a:t> je definována jako soubor pracovních míst a vztahů (mocenských, informačních a hmotně-energetických) mezi těmito pracovními místy. Zobrazením útvarové struktury je organizační schéma. Základním prvkem útvarové struktury je pracovní místo. Seskupením pracovních míst a přidělením příslušného řídícího prvku vzniká pracovní útvar. U útvarové struktury platí princip jednoty vedení, což znamená, že pracovník má vždy jen jednoho nadřízeného, který odpovídá za veškerou činnost daného pracovníka.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III</a:t>
            </a:r>
          </a:p>
        </p:txBody>
      </p:sp>
    </p:spTree>
    <p:extLst>
      <p:ext uri="{BB962C8B-B14F-4D97-AF65-F5344CB8AC3E}">
        <p14:creationId xmlns:p14="http://schemas.microsoft.com/office/powerpoint/2010/main" val="10818576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Konkurenceschopnost podniku</a:t>
            </a:r>
          </a:p>
          <a:p>
            <a:pPr algn="just"/>
            <a:r>
              <a:rPr lang="cs-CZ" sz="2000" dirty="0"/>
              <a:t>Konkurenceschopnost podniku můžeme definovat jako schopnost podniku alespoň si udržet, případně zvyšovat svůj poddíl na trhu. </a:t>
            </a:r>
          </a:p>
          <a:p>
            <a:pPr algn="just"/>
            <a:r>
              <a:rPr lang="cs-CZ" sz="2000" dirty="0"/>
              <a:t>Se zvýšením konkurenceschopností podniku jsou velmi úzce specifické kompetence, které představují schopnosti podniku nasadit zdroje a vytvářet hodnotu. </a:t>
            </a:r>
          </a:p>
          <a:p>
            <a:pPr algn="just"/>
            <a:r>
              <a:rPr lang="cs-CZ" sz="2000" dirty="0"/>
              <a:t>Jde tedy o využití takových dovedností a schopností podniku, které umožňují vytvářet minimálně srovnatelnou ne-li lepší produkci, která bude převyšovat produkci ostatních účastníků 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21684645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jsou úzce spojeny se specifickým charakterem každého podniku. K organizačním faktorům můžeme přiradit tyto faktory: charakteristika manažerského týmu, zdroje podniku a podniková kultura.</a:t>
            </a:r>
          </a:p>
          <a:p>
            <a:pPr marL="0" indent="0" algn="just">
              <a:buNone/>
            </a:pPr>
            <a:r>
              <a:rPr lang="cs-CZ" sz="1800" b="1" dirty="0"/>
              <a:t>Charakteristika manažerského týmu</a:t>
            </a:r>
          </a:p>
          <a:p>
            <a:pPr algn="just"/>
            <a:r>
              <a:rPr lang="cs-CZ" sz="1800" dirty="0"/>
              <a:t> Při realizaci podnikatelských aktivit hrají znalosti manažerů a podnikatelů významnou roli. </a:t>
            </a:r>
          </a:p>
          <a:p>
            <a:pPr algn="just"/>
            <a:r>
              <a:rPr lang="cs-CZ" sz="1800" dirty="0"/>
              <a:t>Obtížnost profese manažera vyplývá z mimořádné odpovědnosti a nezbytnosti soustředit veškerou energii do relativně krátkého okamžiku, v němž se projeví profesionalita, kvalita a intenzita přípravy, a to nejen u samotného obchodníka, ale i u všech odborníků, kteří tvoří jeho tým. </a:t>
            </a:r>
          </a:p>
          <a:p>
            <a:pPr algn="just"/>
            <a:r>
              <a:rPr lang="cs-CZ" sz="1800" dirty="0"/>
              <a:t>Náročnost profese se projevuje v oblasti nároků kladených na kvalifikaci manažerů, ale také na jejich osobnost.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1807080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oblasti kvalifikace jsou klíčové především znalosti komoditní, znalosti ekonomiky a techniky realizace podnikatelských aktivit, jazykové znalosti a základní znalosti práva souvisejícího s podnikatelskými aktivitami. </a:t>
            </a:r>
          </a:p>
          <a:p>
            <a:pPr algn="just"/>
            <a:r>
              <a:rPr lang="cs-CZ" sz="2000" dirty="0"/>
              <a:t>Kromě těchto znalostí manažerů vzrůstá v posledních létech význam znalostí o jiných kulturách především v souvislosti s mezinárodními podnikatelskými aktivitami. </a:t>
            </a:r>
          </a:p>
          <a:p>
            <a:pPr algn="just"/>
            <a:r>
              <a:rPr lang="cs-CZ" sz="2000" dirty="0"/>
              <a:t>Manažeři potřebují a požadují přesné a spolehlivé znalosti umožňující realizovat jejich vytvořenou strategii. Jak uvádí </a:t>
            </a:r>
            <a:r>
              <a:rPr lang="cs-CZ" sz="2000" dirty="0" err="1"/>
              <a:t>Bencsik</a:t>
            </a:r>
            <a:r>
              <a:rPr lang="cs-CZ" sz="2000" dirty="0"/>
              <a:t> (2014) samotná shromažďování znalostí nestačí, podnik může získat skutečnou konkurenční výhodu prostřednictvím znalostního managementu, který rozvíjí potřebné znalosti na osobní i organizační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42640530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Zdroje podniku </a:t>
            </a:r>
          </a:p>
          <a:p>
            <a:pPr algn="just"/>
            <a:r>
              <a:rPr lang="cs-CZ" sz="1800" dirty="0"/>
              <a:t>Zdroje podniku zahrnují jak hmotné tak nehmotná aktiva, která podnik využívá k nalezení příležitostí a implementuje je do své strategie na trhu. </a:t>
            </a:r>
          </a:p>
          <a:p>
            <a:pPr algn="just"/>
            <a:r>
              <a:rPr lang="cs-CZ" sz="1800" dirty="0"/>
              <a:t>Hmotné zdroje a kapacita podniku jsou více pozorovatelné a mohou být kvantifikovatelné. </a:t>
            </a:r>
          </a:p>
          <a:p>
            <a:pPr algn="just"/>
            <a:r>
              <a:rPr lang="cs-CZ" sz="1800" dirty="0"/>
              <a:t>Hmotné zdroje podniku jsou tvořeny běžnými aktivy a unikátními aktivy. Především unikátní aktiva jsou významná svou schopností vytvářet a podporovat inovativní činnost podniku. </a:t>
            </a:r>
          </a:p>
          <a:p>
            <a:pPr algn="just"/>
            <a:r>
              <a:rPr lang="cs-CZ" sz="1800" dirty="0"/>
              <a:t>K hmotným zdrojům a schopnostem patří finanční schopnost podniku (interní zdroje, cizí zdroje pro strategie podniku), fyzická schopnost (stroje a zařízení závody pro operativní aktivity), technologická schopnost (dovednosti, odbornost, patenty, značky, autorská práva k vytváření unikátních produktů a služeb) a organizační schopnost (lidé, struktura, formální kontrolní mechanismy).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34910864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Zdroje podniku </a:t>
            </a:r>
          </a:p>
          <a:p>
            <a:pPr algn="just"/>
            <a:r>
              <a:rPr lang="cs-CZ" sz="2000" dirty="0"/>
              <a:t>Nehmotné zdroje a schopnosti jsou méně viditelné a relativně hůře kvantifikovatelné, jako je organizační kultura, sdílení hodnot, </a:t>
            </a:r>
            <a:r>
              <a:rPr lang="cs-CZ" sz="2000" dirty="0" err="1"/>
              <a:t>leadership</a:t>
            </a:r>
            <a:r>
              <a:rPr lang="cs-CZ" sz="2000" dirty="0"/>
              <a:t> a manažerské schopnosti, vize, znalosti, informace, image a reputace podniku a morálka pracovníků, která kriticky ovlivňuje výkonnost podniku. </a:t>
            </a:r>
          </a:p>
          <a:p>
            <a:pPr algn="just"/>
            <a:r>
              <a:rPr lang="cs-CZ" sz="2000" dirty="0"/>
              <a:t>K nehmotným zdrojům patří také zakladatel a jeho vize, řízení podniku, vztahové schopnosti, kulturní empatie a tržní inteligence.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16478313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interního prostředí podniku</a:t>
            </a:r>
          </a:p>
        </p:txBody>
      </p:sp>
      <p:sp>
        <p:nvSpPr>
          <p:cNvPr id="5" name="Obdélník 4"/>
          <p:cNvSpPr/>
          <p:nvPr/>
        </p:nvSpPr>
        <p:spPr>
          <a:xfrm>
            <a:off x="827584" y="987574"/>
            <a:ext cx="1566174"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Zdroje</a:t>
            </a:r>
          </a:p>
        </p:txBody>
      </p:sp>
      <p:sp>
        <p:nvSpPr>
          <p:cNvPr id="6" name="Obdélník 5"/>
          <p:cNvSpPr/>
          <p:nvPr/>
        </p:nvSpPr>
        <p:spPr>
          <a:xfrm>
            <a:off x="832580" y="2237626"/>
            <a:ext cx="162018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Klíčové kompetence</a:t>
            </a:r>
          </a:p>
        </p:txBody>
      </p:sp>
      <p:sp>
        <p:nvSpPr>
          <p:cNvPr id="7" name="Obdélník 6"/>
          <p:cNvSpPr/>
          <p:nvPr/>
        </p:nvSpPr>
        <p:spPr>
          <a:xfrm>
            <a:off x="827584" y="3546611"/>
            <a:ext cx="162018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Schopnosti</a:t>
            </a:r>
          </a:p>
        </p:txBody>
      </p:sp>
      <p:sp>
        <p:nvSpPr>
          <p:cNvPr id="8" name="Obdélník 7"/>
          <p:cNvSpPr/>
          <p:nvPr/>
        </p:nvSpPr>
        <p:spPr>
          <a:xfrm>
            <a:off x="3295950" y="2296560"/>
            <a:ext cx="1134126"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Aktivity </a:t>
            </a:r>
          </a:p>
        </p:txBody>
      </p:sp>
      <p:sp>
        <p:nvSpPr>
          <p:cNvPr id="9" name="Obdélník 8"/>
          <p:cNvSpPr/>
          <p:nvPr/>
        </p:nvSpPr>
        <p:spPr>
          <a:xfrm>
            <a:off x="4860032" y="2296560"/>
            <a:ext cx="1368152"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výhoda</a:t>
            </a:r>
          </a:p>
        </p:txBody>
      </p:sp>
      <p:sp>
        <p:nvSpPr>
          <p:cNvPr id="11" name="Obdélník 10"/>
          <p:cNvSpPr/>
          <p:nvPr/>
        </p:nvSpPr>
        <p:spPr>
          <a:xfrm>
            <a:off x="6732240" y="2296560"/>
            <a:ext cx="108012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Výkon </a:t>
            </a:r>
          </a:p>
        </p:txBody>
      </p:sp>
      <p:sp>
        <p:nvSpPr>
          <p:cNvPr id="12" name="Šipka dolů 11"/>
          <p:cNvSpPr/>
          <p:nvPr/>
        </p:nvSpPr>
        <p:spPr>
          <a:xfrm>
            <a:off x="1602212" y="1757697"/>
            <a:ext cx="139625" cy="432679"/>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3" name="Šipka nahoru 12"/>
          <p:cNvSpPr/>
          <p:nvPr/>
        </p:nvSpPr>
        <p:spPr>
          <a:xfrm flipH="1">
            <a:off x="1602212" y="2998638"/>
            <a:ext cx="139625" cy="489039"/>
          </a:xfrm>
          <a:prstGeom prst="up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4" name="Šipka doprava 13"/>
          <p:cNvSpPr/>
          <p:nvPr/>
        </p:nvSpPr>
        <p:spPr>
          <a:xfrm>
            <a:off x="2655806" y="2613310"/>
            <a:ext cx="548042"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Šipka doprava 14"/>
          <p:cNvSpPr/>
          <p:nvPr/>
        </p:nvSpPr>
        <p:spPr>
          <a:xfrm>
            <a:off x="4464005" y="2604106"/>
            <a:ext cx="339796"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prava 16"/>
          <p:cNvSpPr/>
          <p:nvPr/>
        </p:nvSpPr>
        <p:spPr>
          <a:xfrm flipV="1">
            <a:off x="6296613" y="2604106"/>
            <a:ext cx="367197" cy="16526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31895449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Hmotné zdroje </a:t>
            </a:r>
            <a:r>
              <a:rPr lang="cs-CZ" sz="1600" dirty="0"/>
              <a:t>(viditelné, fyzické atributy)</a:t>
            </a:r>
          </a:p>
          <a:p>
            <a:pPr lvl="1"/>
            <a:r>
              <a:rPr lang="cs-CZ" sz="1600" dirty="0"/>
              <a:t>Kapitál</a:t>
            </a:r>
          </a:p>
          <a:p>
            <a:pPr lvl="1"/>
            <a:r>
              <a:rPr lang="cs-CZ" sz="1600" dirty="0"/>
              <a:t>Lidé,</a:t>
            </a:r>
          </a:p>
          <a:p>
            <a:pPr lvl="1"/>
            <a:r>
              <a:rPr lang="cs-CZ" sz="1600" dirty="0"/>
              <a:t>Budovy, stroje, zařízení…</a:t>
            </a:r>
          </a:p>
          <a:p>
            <a:pPr lvl="1"/>
            <a:endParaRPr lang="cs-CZ" sz="1600" dirty="0"/>
          </a:p>
          <a:p>
            <a:r>
              <a:rPr lang="cs-CZ" sz="1600" b="1" dirty="0"/>
              <a:t>Nehmotné zdroje </a:t>
            </a:r>
            <a:r>
              <a:rPr lang="cs-CZ" sz="1600" dirty="0"/>
              <a:t>(neviditelné, bez fyzických atributů)</a:t>
            </a:r>
          </a:p>
          <a:p>
            <a:pPr lvl="1"/>
            <a:r>
              <a:rPr lang="cs-CZ" sz="1600" dirty="0"/>
              <a:t>Podniková kultura</a:t>
            </a:r>
          </a:p>
          <a:p>
            <a:pPr lvl="1"/>
            <a:r>
              <a:rPr lang="cs-CZ" sz="1600" dirty="0"/>
              <a:t>Know-how</a:t>
            </a:r>
          </a:p>
          <a:p>
            <a:pPr lvl="1"/>
            <a:r>
              <a:rPr lang="cs-CZ" sz="1600" dirty="0"/>
              <a:t>Znalosti</a:t>
            </a:r>
          </a:p>
          <a:p>
            <a:pPr lvl="1"/>
            <a:r>
              <a:rPr lang="cs-CZ" sz="1600" dirty="0"/>
              <a:t>Reputace</a:t>
            </a:r>
          </a:p>
          <a:p>
            <a:pPr lvl="1"/>
            <a:r>
              <a:rPr lang="cs-CZ" sz="1600" dirty="0"/>
              <a:t>Duševní vlastnictví (patenty, značky, design…)…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Zdroje podniku</a:t>
            </a:r>
          </a:p>
        </p:txBody>
      </p:sp>
    </p:spTree>
    <p:extLst>
      <p:ext uri="{BB962C8B-B14F-4D97-AF65-F5344CB8AC3E}">
        <p14:creationId xmlns:p14="http://schemas.microsoft.com/office/powerpoint/2010/main" val="8592591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Podniková kultura je jedním z významných prvků ovlivňujících celkovou efektivnost podniku. </a:t>
            </a:r>
          </a:p>
          <a:p>
            <a:pPr algn="just"/>
            <a:r>
              <a:rPr lang="cs-CZ" sz="2000" dirty="0"/>
              <a:t>Podniková kultura plní v organizaci důležité funkce, čímž současně ovlivňuje chování lidí uvnitř organizace, ale i chování organizace navenek, vůči svému konkurenčnímu prostředí. Podniková kultura nepůsobí izolovaně. </a:t>
            </a:r>
          </a:p>
          <a:p>
            <a:pPr algn="just"/>
            <a:r>
              <a:rPr lang="cs-CZ" sz="20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3326604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V průběhu let, kdy byly prováděny rozsáhlé výzkumy, autoři prověřovali především vliv síly podnikové kultury a obsahu podnikové kultury na výkonnost podniku. </a:t>
            </a:r>
          </a:p>
          <a:p>
            <a:pPr algn="just"/>
            <a:r>
              <a:rPr lang="cs-CZ" sz="2000" dirty="0"/>
              <a:t>Na základě výsledků těchto výzkumů bylo zjištěno, že na výkonnost podniku působí oba tyto parametry v jejich vzájemné kombinaci. </a:t>
            </a:r>
          </a:p>
          <a:p>
            <a:pPr algn="just"/>
            <a:r>
              <a:rPr lang="cs-CZ" sz="2000" dirty="0"/>
              <a:t>Lze tedy říci, že pokud má podniková kultura vhodný obsah, pak silná kultura podporuje výkonnost a konkurenceschopnost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56988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Dvořáček a </a:t>
            </a:r>
            <a:r>
              <a:rPr lang="cs-CZ" sz="1800" dirty="0" err="1"/>
              <a:t>Slunčík</a:t>
            </a:r>
            <a:r>
              <a:rPr lang="cs-CZ" sz="1800" dirty="0"/>
              <a:t> (2012) 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p>
          <a:p>
            <a:pPr lvl="0" algn="just"/>
            <a:r>
              <a:rPr lang="cs-CZ" sz="1800" i="1" dirty="0"/>
              <a:t>stabilní komplexní podnikatelské prostředí</a:t>
            </a:r>
          </a:p>
          <a:p>
            <a:pPr lvl="0" algn="just"/>
            <a:r>
              <a:rPr lang="cs-CZ" sz="1800" i="1" dirty="0"/>
              <a:t>dynamické jednoduché podnikatelské prostředí</a:t>
            </a:r>
          </a:p>
          <a:p>
            <a:pPr lvl="0" algn="just"/>
            <a:r>
              <a:rPr lang="cs-CZ" sz="1800" i="1" dirty="0"/>
              <a:t>dynamické komplexní podnikatelské prostředí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p>
          <a:p>
            <a:pPr algn="just"/>
            <a:r>
              <a:rPr lang="cs-CZ" sz="1800" dirty="0"/>
              <a:t>Podniková kultura plní v organizaci důležité funkce, čímž současně ovlivňuje chování lidí uvnitř organizace, ale i chování organizace navenek, vůči svému konkurenčnímu prostředí. </a:t>
            </a:r>
          </a:p>
          <a:p>
            <a:pPr algn="just"/>
            <a:r>
              <a:rPr lang="cs-CZ" sz="1800" dirty="0"/>
              <a:t>Podniková kultura nepůsobí izolovaně. </a:t>
            </a:r>
          </a:p>
          <a:p>
            <a:pPr algn="just"/>
            <a:r>
              <a:rPr lang="cs-CZ" sz="18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Management organizace a podniková kultura</a:t>
            </a:r>
          </a:p>
        </p:txBody>
      </p:sp>
    </p:spTree>
    <p:extLst>
      <p:ext uri="{BB962C8B-B14F-4D97-AF65-F5344CB8AC3E}">
        <p14:creationId xmlns:p14="http://schemas.microsoft.com/office/powerpoint/2010/main" val="23837823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Vymezení pojmu podniková kultura</a:t>
            </a:r>
          </a:p>
        </p:txBody>
      </p:sp>
    </p:spTree>
    <p:extLst>
      <p:ext uri="{BB962C8B-B14F-4D97-AF65-F5344CB8AC3E}">
        <p14:creationId xmlns:p14="http://schemas.microsoft.com/office/powerpoint/2010/main" val="8438183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Základní funkce podnikové kultury:</a:t>
            </a:r>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p>
          <a:p>
            <a:pPr marL="0" lvl="0" indent="0" algn="just">
              <a:buNone/>
            </a:pPr>
            <a:endParaRPr lang="cs-CZ" sz="1800" dirty="0"/>
          </a:p>
          <a:p>
            <a:pPr marL="0" indent="0" algn="just">
              <a:buNone/>
            </a:pPr>
            <a:r>
              <a:rPr lang="cs-CZ" sz="1800" b="1" dirty="0"/>
              <a:t>Mezi další funkce podnikové kultury patří: </a:t>
            </a:r>
          </a:p>
          <a:p>
            <a:pPr lvl="0" algn="just"/>
            <a:r>
              <a:rPr lang="cs-CZ" sz="1800" dirty="0"/>
              <a:t>snižuje konflikty uvnitř podniku;</a:t>
            </a:r>
          </a:p>
          <a:p>
            <a:pPr lvl="0" algn="just"/>
            <a:r>
              <a:rPr lang="cs-CZ" sz="1800" dirty="0"/>
              <a:t>snižuje nejistotu zaměstnanců a ovlivňuje pracovní spokojenost a emocionální pohodu;</a:t>
            </a:r>
          </a:p>
          <a:p>
            <a:pPr lvl="0" algn="just"/>
            <a:r>
              <a:rPr lang="cs-CZ" sz="1800" dirty="0"/>
              <a:t>je zdrojem motivace;</a:t>
            </a:r>
          </a:p>
          <a:p>
            <a:pPr algn="just"/>
            <a:r>
              <a:rPr lang="cs-CZ" sz="1800" dirty="0"/>
              <a:t>je konkurenční výhodou.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Funkce podnikové kultury</a:t>
            </a:r>
          </a:p>
        </p:txBody>
      </p:sp>
    </p:spTree>
    <p:extLst>
      <p:ext uri="{BB962C8B-B14F-4D97-AF65-F5344CB8AC3E}">
        <p14:creationId xmlns:p14="http://schemas.microsoft.com/office/powerpoint/2010/main" val="5587761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Prvky podnikové kultury jsou pojímány 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předměty.</a:t>
            </a:r>
          </a:p>
          <a:p>
            <a:pPr lvl="0" algn="just"/>
            <a:r>
              <a:rPr lang="cs-CZ" sz="1800" dirty="0"/>
              <a:t>Za </a:t>
            </a:r>
            <a:r>
              <a:rPr lang="cs-CZ" sz="1800" b="1" dirty="0"/>
              <a:t>vnitřní prvky podnikové kultury </a:t>
            </a:r>
            <a:r>
              <a:rPr lang="cs-CZ" sz="1800" dirty="0"/>
              <a:t>jsou považovány symboly, hrdinové, rituály a hodnoty. K těmto prvkům se dále přidávají další prvky, a to základní předpoklady, normy, postoje a artefakty materiální i nemateriální povahy.</a:t>
            </a:r>
          </a:p>
          <a:p>
            <a:pPr lvl="0" algn="just"/>
            <a:r>
              <a:rPr lang="cs-CZ" sz="1800" b="1" dirty="0"/>
              <a:t>Vnější prvky podnikové kultury </a:t>
            </a:r>
            <a:r>
              <a:rPr lang="cs-CZ" sz="1800" dirty="0"/>
              <a:t>tvoří artefakty. Pro jednodušší pochopení jsou artefakty rozděleny na dvě části, kde první část představují nemateriální artefakty a druhou část naopak materiální artefakty.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Prvky podnikové kultury</a:t>
            </a:r>
          </a:p>
        </p:txBody>
      </p:sp>
    </p:spTree>
    <p:extLst>
      <p:ext uri="{BB962C8B-B14F-4D97-AF65-F5344CB8AC3E}">
        <p14:creationId xmlns:p14="http://schemas.microsoft.com/office/powerpoint/2010/main" val="36349393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8026"/>
            <a:ext cx="7416824" cy="380794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subjekty dnes nemohou vnímat svět „podnikání“ jenom v kontextu národního státu, kde působí, ale v kontextu celosvětovém. A týká se to i podniků, které působí pouze na tuzemských trzích. </a:t>
            </a:r>
          </a:p>
          <a:p>
            <a:pPr algn="just"/>
            <a:r>
              <a:rPr lang="cs-CZ" sz="1800" dirty="0"/>
              <a:t>Pochopení vztahů a interakcí mezi podnikem a globálním podnikatelským prostředím je významným faktorem pro úspěch podniku a jeho konkurenceschopnost. </a:t>
            </a:r>
          </a:p>
          <a:p>
            <a:pPr algn="just"/>
            <a:r>
              <a:rPr lang="cs-CZ" sz="1800" dirty="0"/>
              <a:t>Globální podnikatelské prostředí lze vymezit jako prostředí různých suverénních států, které působí na podnikatelský subjekt, ovlivňuje jeho aktivity a rozhodování.</a:t>
            </a:r>
          </a:p>
          <a:p>
            <a:pPr algn="just"/>
            <a:r>
              <a:rPr lang="cs-CZ" sz="1800" dirty="0"/>
              <a:t>Globální podnikatelské prostředí je definováno jako prostředí, ve kterém více suverénních států mimo domácí prostředí organizace ovlivňuje způsoby, jakými organizace přijímá rozhodnutí a využívá své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a:t>Globalizace je nejčastěji vnímána jako soubor ekonomických procesů vyvolávající celou řadu společenských důsledků, a to nejvíce v oblasti kultury, ekonomiky a životního prostředí země. </a:t>
            </a:r>
          </a:p>
          <a:p>
            <a:pPr algn="just"/>
            <a:r>
              <a:rPr lang="cs-CZ" sz="1600" dirty="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p>
          <a:p>
            <a:pPr algn="just"/>
            <a:r>
              <a:rPr lang="cs-CZ" sz="2000" b="1" i="1" dirty="0"/>
              <a:t>Viditelnými institucemi </a:t>
            </a:r>
            <a:r>
              <a:rPr lang="cs-CZ" sz="2000" dirty="0"/>
              <a:t>jsou formální instituce a organizace poskytující podporu a pomoc podnikatelským subjektům. </a:t>
            </a:r>
          </a:p>
          <a:p>
            <a:pPr algn="just"/>
            <a:r>
              <a:rPr lang="cs-CZ" sz="2000" dirty="0"/>
              <a:t>K </a:t>
            </a:r>
            <a:r>
              <a:rPr lang="cs-CZ" sz="2000" b="1" i="1" dirty="0"/>
              <a:t>neviditelným institucím </a:t>
            </a:r>
            <a:r>
              <a:rPr lang="cs-CZ" sz="2000" dirty="0"/>
              <a:t>patří kulturní hodnoty, vzdělávací systémy, regulace a procedury, ekonomický systém a vládní politika. </a:t>
            </a:r>
          </a:p>
          <a:p>
            <a:pPr algn="just"/>
            <a:r>
              <a:rPr lang="cs-CZ" sz="2000" dirty="0"/>
              <a:t>Nastavení 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a:t>Prostředí národního státu</a:t>
            </a:r>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p>
          <a:p>
            <a:pPr algn="just"/>
            <a:r>
              <a:rPr lang="cs-CZ" sz="1800" dirty="0"/>
              <a:t>Intervence mají většinou charakter politických rozhodnutí s cílem získání co nejlepších možností pro národ a jeho obyvatele. </a:t>
            </a:r>
          </a:p>
          <a:p>
            <a:pPr algn="just"/>
            <a:r>
              <a:rPr lang="cs-CZ" sz="1800" dirty="0"/>
              <a:t>Důvody 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Struktura podnikatelského prostředí – směr vlivu faktoru</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cxnSp>
        <p:nvCxnSpPr>
          <p:cNvPr id="5" name="Přímá spojnice se šipkou 4">
            <a:extLst>
              <a:ext uri="{FF2B5EF4-FFF2-40B4-BE49-F238E27FC236}">
                <a16:creationId xmlns:a16="http://schemas.microsoft.com/office/drawing/2014/main" id="{24DF17F5-4E55-40F6-A120-08C94A87EA71}"/>
              </a:ext>
            </a:extLst>
          </p:cNvPr>
          <p:cNvCxnSpPr/>
          <p:nvPr/>
        </p:nvCxnSpPr>
        <p:spPr>
          <a:xfrm>
            <a:off x="4283968" y="2715766"/>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6FF3C315-69B6-43D4-8884-06D5E80C4721}"/>
              </a:ext>
            </a:extLst>
          </p:cNvPr>
          <p:cNvSpPr txBox="1"/>
          <p:nvPr/>
        </p:nvSpPr>
        <p:spPr>
          <a:xfrm>
            <a:off x="6300192" y="2499742"/>
            <a:ext cx="1368152" cy="307777"/>
          </a:xfrm>
          <a:prstGeom prst="rect">
            <a:avLst/>
          </a:prstGeom>
          <a:noFill/>
        </p:spPr>
        <p:txBody>
          <a:bodyPr wrap="square" rtlCol="0">
            <a:spAutoFit/>
          </a:bodyPr>
          <a:lstStyle/>
          <a:p>
            <a:r>
              <a:rPr lang="cs-CZ" sz="1400" dirty="0"/>
              <a:t>Interní prostředí</a:t>
            </a:r>
          </a:p>
        </p:txBody>
      </p:sp>
      <p:cxnSp>
        <p:nvCxnSpPr>
          <p:cNvPr id="8" name="Přímá spojnice se šipkou 7">
            <a:extLst>
              <a:ext uri="{FF2B5EF4-FFF2-40B4-BE49-F238E27FC236}">
                <a16:creationId xmlns:a16="http://schemas.microsoft.com/office/drawing/2014/main" id="{1DF868D1-286B-4966-BC4E-51E0FC7E4905}"/>
              </a:ext>
            </a:extLst>
          </p:cNvPr>
          <p:cNvCxnSpPr/>
          <p:nvPr/>
        </p:nvCxnSpPr>
        <p:spPr>
          <a:xfrm>
            <a:off x="5004048" y="1203598"/>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D013863-FE17-4CBC-BFF3-49E075E7A48B}"/>
              </a:ext>
            </a:extLst>
          </p:cNvPr>
          <p:cNvCxnSpPr/>
          <p:nvPr/>
        </p:nvCxnSpPr>
        <p:spPr>
          <a:xfrm flipV="1">
            <a:off x="4788024" y="1203598"/>
            <a:ext cx="2016224"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F08FFFE1-05E6-448F-B7AB-2E6EA4FF00B8}"/>
              </a:ext>
            </a:extLst>
          </p:cNvPr>
          <p:cNvSpPr txBox="1"/>
          <p:nvPr/>
        </p:nvSpPr>
        <p:spPr>
          <a:xfrm>
            <a:off x="6804248" y="987574"/>
            <a:ext cx="1440160" cy="307777"/>
          </a:xfrm>
          <a:prstGeom prst="rect">
            <a:avLst/>
          </a:prstGeom>
          <a:noFill/>
        </p:spPr>
        <p:txBody>
          <a:bodyPr wrap="square" rtlCol="0">
            <a:spAutoFit/>
          </a:bodyPr>
          <a:lstStyle/>
          <a:p>
            <a:r>
              <a:rPr lang="cs-CZ" sz="1400" dirty="0"/>
              <a:t>Externí prostředí</a:t>
            </a:r>
          </a:p>
        </p:txBody>
      </p:sp>
      <p:cxnSp>
        <p:nvCxnSpPr>
          <p:cNvPr id="14" name="Přímá spojnice se šipkou 13">
            <a:extLst>
              <a:ext uri="{FF2B5EF4-FFF2-40B4-BE49-F238E27FC236}">
                <a16:creationId xmlns:a16="http://schemas.microsoft.com/office/drawing/2014/main" id="{B5505512-82AF-42CD-BC77-653B725FE0BC}"/>
              </a:ext>
            </a:extLst>
          </p:cNvPr>
          <p:cNvCxnSpPr>
            <a:cxnSpLocks/>
          </p:cNvCxnSpPr>
          <p:nvPr/>
        </p:nvCxnSpPr>
        <p:spPr>
          <a:xfrm flipH="1">
            <a:off x="2123728" y="1131590"/>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A15EB839-B1AF-4D7C-A366-BBF46EB92489}"/>
              </a:ext>
            </a:extLst>
          </p:cNvPr>
          <p:cNvCxnSpPr>
            <a:cxnSpLocks/>
          </p:cNvCxnSpPr>
          <p:nvPr/>
        </p:nvCxnSpPr>
        <p:spPr>
          <a:xfrm flipH="1">
            <a:off x="1835696" y="1995686"/>
            <a:ext cx="1728192" cy="65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DC831B63-6D38-4351-90C6-560F69AB77FA}"/>
              </a:ext>
            </a:extLst>
          </p:cNvPr>
          <p:cNvSpPr txBox="1"/>
          <p:nvPr/>
        </p:nvSpPr>
        <p:spPr>
          <a:xfrm>
            <a:off x="611560" y="843558"/>
            <a:ext cx="1440160" cy="1631216"/>
          </a:xfrm>
          <a:prstGeom prst="rect">
            <a:avLst/>
          </a:prstGeom>
          <a:noFill/>
        </p:spPr>
        <p:txBody>
          <a:bodyPr wrap="square" rtlCol="0">
            <a:spAutoFit/>
          </a:bodyPr>
          <a:lstStyle/>
          <a:p>
            <a:r>
              <a:rPr lang="cs-CZ" sz="1400" b="1" dirty="0"/>
              <a:t>Makroprostředí </a:t>
            </a:r>
          </a:p>
          <a:p>
            <a:pPr marL="285750" indent="-285750">
              <a:buFont typeface="Arial" panose="020B0604020202020204" pitchFamily="34" charset="0"/>
              <a:buChar char="•"/>
            </a:pPr>
            <a:r>
              <a:rPr lang="cs-CZ" sz="1200" dirty="0"/>
              <a:t>Nepřímý vliv zainteresovaných skupin: vlády,  regulátoři, komunity apod.</a:t>
            </a:r>
          </a:p>
          <a:p>
            <a:pPr marL="285750" indent="-285750">
              <a:buFontTx/>
              <a:buChar char="-"/>
            </a:pPr>
            <a:endParaRPr lang="cs-CZ" sz="1400" dirty="0"/>
          </a:p>
        </p:txBody>
      </p:sp>
      <p:sp>
        <p:nvSpPr>
          <p:cNvPr id="21" name="TextovéPole 20">
            <a:extLst>
              <a:ext uri="{FF2B5EF4-FFF2-40B4-BE49-F238E27FC236}">
                <a16:creationId xmlns:a16="http://schemas.microsoft.com/office/drawing/2014/main" id="{52F97650-E7EF-408B-8665-BD6A863F66E6}"/>
              </a:ext>
            </a:extLst>
          </p:cNvPr>
          <p:cNvSpPr txBox="1"/>
          <p:nvPr/>
        </p:nvSpPr>
        <p:spPr>
          <a:xfrm>
            <a:off x="395536" y="2561877"/>
            <a:ext cx="1558441" cy="1600438"/>
          </a:xfrm>
          <a:prstGeom prst="rect">
            <a:avLst/>
          </a:prstGeom>
          <a:noFill/>
        </p:spPr>
        <p:txBody>
          <a:bodyPr wrap="square" rtlCol="0">
            <a:spAutoFit/>
          </a:bodyPr>
          <a:lstStyle/>
          <a:p>
            <a:r>
              <a:rPr lang="cs-CZ" sz="1400" b="1" dirty="0"/>
              <a:t>Tržní prostředí</a:t>
            </a:r>
          </a:p>
          <a:p>
            <a:pPr marL="285750" indent="-285750">
              <a:buFont typeface="Arial" panose="020B0604020202020204" pitchFamily="34" charset="0"/>
              <a:buChar char="•"/>
            </a:pPr>
            <a:r>
              <a:rPr lang="cs-CZ" sz="1200" dirty="0"/>
              <a:t>Přímý vliv zainteresovaných skupin: zákazníci, konkurence, akcionáři, dodavatelé atd.</a:t>
            </a:r>
          </a:p>
        </p:txBody>
      </p:sp>
    </p:spTree>
    <p:extLst>
      <p:ext uri="{BB962C8B-B14F-4D97-AF65-F5344CB8AC3E}">
        <p14:creationId xmlns:p14="http://schemas.microsoft.com/office/powerpoint/2010/main" val="413412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Struktura podnikatelského prostředí – prostorový pohled</a:t>
            </a:r>
          </a:p>
        </p:txBody>
      </p:sp>
      <p:sp>
        <p:nvSpPr>
          <p:cNvPr id="4" name="Vývojový diagram: spojnice 3">
            <a:extLst>
              <a:ext uri="{FF2B5EF4-FFF2-40B4-BE49-F238E27FC236}">
                <a16:creationId xmlns:a16="http://schemas.microsoft.com/office/drawing/2014/main" id="{0B63A38A-70C4-4E3C-9412-A47AE20D3567}"/>
              </a:ext>
            </a:extLst>
          </p:cNvPr>
          <p:cNvSpPr/>
          <p:nvPr/>
        </p:nvSpPr>
        <p:spPr>
          <a:xfrm>
            <a:off x="4410491" y="2245803"/>
            <a:ext cx="648072" cy="64807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sp>
        <p:nvSpPr>
          <p:cNvPr id="6" name="Vývojový diagram: spojnice 5">
            <a:extLst>
              <a:ext uri="{FF2B5EF4-FFF2-40B4-BE49-F238E27FC236}">
                <a16:creationId xmlns:a16="http://schemas.microsoft.com/office/drawing/2014/main" id="{0CED4D51-0EA2-48F4-B005-2443F84215ED}"/>
              </a:ext>
            </a:extLst>
          </p:cNvPr>
          <p:cNvSpPr/>
          <p:nvPr/>
        </p:nvSpPr>
        <p:spPr>
          <a:xfrm>
            <a:off x="4067944" y="1927963"/>
            <a:ext cx="1314531" cy="129404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spojnice 8">
            <a:extLst>
              <a:ext uri="{FF2B5EF4-FFF2-40B4-BE49-F238E27FC236}">
                <a16:creationId xmlns:a16="http://schemas.microsoft.com/office/drawing/2014/main" id="{AC99B50F-52B6-44D8-B098-3D1C5BA41B4C}"/>
              </a:ext>
            </a:extLst>
          </p:cNvPr>
          <p:cNvSpPr/>
          <p:nvPr/>
        </p:nvSpPr>
        <p:spPr>
          <a:xfrm>
            <a:off x="3779912" y="1712732"/>
            <a:ext cx="1881826" cy="177029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ývojový diagram: spojnice 10">
            <a:extLst>
              <a:ext uri="{FF2B5EF4-FFF2-40B4-BE49-F238E27FC236}">
                <a16:creationId xmlns:a16="http://schemas.microsoft.com/office/drawing/2014/main" id="{356E9ECC-EB8D-4895-9FA8-DD5644BD5F08}"/>
              </a:ext>
            </a:extLst>
          </p:cNvPr>
          <p:cNvSpPr/>
          <p:nvPr/>
        </p:nvSpPr>
        <p:spPr>
          <a:xfrm>
            <a:off x="3525480" y="1341512"/>
            <a:ext cx="2453081" cy="245665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ývojový diagram: spojnice 11">
            <a:extLst>
              <a:ext uri="{FF2B5EF4-FFF2-40B4-BE49-F238E27FC236}">
                <a16:creationId xmlns:a16="http://schemas.microsoft.com/office/drawing/2014/main" id="{8F05DD1B-86C5-4BB4-A10E-2DB29C71154E}"/>
              </a:ext>
            </a:extLst>
          </p:cNvPr>
          <p:cNvSpPr/>
          <p:nvPr/>
        </p:nvSpPr>
        <p:spPr>
          <a:xfrm>
            <a:off x="3059833" y="966615"/>
            <a:ext cx="3384376" cy="333332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a:extLst>
              <a:ext uri="{FF2B5EF4-FFF2-40B4-BE49-F238E27FC236}">
                <a16:creationId xmlns:a16="http://schemas.microsoft.com/office/drawing/2014/main" id="{9AE6D78E-0E45-4D2A-B48C-A41BEC1F5D25}"/>
              </a:ext>
            </a:extLst>
          </p:cNvPr>
          <p:cNvCxnSpPr/>
          <p:nvPr/>
        </p:nvCxnSpPr>
        <p:spPr>
          <a:xfrm>
            <a:off x="6084168" y="177966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7A19ADE1-B55D-45E4-88B3-5FBD94F3B84F}"/>
              </a:ext>
            </a:extLst>
          </p:cNvPr>
          <p:cNvCxnSpPr/>
          <p:nvPr/>
        </p:nvCxnSpPr>
        <p:spPr>
          <a:xfrm>
            <a:off x="5796136" y="3075806"/>
            <a:ext cx="1080120"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22980013-5A21-4F1F-9A11-5B88B7051D78}"/>
              </a:ext>
            </a:extLst>
          </p:cNvPr>
          <p:cNvCxnSpPr>
            <a:cxnSpLocks/>
          </p:cNvCxnSpPr>
          <p:nvPr/>
        </p:nvCxnSpPr>
        <p:spPr>
          <a:xfrm flipH="1">
            <a:off x="2411760" y="2893875"/>
            <a:ext cx="15841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BD4FB612-E500-4876-8994-B901D07AF04E}"/>
              </a:ext>
            </a:extLst>
          </p:cNvPr>
          <p:cNvSpPr txBox="1"/>
          <p:nvPr/>
        </p:nvSpPr>
        <p:spPr>
          <a:xfrm>
            <a:off x="7092280" y="1563638"/>
            <a:ext cx="1224136" cy="369332"/>
          </a:xfrm>
          <a:prstGeom prst="rect">
            <a:avLst/>
          </a:prstGeom>
          <a:noFill/>
        </p:spPr>
        <p:txBody>
          <a:bodyPr wrap="square" rtlCol="0">
            <a:spAutoFit/>
          </a:bodyPr>
          <a:lstStyle/>
          <a:p>
            <a:r>
              <a:rPr lang="cs-CZ" b="1" dirty="0"/>
              <a:t>Celý svět</a:t>
            </a:r>
          </a:p>
        </p:txBody>
      </p:sp>
      <p:cxnSp>
        <p:nvCxnSpPr>
          <p:cNvPr id="21" name="Přímá spojnice se šipkou 20">
            <a:extLst>
              <a:ext uri="{FF2B5EF4-FFF2-40B4-BE49-F238E27FC236}">
                <a16:creationId xmlns:a16="http://schemas.microsoft.com/office/drawing/2014/main" id="{75C2A518-4376-4869-92D8-8582F793580D}"/>
              </a:ext>
            </a:extLst>
          </p:cNvPr>
          <p:cNvCxnSpPr>
            <a:cxnSpLocks/>
          </p:cNvCxnSpPr>
          <p:nvPr/>
        </p:nvCxnSpPr>
        <p:spPr>
          <a:xfrm flipH="1" flipV="1">
            <a:off x="2771800" y="1419623"/>
            <a:ext cx="1800200" cy="648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ovéPole 22">
            <a:extLst>
              <a:ext uri="{FF2B5EF4-FFF2-40B4-BE49-F238E27FC236}">
                <a16:creationId xmlns:a16="http://schemas.microsoft.com/office/drawing/2014/main" id="{456E22DB-2713-411D-BFA4-BCFB740F2F57}"/>
              </a:ext>
            </a:extLst>
          </p:cNvPr>
          <p:cNvSpPr txBox="1"/>
          <p:nvPr/>
        </p:nvSpPr>
        <p:spPr>
          <a:xfrm>
            <a:off x="6948264" y="3483030"/>
            <a:ext cx="1512168" cy="369332"/>
          </a:xfrm>
          <a:prstGeom prst="rect">
            <a:avLst/>
          </a:prstGeom>
          <a:noFill/>
        </p:spPr>
        <p:txBody>
          <a:bodyPr wrap="square" rtlCol="0">
            <a:spAutoFit/>
          </a:bodyPr>
          <a:lstStyle/>
          <a:p>
            <a:r>
              <a:rPr lang="cs-CZ" b="1" dirty="0"/>
              <a:t>Region světa</a:t>
            </a:r>
          </a:p>
        </p:txBody>
      </p:sp>
      <p:sp>
        <p:nvSpPr>
          <p:cNvPr id="24" name="TextovéPole 23">
            <a:extLst>
              <a:ext uri="{FF2B5EF4-FFF2-40B4-BE49-F238E27FC236}">
                <a16:creationId xmlns:a16="http://schemas.microsoft.com/office/drawing/2014/main" id="{7CFD89B4-F5DF-4FD9-9816-4CAD45864F97}"/>
              </a:ext>
            </a:extLst>
          </p:cNvPr>
          <p:cNvSpPr txBox="1"/>
          <p:nvPr/>
        </p:nvSpPr>
        <p:spPr>
          <a:xfrm>
            <a:off x="323528" y="2643758"/>
            <a:ext cx="2088232" cy="369332"/>
          </a:xfrm>
          <a:prstGeom prst="rect">
            <a:avLst/>
          </a:prstGeom>
          <a:noFill/>
        </p:spPr>
        <p:txBody>
          <a:bodyPr wrap="square" rtlCol="0">
            <a:spAutoFit/>
          </a:bodyPr>
          <a:lstStyle/>
          <a:p>
            <a:r>
              <a:rPr lang="cs-CZ" b="1" dirty="0"/>
              <a:t>Národní prostředí</a:t>
            </a:r>
          </a:p>
        </p:txBody>
      </p:sp>
      <p:sp>
        <p:nvSpPr>
          <p:cNvPr id="25" name="TextovéPole 24">
            <a:extLst>
              <a:ext uri="{FF2B5EF4-FFF2-40B4-BE49-F238E27FC236}">
                <a16:creationId xmlns:a16="http://schemas.microsoft.com/office/drawing/2014/main" id="{FF596031-B27C-4881-96EE-58196BC55243}"/>
              </a:ext>
            </a:extLst>
          </p:cNvPr>
          <p:cNvSpPr txBox="1"/>
          <p:nvPr/>
        </p:nvSpPr>
        <p:spPr>
          <a:xfrm>
            <a:off x="755576" y="1059582"/>
            <a:ext cx="2016224" cy="369332"/>
          </a:xfrm>
          <a:prstGeom prst="rect">
            <a:avLst/>
          </a:prstGeom>
          <a:noFill/>
        </p:spPr>
        <p:txBody>
          <a:bodyPr wrap="square" rtlCol="0">
            <a:spAutoFit/>
          </a:bodyPr>
          <a:lstStyle/>
          <a:p>
            <a:r>
              <a:rPr lang="cs-CZ" b="1" dirty="0"/>
              <a:t>Místní komunita</a:t>
            </a:r>
          </a:p>
        </p:txBody>
      </p:sp>
    </p:spTree>
    <p:extLst>
      <p:ext uri="{BB962C8B-B14F-4D97-AF65-F5344CB8AC3E}">
        <p14:creationId xmlns:p14="http://schemas.microsoft.com/office/powerpoint/2010/main" val="263410193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2931</TotalTime>
  <Words>8308</Words>
  <Application>Microsoft Office PowerPoint</Application>
  <PresentationFormat>Předvádění na obrazovce (16:9)</PresentationFormat>
  <Paragraphs>574</Paragraphs>
  <Slides>79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79</vt:i4>
      </vt:variant>
    </vt:vector>
  </HeadingPairs>
  <TitlesOfParts>
    <vt:vector size="84" baseType="lpstr">
      <vt:lpstr>Arial</vt:lpstr>
      <vt:lpstr>Calibri</vt:lpstr>
      <vt:lpstr>Enriqueta</vt:lpstr>
      <vt:lpstr>Times New Roman</vt:lpstr>
      <vt:lpstr>SLU</vt:lpstr>
      <vt:lpstr>Podnikatelské prostředí</vt:lpstr>
      <vt:lpstr>Základní informace k předmětu</vt:lpstr>
      <vt:lpstr>Podnikatelské prostředí</vt:lpstr>
      <vt:lpstr>Význam podnikatelského prostředí</vt:lpstr>
      <vt:lpstr>Význam podnikatelského prostředí</vt:lpstr>
      <vt:lpstr>Změny v podnikatelském prostředí</vt:lpstr>
      <vt:lpstr>Typologie podnikatelského prostředí</vt:lpstr>
      <vt:lpstr>Struktura podnikatelského prostředí – směr vlivu faktoru</vt:lpstr>
      <vt:lpstr>Struktura podnikatelského prostředí – prostorový pohled</vt:lpstr>
      <vt:lpstr>Struktura podnikatelského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Tržní prostředí</vt:lpstr>
      <vt:lpstr>Subjekty tržního prostředí</vt:lpstr>
      <vt:lpstr>Odvětví</vt:lpstr>
      <vt:lpstr>Odvětví</vt:lpstr>
      <vt:lpstr>Odvětví</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Interní podnikatelské prostředí</vt:lpstr>
      <vt:lpstr>Strategické faktory interního podnikatelského prostředí</vt:lpstr>
      <vt:lpstr>Strategické faktory interního podnikatelského prostředí</vt:lpstr>
      <vt:lpstr>Podniková strategie</vt:lpstr>
      <vt:lpstr>Typologie strategií I</vt:lpstr>
      <vt:lpstr>Typologie strategií II</vt:lpstr>
      <vt:lpstr>Požadavky na úspěšnou celopodnikovou strategii</vt:lpstr>
      <vt:lpstr>Podmínky pro úspěšnou celopodnikovou strategii</vt:lpstr>
      <vt:lpstr>Strategické faktory interního podnikatelského prostředí</vt:lpstr>
      <vt:lpstr>Organizační struktura I</vt:lpstr>
      <vt:lpstr>Organizační struktura II</vt:lpstr>
      <vt:lpstr>Organizační struktura III</vt:lpstr>
      <vt:lpstr>Strategické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Prvky interního prostředí podniku</vt:lpstr>
      <vt:lpstr>Zdroje podniku</vt:lpstr>
      <vt:lpstr>Organizační faktory interního podnikatelského prostředí</vt:lpstr>
      <vt:lpstr>Organizační faktory interního podnikatelského prostředí</vt:lpstr>
      <vt:lpstr>Management organizace a podniková kultura</vt:lpstr>
      <vt:lpstr>Vymezení pojmu podniková kultura</vt:lpstr>
      <vt:lpstr>Funkce podnikové kultury</vt:lpstr>
      <vt:lpstr>Prvky podnikové kultury</vt:lpstr>
      <vt:lpstr>Globální podnikatelské prostředí</vt:lpstr>
      <vt:lpstr>Prostředí světové ekonomiky</vt:lpstr>
      <vt:lpstr>Prostředí světové ekonomiky</vt:lpstr>
      <vt:lpstr>Prostředí světové ekonomiky</vt:lpstr>
      <vt:lpstr>Prostředí národního státu</vt:lpstr>
      <vt:lpstr>Prostředí národního státu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173</cp:revision>
  <dcterms:created xsi:type="dcterms:W3CDTF">2016-07-06T15:42:34Z</dcterms:created>
  <dcterms:modified xsi:type="dcterms:W3CDTF">2025-02-24T16:25:25Z</dcterms:modified>
</cp:coreProperties>
</file>