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4"/>
  </p:handoutMasterIdLst>
  <p:sldIdLst>
    <p:sldId id="262" r:id="rId5"/>
    <p:sldId id="263" r:id="rId6"/>
    <p:sldId id="322" r:id="rId7"/>
    <p:sldId id="323" r:id="rId8"/>
    <p:sldId id="324" r:id="rId9"/>
    <p:sldId id="325" r:id="rId10"/>
    <p:sldId id="326" r:id="rId11"/>
    <p:sldId id="289" r:id="rId12"/>
    <p:sldId id="327" r:id="rId13"/>
    <p:sldId id="309" r:id="rId14"/>
    <p:sldId id="310" r:id="rId15"/>
    <p:sldId id="319" r:id="rId16"/>
    <p:sldId id="306" r:id="rId17"/>
    <p:sldId id="312" r:id="rId18"/>
    <p:sldId id="304" r:id="rId19"/>
    <p:sldId id="358" r:id="rId20"/>
    <p:sldId id="320" r:id="rId21"/>
    <p:sldId id="357" r:id="rId22"/>
    <p:sldId id="313" r:id="rId23"/>
    <p:sldId id="314" r:id="rId24"/>
    <p:sldId id="295" r:id="rId25"/>
    <p:sldId id="296" r:id="rId26"/>
    <p:sldId id="297" r:id="rId27"/>
    <p:sldId id="328" r:id="rId28"/>
    <p:sldId id="329" r:id="rId29"/>
    <p:sldId id="298" r:id="rId30"/>
    <p:sldId id="299" r:id="rId31"/>
    <p:sldId id="272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07" r:id="rId51"/>
    <p:sldId id="308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276" r:id="rId62"/>
    <p:sldId id="266" r:id="rId6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82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" userId="8ac8855c-4e0e-44ec-b242-4f56ba3c791e" providerId="ADAL" clId="{60E7B2F3-71E9-4947-91C9-572F73469763}"/>
    <pc:docChg chg="custSel delSld modSld sldOrd">
      <pc:chgData name="Helena" userId="8ac8855c-4e0e-44ec-b242-4f56ba3c791e" providerId="ADAL" clId="{60E7B2F3-71E9-4947-91C9-572F73469763}" dt="2025-03-13T13:40:45.424" v="187" actId="2696"/>
      <pc:docMkLst>
        <pc:docMk/>
      </pc:docMkLst>
      <pc:sldChg chg="modSp mod">
        <pc:chgData name="Helena" userId="8ac8855c-4e0e-44ec-b242-4f56ba3c791e" providerId="ADAL" clId="{60E7B2F3-71E9-4947-91C9-572F73469763}" dt="2025-03-13T13:29:02.058" v="163" actId="20577"/>
        <pc:sldMkLst>
          <pc:docMk/>
          <pc:sldMk cId="1338063626" sldId="262"/>
        </pc:sldMkLst>
        <pc:spChg chg="mod">
          <ac:chgData name="Helena" userId="8ac8855c-4e0e-44ec-b242-4f56ba3c791e" providerId="ADAL" clId="{60E7B2F3-71E9-4947-91C9-572F73469763}" dt="2025-03-13T13:29:02.058" v="163" actId="20577"/>
          <ac:spMkLst>
            <pc:docMk/>
            <pc:sldMk cId="1338063626" sldId="262"/>
            <ac:spMk id="12" creationId="{78A62DA0-465C-4E19-B567-BEF2445B33A3}"/>
          </ac:spMkLst>
        </pc:spChg>
      </pc:sldChg>
      <pc:sldChg chg="modSp mod">
        <pc:chgData name="Helena" userId="8ac8855c-4e0e-44ec-b242-4f56ba3c791e" providerId="ADAL" clId="{60E7B2F3-71E9-4947-91C9-572F73469763}" dt="2025-03-13T13:30:05.394" v="174" actId="6549"/>
        <pc:sldMkLst>
          <pc:docMk/>
          <pc:sldMk cId="3381936972" sldId="263"/>
        </pc:sldMkLst>
        <pc:spChg chg="mod">
          <ac:chgData name="Helena" userId="8ac8855c-4e0e-44ec-b242-4f56ba3c791e" providerId="ADAL" clId="{60E7B2F3-71E9-4947-91C9-572F73469763}" dt="2025-03-13T13:30:05.394" v="174" actId="6549"/>
          <ac:spMkLst>
            <pc:docMk/>
            <pc:sldMk cId="3381936972" sldId="263"/>
            <ac:spMk id="14" creationId="{9F32186E-5A08-4375-B0BD-0C87E62A8DFA}"/>
          </ac:spMkLst>
        </pc:spChg>
      </pc:sldChg>
      <pc:sldChg chg="del">
        <pc:chgData name="Helena" userId="8ac8855c-4e0e-44ec-b242-4f56ba3c791e" providerId="ADAL" clId="{60E7B2F3-71E9-4947-91C9-572F73469763}" dt="2025-03-13T13:30:42.623" v="175" actId="47"/>
        <pc:sldMkLst>
          <pc:docMk/>
          <pc:sldMk cId="1461400014" sldId="264"/>
        </pc:sldMkLst>
      </pc:sldChg>
      <pc:sldChg chg="del">
        <pc:chgData name="Helena" userId="8ac8855c-4e0e-44ec-b242-4f56ba3c791e" providerId="ADAL" clId="{60E7B2F3-71E9-4947-91C9-572F73469763}" dt="2025-03-13T13:30:42.623" v="175" actId="47"/>
        <pc:sldMkLst>
          <pc:docMk/>
          <pc:sldMk cId="493791013" sldId="265"/>
        </pc:sldMkLst>
      </pc:sldChg>
      <pc:sldChg chg="del">
        <pc:chgData name="Helena" userId="8ac8855c-4e0e-44ec-b242-4f56ba3c791e" providerId="ADAL" clId="{60E7B2F3-71E9-4947-91C9-572F73469763}" dt="2025-03-13T13:30:42.623" v="175" actId="47"/>
        <pc:sldMkLst>
          <pc:docMk/>
          <pc:sldMk cId="1084421202" sldId="272"/>
        </pc:sldMkLst>
      </pc:sldChg>
      <pc:sldChg chg="del">
        <pc:chgData name="Helena" userId="8ac8855c-4e0e-44ec-b242-4f56ba3c791e" providerId="ADAL" clId="{60E7B2F3-71E9-4947-91C9-572F73469763}" dt="2025-03-13T13:30:42.623" v="175" actId="47"/>
        <pc:sldMkLst>
          <pc:docMk/>
          <pc:sldMk cId="3959727455" sldId="273"/>
        </pc:sldMkLst>
      </pc:sldChg>
      <pc:sldChg chg="del">
        <pc:chgData name="Helena" userId="8ac8855c-4e0e-44ec-b242-4f56ba3c791e" providerId="ADAL" clId="{60E7B2F3-71E9-4947-91C9-572F73469763}" dt="2025-03-13T13:30:48.984" v="176" actId="47"/>
        <pc:sldMkLst>
          <pc:docMk/>
          <pc:sldMk cId="3302716464" sldId="277"/>
        </pc:sldMkLst>
      </pc:sldChg>
      <pc:sldChg chg="del">
        <pc:chgData name="Helena" userId="8ac8855c-4e0e-44ec-b242-4f56ba3c791e" providerId="ADAL" clId="{60E7B2F3-71E9-4947-91C9-572F73469763}" dt="2025-03-13T13:40:43.220" v="186" actId="2696"/>
        <pc:sldMkLst>
          <pc:docMk/>
          <pc:sldMk cId="380732883" sldId="279"/>
        </pc:sldMkLst>
      </pc:sldChg>
      <pc:sldChg chg="del">
        <pc:chgData name="Helena" userId="8ac8855c-4e0e-44ec-b242-4f56ba3c791e" providerId="ADAL" clId="{60E7B2F3-71E9-4947-91C9-572F73469763}" dt="2025-03-13T13:40:45.424" v="187" actId="2696"/>
        <pc:sldMkLst>
          <pc:docMk/>
          <pc:sldMk cId="1343629713" sldId="280"/>
        </pc:sldMkLst>
      </pc:sldChg>
      <pc:sldChg chg="del">
        <pc:chgData name="Helena" userId="8ac8855c-4e0e-44ec-b242-4f56ba3c791e" providerId="ADAL" clId="{60E7B2F3-71E9-4947-91C9-572F73469763}" dt="2025-03-13T13:31:14.849" v="179" actId="47"/>
        <pc:sldMkLst>
          <pc:docMk/>
          <pc:sldMk cId="359910685" sldId="288"/>
        </pc:sldMkLst>
      </pc:sldChg>
      <pc:sldChg chg="ord">
        <pc:chgData name="Helena" userId="8ac8855c-4e0e-44ec-b242-4f56ba3c791e" providerId="ADAL" clId="{60E7B2F3-71E9-4947-91C9-572F73469763}" dt="2025-03-13T13:31:59.074" v="185"/>
        <pc:sldMkLst>
          <pc:docMk/>
          <pc:sldMk cId="3156172963" sldId="289"/>
        </pc:sldMkLst>
      </pc:sldChg>
      <pc:sldChg chg="del">
        <pc:chgData name="Helena" userId="8ac8855c-4e0e-44ec-b242-4f56ba3c791e" providerId="ADAL" clId="{60E7B2F3-71E9-4947-91C9-572F73469763}" dt="2025-03-13T13:30:48.984" v="176" actId="47"/>
        <pc:sldMkLst>
          <pc:docMk/>
          <pc:sldMk cId="664431202" sldId="295"/>
        </pc:sldMkLst>
      </pc:sldChg>
      <pc:sldChg chg="del">
        <pc:chgData name="Helena" userId="8ac8855c-4e0e-44ec-b242-4f56ba3c791e" providerId="ADAL" clId="{60E7B2F3-71E9-4947-91C9-572F73469763}" dt="2025-03-13T13:30:48.984" v="176" actId="47"/>
        <pc:sldMkLst>
          <pc:docMk/>
          <pc:sldMk cId="1131062224" sldId="296"/>
        </pc:sldMkLst>
      </pc:sldChg>
      <pc:sldChg chg="del">
        <pc:chgData name="Helena" userId="8ac8855c-4e0e-44ec-b242-4f56ba3c791e" providerId="ADAL" clId="{60E7B2F3-71E9-4947-91C9-572F73469763}" dt="2025-03-13T13:31:29.238" v="181" actId="47"/>
        <pc:sldMkLst>
          <pc:docMk/>
          <pc:sldMk cId="3787806026" sldId="297"/>
        </pc:sldMkLst>
      </pc:sldChg>
      <pc:sldChg chg="del">
        <pc:chgData name="Helena" userId="8ac8855c-4e0e-44ec-b242-4f56ba3c791e" providerId="ADAL" clId="{60E7B2F3-71E9-4947-91C9-572F73469763}" dt="2025-03-13T13:30:48.984" v="176" actId="47"/>
        <pc:sldMkLst>
          <pc:docMk/>
          <pc:sldMk cId="69242158" sldId="298"/>
        </pc:sldMkLst>
      </pc:sldChg>
      <pc:sldChg chg="del">
        <pc:chgData name="Helena" userId="8ac8855c-4e0e-44ec-b242-4f56ba3c791e" providerId="ADAL" clId="{60E7B2F3-71E9-4947-91C9-572F73469763}" dt="2025-03-13T13:31:14.849" v="179" actId="47"/>
        <pc:sldMkLst>
          <pc:docMk/>
          <pc:sldMk cId="4212220342" sldId="299"/>
        </pc:sldMkLst>
      </pc:sldChg>
      <pc:sldChg chg="del">
        <pc:chgData name="Helena" userId="8ac8855c-4e0e-44ec-b242-4f56ba3c791e" providerId="ADAL" clId="{60E7B2F3-71E9-4947-91C9-572F73469763}" dt="2025-03-13T13:31:14.849" v="179" actId="47"/>
        <pc:sldMkLst>
          <pc:docMk/>
          <pc:sldMk cId="1675346885" sldId="300"/>
        </pc:sldMkLst>
      </pc:sldChg>
      <pc:sldChg chg="del">
        <pc:chgData name="Helena" userId="8ac8855c-4e0e-44ec-b242-4f56ba3c791e" providerId="ADAL" clId="{60E7B2F3-71E9-4947-91C9-572F73469763}" dt="2025-03-13T13:31:21.483" v="180" actId="47"/>
        <pc:sldMkLst>
          <pc:docMk/>
          <pc:sldMk cId="2041055023" sldId="301"/>
        </pc:sldMkLst>
      </pc:sldChg>
      <pc:sldChg chg="del">
        <pc:chgData name="Helena" userId="8ac8855c-4e0e-44ec-b242-4f56ba3c791e" providerId="ADAL" clId="{60E7B2F3-71E9-4947-91C9-572F73469763}" dt="2025-03-13T13:31:21.483" v="180" actId="47"/>
        <pc:sldMkLst>
          <pc:docMk/>
          <pc:sldMk cId="2017816102" sldId="302"/>
        </pc:sldMkLst>
      </pc:sldChg>
      <pc:sldChg chg="del">
        <pc:chgData name="Helena" userId="8ac8855c-4e0e-44ec-b242-4f56ba3c791e" providerId="ADAL" clId="{60E7B2F3-71E9-4947-91C9-572F73469763}" dt="2025-03-13T13:31:21.483" v="180" actId="47"/>
        <pc:sldMkLst>
          <pc:docMk/>
          <pc:sldMk cId="827159364" sldId="306"/>
        </pc:sldMkLst>
      </pc:sldChg>
      <pc:sldChg chg="del">
        <pc:chgData name="Helena" userId="8ac8855c-4e0e-44ec-b242-4f56ba3c791e" providerId="ADAL" clId="{60E7B2F3-71E9-4947-91C9-572F73469763}" dt="2025-03-13T13:31:21.483" v="180" actId="47"/>
        <pc:sldMkLst>
          <pc:docMk/>
          <pc:sldMk cId="3908434139" sldId="307"/>
        </pc:sldMkLst>
      </pc:sldChg>
      <pc:sldChg chg="del">
        <pc:chgData name="Helena" userId="8ac8855c-4e0e-44ec-b242-4f56ba3c791e" providerId="ADAL" clId="{60E7B2F3-71E9-4947-91C9-572F73469763}" dt="2025-03-13T13:31:29.238" v="181" actId="47"/>
        <pc:sldMkLst>
          <pc:docMk/>
          <pc:sldMk cId="3772396755" sldId="308"/>
        </pc:sldMkLst>
      </pc:sldChg>
      <pc:sldChg chg="del">
        <pc:chgData name="Helena" userId="8ac8855c-4e0e-44ec-b242-4f56ba3c791e" providerId="ADAL" clId="{60E7B2F3-71E9-4947-91C9-572F73469763}" dt="2025-03-13T13:31:29.238" v="181" actId="47"/>
        <pc:sldMkLst>
          <pc:docMk/>
          <pc:sldMk cId="296667112" sldId="309"/>
        </pc:sldMkLst>
      </pc:sldChg>
      <pc:sldChg chg="del">
        <pc:chgData name="Helena" userId="8ac8855c-4e0e-44ec-b242-4f56ba3c791e" providerId="ADAL" clId="{60E7B2F3-71E9-4947-91C9-572F73469763}" dt="2025-03-13T13:31:29.238" v="181" actId="47"/>
        <pc:sldMkLst>
          <pc:docMk/>
          <pc:sldMk cId="4286768999" sldId="310"/>
        </pc:sldMkLst>
      </pc:sldChg>
      <pc:sldChg chg="del">
        <pc:chgData name="Helena" userId="8ac8855c-4e0e-44ec-b242-4f56ba3c791e" providerId="ADAL" clId="{60E7B2F3-71E9-4947-91C9-572F73469763}" dt="2025-03-13T13:31:38.741" v="182" actId="47"/>
        <pc:sldMkLst>
          <pc:docMk/>
          <pc:sldMk cId="1539970169" sldId="311"/>
        </pc:sldMkLst>
      </pc:sldChg>
      <pc:sldChg chg="del">
        <pc:chgData name="Helena" userId="8ac8855c-4e0e-44ec-b242-4f56ba3c791e" providerId="ADAL" clId="{60E7B2F3-71E9-4947-91C9-572F73469763}" dt="2025-03-13T13:31:38.741" v="182" actId="47"/>
        <pc:sldMkLst>
          <pc:docMk/>
          <pc:sldMk cId="1598593554" sldId="312"/>
        </pc:sldMkLst>
      </pc:sldChg>
      <pc:sldChg chg="del">
        <pc:chgData name="Helena" userId="8ac8855c-4e0e-44ec-b242-4f56ba3c791e" providerId="ADAL" clId="{60E7B2F3-71E9-4947-91C9-572F73469763}" dt="2025-03-13T13:31:38.741" v="182" actId="47"/>
        <pc:sldMkLst>
          <pc:docMk/>
          <pc:sldMk cId="3458490983" sldId="313"/>
        </pc:sldMkLst>
      </pc:sldChg>
      <pc:sldChg chg="del">
        <pc:chgData name="Helena" userId="8ac8855c-4e0e-44ec-b242-4f56ba3c791e" providerId="ADAL" clId="{60E7B2F3-71E9-4947-91C9-572F73469763}" dt="2025-03-13T13:31:38.741" v="182" actId="47"/>
        <pc:sldMkLst>
          <pc:docMk/>
          <pc:sldMk cId="1768784510" sldId="314"/>
        </pc:sldMkLst>
      </pc:sldChg>
      <pc:sldChg chg="del">
        <pc:chgData name="Helena" userId="8ac8855c-4e0e-44ec-b242-4f56ba3c791e" providerId="ADAL" clId="{60E7B2F3-71E9-4947-91C9-572F73469763}" dt="2025-03-13T13:31:38.741" v="182" actId="47"/>
        <pc:sldMkLst>
          <pc:docMk/>
          <pc:sldMk cId="3284713414" sldId="315"/>
        </pc:sldMkLst>
      </pc:sldChg>
      <pc:sldChg chg="del">
        <pc:chgData name="Helena" userId="8ac8855c-4e0e-44ec-b242-4f56ba3c791e" providerId="ADAL" clId="{60E7B2F3-71E9-4947-91C9-572F73469763}" dt="2025-03-13T13:31:47.434" v="183" actId="47"/>
        <pc:sldMkLst>
          <pc:docMk/>
          <pc:sldMk cId="507793864" sldId="316"/>
        </pc:sldMkLst>
      </pc:sldChg>
      <pc:sldChg chg="del">
        <pc:chgData name="Helena" userId="8ac8855c-4e0e-44ec-b242-4f56ba3c791e" providerId="ADAL" clId="{60E7B2F3-71E9-4947-91C9-572F73469763}" dt="2025-03-13T13:31:47.434" v="183" actId="47"/>
        <pc:sldMkLst>
          <pc:docMk/>
          <pc:sldMk cId="595293055" sldId="317"/>
        </pc:sldMkLst>
      </pc:sldChg>
      <pc:sldChg chg="del">
        <pc:chgData name="Helena" userId="8ac8855c-4e0e-44ec-b242-4f56ba3c791e" providerId="ADAL" clId="{60E7B2F3-71E9-4947-91C9-572F73469763}" dt="2025-03-13T13:31:47.434" v="183" actId="47"/>
        <pc:sldMkLst>
          <pc:docMk/>
          <pc:sldMk cId="1525663884" sldId="318"/>
        </pc:sldMkLst>
      </pc:sldChg>
      <pc:sldChg chg="del">
        <pc:chgData name="Helena" userId="8ac8855c-4e0e-44ec-b242-4f56ba3c791e" providerId="ADAL" clId="{60E7B2F3-71E9-4947-91C9-572F73469763}" dt="2025-03-13T13:31:47.434" v="183" actId="47"/>
        <pc:sldMkLst>
          <pc:docMk/>
          <pc:sldMk cId="644155561" sldId="319"/>
        </pc:sldMkLst>
      </pc:sldChg>
      <pc:sldChg chg="del">
        <pc:chgData name="Helena" userId="8ac8855c-4e0e-44ec-b242-4f56ba3c791e" providerId="ADAL" clId="{60E7B2F3-71E9-4947-91C9-572F73469763}" dt="2025-03-13T13:31:47.434" v="183" actId="47"/>
        <pc:sldMkLst>
          <pc:docMk/>
          <pc:sldMk cId="3558268274" sldId="320"/>
        </pc:sldMkLst>
      </pc:sldChg>
    </pc:docChg>
  </pc:docChgLst>
  <pc:docChgLst>
    <pc:chgData name="Helena Marková" userId="8ac8855c-4e0e-44ec-b242-4f56ba3c791e" providerId="ADAL" clId="{73FC514A-8091-4193-B9CE-9EEE360E5837}"/>
    <pc:docChg chg="undo redo custSel addSld delSld modSld sldOrd">
      <pc:chgData name="Helena Marková" userId="8ac8855c-4e0e-44ec-b242-4f56ba3c791e" providerId="ADAL" clId="{73FC514A-8091-4193-B9CE-9EEE360E5837}" dt="2025-03-14T06:02:51.915" v="812" actId="2696"/>
      <pc:docMkLst>
        <pc:docMk/>
      </pc:docMkLst>
      <pc:sldChg chg="modSp mod">
        <pc:chgData name="Helena Marková" userId="8ac8855c-4e0e-44ec-b242-4f56ba3c791e" providerId="ADAL" clId="{73FC514A-8091-4193-B9CE-9EEE360E5837}" dt="2025-03-14T05:15:20.739" v="428" actId="20577"/>
        <pc:sldMkLst>
          <pc:docMk/>
          <pc:sldMk cId="3156172963" sldId="289"/>
        </pc:sldMkLst>
        <pc:spChg chg="mod">
          <ac:chgData name="Helena Marková" userId="8ac8855c-4e0e-44ec-b242-4f56ba3c791e" providerId="ADAL" clId="{73FC514A-8091-4193-B9CE-9EEE360E5837}" dt="2025-03-14T05:15:20.739" v="428" actId="20577"/>
          <ac:spMkLst>
            <pc:docMk/>
            <pc:sldMk cId="3156172963" sldId="289"/>
            <ac:spMk id="6" creationId="{A5A29A1F-AA48-4914-BEA8-EA2AA88A4B1D}"/>
          </ac:spMkLst>
        </pc:spChg>
      </pc:sldChg>
      <pc:sldChg chg="modSp mod">
        <pc:chgData name="Helena Marková" userId="8ac8855c-4e0e-44ec-b242-4f56ba3c791e" providerId="ADAL" clId="{73FC514A-8091-4193-B9CE-9EEE360E5837}" dt="2025-03-14T05:35:15.761" v="680" actId="113"/>
        <pc:sldMkLst>
          <pc:docMk/>
          <pc:sldMk cId="69242158" sldId="298"/>
        </pc:sldMkLst>
        <pc:spChg chg="mod">
          <ac:chgData name="Helena Marková" userId="8ac8855c-4e0e-44ec-b242-4f56ba3c791e" providerId="ADAL" clId="{73FC514A-8091-4193-B9CE-9EEE360E5837}" dt="2025-03-14T05:35:15.761" v="680" actId="113"/>
          <ac:spMkLst>
            <pc:docMk/>
            <pc:sldMk cId="69242158" sldId="298"/>
            <ac:spMk id="11" creationId="{B3E7D415-F789-40A2-B235-E95A0A59BE3C}"/>
          </ac:spMkLst>
        </pc:spChg>
      </pc:sldChg>
      <pc:sldChg chg="modSp mod">
        <pc:chgData name="Helena Marková" userId="8ac8855c-4e0e-44ec-b242-4f56ba3c791e" providerId="ADAL" clId="{73FC514A-8091-4193-B9CE-9EEE360E5837}" dt="2025-03-14T05:35:53.531" v="683" actId="207"/>
        <pc:sldMkLst>
          <pc:docMk/>
          <pc:sldMk cId="4212220342" sldId="299"/>
        </pc:sldMkLst>
        <pc:spChg chg="mod">
          <ac:chgData name="Helena Marková" userId="8ac8855c-4e0e-44ec-b242-4f56ba3c791e" providerId="ADAL" clId="{73FC514A-8091-4193-B9CE-9EEE360E5837}" dt="2025-03-14T05:35:53.531" v="683" actId="207"/>
          <ac:spMkLst>
            <pc:docMk/>
            <pc:sldMk cId="4212220342" sldId="299"/>
            <ac:spMk id="11" creationId="{B3E7D415-F789-40A2-B235-E95A0A59BE3C}"/>
          </ac:spMkLst>
        </pc:spChg>
      </pc:sldChg>
      <pc:sldChg chg="del">
        <pc:chgData name="Helena Marková" userId="8ac8855c-4e0e-44ec-b242-4f56ba3c791e" providerId="ADAL" clId="{73FC514A-8091-4193-B9CE-9EEE360E5837}" dt="2025-03-14T06:01:39.891" v="809" actId="2696"/>
        <pc:sldMkLst>
          <pc:docMk/>
          <pc:sldMk cId="3936661063" sldId="304"/>
        </pc:sldMkLst>
      </pc:sldChg>
      <pc:sldChg chg="modSp mod">
        <pc:chgData name="Helena Marková" userId="8ac8855c-4e0e-44ec-b242-4f56ba3c791e" providerId="ADAL" clId="{73FC514A-8091-4193-B9CE-9EEE360E5837}" dt="2025-03-14T05:57:38.311" v="803" actId="6549"/>
        <pc:sldMkLst>
          <pc:docMk/>
          <pc:sldMk cId="2951770009" sldId="308"/>
        </pc:sldMkLst>
        <pc:spChg chg="mod">
          <ac:chgData name="Helena Marková" userId="8ac8855c-4e0e-44ec-b242-4f56ba3c791e" providerId="ADAL" clId="{73FC514A-8091-4193-B9CE-9EEE360E5837}" dt="2025-03-14T05:57:38.311" v="803" actId="6549"/>
          <ac:spMkLst>
            <pc:docMk/>
            <pc:sldMk cId="2951770009" sldId="308"/>
            <ac:spMk id="11" creationId="{B3E7D415-F789-40A2-B235-E95A0A59BE3C}"/>
          </ac:spMkLst>
        </pc:spChg>
      </pc:sldChg>
      <pc:sldChg chg="del">
        <pc:chgData name="Helena Marková" userId="8ac8855c-4e0e-44ec-b242-4f56ba3c791e" providerId="ADAL" clId="{73FC514A-8091-4193-B9CE-9EEE360E5837}" dt="2025-03-14T05:16:20.479" v="429" actId="2696"/>
        <pc:sldMkLst>
          <pc:docMk/>
          <pc:sldMk cId="1908709142" sldId="311"/>
        </pc:sldMkLst>
      </pc:sldChg>
      <pc:sldChg chg="modSp mod">
        <pc:chgData name="Helena Marková" userId="8ac8855c-4e0e-44ec-b242-4f56ba3c791e" providerId="ADAL" clId="{73FC514A-8091-4193-B9CE-9EEE360E5837}" dt="2025-03-14T05:22:20.333" v="470" actId="20577"/>
        <pc:sldMkLst>
          <pc:docMk/>
          <pc:sldMk cId="2530877710" sldId="320"/>
        </pc:sldMkLst>
        <pc:spChg chg="mod">
          <ac:chgData name="Helena Marková" userId="8ac8855c-4e0e-44ec-b242-4f56ba3c791e" providerId="ADAL" clId="{73FC514A-8091-4193-B9CE-9EEE360E5837}" dt="2025-03-14T05:22:20.333" v="470" actId="20577"/>
          <ac:spMkLst>
            <pc:docMk/>
            <pc:sldMk cId="2530877710" sldId="320"/>
            <ac:spMk id="11" creationId="{78352878-B345-5F8E-4C4B-5F803F9F9A4D}"/>
          </ac:spMkLst>
        </pc:spChg>
      </pc:sldChg>
      <pc:sldChg chg="del">
        <pc:chgData name="Helena Marková" userId="8ac8855c-4e0e-44ec-b242-4f56ba3c791e" providerId="ADAL" clId="{73FC514A-8091-4193-B9CE-9EEE360E5837}" dt="2025-03-14T05:10:58.888" v="0" actId="2696"/>
        <pc:sldMkLst>
          <pc:docMk/>
          <pc:sldMk cId="3192630155" sldId="321"/>
        </pc:sldMkLst>
      </pc:sldChg>
      <pc:sldChg chg="modSp mod">
        <pc:chgData name="Helena Marková" userId="8ac8855c-4e0e-44ec-b242-4f56ba3c791e" providerId="ADAL" clId="{73FC514A-8091-4193-B9CE-9EEE360E5837}" dt="2025-03-14T05:11:23.946" v="2" actId="27636"/>
        <pc:sldMkLst>
          <pc:docMk/>
          <pc:sldMk cId="3724448156" sldId="324"/>
        </pc:sldMkLst>
        <pc:spChg chg="mod">
          <ac:chgData name="Helena Marková" userId="8ac8855c-4e0e-44ec-b242-4f56ba3c791e" providerId="ADAL" clId="{73FC514A-8091-4193-B9CE-9EEE360E5837}" dt="2025-03-14T05:11:23.946" v="2" actId="27636"/>
          <ac:spMkLst>
            <pc:docMk/>
            <pc:sldMk cId="3724448156" sldId="324"/>
            <ac:spMk id="9" creationId="{0B88F10E-67B5-6653-2264-2484566712D6}"/>
          </ac:spMkLst>
        </pc:spChg>
      </pc:sldChg>
      <pc:sldChg chg="modSp mod">
        <pc:chgData name="Helena Marková" userId="8ac8855c-4e0e-44ec-b242-4f56ba3c791e" providerId="ADAL" clId="{73FC514A-8091-4193-B9CE-9EEE360E5837}" dt="2025-03-14T05:37:57.841" v="735" actId="20577"/>
        <pc:sldMkLst>
          <pc:docMk/>
          <pc:sldMk cId="84363141" sldId="330"/>
        </pc:sldMkLst>
        <pc:spChg chg="mod">
          <ac:chgData name="Helena Marková" userId="8ac8855c-4e0e-44ec-b242-4f56ba3c791e" providerId="ADAL" clId="{73FC514A-8091-4193-B9CE-9EEE360E5837}" dt="2025-03-14T05:37:57.841" v="735" actId="20577"/>
          <ac:spMkLst>
            <pc:docMk/>
            <pc:sldMk cId="84363141" sldId="330"/>
            <ac:spMk id="11" creationId="{B3E7D415-F789-40A2-B235-E95A0A59BE3C}"/>
          </ac:spMkLst>
        </pc:spChg>
      </pc:sldChg>
      <pc:sldChg chg="addSp modSp mod">
        <pc:chgData name="Helena Marková" userId="8ac8855c-4e0e-44ec-b242-4f56ba3c791e" providerId="ADAL" clId="{73FC514A-8091-4193-B9CE-9EEE360E5837}" dt="2025-03-14T05:46:05.987" v="767" actId="6549"/>
        <pc:sldMkLst>
          <pc:docMk/>
          <pc:sldMk cId="226365147" sldId="340"/>
        </pc:sldMkLst>
        <pc:spChg chg="mod">
          <ac:chgData name="Helena Marková" userId="8ac8855c-4e0e-44ec-b242-4f56ba3c791e" providerId="ADAL" clId="{73FC514A-8091-4193-B9CE-9EEE360E5837}" dt="2025-03-14T05:46:05.987" v="767" actId="6549"/>
          <ac:spMkLst>
            <pc:docMk/>
            <pc:sldMk cId="226365147" sldId="340"/>
            <ac:spMk id="11" creationId="{B3E7D415-F789-40A2-B235-E95A0A59BE3C}"/>
          </ac:spMkLst>
        </pc:spChg>
        <pc:picChg chg="add mod">
          <ac:chgData name="Helena Marková" userId="8ac8855c-4e0e-44ec-b242-4f56ba3c791e" providerId="ADAL" clId="{73FC514A-8091-4193-B9CE-9EEE360E5837}" dt="2025-03-14T05:45:06.176" v="756" actId="1076"/>
          <ac:picMkLst>
            <pc:docMk/>
            <pc:sldMk cId="226365147" sldId="340"/>
            <ac:picMk id="3" creationId="{8229CFE7-115E-4033-A13E-966612F71F72}"/>
          </ac:picMkLst>
        </pc:picChg>
      </pc:sldChg>
      <pc:sldChg chg="modSp mod">
        <pc:chgData name="Helena Marková" userId="8ac8855c-4e0e-44ec-b242-4f56ba3c791e" providerId="ADAL" clId="{73FC514A-8091-4193-B9CE-9EEE360E5837}" dt="2025-03-14T05:46:52.370" v="776" actId="20577"/>
        <pc:sldMkLst>
          <pc:docMk/>
          <pc:sldMk cId="2787917238" sldId="341"/>
        </pc:sldMkLst>
        <pc:spChg chg="mod">
          <ac:chgData name="Helena Marková" userId="8ac8855c-4e0e-44ec-b242-4f56ba3c791e" providerId="ADAL" clId="{73FC514A-8091-4193-B9CE-9EEE360E5837}" dt="2025-03-14T05:46:52.370" v="776" actId="20577"/>
          <ac:spMkLst>
            <pc:docMk/>
            <pc:sldMk cId="2787917238" sldId="341"/>
            <ac:spMk id="11" creationId="{B3E7D415-F789-40A2-B235-E95A0A59BE3C}"/>
          </ac:spMkLst>
        </pc:spChg>
      </pc:sldChg>
      <pc:sldChg chg="modSp mod">
        <pc:chgData name="Helena Marková" userId="8ac8855c-4e0e-44ec-b242-4f56ba3c791e" providerId="ADAL" clId="{73FC514A-8091-4193-B9CE-9EEE360E5837}" dt="2025-03-14T05:55:09.457" v="789" actId="6549"/>
        <pc:sldMkLst>
          <pc:docMk/>
          <pc:sldMk cId="540300952" sldId="347"/>
        </pc:sldMkLst>
        <pc:spChg chg="mod">
          <ac:chgData name="Helena Marková" userId="8ac8855c-4e0e-44ec-b242-4f56ba3c791e" providerId="ADAL" clId="{73FC514A-8091-4193-B9CE-9EEE360E5837}" dt="2025-03-14T05:55:09.457" v="789" actId="6549"/>
          <ac:spMkLst>
            <pc:docMk/>
            <pc:sldMk cId="540300952" sldId="347"/>
            <ac:spMk id="11" creationId="{B3E7D415-F789-40A2-B235-E95A0A59BE3C}"/>
          </ac:spMkLst>
        </pc:spChg>
      </pc:sldChg>
      <pc:sldChg chg="modSp mod">
        <pc:chgData name="Helena Marková" userId="8ac8855c-4e0e-44ec-b242-4f56ba3c791e" providerId="ADAL" clId="{73FC514A-8091-4193-B9CE-9EEE360E5837}" dt="2025-03-14T05:57:50.675" v="804" actId="20577"/>
        <pc:sldMkLst>
          <pc:docMk/>
          <pc:sldMk cId="1282490619" sldId="348"/>
        </pc:sldMkLst>
        <pc:spChg chg="mod">
          <ac:chgData name="Helena Marková" userId="8ac8855c-4e0e-44ec-b242-4f56ba3c791e" providerId="ADAL" clId="{73FC514A-8091-4193-B9CE-9EEE360E5837}" dt="2025-03-14T05:57:50.675" v="804" actId="20577"/>
          <ac:spMkLst>
            <pc:docMk/>
            <pc:sldMk cId="1282490619" sldId="348"/>
            <ac:spMk id="9" creationId="{333DD535-BEC4-44BC-A1E9-3D5CEA61D10A}"/>
          </ac:spMkLst>
        </pc:spChg>
      </pc:sldChg>
      <pc:sldChg chg="modSp mod">
        <pc:chgData name="Helena Marková" userId="8ac8855c-4e0e-44ec-b242-4f56ba3c791e" providerId="ADAL" clId="{73FC514A-8091-4193-B9CE-9EEE360E5837}" dt="2025-03-14T05:44:25.189" v="748" actId="27636"/>
        <pc:sldMkLst>
          <pc:docMk/>
          <pc:sldMk cId="2573878598" sldId="354"/>
        </pc:sldMkLst>
        <pc:spChg chg="mod">
          <ac:chgData name="Helena Marková" userId="8ac8855c-4e0e-44ec-b242-4f56ba3c791e" providerId="ADAL" clId="{73FC514A-8091-4193-B9CE-9EEE360E5837}" dt="2025-03-14T05:44:25.189" v="748" actId="27636"/>
          <ac:spMkLst>
            <pc:docMk/>
            <pc:sldMk cId="2573878598" sldId="354"/>
            <ac:spMk id="9" creationId="{333DD535-BEC4-44BC-A1E9-3D5CEA61D10A}"/>
          </ac:spMkLst>
        </pc:spChg>
      </pc:sldChg>
      <pc:sldChg chg="modSp add del mod">
        <pc:chgData name="Helena Marková" userId="8ac8855c-4e0e-44ec-b242-4f56ba3c791e" providerId="ADAL" clId="{73FC514A-8091-4193-B9CE-9EEE360E5837}" dt="2025-03-14T06:01:39.891" v="809" actId="2696"/>
        <pc:sldMkLst>
          <pc:docMk/>
          <pc:sldMk cId="1139892883" sldId="357"/>
        </pc:sldMkLst>
        <pc:spChg chg="mod">
          <ac:chgData name="Helena Marková" userId="8ac8855c-4e0e-44ec-b242-4f56ba3c791e" providerId="ADAL" clId="{73FC514A-8091-4193-B9CE-9EEE360E5837}" dt="2025-03-14T06:01:25.654" v="808" actId="20577"/>
          <ac:spMkLst>
            <pc:docMk/>
            <pc:sldMk cId="1139892883" sldId="357"/>
            <ac:spMk id="9" creationId="{333DD535-BEC4-44BC-A1E9-3D5CEA61D10A}"/>
          </ac:spMkLst>
        </pc:spChg>
      </pc:sldChg>
      <pc:sldChg chg="ord">
        <pc:chgData name="Helena Marková" userId="8ac8855c-4e0e-44ec-b242-4f56ba3c791e" providerId="ADAL" clId="{73FC514A-8091-4193-B9CE-9EEE360E5837}" dt="2025-03-14T06:02:20.849" v="811"/>
        <pc:sldMkLst>
          <pc:docMk/>
          <pc:sldMk cId="3036447911" sldId="357"/>
        </pc:sldMkLst>
      </pc:sldChg>
      <pc:sldChg chg="del">
        <pc:chgData name="Helena Marková" userId="8ac8855c-4e0e-44ec-b242-4f56ba3c791e" providerId="ADAL" clId="{73FC514A-8091-4193-B9CE-9EEE360E5837}" dt="2025-03-14T06:01:39.891" v="809" actId="2696"/>
        <pc:sldMkLst>
          <pc:docMk/>
          <pc:sldMk cId="1543857898" sldId="358"/>
        </pc:sldMkLst>
      </pc:sldChg>
      <pc:sldChg chg="del">
        <pc:chgData name="Helena Marková" userId="8ac8855c-4e0e-44ec-b242-4f56ba3c791e" providerId="ADAL" clId="{73FC514A-8091-4193-B9CE-9EEE360E5837}" dt="2025-03-14T06:02:51.915" v="812" actId="2696"/>
        <pc:sldMkLst>
          <pc:docMk/>
          <pc:sldMk cId="5299114" sldId="359"/>
        </pc:sldMkLst>
      </pc:sldChg>
      <pc:sldChg chg="del">
        <pc:chgData name="Helena Marková" userId="8ac8855c-4e0e-44ec-b242-4f56ba3c791e" providerId="ADAL" clId="{73FC514A-8091-4193-B9CE-9EEE360E5837}" dt="2025-03-14T06:01:39.891" v="809" actId="2696"/>
        <pc:sldMkLst>
          <pc:docMk/>
          <pc:sldMk cId="1591977687" sldId="3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9BE0E-7109-4906-B864-CF45072788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5A99250-6972-4B0D-A17F-FC1C1DE2CA3B}">
      <dgm:prSet phldrT="[Text]"/>
      <dgm:spPr/>
      <dgm:t>
        <a:bodyPr/>
        <a:lstStyle/>
        <a:p>
          <a:pPr>
            <a:buNone/>
          </a:pPr>
          <a:r>
            <a:rPr lang="cs-CZ" b="0" i="0" dirty="0"/>
            <a:t>ESG strategie vychází z myšlenky, že podnik by měl dlouhodobě spojovat byznysové cíle s udržitelností.</a:t>
          </a:r>
          <a:endParaRPr lang="cs-CZ" dirty="0"/>
        </a:p>
      </dgm:t>
    </dgm:pt>
    <dgm:pt modelId="{51BE79DD-B1EC-4226-8E34-7B869992216B}" type="parTrans" cxnId="{ABA3A646-2F8F-4C5D-955B-2B313A6D4106}">
      <dgm:prSet/>
      <dgm:spPr/>
      <dgm:t>
        <a:bodyPr/>
        <a:lstStyle/>
        <a:p>
          <a:endParaRPr lang="cs-CZ"/>
        </a:p>
      </dgm:t>
    </dgm:pt>
    <dgm:pt modelId="{F185A3BC-EC68-4372-BD76-7245C07AE7E7}" type="sibTrans" cxnId="{ABA3A646-2F8F-4C5D-955B-2B313A6D4106}">
      <dgm:prSet/>
      <dgm:spPr/>
      <dgm:t>
        <a:bodyPr/>
        <a:lstStyle/>
        <a:p>
          <a:endParaRPr lang="cs-CZ"/>
        </a:p>
      </dgm:t>
    </dgm:pt>
    <dgm:pt modelId="{B26A7199-4F8F-4748-A848-2CDFAFF80280}">
      <dgm:prSet phldrT="[Text]"/>
      <dgm:spPr/>
      <dgm:t>
        <a:bodyPr/>
        <a:lstStyle/>
        <a:p>
          <a:pPr>
            <a:buNone/>
          </a:pPr>
          <a:r>
            <a:rPr lang="cs-CZ" b="0" i="0" dirty="0"/>
            <a:t>ESG management pak procesně zajišťuje, aby se tyto principy skutečně promítly do každodenního fungování.</a:t>
          </a:r>
          <a:endParaRPr lang="cs-CZ" dirty="0"/>
        </a:p>
      </dgm:t>
    </dgm:pt>
    <dgm:pt modelId="{DA31A76E-865D-4B9B-8621-7DDAB1BE6389}" type="parTrans" cxnId="{520B6898-3E53-4EAD-823D-664897E004BA}">
      <dgm:prSet/>
      <dgm:spPr/>
      <dgm:t>
        <a:bodyPr/>
        <a:lstStyle/>
        <a:p>
          <a:endParaRPr lang="cs-CZ"/>
        </a:p>
      </dgm:t>
    </dgm:pt>
    <dgm:pt modelId="{EA869CF1-0851-4EA2-A80E-41D06938A8C3}" type="sibTrans" cxnId="{520B6898-3E53-4EAD-823D-664897E004BA}">
      <dgm:prSet/>
      <dgm:spPr/>
      <dgm:t>
        <a:bodyPr/>
        <a:lstStyle/>
        <a:p>
          <a:endParaRPr lang="cs-CZ"/>
        </a:p>
      </dgm:t>
    </dgm:pt>
    <dgm:pt modelId="{3F81DE62-1FCF-4EF0-AEFA-B9A93BDE743D}">
      <dgm:prSet phldrT="[Text]"/>
      <dgm:spPr/>
      <dgm:t>
        <a:bodyPr/>
        <a:lstStyle/>
        <a:p>
          <a:pPr>
            <a:buNone/>
          </a:pPr>
          <a:r>
            <a:rPr lang="cs-CZ" b="0" i="0" dirty="0"/>
            <a:t>Firma, která přistupuje k ESG systematicky, bývá stabilnější a připravená na změny regulací nebo tržních podmínek-strategická výhoda.</a:t>
          </a:r>
          <a:endParaRPr lang="cs-CZ" dirty="0"/>
        </a:p>
      </dgm:t>
    </dgm:pt>
    <dgm:pt modelId="{DDC9B06E-B8EF-4391-84E0-32D70D7A548C}" type="parTrans" cxnId="{055F5EDE-D2B0-42D0-9C7A-105D433B653F}">
      <dgm:prSet/>
      <dgm:spPr/>
      <dgm:t>
        <a:bodyPr/>
        <a:lstStyle/>
        <a:p>
          <a:endParaRPr lang="cs-CZ"/>
        </a:p>
      </dgm:t>
    </dgm:pt>
    <dgm:pt modelId="{6729E706-15BB-476A-9D6E-C7D9A3E573F0}" type="sibTrans" cxnId="{055F5EDE-D2B0-42D0-9C7A-105D433B653F}">
      <dgm:prSet/>
      <dgm:spPr/>
      <dgm:t>
        <a:bodyPr/>
        <a:lstStyle/>
        <a:p>
          <a:endParaRPr lang="cs-CZ"/>
        </a:p>
      </dgm:t>
    </dgm:pt>
    <dgm:pt modelId="{5BC2BDAC-67DC-4907-8D82-3DC2B05E69C8}" type="pres">
      <dgm:prSet presAssocID="{B9C9BE0E-7109-4906-B864-CF4507278816}" presName="Name0" presStyleCnt="0">
        <dgm:presLayoutVars>
          <dgm:dir/>
          <dgm:resizeHandles val="exact"/>
        </dgm:presLayoutVars>
      </dgm:prSet>
      <dgm:spPr/>
    </dgm:pt>
    <dgm:pt modelId="{A2AD5208-59F8-4172-8B2D-4BF53083F7DC}" type="pres">
      <dgm:prSet presAssocID="{15A99250-6972-4B0D-A17F-FC1C1DE2CA3B}" presName="node" presStyleLbl="node1" presStyleIdx="0" presStyleCnt="3" custScaleY="87764" custLinFactNeighborX="198" custLinFactNeighborY="73914">
        <dgm:presLayoutVars>
          <dgm:bulletEnabled val="1"/>
        </dgm:presLayoutVars>
      </dgm:prSet>
      <dgm:spPr/>
    </dgm:pt>
    <dgm:pt modelId="{0BE2117D-A80B-4146-8153-B01A1CF21853}" type="pres">
      <dgm:prSet presAssocID="{F185A3BC-EC68-4372-BD76-7245C07AE7E7}" presName="sibTrans" presStyleLbl="sibTrans2D1" presStyleIdx="0" presStyleCnt="2"/>
      <dgm:spPr/>
    </dgm:pt>
    <dgm:pt modelId="{F6AF92CD-A899-400B-8B42-BADE94D4697A}" type="pres">
      <dgm:prSet presAssocID="{F185A3BC-EC68-4372-BD76-7245C07AE7E7}" presName="connectorText" presStyleLbl="sibTrans2D1" presStyleIdx="0" presStyleCnt="2"/>
      <dgm:spPr/>
    </dgm:pt>
    <dgm:pt modelId="{902966D7-6DF0-42D2-8CF9-45505B4360A9}" type="pres">
      <dgm:prSet presAssocID="{B26A7199-4F8F-4748-A848-2CDFAFF80280}" presName="node" presStyleLbl="node1" presStyleIdx="1" presStyleCnt="3" custScaleY="82965" custLinFactY="19476" custLinFactNeighborX="-29553" custLinFactNeighborY="100000">
        <dgm:presLayoutVars>
          <dgm:bulletEnabled val="1"/>
        </dgm:presLayoutVars>
      </dgm:prSet>
      <dgm:spPr/>
    </dgm:pt>
    <dgm:pt modelId="{07001172-8E05-425F-A58B-9FAFCE7BF417}" type="pres">
      <dgm:prSet presAssocID="{EA869CF1-0851-4EA2-A80E-41D06938A8C3}" presName="sibTrans" presStyleLbl="sibTrans2D1" presStyleIdx="1" presStyleCnt="2"/>
      <dgm:spPr/>
    </dgm:pt>
    <dgm:pt modelId="{4D676486-4038-4BC4-9054-71C7532F587A}" type="pres">
      <dgm:prSet presAssocID="{EA869CF1-0851-4EA2-A80E-41D06938A8C3}" presName="connectorText" presStyleLbl="sibTrans2D1" presStyleIdx="1" presStyleCnt="2"/>
      <dgm:spPr/>
    </dgm:pt>
    <dgm:pt modelId="{32EEBE48-B46C-40D7-89F7-5678717A93DD}" type="pres">
      <dgm:prSet presAssocID="{3F81DE62-1FCF-4EF0-AEFA-B9A93BDE743D}" presName="node" presStyleLbl="node1" presStyleIdx="2" presStyleCnt="3" custLinFactNeighborX="3925" custLinFactNeighborY="68096">
        <dgm:presLayoutVars>
          <dgm:bulletEnabled val="1"/>
        </dgm:presLayoutVars>
      </dgm:prSet>
      <dgm:spPr/>
    </dgm:pt>
  </dgm:ptLst>
  <dgm:cxnLst>
    <dgm:cxn modelId="{29D37828-E4CC-467C-B41A-F67B1B2DC9FC}" type="presOf" srcId="{F185A3BC-EC68-4372-BD76-7245C07AE7E7}" destId="{F6AF92CD-A899-400B-8B42-BADE94D4697A}" srcOrd="1" destOrd="0" presId="urn:microsoft.com/office/officeart/2005/8/layout/process1"/>
    <dgm:cxn modelId="{83B0182A-7C20-4045-8893-F19E05217463}" type="presOf" srcId="{EA869CF1-0851-4EA2-A80E-41D06938A8C3}" destId="{07001172-8E05-425F-A58B-9FAFCE7BF417}" srcOrd="0" destOrd="0" presId="urn:microsoft.com/office/officeart/2005/8/layout/process1"/>
    <dgm:cxn modelId="{ABA3A646-2F8F-4C5D-955B-2B313A6D4106}" srcId="{B9C9BE0E-7109-4906-B864-CF4507278816}" destId="{15A99250-6972-4B0D-A17F-FC1C1DE2CA3B}" srcOrd="0" destOrd="0" parTransId="{51BE79DD-B1EC-4226-8E34-7B869992216B}" sibTransId="{F185A3BC-EC68-4372-BD76-7245C07AE7E7}"/>
    <dgm:cxn modelId="{355D4C6B-E0C2-4626-8EB5-8EA8DA36B4B4}" type="presOf" srcId="{F185A3BC-EC68-4372-BD76-7245C07AE7E7}" destId="{0BE2117D-A80B-4146-8153-B01A1CF21853}" srcOrd="0" destOrd="0" presId="urn:microsoft.com/office/officeart/2005/8/layout/process1"/>
    <dgm:cxn modelId="{9A13A151-FB34-4621-B665-8708DF7F9861}" type="presOf" srcId="{3F81DE62-1FCF-4EF0-AEFA-B9A93BDE743D}" destId="{32EEBE48-B46C-40D7-89F7-5678717A93DD}" srcOrd="0" destOrd="0" presId="urn:microsoft.com/office/officeart/2005/8/layout/process1"/>
    <dgm:cxn modelId="{6878CA8B-D7C9-4552-A632-E374F422679E}" type="presOf" srcId="{B9C9BE0E-7109-4906-B864-CF4507278816}" destId="{5BC2BDAC-67DC-4907-8D82-3DC2B05E69C8}" srcOrd="0" destOrd="0" presId="urn:microsoft.com/office/officeart/2005/8/layout/process1"/>
    <dgm:cxn modelId="{520B6898-3E53-4EAD-823D-664897E004BA}" srcId="{B9C9BE0E-7109-4906-B864-CF4507278816}" destId="{B26A7199-4F8F-4748-A848-2CDFAFF80280}" srcOrd="1" destOrd="0" parTransId="{DA31A76E-865D-4B9B-8621-7DDAB1BE6389}" sibTransId="{EA869CF1-0851-4EA2-A80E-41D06938A8C3}"/>
    <dgm:cxn modelId="{029786AF-7799-448F-9A42-931C6DD5E22E}" type="presOf" srcId="{B26A7199-4F8F-4748-A848-2CDFAFF80280}" destId="{902966D7-6DF0-42D2-8CF9-45505B4360A9}" srcOrd="0" destOrd="0" presId="urn:microsoft.com/office/officeart/2005/8/layout/process1"/>
    <dgm:cxn modelId="{092594C1-7B64-4615-9904-DDCF706D350C}" type="presOf" srcId="{15A99250-6972-4B0D-A17F-FC1C1DE2CA3B}" destId="{A2AD5208-59F8-4172-8B2D-4BF53083F7DC}" srcOrd="0" destOrd="0" presId="urn:microsoft.com/office/officeart/2005/8/layout/process1"/>
    <dgm:cxn modelId="{31372BDA-FDA5-49C9-B38E-D5318161B1B1}" type="presOf" srcId="{EA869CF1-0851-4EA2-A80E-41D06938A8C3}" destId="{4D676486-4038-4BC4-9054-71C7532F587A}" srcOrd="1" destOrd="0" presId="urn:microsoft.com/office/officeart/2005/8/layout/process1"/>
    <dgm:cxn modelId="{055F5EDE-D2B0-42D0-9C7A-105D433B653F}" srcId="{B9C9BE0E-7109-4906-B864-CF4507278816}" destId="{3F81DE62-1FCF-4EF0-AEFA-B9A93BDE743D}" srcOrd="2" destOrd="0" parTransId="{DDC9B06E-B8EF-4391-84E0-32D70D7A548C}" sibTransId="{6729E706-15BB-476A-9D6E-C7D9A3E573F0}"/>
    <dgm:cxn modelId="{90E2CA2C-7085-4132-B988-7F4FEDDC3DFF}" type="presParOf" srcId="{5BC2BDAC-67DC-4907-8D82-3DC2B05E69C8}" destId="{A2AD5208-59F8-4172-8B2D-4BF53083F7DC}" srcOrd="0" destOrd="0" presId="urn:microsoft.com/office/officeart/2005/8/layout/process1"/>
    <dgm:cxn modelId="{1AFE6350-5CBE-458A-96D4-656BD2477BED}" type="presParOf" srcId="{5BC2BDAC-67DC-4907-8D82-3DC2B05E69C8}" destId="{0BE2117D-A80B-4146-8153-B01A1CF21853}" srcOrd="1" destOrd="0" presId="urn:microsoft.com/office/officeart/2005/8/layout/process1"/>
    <dgm:cxn modelId="{ADAC8836-5F7A-4A9F-8F0A-DBF4ECCB8199}" type="presParOf" srcId="{0BE2117D-A80B-4146-8153-B01A1CF21853}" destId="{F6AF92CD-A899-400B-8B42-BADE94D4697A}" srcOrd="0" destOrd="0" presId="urn:microsoft.com/office/officeart/2005/8/layout/process1"/>
    <dgm:cxn modelId="{F2511E76-3D1D-40B6-999E-7F8F6102CEB1}" type="presParOf" srcId="{5BC2BDAC-67DC-4907-8D82-3DC2B05E69C8}" destId="{902966D7-6DF0-42D2-8CF9-45505B4360A9}" srcOrd="2" destOrd="0" presId="urn:microsoft.com/office/officeart/2005/8/layout/process1"/>
    <dgm:cxn modelId="{1515FA3A-163B-48DB-9E3B-A71E3872127D}" type="presParOf" srcId="{5BC2BDAC-67DC-4907-8D82-3DC2B05E69C8}" destId="{07001172-8E05-425F-A58B-9FAFCE7BF417}" srcOrd="3" destOrd="0" presId="urn:microsoft.com/office/officeart/2005/8/layout/process1"/>
    <dgm:cxn modelId="{794F0B85-1BEF-40CF-9462-E276DE7EA623}" type="presParOf" srcId="{07001172-8E05-425F-A58B-9FAFCE7BF417}" destId="{4D676486-4038-4BC4-9054-71C7532F587A}" srcOrd="0" destOrd="0" presId="urn:microsoft.com/office/officeart/2005/8/layout/process1"/>
    <dgm:cxn modelId="{134DE6CF-1B15-4C70-AC37-59A0C2311EFB}" type="presParOf" srcId="{5BC2BDAC-67DC-4907-8D82-3DC2B05E69C8}" destId="{32EEBE48-B46C-40D7-89F7-5678717A93D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5208-59F8-4172-8B2D-4BF53083F7DC}">
      <dsp:nvSpPr>
        <dsp:cNvPr id="0" name=""/>
        <dsp:cNvSpPr/>
      </dsp:nvSpPr>
      <dsp:spPr>
        <a:xfrm>
          <a:off x="6626" y="2336291"/>
          <a:ext cx="1601390" cy="1727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ESG strategie vychází z myšlenky, že podnik by měl dlouhodobě spojovat byznysové cíle s udržitelností.</a:t>
          </a:r>
          <a:endParaRPr lang="cs-CZ" sz="1400" kern="1200" dirty="0"/>
        </a:p>
      </dsp:txBody>
      <dsp:txXfrm>
        <a:off x="53529" y="2383194"/>
        <a:ext cx="1507584" cy="1633902"/>
      </dsp:txXfrm>
    </dsp:sp>
    <dsp:sp modelId="{0BE2117D-A80B-4146-8153-B01A1CF21853}">
      <dsp:nvSpPr>
        <dsp:cNvPr id="0" name=""/>
        <dsp:cNvSpPr/>
      </dsp:nvSpPr>
      <dsp:spPr>
        <a:xfrm rot="79146">
          <a:off x="1720481" y="3025346"/>
          <a:ext cx="23855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1720490" y="3103951"/>
        <a:ext cx="166988" cy="238286"/>
      </dsp:txXfrm>
    </dsp:sp>
    <dsp:sp modelId="{902966D7-6DF0-42D2-8CF9-45505B4360A9}">
      <dsp:nvSpPr>
        <dsp:cNvPr id="0" name=""/>
        <dsp:cNvSpPr/>
      </dsp:nvSpPr>
      <dsp:spPr>
        <a:xfrm>
          <a:off x="2058001" y="2430763"/>
          <a:ext cx="1601390" cy="1633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ESG management pak procesně zajišťuje, aby se tyto principy skutečně promítly do každodenního fungování.</a:t>
          </a:r>
          <a:endParaRPr lang="cs-CZ" sz="1400" kern="1200" dirty="0"/>
        </a:p>
      </dsp:txBody>
      <dsp:txXfrm>
        <a:off x="2104904" y="2477666"/>
        <a:ext cx="1507584" cy="1539430"/>
      </dsp:txXfrm>
    </dsp:sp>
    <dsp:sp modelId="{07001172-8E05-425F-A58B-9FAFCE7BF417}">
      <dsp:nvSpPr>
        <dsp:cNvPr id="0" name=""/>
        <dsp:cNvSpPr/>
      </dsp:nvSpPr>
      <dsp:spPr>
        <a:xfrm rot="21363805">
          <a:off x="3867672" y="2964110"/>
          <a:ext cx="443712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/>
        </a:p>
      </dsp:txBody>
      <dsp:txXfrm>
        <a:off x="3867813" y="3047629"/>
        <a:ext cx="324569" cy="238286"/>
      </dsp:txXfrm>
    </dsp:sp>
    <dsp:sp modelId="{32EEBE48-B46C-40D7-89F7-5678717A93DD}">
      <dsp:nvSpPr>
        <dsp:cNvPr id="0" name=""/>
        <dsp:cNvSpPr/>
      </dsp:nvSpPr>
      <dsp:spPr>
        <a:xfrm>
          <a:off x="4494609" y="2095415"/>
          <a:ext cx="1601390" cy="1968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0" i="0" kern="1200" dirty="0"/>
            <a:t>Firma, která přistupuje k ESG systematicky, bývá stabilnější a připravená na změny regulací nebo tržních podmínek-strategická výhoda.</a:t>
          </a:r>
          <a:endParaRPr lang="cs-CZ" sz="1400" kern="1200" dirty="0"/>
        </a:p>
      </dsp:txBody>
      <dsp:txXfrm>
        <a:off x="4541512" y="2142318"/>
        <a:ext cx="1507584" cy="1874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asitis.cz/pojem/corporate-sustainability-reporting-directive-csrd/" TargetMode="External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hyperlink" Target="https://asitis.cz/sluzby/analyza-dvoji-materiality/" TargetMode="External"/><Relationship Id="rId10" Type="http://schemas.microsoft.com/office/2007/relationships/diagramDrawing" Target="../diagrams/drawing1.xml"/><Relationship Id="rId4" Type="http://schemas.openxmlformats.org/officeDocument/2006/relationships/hyperlink" Target="https://asitis.cz/pochopeni-esg-reportingu-kompletni-pruvodce/" TargetMode="External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uvodcepodnikanim.cz/clanek/esg-a-zpravy-o-udrzitelnosti-jako-nastroj-rozvoje-fire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hyperlink" Target="https://www.nsp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-163148" y="0"/>
            <a:ext cx="9307148" cy="5143500"/>
            <a:chOff x="-163148" y="0"/>
            <a:chExt cx="9307148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163148" y="4515966"/>
              <a:ext cx="2480595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7058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8575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řízení lidských zdrojů 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Ing. Helena Marková, Ph.D.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78A62DA0-465C-4E19-B567-BEF2445B33A3}"/>
              </a:ext>
            </a:extLst>
          </p:cNvPr>
          <p:cNvSpPr txBox="1">
            <a:spLocks/>
          </p:cNvSpPr>
          <p:nvPr/>
        </p:nvSpPr>
        <p:spPr>
          <a:xfrm>
            <a:off x="611558" y="2295298"/>
            <a:ext cx="5202725" cy="983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ESG a udržitelný přístup v HR. Získávání, nábor a výběr zaměstnanců. Vzdělávání zaměstnanců. Flexibilita.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tutoriál 2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 descr="Obsah obrázku kruh, snímek obrazovky, symbol, kulečníková koule&#10;&#10;Obsah vygenerovaný umělou inteligencí může být nesprávný.">
            <a:extLst>
              <a:ext uri="{FF2B5EF4-FFF2-40B4-BE49-F238E27FC236}">
                <a16:creationId xmlns:a16="http://schemas.microsoft.com/office/drawing/2014/main" id="{90D73965-7FC4-2758-AF89-BA8BFD6BE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385" y="4257363"/>
            <a:ext cx="1661723" cy="577746"/>
          </a:xfrm>
          <a:prstGeom prst="rect">
            <a:avLst/>
          </a:prstGeom>
        </p:spPr>
      </p:pic>
      <p:pic>
        <p:nvPicPr>
          <p:cNvPr id="5" name="Obrázek 4" descr="Obsah obrázku text, snímek obrazovky, Písm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76B4B5F-4849-2329-6127-5D0553E7C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11" y="3079621"/>
            <a:ext cx="5029825" cy="1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865BB-026A-2DFE-9529-D578BE797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210E38C-1DB0-61B6-57F0-F95116D38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AC7F5F34-93D5-0A0B-A7DB-8DE8DBC6BA53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ESG cíle v HR procesech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34EA06E7-3912-110E-FB4B-FD8DF517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ESG cíle v HR procesech – ENVIROMENTAL, SOCIAL, GOVERNANCE</a:t>
            </a:r>
          </a:p>
          <a:p>
            <a:pPr marL="0" indent="0">
              <a:buNone/>
            </a:pPr>
            <a:r>
              <a:rPr lang="cs-CZ" sz="1200" b="1" dirty="0"/>
              <a:t>Co znamená ESG v HR?</a:t>
            </a:r>
            <a:br>
              <a:rPr lang="cs-CZ" sz="1200" dirty="0"/>
            </a:br>
            <a:r>
              <a:rPr lang="cs-CZ" sz="1200" dirty="0"/>
              <a:t>ESG je zkratka pro </a:t>
            </a:r>
            <a:r>
              <a:rPr lang="cs-CZ" sz="1200" b="1" dirty="0" err="1"/>
              <a:t>Environmental</a:t>
            </a:r>
            <a:r>
              <a:rPr lang="cs-CZ" sz="1200" b="1" dirty="0"/>
              <a:t> (Životní prostředí), </a:t>
            </a:r>
            <a:r>
              <a:rPr lang="cs-CZ" sz="1200" b="1" dirty="0" err="1"/>
              <a:t>Social</a:t>
            </a:r>
            <a:r>
              <a:rPr lang="cs-CZ" sz="1200" b="1" dirty="0"/>
              <a:t> (Sociální odpovědnost) a </a:t>
            </a:r>
            <a:r>
              <a:rPr lang="cs-CZ" sz="1200" b="1" dirty="0" err="1"/>
              <a:t>Governance</a:t>
            </a:r>
            <a:r>
              <a:rPr lang="cs-CZ" sz="1200" b="1" dirty="0"/>
              <a:t> (Správa a řízení)</a:t>
            </a:r>
            <a:r>
              <a:rPr lang="cs-CZ" sz="1200" dirty="0"/>
              <a:t>. V HR se jedná o to, jak firma </a:t>
            </a:r>
            <a:r>
              <a:rPr lang="cs-CZ" sz="1200" b="1" dirty="0"/>
              <a:t>pečuje o lidi, dodržuje etické principy a zároveň myslí na ekologickou udržitelnost</a:t>
            </a:r>
            <a:r>
              <a:rPr lang="cs-CZ" sz="1200" dirty="0"/>
              <a:t>.</a:t>
            </a:r>
          </a:p>
          <a:p>
            <a:pPr>
              <a:buNone/>
            </a:pPr>
            <a:r>
              <a:rPr lang="cs-CZ" sz="1200" b="1" dirty="0"/>
              <a:t>🔵 SOCIAL – Sociální odpovědnost v HR</a:t>
            </a:r>
          </a:p>
          <a:p>
            <a:pPr>
              <a:buNone/>
            </a:pPr>
            <a:r>
              <a:rPr lang="cs-CZ" sz="1200" dirty="0"/>
              <a:t>🔥 </a:t>
            </a:r>
            <a:r>
              <a:rPr lang="cs-CZ" sz="1200" b="1" dirty="0"/>
              <a:t>Co to znamená?</a:t>
            </a:r>
            <a:br>
              <a:rPr lang="cs-CZ" sz="1200" dirty="0"/>
            </a:br>
            <a:r>
              <a:rPr lang="cs-CZ" sz="1200" dirty="0"/>
              <a:t>HR se stará o </a:t>
            </a:r>
            <a:r>
              <a:rPr lang="cs-CZ" sz="1200" b="1" dirty="0"/>
              <a:t>férové podmínky pro zaměstnance, diverzitu, </a:t>
            </a:r>
            <a:r>
              <a:rPr lang="cs-CZ" sz="1200" b="1" dirty="0" err="1"/>
              <a:t>wellbeing</a:t>
            </a:r>
            <a:r>
              <a:rPr lang="cs-CZ" sz="1200" b="1" dirty="0"/>
              <a:t> a pracovní kulturu</a:t>
            </a:r>
            <a:r>
              <a:rPr lang="cs-CZ" sz="1200" dirty="0"/>
              <a:t>.</a:t>
            </a:r>
          </a:p>
          <a:p>
            <a:pPr>
              <a:buNone/>
            </a:pPr>
            <a:r>
              <a:rPr lang="cs-CZ" sz="1200" dirty="0"/>
              <a:t>✅ </a:t>
            </a:r>
            <a:r>
              <a:rPr lang="cs-CZ" sz="1200" b="1" dirty="0"/>
              <a:t>Jak to vypadá v praxi?</a:t>
            </a:r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Rovné šance pro všechny</a:t>
            </a:r>
            <a:r>
              <a:rPr lang="cs-CZ" sz="1200" dirty="0"/>
              <a:t> – podpora žen, menšin a osob se zdravotním postižením.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Férové mzdy a benefity</a:t>
            </a:r>
            <a:r>
              <a:rPr lang="cs-CZ" sz="1200" dirty="0"/>
              <a:t> – transparentní odměňování a podpora duševního zdraví.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 err="1"/>
              <a:t>Work-life</a:t>
            </a:r>
            <a:r>
              <a:rPr lang="cs-CZ" sz="1200" b="1" dirty="0"/>
              <a:t> balance</a:t>
            </a:r>
            <a:r>
              <a:rPr lang="cs-CZ" sz="1200" dirty="0"/>
              <a:t> – flexibilní pracovní doba, podpora rodičů.</a:t>
            </a:r>
          </a:p>
          <a:p>
            <a:r>
              <a:rPr lang="cs-CZ" sz="1200" dirty="0"/>
              <a:t>🎯 </a:t>
            </a:r>
            <a:r>
              <a:rPr lang="cs-CZ" sz="1200" b="1" dirty="0"/>
              <a:t>Příklad:</a:t>
            </a:r>
            <a:br>
              <a:rPr lang="cs-CZ" sz="1200" dirty="0"/>
            </a:br>
            <a:r>
              <a:rPr lang="cs-CZ" sz="1200" dirty="0"/>
              <a:t>Společnost zavede </a:t>
            </a:r>
            <a:r>
              <a:rPr lang="cs-CZ" sz="1200" b="1" dirty="0"/>
              <a:t>4denní pracovní týden</a:t>
            </a:r>
            <a:r>
              <a:rPr lang="cs-CZ" sz="1200" dirty="0"/>
              <a:t>, aby snížila stres zaměstnanců a zvýšila jejich produktivitu. Výsledkem je </a:t>
            </a:r>
            <a:r>
              <a:rPr lang="cs-CZ" sz="1200" b="1" dirty="0"/>
              <a:t>vyšší spokojenost a menší fluktuace</a:t>
            </a:r>
            <a:r>
              <a:rPr lang="cs-CZ" sz="1200" dirty="0"/>
              <a:t>.</a:t>
            </a:r>
          </a:p>
          <a:p>
            <a:pPr marL="0" indent="0"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9D5CBD2-E1C8-CA65-71F8-643ABD01D44A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50BC754-6664-2A40-CEA8-B06FD97D712E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D91596AB-D3E4-00FA-549C-F1D1D921C5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5FC46EC1-8423-CEFA-F20D-7F98D7AC8950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416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F2D89-5262-9D54-CAE9-1430FDE85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1F6880A-C9ED-65A5-DFFB-682F821919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45B2404E-FC24-9FDD-E1BA-D1E8FE98E18B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ESG cíle v HR procesech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3CB6A2A7-2ED4-64D0-1A56-521D1715A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ESG cíle v HR procesech – ENVIROMENTAL, SOCIAL, GOVERNANCE</a:t>
            </a:r>
          </a:p>
          <a:p>
            <a:pPr marL="0" indent="0">
              <a:buNone/>
            </a:pPr>
            <a:r>
              <a:rPr lang="cs-CZ" sz="1200" b="1" dirty="0"/>
              <a:t>Co znamená ESG v HR?</a:t>
            </a:r>
            <a:br>
              <a:rPr lang="cs-CZ" sz="1200" dirty="0"/>
            </a:br>
            <a:r>
              <a:rPr lang="cs-CZ" sz="1200" dirty="0"/>
              <a:t>ESG je zkratka pro </a:t>
            </a:r>
            <a:r>
              <a:rPr lang="cs-CZ" sz="1200" b="1" dirty="0" err="1"/>
              <a:t>Environmental</a:t>
            </a:r>
            <a:r>
              <a:rPr lang="cs-CZ" sz="1200" b="1" dirty="0"/>
              <a:t> (Životní prostředí), </a:t>
            </a:r>
            <a:r>
              <a:rPr lang="cs-CZ" sz="1200" b="1" dirty="0" err="1"/>
              <a:t>Social</a:t>
            </a:r>
            <a:r>
              <a:rPr lang="cs-CZ" sz="1200" b="1" dirty="0"/>
              <a:t> (Sociální odpovědnost) a </a:t>
            </a:r>
            <a:r>
              <a:rPr lang="cs-CZ" sz="1200" b="1" dirty="0" err="1"/>
              <a:t>Governance</a:t>
            </a:r>
            <a:r>
              <a:rPr lang="cs-CZ" sz="1200" b="1" dirty="0"/>
              <a:t> (Správa a řízení)</a:t>
            </a:r>
            <a:r>
              <a:rPr lang="cs-CZ" sz="1200" dirty="0"/>
              <a:t>. V HR se jedná o to, jak firma </a:t>
            </a:r>
            <a:r>
              <a:rPr lang="cs-CZ" sz="1200" b="1" dirty="0"/>
              <a:t>pečuje o lidi, dodržuje etické principy a zároveň myslí na ekologickou udržitelnost</a:t>
            </a:r>
            <a:r>
              <a:rPr lang="cs-CZ" sz="1200" dirty="0"/>
              <a:t>.</a:t>
            </a:r>
          </a:p>
          <a:p>
            <a:pPr>
              <a:buNone/>
            </a:pPr>
            <a:r>
              <a:rPr lang="cs-CZ" sz="1200" b="1" dirty="0"/>
              <a:t>🟠 GOVERNANCE – Etika a řízení v HR</a:t>
            </a:r>
          </a:p>
          <a:p>
            <a:pPr>
              <a:buNone/>
            </a:pPr>
            <a:r>
              <a:rPr lang="cs-CZ" sz="1200" dirty="0"/>
              <a:t>🔥 </a:t>
            </a:r>
            <a:r>
              <a:rPr lang="cs-CZ" sz="1200" b="1" dirty="0"/>
              <a:t>Co to znamená?</a:t>
            </a:r>
            <a:br>
              <a:rPr lang="cs-CZ" sz="1200" dirty="0"/>
            </a:br>
            <a:r>
              <a:rPr lang="cs-CZ" sz="1200" dirty="0"/>
              <a:t>HR nastavuje </a:t>
            </a:r>
            <a:r>
              <a:rPr lang="cs-CZ" sz="1200" b="1" dirty="0"/>
              <a:t>etické principy, férové jednání a transparentní rozhodování</a:t>
            </a:r>
            <a:r>
              <a:rPr lang="cs-CZ" sz="1200" dirty="0"/>
              <a:t>.</a:t>
            </a:r>
          </a:p>
          <a:p>
            <a:pPr>
              <a:buNone/>
            </a:pPr>
            <a:r>
              <a:rPr lang="cs-CZ" sz="1200" dirty="0"/>
              <a:t>✅ </a:t>
            </a:r>
            <a:r>
              <a:rPr lang="cs-CZ" sz="1200" b="1" dirty="0"/>
              <a:t>Jak to vypadá v praxi?</a:t>
            </a:r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Transparentní nábor</a:t>
            </a:r>
            <a:r>
              <a:rPr lang="cs-CZ" sz="1200" dirty="0"/>
              <a:t> – jasná pravidla pro výběr zaměstnanců.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Etický kodex</a:t>
            </a:r>
            <a:r>
              <a:rPr lang="cs-CZ" sz="1200" dirty="0"/>
              <a:t> – pravidla proti diskriminaci, šikaně, korupci.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Zodpovědné řízení</a:t>
            </a:r>
            <a:r>
              <a:rPr lang="cs-CZ" sz="1200" dirty="0"/>
              <a:t> – jasná kritéria pro povýšení, odměny, pracovní hodnocení.</a:t>
            </a:r>
          </a:p>
          <a:p>
            <a:r>
              <a:rPr lang="cs-CZ" sz="1200" dirty="0"/>
              <a:t>🎯 </a:t>
            </a:r>
            <a:r>
              <a:rPr lang="cs-CZ" sz="1200" b="1" dirty="0"/>
              <a:t>Příklad:</a:t>
            </a:r>
            <a:br>
              <a:rPr lang="cs-CZ" sz="1200" dirty="0"/>
            </a:br>
            <a:r>
              <a:rPr lang="cs-CZ" sz="1200" dirty="0"/>
              <a:t>Firma zavede </a:t>
            </a:r>
            <a:r>
              <a:rPr lang="cs-CZ" sz="1200" b="1" dirty="0"/>
              <a:t>anonymní hodnocení náboru</a:t>
            </a:r>
            <a:r>
              <a:rPr lang="cs-CZ" sz="1200" dirty="0"/>
              <a:t>, aby se předešlo diskriminaci. Kandidáti se hodnotí podle dovedností, ne podle jména, věku nebo pohlaví.</a:t>
            </a:r>
          </a:p>
          <a:p>
            <a:pPr marL="0" indent="0"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8C5F5E7-4EC9-9079-6D2A-D6109FB522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26E8927-4C47-1C48-24AE-AA839A00D5C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BFC5488-0454-238D-FB30-60824FEF9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5D93580-56D3-E40B-81FB-E23F3B36375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04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433ED-7F4B-3EA1-721A-2D13F6063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ACF388E-4F3D-74A5-A92F-CE0E31F46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6A5AC996-EC7B-16EE-0BD4-EA540E1BBD0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ESG 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reporting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ADF635A6-111F-B5BE-90AB-6DBED253B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70"/>
            <a:ext cx="8280920" cy="3384384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cs-CZ" sz="1000" b="1" i="0" dirty="0">
                <a:solidFill>
                  <a:srgbClr val="000000"/>
                </a:solidFill>
                <a:effectLst/>
                <a:latin typeface="Nunito sans" pitchFamily="2" charset="-18"/>
              </a:rPr>
              <a:t>je koncept, který hodnotí, jak firmy ovlivňují životní prostředí, společnost a jak jsou řízeny. Stává se zásadním měřítkem důvěryhodnosti a konkurenceschopnosti, jelikož investoři, obchodní partneři a zákazníci chtějí vědět, nakolik je podnik udržitelný a eticky spravovaný.</a:t>
            </a:r>
          </a:p>
          <a:p>
            <a:pPr algn="l"/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</a:rPr>
              <a:t>Díky evropské směrnici 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  <a:hlinkClick r:id="rId3"/>
              </a:rPr>
              <a:t>CSRD (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Nunito sans" pitchFamily="2" charset="-18"/>
                <a:hlinkClick r:id="rId3"/>
              </a:rPr>
              <a:t>Corporate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  <a:hlinkClick r:id="rId3"/>
              </a:rPr>
              <a:t>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Nunito sans" pitchFamily="2" charset="-18"/>
                <a:hlinkClick r:id="rId3"/>
              </a:rPr>
              <a:t>Sustainability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  <a:hlinkClick r:id="rId3"/>
              </a:rPr>
              <a:t> Reporting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Nunito sans" pitchFamily="2" charset="-18"/>
                <a:hlinkClick r:id="rId3"/>
              </a:rPr>
              <a:t>Directive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  <a:hlinkClick r:id="rId3"/>
              </a:rPr>
              <a:t>)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</a:rPr>
              <a:t> </a:t>
            </a:r>
            <a:r>
              <a:rPr lang="cs-CZ" sz="1000" b="1" i="0" dirty="0">
                <a:solidFill>
                  <a:srgbClr val="000000"/>
                </a:solidFill>
                <a:effectLst/>
                <a:latin typeface="Nunito sans" pitchFamily="2" charset="-18"/>
              </a:rPr>
              <a:t>se povinnost reportovat ESG v roce 2025 týká bank, pojišťoven a firem s více jak 500 zaměstnanci. </a:t>
            </a:r>
          </a:p>
          <a:p>
            <a:pPr algn="l"/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</a:rPr>
              <a:t>Zprávy o udržitelnosti řeší dopady společnosti na klimatické změny, její nakládání s odpady, pracovní podmínky, diverzitu či protikorupční mechanismy (čtěte více v 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  <a:hlinkClick r:id="rId4"/>
              </a:rPr>
              <a:t>kompletním průvodci ESG reportingu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</a:rPr>
              <a:t>). </a:t>
            </a:r>
          </a:p>
          <a:p>
            <a:pPr algn="l"/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</a:rPr>
              <a:t>Součástí zpráv je tzv. 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  <a:hlinkClick r:id="rId5"/>
              </a:rPr>
              <a:t>analýza dvojí </a:t>
            </a:r>
            <a:r>
              <a:rPr lang="cs-CZ" sz="1000" b="0" i="0" dirty="0" err="1">
                <a:solidFill>
                  <a:srgbClr val="000000"/>
                </a:solidFill>
                <a:effectLst/>
                <a:latin typeface="Nunito sans" pitchFamily="2" charset="-18"/>
                <a:hlinkClick r:id="rId5"/>
              </a:rPr>
              <a:t>materiality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</a:rPr>
              <a:t>: firma hodnotí, jak její aktivity působí na okolí, a současně, jak vnější faktory (třeba změny klimatu) ovlivňují její byznys.</a:t>
            </a:r>
          </a:p>
          <a:p>
            <a:pPr algn="l"/>
            <a:r>
              <a:rPr lang="cs-CZ" sz="1000" dirty="0">
                <a:solidFill>
                  <a:srgbClr val="000000"/>
                </a:solidFill>
                <a:latin typeface="Nunito sans" pitchFamily="2" charset="-18"/>
              </a:rPr>
              <a:t>Vychází z předpokladu, že spotřebitelé zohledňují ekologické a sociální parametry (65 % dle výzkumu IPSOS)</a:t>
            </a:r>
          </a:p>
          <a:p>
            <a:pPr algn="l"/>
            <a:endParaRPr lang="cs-CZ" sz="1000" dirty="0">
              <a:solidFill>
                <a:srgbClr val="000000"/>
              </a:solidFill>
              <a:latin typeface="Nunito sans" pitchFamily="2" charset="-18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Nunito sans" pitchFamily="2" charset="-18"/>
            </a:endParaRPr>
          </a:p>
          <a:p>
            <a:pPr algn="l"/>
            <a:endParaRPr lang="cs-CZ" sz="1000" dirty="0">
              <a:solidFill>
                <a:srgbClr val="000000"/>
              </a:solidFill>
              <a:latin typeface="Nunito sans" pitchFamily="2" charset="-18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Nunito sans" pitchFamily="2" charset="-18"/>
            </a:endParaRPr>
          </a:p>
          <a:p>
            <a:pPr algn="l"/>
            <a:endParaRPr lang="cs-CZ" sz="1000" dirty="0">
              <a:solidFill>
                <a:srgbClr val="000000"/>
              </a:solidFill>
              <a:latin typeface="Nunito sans" pitchFamily="2" charset="-18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Nunito sans" pitchFamily="2" charset="-18"/>
            </a:endParaRPr>
          </a:p>
          <a:p>
            <a:pPr algn="l"/>
            <a:endParaRPr lang="cs-CZ" sz="1000" dirty="0">
              <a:solidFill>
                <a:srgbClr val="000000"/>
              </a:solidFill>
              <a:latin typeface="Nunito sans" pitchFamily="2" charset="-18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Nunito sans" pitchFamily="2" charset="-18"/>
            </a:endParaRPr>
          </a:p>
          <a:p>
            <a:pPr algn="l"/>
            <a:endParaRPr lang="cs-CZ" sz="1000" dirty="0">
              <a:solidFill>
                <a:srgbClr val="000000"/>
              </a:solidFill>
              <a:latin typeface="Nunito sans" pitchFamily="2" charset="-18"/>
            </a:endParaRPr>
          </a:p>
          <a:p>
            <a:pPr algn="l"/>
            <a:endParaRPr lang="cs-CZ" sz="1000" b="0" i="0" dirty="0">
              <a:solidFill>
                <a:srgbClr val="000000"/>
              </a:solidFill>
              <a:effectLst/>
              <a:latin typeface="Nunito sans" pitchFamily="2" charset="-18"/>
            </a:endParaRPr>
          </a:p>
          <a:p>
            <a:pPr algn="l"/>
            <a:r>
              <a:rPr lang="cs-CZ" sz="1000" b="0" i="0" dirty="0">
                <a:solidFill>
                  <a:srgbClr val="000000"/>
                </a:solidFill>
                <a:effectLst/>
                <a:latin typeface="Nunito sans" pitchFamily="2" charset="-18"/>
              </a:rPr>
              <a:t>https://asitis.cz/2025-vyzva-jmenem-esg-jste-pripraveni/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0BCD760-81DB-F589-EE25-EC669A93F62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FF320E3-0BFA-97FF-ED6D-1315AED3240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A0DB11ED-79FD-E5D8-D28C-9AEA8BBD5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A62FFF1-CF9C-E4A6-FB20-BF3A902228E5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3217FC-E386-4509-2307-9BDE6347B62B}"/>
              </a:ext>
            </a:extLst>
          </p:cNvPr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1336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ECF9-F784-2B71-18D5-A268F58BA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CF87FD75-7701-DA19-7FE2-A128C49A0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CF78753C-594D-FCE6-6F83-FB60531533BF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Zapojení udržitelných principů do HR plánování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91CD7CE-3D5B-2365-F2A9-0791128F5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31590"/>
            <a:ext cx="8280920" cy="3426863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Spojení udržitelnosti a talent managementu</a:t>
            </a:r>
          </a:p>
          <a:p>
            <a:pPr marL="0" indent="0">
              <a:buNone/>
            </a:pPr>
            <a:r>
              <a:rPr lang="cs-CZ" sz="1000" dirty="0"/>
              <a:t>Udržitelnost a </a:t>
            </a:r>
            <a:r>
              <a:rPr lang="cs-CZ" sz="1000" b="1" dirty="0"/>
              <a:t>talent management</a:t>
            </a:r>
            <a:r>
              <a:rPr lang="cs-CZ" sz="1000" dirty="0"/>
              <a:t> spolu úzce souvisejí, protože dlouhodobý úspěch organizace závisí na tom, </a:t>
            </a:r>
            <a:r>
              <a:rPr lang="cs-CZ" sz="1000" b="1" dirty="0"/>
              <a:t>jak efektivně přitahuje, rozvíjí a udržuje své zaměstnance</a:t>
            </a:r>
            <a:r>
              <a:rPr lang="cs-CZ" sz="1000" dirty="0"/>
              <a:t>, a zároveň přispívá ke společenské a environmentální odpovědnosti.</a:t>
            </a:r>
          </a:p>
          <a:p>
            <a:pPr>
              <a:buNone/>
            </a:pPr>
            <a:r>
              <a:rPr lang="cs-CZ" sz="1000" b="1" dirty="0"/>
              <a:t>1️⃣ Environmentální udržitelnost a HR 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/>
              <a:t>Zelené benefity</a:t>
            </a:r>
            <a:r>
              <a:rPr lang="cs-CZ" sz="1000" dirty="0"/>
              <a:t> – firmy nabízejí např. </a:t>
            </a:r>
            <a:r>
              <a:rPr lang="cs-CZ" sz="1000" b="1" dirty="0"/>
              <a:t>podporu veřejné dopravy, hybridní práci, recyklaci na pracovišti</a:t>
            </a:r>
            <a:r>
              <a:rPr lang="cs-CZ" sz="1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/>
              <a:t>Digitální nábor a </a:t>
            </a:r>
            <a:r>
              <a:rPr lang="cs-CZ" sz="1000" b="1" dirty="0" err="1"/>
              <a:t>onboarding</a:t>
            </a:r>
            <a:r>
              <a:rPr lang="cs-CZ" sz="1000" dirty="0"/>
              <a:t> – omezení papírové dokumentace, online školení místo tištěných materiálů.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/>
              <a:t>Ekologické pracovní prostředí</a:t>
            </a:r>
            <a:r>
              <a:rPr lang="cs-CZ" sz="1000" dirty="0"/>
              <a:t> – úsporné kanceláře, snížení uhlíkové stopy služebních cest.</a:t>
            </a:r>
          </a:p>
          <a:p>
            <a:r>
              <a:rPr lang="cs-CZ" sz="1000" dirty="0"/>
              <a:t>✅ </a:t>
            </a:r>
            <a:r>
              <a:rPr lang="cs-CZ" sz="1000" b="1" dirty="0"/>
              <a:t>Dopad na talent management:</a:t>
            </a:r>
            <a:r>
              <a:rPr lang="cs-CZ" sz="1000" dirty="0"/>
              <a:t> Firmy s ekologickými iniciativami přitahují mladé talenty, zejména Generaci Z, která klade důraz na </a:t>
            </a:r>
            <a:r>
              <a:rPr lang="cs-CZ" sz="1000" b="1" dirty="0"/>
              <a:t>udržitelnost a odpovědnost firem</a:t>
            </a:r>
            <a:r>
              <a:rPr lang="cs-CZ" sz="1000" dirty="0"/>
              <a:t>.</a:t>
            </a:r>
          </a:p>
          <a:p>
            <a:pPr>
              <a:buNone/>
            </a:pPr>
            <a:r>
              <a:rPr lang="cs-CZ" sz="1000" b="1" dirty="0"/>
              <a:t>2️⃣ Sociální udržitelnost – rovnováha a diverzita v pracovním prostředí 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 err="1"/>
              <a:t>Work-life</a:t>
            </a:r>
            <a:r>
              <a:rPr lang="cs-CZ" sz="1000" b="1" dirty="0"/>
              <a:t> balance</a:t>
            </a:r>
            <a:r>
              <a:rPr lang="cs-CZ" sz="1000" dirty="0"/>
              <a:t> – flexibilní pracovní doba, </a:t>
            </a:r>
            <a:r>
              <a:rPr lang="cs-CZ" sz="1000" dirty="0" err="1"/>
              <a:t>home</a:t>
            </a:r>
            <a:r>
              <a:rPr lang="cs-CZ" sz="1000" dirty="0"/>
              <a:t> office, podpora rodičů.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/>
              <a:t>Diverzita a inkluze</a:t>
            </a:r>
            <a:r>
              <a:rPr lang="cs-CZ" sz="1000" dirty="0"/>
              <a:t> – rovné šance pro všechny zaměstnance, podpora žen ve vedoucích pozicích, zaměstnávání lidí s postižením.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 err="1"/>
              <a:t>Well-being</a:t>
            </a:r>
            <a:r>
              <a:rPr lang="cs-CZ" sz="1000" b="1" dirty="0"/>
              <a:t> programy</a:t>
            </a:r>
            <a:r>
              <a:rPr lang="cs-CZ" sz="1000" dirty="0"/>
              <a:t> – duševní zdraví zaměstnanců, podpora sportu, mentoring a školení.</a:t>
            </a:r>
          </a:p>
          <a:p>
            <a:r>
              <a:rPr lang="cs-CZ" sz="1000" dirty="0"/>
              <a:t>✅ </a:t>
            </a:r>
            <a:r>
              <a:rPr lang="cs-CZ" sz="1000" b="1" dirty="0"/>
              <a:t>Dopad na talent management:</a:t>
            </a:r>
            <a:r>
              <a:rPr lang="cs-CZ" sz="1000" dirty="0"/>
              <a:t> Firmy, které </a:t>
            </a:r>
            <a:r>
              <a:rPr lang="cs-CZ" sz="1000" b="1" dirty="0"/>
              <a:t>dbají na spokojenost a rozvoj zaměstnanců</a:t>
            </a:r>
            <a:r>
              <a:rPr lang="cs-CZ" sz="1000" dirty="0"/>
              <a:t>, mají nižší fluktuaci a dokážou si udržet špičkové talenty.</a:t>
            </a:r>
          </a:p>
          <a:p>
            <a:pPr>
              <a:buNone/>
            </a:pPr>
            <a:r>
              <a:rPr lang="cs-CZ" sz="1000" b="1" dirty="0"/>
              <a:t>3️⃣ </a:t>
            </a:r>
            <a:r>
              <a:rPr lang="cs-CZ" sz="1000" b="1" dirty="0" err="1"/>
              <a:t>Governance</a:t>
            </a:r>
            <a:r>
              <a:rPr lang="cs-CZ" sz="1000" b="1" dirty="0"/>
              <a:t> – etika a transparentní řízení talentů 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/>
              <a:t>Férové odměňování a kariérní růst</a:t>
            </a:r>
            <a:r>
              <a:rPr lang="cs-CZ" sz="1000" dirty="0"/>
              <a:t> – jasná pravidla pro povýšení, rovné mzdy, spravedlivé bonusy.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/>
              <a:t>Etický nábor a rozvoj zaměstnanců</a:t>
            </a:r>
            <a:r>
              <a:rPr lang="cs-CZ" sz="1000" dirty="0"/>
              <a:t> – transparentní proces výběru, bez diskriminace a protekce.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b="1" dirty="0"/>
              <a:t>Zapojení zaměstnanců do rozhodování</a:t>
            </a:r>
            <a:r>
              <a:rPr lang="cs-CZ" sz="1000" dirty="0"/>
              <a:t> – zaměstnanecké průzkumy, otevřená komunikace vedení se zaměstnanci.</a:t>
            </a:r>
          </a:p>
          <a:p>
            <a:r>
              <a:rPr lang="cs-CZ" sz="1000" dirty="0"/>
              <a:t>✅ </a:t>
            </a:r>
            <a:r>
              <a:rPr lang="cs-CZ" sz="1000" b="1" dirty="0"/>
              <a:t>Dopad na talent management:</a:t>
            </a:r>
            <a:r>
              <a:rPr lang="cs-CZ" sz="1000" dirty="0"/>
              <a:t> Transparentní a spravedlivé řízení podporuje </a:t>
            </a:r>
            <a:r>
              <a:rPr lang="cs-CZ" sz="1000" b="1" dirty="0"/>
              <a:t>loajalitu zaměstnanců</a:t>
            </a:r>
            <a:r>
              <a:rPr lang="cs-CZ" sz="1000" dirty="0"/>
              <a:t> a posiluje </a:t>
            </a:r>
            <a:r>
              <a:rPr lang="cs-CZ" sz="1000" b="1" dirty="0"/>
              <a:t>reputační značku zaměstnavatele</a:t>
            </a:r>
            <a:r>
              <a:rPr lang="cs-CZ" sz="1000" dirty="0"/>
              <a:t>.</a:t>
            </a:r>
          </a:p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11C80A14-5931-3A2E-106B-88C996D9162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8405F69-82F4-2C04-9360-FA37A772B8BA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6BC9761-468C-066C-D0F4-F902B984B3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098AD9F-2ECC-3A0F-624F-4DAE9C343AD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05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54C2C-4306-7ECA-E033-A0DE02CCA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4860F64A-D100-86C5-2B3B-481E8E049C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52960C7-009F-8686-D537-3A1CB42EC0D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Zapojení udržitelných principů do HR plánování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1A6E285-4605-937F-1766-EEDEC5466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b="1" dirty="0"/>
              <a:t>💡 Proč je spojení udržitelnosti a talent managementu důležité?</a:t>
            </a:r>
          </a:p>
          <a:p>
            <a:pPr marL="0" indent="0">
              <a:buNone/>
            </a:pPr>
            <a:r>
              <a:rPr lang="cs-CZ" sz="1600" dirty="0"/>
              <a:t>✔ Udržitelné firmy přitahují </a:t>
            </a:r>
            <a:r>
              <a:rPr lang="cs-CZ" sz="1600" b="1" dirty="0"/>
              <a:t>lepší kandidáty</a:t>
            </a:r>
            <a:r>
              <a:rPr lang="cs-CZ" sz="1600" dirty="0"/>
              <a:t>, zejména mezi mladšími generacemi.</a:t>
            </a:r>
            <a:br>
              <a:rPr lang="cs-CZ" sz="1600" dirty="0"/>
            </a:br>
            <a:r>
              <a:rPr lang="cs-CZ" sz="1600" dirty="0"/>
              <a:t>✔ Zaměstnanci v odpovědných firmách jsou </a:t>
            </a:r>
            <a:r>
              <a:rPr lang="cs-CZ" sz="1600" b="1" dirty="0"/>
              <a:t>loajálnější a motivovanější</a:t>
            </a:r>
            <a:r>
              <a:rPr lang="cs-CZ" sz="1600" dirty="0"/>
              <a:t>.</a:t>
            </a:r>
            <a:br>
              <a:rPr lang="cs-CZ" sz="1600" dirty="0"/>
            </a:br>
            <a:r>
              <a:rPr lang="cs-CZ" sz="1600" dirty="0"/>
              <a:t>✔ Investice do </a:t>
            </a:r>
            <a:r>
              <a:rPr lang="cs-CZ" sz="1600" b="1" dirty="0"/>
              <a:t>udržitelného rozvoje zaměstnanců</a:t>
            </a:r>
            <a:r>
              <a:rPr lang="cs-CZ" sz="1600" dirty="0"/>
              <a:t> se vyplácí v podobě </a:t>
            </a:r>
            <a:r>
              <a:rPr lang="cs-CZ" sz="1600" b="1" dirty="0"/>
              <a:t>nižší fluktuace a vyšší produktivity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Zapojení udržitelných principů je spojeno s dlouhodobým plánováním HR, protože vyžaduje strategický přístup, investice a taky invenci. Nezbytné je nastavení leadershipu orientované na udržitelné cíle.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B0EAE7CE-9804-C9C1-78BE-F8B8CA8A3A2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4FC047-6E25-F003-181B-8288EC88AD9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E5527EA-264C-2B40-E6CE-53CAD21ED2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161B791-0F27-4EB5-4F4C-C72A5BD752D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96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Diverzita na pracovišti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Definice diverzity: gender, věk, kultura, zdravotní postižení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Přínosy diverzity: kreativita, inovace, lepší rozhodování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rovného zacházení pro firemní kulturu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Programy na podporu rodičů (flexibilní doba, péče o děti)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starších zaměstnanců: mentoring, částečné úvazky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Iniciativy na podporu žen ve vedoucích pozicích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inkluzivního pracovního prostředí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119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Přizpůsobení strategie různým skupinám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Zohlednění potřeb rodičů (</a:t>
            </a:r>
            <a:r>
              <a:rPr lang="cs-CZ" sz="1400" b="1" dirty="0" err="1">
                <a:latin typeface="+mj-lt"/>
              </a:rPr>
              <a:t>home</a:t>
            </a:r>
            <a:r>
              <a:rPr lang="cs-CZ" sz="1400" b="1" dirty="0">
                <a:latin typeface="+mj-lt"/>
              </a:rPr>
              <a:t> office, flexibilní harmonogramy)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Programy na podporu mladších zaměstnanců (tréninky, mentoring)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Péče o starší zaměstnance (zdravotní benefity, ergonomie)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Genderová rovnost při plánování strategií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technologií při podpoře diverzity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Zajištění rovného přístupu ke vzdělávacím programům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Přizpůsobení komunikace potřebám různých skupin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1871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EB041-A5DA-8CBF-6CD3-7E687909C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6A3B155-EE1B-CB0A-C22C-C9D5A80BE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54C44B7-A780-E575-A951-574BE22BC432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332589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Zastoupení žen ve vedení firem a budoucnost dei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8352878-B345-5F8E-4C4B-5F803F9F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/>
              <a:t>Diskuze k textu o zastoupení žen a změně</a:t>
            </a:r>
          </a:p>
          <a:p>
            <a:pPr marL="0" indent="0">
              <a:buNone/>
            </a:pPr>
            <a:r>
              <a:rPr lang="cs-CZ" sz="1400" b="1" dirty="0"/>
              <a:t>	v uplatňování principu DEI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Jaké číslo Vás zaujalo v textu?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Má DEI smysl? Pro a proti…</a:t>
            </a:r>
          </a:p>
          <a:p>
            <a:pPr>
              <a:buBlip>
                <a:blip r:embed="rId3"/>
              </a:buBlip>
            </a:pPr>
            <a:r>
              <a:rPr lang="cs-CZ" sz="1400" b="1" dirty="0"/>
              <a:t>Kvóty, ano či ne?</a:t>
            </a:r>
          </a:p>
          <a:p>
            <a:pPr marL="0" indent="0">
              <a:buNone/>
            </a:pPr>
            <a:endParaRPr lang="cs-CZ" sz="1400" b="1" dirty="0"/>
          </a:p>
          <a:p>
            <a:pPr marL="0" indent="0">
              <a:buNone/>
            </a:pPr>
            <a:r>
              <a:rPr lang="cs-CZ" sz="1400" b="1" dirty="0"/>
              <a:t> 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2E54EB7A-6615-662E-5757-80C1D708EC2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9ED334B-A509-0584-4F1A-CD696039363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F1EB9A90-1DB7-D555-5D0F-43778D0731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D31C96AB-214F-26FB-BE1F-3928E77C0E1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Obrázek 2" descr="Obsah obrázku Grafika, vzor, grafický design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100E8777-4DA6-395F-6D47-64A214150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77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mezigenerační přístup na pracovišti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Charakteristiky různých generací (</a:t>
            </a:r>
            <a:r>
              <a:rPr lang="cs-CZ" sz="1400" b="1" dirty="0" err="1">
                <a:latin typeface="+mj-lt"/>
              </a:rPr>
              <a:t>Boomers</a:t>
            </a:r>
            <a:r>
              <a:rPr lang="cs-CZ" sz="1400" b="1" dirty="0">
                <a:latin typeface="+mj-lt"/>
              </a:rPr>
              <a:t>, Gen X, </a:t>
            </a:r>
            <a:r>
              <a:rPr lang="cs-CZ" sz="1400" b="1" dirty="0" err="1">
                <a:latin typeface="+mj-lt"/>
              </a:rPr>
              <a:t>Millennials</a:t>
            </a:r>
            <a:r>
              <a:rPr lang="cs-CZ" sz="1400" b="1" dirty="0">
                <a:latin typeface="+mj-lt"/>
              </a:rPr>
              <a:t>, Gen Z)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Potřeby a očekávání jednotlivých skupin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Přístupy k motivaci a vzdělávání zaměstnanců různých generací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mezigenerační spolupráce pro inovace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HR při zajištění rovného přístupu pro všechny generace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Přizpůsobení pracovního prostředí různým skupinám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vzájemného pochopení a respektu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644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A767A-8B91-737C-D369-EE4F6B42C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B34BC7B3-7873-48D9-7B61-F186DC7168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9D858B39-BE96-BB17-2DFB-447DC446479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Podmínky pro Dlouhodobé plánování HR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3C56D71D-8760-58A9-3D6E-18DF63BE6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000" dirty="0"/>
              <a:t>📌 </a:t>
            </a:r>
            <a:r>
              <a:rPr lang="cs-CZ" sz="1000" b="1" dirty="0"/>
              <a:t>1. Analýza současného stavu pracovní síly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Jaké dovednosti a znalosti mají zaměstnanci nyní?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Které pozice jsou klíčové pro dlouhodobý úspěch firmy?</a:t>
            </a:r>
          </a:p>
          <a:p>
            <a:pPr>
              <a:buNone/>
            </a:pPr>
            <a:r>
              <a:rPr lang="cs-CZ" sz="1000" dirty="0"/>
              <a:t>📌 </a:t>
            </a:r>
            <a:r>
              <a:rPr lang="cs-CZ" sz="1000" b="1" dirty="0"/>
              <a:t>2. Predikce budoucích potřeb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Jaké změny se očekávají v odvětví?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Jaký vliv budou mít </a:t>
            </a:r>
            <a:r>
              <a:rPr lang="cs-CZ" sz="1000" b="1" dirty="0"/>
              <a:t>technologické inovace a automatizace</a:t>
            </a:r>
            <a:r>
              <a:rPr lang="cs-CZ" sz="1000" dirty="0"/>
              <a:t> na pracovní sílu?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 se změní </a:t>
            </a:r>
            <a:r>
              <a:rPr lang="cs-CZ" sz="1000" b="1" dirty="0"/>
              <a:t>potřeby zaměstnanců</a:t>
            </a:r>
            <a:r>
              <a:rPr lang="cs-CZ" sz="1000" dirty="0"/>
              <a:t> (např. </a:t>
            </a:r>
            <a:r>
              <a:rPr lang="cs-CZ" sz="1000" dirty="0" err="1"/>
              <a:t>home</a:t>
            </a:r>
            <a:r>
              <a:rPr lang="cs-CZ" sz="1000" dirty="0"/>
              <a:t> office, flexibilita)?</a:t>
            </a:r>
          </a:p>
          <a:p>
            <a:pPr>
              <a:buNone/>
            </a:pPr>
            <a:r>
              <a:rPr lang="cs-CZ" sz="1000" dirty="0"/>
              <a:t>📌 </a:t>
            </a:r>
            <a:r>
              <a:rPr lang="cs-CZ" sz="1000" b="1" dirty="0"/>
              <a:t>3. Vytvoření strategie rozvoje zaměstnanců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Jaké školení a rekvalifikace budou potřeba?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Jaké benefity motivují zaměstnance k dlouhodobé spolupráci?</a:t>
            </a:r>
          </a:p>
          <a:p>
            <a:pPr>
              <a:buNone/>
            </a:pPr>
            <a:r>
              <a:rPr lang="cs-CZ" sz="1000" dirty="0"/>
              <a:t>📌 </a:t>
            </a:r>
            <a:r>
              <a:rPr lang="cs-CZ" sz="1000" b="1" dirty="0"/>
              <a:t>4. Efektivní řízení talentů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 zajistit </a:t>
            </a:r>
            <a:r>
              <a:rPr lang="cs-CZ" sz="1000" b="1" dirty="0"/>
              <a:t>nábor, udržení a kariérní růst</a:t>
            </a:r>
            <a:r>
              <a:rPr lang="cs-CZ" sz="1000" dirty="0"/>
              <a:t> nejlepších talentů?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 firma </a:t>
            </a:r>
            <a:r>
              <a:rPr lang="cs-CZ" sz="1000" b="1" dirty="0"/>
              <a:t>podporuje diverzitu, inkluzi a </a:t>
            </a:r>
            <a:r>
              <a:rPr lang="cs-CZ" sz="1000" b="1" dirty="0" err="1"/>
              <a:t>work-life</a:t>
            </a:r>
            <a:r>
              <a:rPr lang="cs-CZ" sz="1000" b="1" dirty="0"/>
              <a:t> balance</a:t>
            </a:r>
            <a:r>
              <a:rPr lang="cs-CZ" sz="1000" dirty="0"/>
              <a:t>?</a:t>
            </a:r>
          </a:p>
          <a:p>
            <a:pPr>
              <a:buNone/>
            </a:pPr>
            <a:r>
              <a:rPr lang="cs-CZ" sz="1000" dirty="0"/>
              <a:t>📌 </a:t>
            </a:r>
            <a:r>
              <a:rPr lang="cs-CZ" sz="1000" b="1" dirty="0"/>
              <a:t>5. Pravidelné vyhodnocování a úpravy strategie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 často bude firma </a:t>
            </a:r>
            <a:r>
              <a:rPr lang="cs-CZ" sz="1000" b="1" dirty="0"/>
              <a:t>aktualizovat HR strategii</a:t>
            </a:r>
            <a:r>
              <a:rPr lang="cs-CZ" sz="1000" dirty="0"/>
              <a:t> podle vývoje trhu?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Jak bude měřit úspěšnost dlouhodobého HR plánování?</a:t>
            </a:r>
          </a:p>
          <a:p>
            <a:pPr marL="0" indent="0">
              <a:buNone/>
            </a:pP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A1E93AE-7937-B703-2A7C-141B971C0BA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C3407AD-D8C5-574F-0E52-F2B46630DA02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1C73500E-BE27-CC91-1AF8-0FC3F114C3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B3304C2-8EEF-7AF3-990B-9A58AD19D5B4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6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4067944" y="1635646"/>
            <a:ext cx="4608512" cy="2147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1400" dirty="0">
                <a:latin typeface="+mj-lt"/>
                <a:cs typeface="Times New Roman" panose="02020603050405020304" pitchFamily="18" charset="0"/>
              </a:rPr>
              <a:t>ESG a udržitelný přístup v HR. </a:t>
            </a:r>
          </a:p>
          <a:p>
            <a:pPr>
              <a:buBlip>
                <a:blip r:embed="rId3"/>
              </a:buBlip>
            </a:pPr>
            <a:r>
              <a:rPr lang="cs-CZ" sz="1400" dirty="0">
                <a:latin typeface="+mj-lt"/>
                <a:cs typeface="Times New Roman" panose="02020603050405020304" pitchFamily="18" charset="0"/>
              </a:rPr>
              <a:t>Získávání, nábor a výběr zaměstnanců. </a:t>
            </a:r>
          </a:p>
          <a:p>
            <a:pPr>
              <a:buBlip>
                <a:blip r:embed="rId3"/>
              </a:buBlip>
            </a:pPr>
            <a:r>
              <a:rPr lang="cs-CZ" sz="1400" dirty="0">
                <a:latin typeface="+mj-lt"/>
                <a:cs typeface="Times New Roman" panose="02020603050405020304" pitchFamily="18" charset="0"/>
              </a:rPr>
              <a:t>Vzdělávání zaměstnanců. </a:t>
            </a:r>
          </a:p>
          <a:p>
            <a:pPr>
              <a:buBlip>
                <a:blip r:embed="rId3"/>
              </a:buBlip>
            </a:pPr>
            <a:r>
              <a:rPr lang="cs-CZ" sz="1400" dirty="0">
                <a:latin typeface="+mj-lt"/>
                <a:cs typeface="Times New Roman" panose="02020603050405020304" pitchFamily="18" charset="0"/>
              </a:rPr>
              <a:t>Flexibilita. </a:t>
            </a:r>
          </a:p>
          <a:p>
            <a:pPr>
              <a:buBlip>
                <a:blip r:embed="rId3"/>
              </a:buBlip>
            </a:pPr>
            <a:endParaRPr lang="cs-CZ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b="1" dirty="0">
              <a:cs typeface="Times New Roman" panose="02020603050405020304" pitchFamily="18" charset="0"/>
            </a:endParaRP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C67B9D38-D88C-43B4-9B9F-29AB14747A49}"/>
              </a:ext>
            </a:extLst>
          </p:cNvPr>
          <p:cNvSpPr txBox="1">
            <a:spLocks/>
          </p:cNvSpPr>
          <p:nvPr/>
        </p:nvSpPr>
        <p:spPr>
          <a:xfrm>
            <a:off x="611560" y="1635647"/>
            <a:ext cx="3024336" cy="230425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obsah přednášky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DAF9C679-C01C-43D9-8502-AA6778E4D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7" y="1347894"/>
            <a:ext cx="3467946" cy="255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89C18-80EC-5013-FA57-6C25AA8CD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8C7A227-EDE4-403D-26D9-CC1E95B43D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655C235-61C3-3003-5B6B-5C11F4818068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Výhody Dlouhodobého plánování HR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F89F83A3-1FD2-C37E-117F-487035D78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05342"/>
            <a:ext cx="8280920" cy="3253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1. Snížení fluktuace zaměstnanců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Plánováním kariérního růstu a rozvoje udržíte zaměstnance déle.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Zajištění motivačních programů a benefitů vede k vyšší loajalitě.</a:t>
            </a:r>
          </a:p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2. Připravenost na změny na trhu práce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Firma je schopná </a:t>
            </a:r>
            <a:r>
              <a:rPr lang="cs-CZ" sz="1000" b="1" dirty="0"/>
              <a:t>predikovat budoucí potřeby</a:t>
            </a:r>
            <a:r>
              <a:rPr lang="cs-CZ" sz="1000" dirty="0"/>
              <a:t> a </a:t>
            </a:r>
            <a:r>
              <a:rPr lang="cs-CZ" sz="1000" b="1" dirty="0"/>
              <a:t>včas</a:t>
            </a:r>
            <a:r>
              <a:rPr lang="cs-CZ" sz="1000" dirty="0"/>
              <a:t> reagovat na trendy.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HR může dříve identifikovat </a:t>
            </a:r>
            <a:r>
              <a:rPr lang="cs-CZ" sz="1000" b="1" dirty="0"/>
              <a:t>nedostatek klíčových dovedností</a:t>
            </a:r>
            <a:r>
              <a:rPr lang="cs-CZ" sz="1000" dirty="0"/>
              <a:t> a nabídnout odpovídající školení.</a:t>
            </a:r>
          </a:p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3. Vyšší efektivita náboru a rozvoje talentů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Zaměřuje se na </a:t>
            </a:r>
            <a:r>
              <a:rPr lang="cs-CZ" sz="1000" b="1" dirty="0"/>
              <a:t>správné dovednosti pro budoucnost</a:t>
            </a:r>
            <a:r>
              <a:rPr lang="cs-CZ" sz="1000" dirty="0"/>
              <a:t>, čímž snižuje náklady na přezaměstnanost nebo nedostatek zaměstnanců.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Dlouhodobé plánování pomáhá udržet </a:t>
            </a:r>
            <a:r>
              <a:rPr lang="cs-CZ" sz="1000" b="1" dirty="0"/>
              <a:t>optimální počet zaměstnanců</a:t>
            </a:r>
            <a:r>
              <a:rPr lang="cs-CZ" sz="1000" dirty="0"/>
              <a:t>.</a:t>
            </a:r>
          </a:p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4. Podpora ESG a udržitelnosti v HR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Firma může rozvíjet </a:t>
            </a:r>
            <a:r>
              <a:rPr lang="cs-CZ" sz="1000" b="1" dirty="0"/>
              <a:t>ekologická a sociální opatření</a:t>
            </a:r>
            <a:r>
              <a:rPr lang="cs-CZ" sz="1000" dirty="0"/>
              <a:t>, která dlouhodobě prospívají zaměstnancům i společnosti.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Umožňuje lepší </a:t>
            </a:r>
            <a:r>
              <a:rPr lang="cs-CZ" sz="1000" b="1" dirty="0" err="1"/>
              <a:t>work-life</a:t>
            </a:r>
            <a:r>
              <a:rPr lang="cs-CZ" sz="1000" b="1" dirty="0"/>
              <a:t> balance</a:t>
            </a:r>
            <a:r>
              <a:rPr lang="cs-CZ" sz="1000" dirty="0"/>
              <a:t> a podporuje diverzitu.</a:t>
            </a:r>
          </a:p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5. Zlepšení finanční stability firmy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Efektivní plánování přispívá k </a:t>
            </a:r>
            <a:r>
              <a:rPr lang="cs-CZ" sz="1000" b="1" dirty="0"/>
              <a:t>nižším personálním nákladům</a:t>
            </a:r>
            <a:r>
              <a:rPr lang="cs-CZ" sz="1000" dirty="0"/>
              <a:t> (např. méně nákladného náboru, menší fluktuace).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Pomáhá optimalizovat </a:t>
            </a:r>
            <a:r>
              <a:rPr lang="cs-CZ" sz="1000" b="1" dirty="0"/>
              <a:t>mzdy, benefity a investice do vzdělávání</a:t>
            </a:r>
            <a:r>
              <a:rPr lang="cs-CZ" sz="1000" dirty="0"/>
              <a:t>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7A05CF0-8B7D-9346-0E06-3412511B6FA5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5EE5AAB-6EFF-4324-F856-81DBDDB2BC37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5F884E7-BEEB-E2B4-4168-C6B8FE24A1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478126BF-C353-30A8-39CA-C8B4CD748EB2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635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Příklady Plánování dílčích personálních činností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Nábor: zohlednění ESG principů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Vzdělávání: rozvoj zelených kompetencí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Odměňování: spravedlivé a transparentní systémy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Retenční strategie pro klíčové zaměstnance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Flexibilní pracovní modely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4431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Role subjektů plánování HR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Top management: definice strategií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HR oddělení: implementace plánů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Manažeři: podpora zaměstnanců v implementaci změn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Externí experti: konzultace a poradenství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zaměstnanců na plánovací procesy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062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 jsou zelené kompetence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600" b="1" dirty="0">
                <a:latin typeface="+mj-lt"/>
              </a:rPr>
              <a:t> </a:t>
            </a:r>
            <a:r>
              <a:rPr lang="cs-CZ" sz="1600" b="1" dirty="0"/>
              <a:t>Co jsou zelené kompetence?</a:t>
            </a:r>
          </a:p>
          <a:p>
            <a:r>
              <a:rPr lang="cs-CZ" sz="1600" dirty="0"/>
              <a:t>Zelené kompetence (</a:t>
            </a:r>
            <a:r>
              <a:rPr lang="cs-CZ" sz="1600" b="1" dirty="0"/>
              <a:t>green </a:t>
            </a:r>
            <a:r>
              <a:rPr lang="cs-CZ" sz="1600" b="1" dirty="0" err="1"/>
              <a:t>skills</a:t>
            </a:r>
            <a:r>
              <a:rPr lang="cs-CZ" sz="1600" dirty="0"/>
              <a:t>) jsou </a:t>
            </a:r>
            <a:r>
              <a:rPr lang="cs-CZ" sz="1600" b="1" dirty="0"/>
              <a:t>dovednosti, znalosti a postoje</a:t>
            </a:r>
            <a:r>
              <a:rPr lang="cs-CZ" sz="1600" dirty="0"/>
              <a:t>, které pomáhají zaměstnancům a firmám přispívat k </a:t>
            </a:r>
            <a:r>
              <a:rPr lang="cs-CZ" sz="1600" b="1" dirty="0"/>
              <a:t>udržitelnosti a ochraně životního prostředí</a:t>
            </a:r>
            <a:r>
              <a:rPr lang="cs-CZ" sz="1600" dirty="0"/>
              <a:t>. </a:t>
            </a:r>
          </a:p>
          <a:p>
            <a:r>
              <a:rPr lang="cs-CZ" sz="1600" dirty="0"/>
              <a:t>Tyto kompetence umožňují </a:t>
            </a:r>
            <a:r>
              <a:rPr lang="cs-CZ" sz="1600" b="1" dirty="0"/>
              <a:t>snižovat negativní ekologický dopad</a:t>
            </a:r>
            <a:r>
              <a:rPr lang="cs-CZ" sz="1600" dirty="0"/>
              <a:t>, efektivně </a:t>
            </a:r>
            <a:r>
              <a:rPr lang="cs-CZ" sz="1600" b="1" dirty="0"/>
              <a:t>využívat zdroje</a:t>
            </a:r>
            <a:r>
              <a:rPr lang="cs-CZ" sz="1600" dirty="0"/>
              <a:t> a podporovat </a:t>
            </a:r>
            <a:r>
              <a:rPr lang="cs-CZ" sz="1600" b="1" dirty="0"/>
              <a:t>ekologickou transformaci</a:t>
            </a:r>
            <a:r>
              <a:rPr lang="cs-CZ" sz="1600" dirty="0"/>
              <a:t> firem.</a:t>
            </a:r>
          </a:p>
          <a:p>
            <a:r>
              <a:rPr lang="cs-CZ" sz="1600" dirty="0"/>
              <a:t>Firmy, které rozvíjejí zelené kompetence u svých zaměstnanců, jsou lépe připravené na </a:t>
            </a:r>
            <a:r>
              <a:rPr lang="cs-CZ" sz="1600" b="1" dirty="0"/>
              <a:t>ekologické regulace</a:t>
            </a:r>
            <a:r>
              <a:rPr lang="cs-CZ" sz="1600" dirty="0"/>
              <a:t>, udržitelné inovace a rostoucí očekávání trhu i zákazníků.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806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41C430A-457E-3B23-982B-F3D5363FBEC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383317"/>
          <a:ext cx="8229600" cy="4225926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1254975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5157010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5070677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76956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Zelená kompetence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 zahrnuje?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Praktické využití ve firmě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Způsob realizace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785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Ekologické myšlení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Znalost environmentálních problémů, povědomí o udržitelnosti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Podpora zelené firemní kultury, snížení odpadu, využití obnovitelných zdrojů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Školení o udržitelnosti, workshopy, ekologické kampaně pro zaměstnance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515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Energetická efektivita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Schopnost optimalizovat spotřebu energie a hledat úspory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Snížení spotřeby elektřiny, investice do LED osvětlení, solární panely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Interní energetický audit, zavedení úsporných opatření, motivační programy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127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Oběhové hospodářství (circular economy)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Dovednosti v recyklaci, znovuvyužití materiálů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Efektivní využití materiálů, minimalizace odpadu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Firemní recyklační programy, digitalizace dokumentů, snížení plastů v provozu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4286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Udržitelné řízení dodavatelského řetězce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Schopnost vyhodnocovat a vybírat dodavatele s nízkým ekologickým dopadem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Preferování ekologických dodavatelů, výběr recyklovatelných obalů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Zelená kritéria při výběru dodavatelů, zavedení udržitelných nákupních politik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462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Ekologická digitální gramotnost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Využití digitálních nástrojů k omezení uhlíkové stopy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Snížení papírování, optimalizace cestování, online schůzky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Přechod na cloudová řešení, školení pro efektivní digitální práci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047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Zelené inovace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Kreativní myšlení zaměřené na ekologické produkty a služby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Vývoj ekologických produktů, udržitelných technologií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Inovační programy pro zaměstnance, investice do výzkumu a vývoje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05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Odpovědná spotřeba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Schopnost nakupovat a využívat zdroje s ohledem na ekologii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Výběr ekologických kancelářských potřeb, omezení jednorázových plastů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Zelené nákupní směrnice, podpora místních a ekologických produktů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156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b="1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Leadership v udržitelnosti</a:t>
                      </a:r>
                      <a:endParaRPr lang="cs-CZ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Vedení a motivace týmu k environmentální odpovědnosti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Zavádění ESG strategií, ekologické cíle firmy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s-CZ" sz="11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Interní školení lídrů, zapojení zaměstnanců do zelených iniciativ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12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6639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2206B-74A5-34F9-CCF3-C9069D03C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13BC64D5-CB54-7C99-DAA2-188506AE7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9AD5DEA-9B64-7D5B-A52E-1BE80B50C4A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Rozvoj zelených kompetencí ve firmě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2FCDAD2-6D80-C399-4AAF-94739623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1. Školení a vzdělávání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Workshopy o udržitelnosti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E-learning kurzy o cirkulární ekonomice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Certifikace pro zelené dovednosti</a:t>
            </a:r>
          </a:p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2. Firemní politika a strategie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Zavedení ESG strategie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Interní ekologické cíle a jejich pravidelné hodnocení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Zelené benefity (např. podpora MHD, sdílené jízdy)</a:t>
            </a:r>
          </a:p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3. Motivace a zapojení zaměstnanců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Ekologické soutěže a výzvy (např. „Týden bez plastů“)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Firemní dny dobrovolnictví v ekologických projektech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Odměny za udržitelná řešení a inovace</a:t>
            </a:r>
          </a:p>
          <a:p>
            <a:pPr>
              <a:buNone/>
            </a:pPr>
            <a:r>
              <a:rPr lang="cs-CZ" sz="1000" dirty="0"/>
              <a:t>✅ </a:t>
            </a:r>
            <a:r>
              <a:rPr lang="cs-CZ" sz="1000" b="1" dirty="0"/>
              <a:t>4. Spolupráce s ekologickými partnery</a:t>
            </a:r>
            <a:endParaRPr lang="cs-CZ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Partnerství s dodavateli, kteří dbají na udržitelnost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Podpora lokálních ekologických projektů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000" dirty="0"/>
              <a:t>Zapojení do certifikací jako ISO 14001 (environmentální management)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9A4DB0C-EB36-650F-873A-B7BF7027F8CE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A152782-5F74-8FF5-E649-2FA478D9327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89638470-86CD-D6AA-78C5-60235E1248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76E3F347-7143-B50A-708D-10E5FC6949CE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67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Výhody udržitelného HR plánování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Zvýšení atraktivity zaměstnavatele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dlouhodobé loajality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Lepší připravenost na změny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Splnění legislativních a ESG požadavků – co to firmě přinese? </a:t>
            </a:r>
            <a:r>
              <a:rPr lang="cs-CZ" sz="1400" dirty="0">
                <a:latin typeface="+mj-lt"/>
              </a:rPr>
              <a:t>Lepší přístup k financování, protože někteří investoři a banky zohledňují plnění požadavků, otázka konkurenceschopnosti, snížení provozních nákladů v případě 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Posílení firemní kultury – </a:t>
            </a:r>
            <a:r>
              <a:rPr lang="cs-CZ" sz="1400" dirty="0">
                <a:latin typeface="+mj-lt"/>
              </a:rPr>
              <a:t>příklady firemních hodnot, které se týkají udržitelnosti</a:t>
            </a:r>
            <a:endParaRPr lang="cs-CZ" altLang="cs-CZ" sz="14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42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Příklady firem integrujících esg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200" b="1" dirty="0"/>
              <a:t>Elektrotechnický zkušební ústav (EZÚ)</a:t>
            </a:r>
            <a:endParaRPr lang="cs-CZ" sz="1200" dirty="0"/>
          </a:p>
          <a:p>
            <a:r>
              <a:rPr lang="cs-CZ" sz="1200" dirty="0"/>
              <a:t>EZÚ se zavázal podporovat principy ESG a začleňovat je do své činnosti s ohledem na udržitelný rozvoj. Společnost se zaměřuje na ekologická řešení, minimalizaci dopadů na životní prostředí, péči o zaměstnance a transparentní řízení. ​</a:t>
            </a:r>
            <a:r>
              <a:rPr lang="cs-CZ" sz="1200" dirty="0">
                <a:solidFill>
                  <a:srgbClr val="0070C0"/>
                </a:solidFill>
              </a:rPr>
              <a:t>https://ezu.cz/o-nas/esg/ </a:t>
            </a:r>
          </a:p>
          <a:p>
            <a:pPr>
              <a:buNone/>
            </a:pPr>
            <a:r>
              <a:rPr lang="cs-CZ" sz="1200" b="1" dirty="0"/>
              <a:t>Společnosti připravující se na směrnici CSRD</a:t>
            </a:r>
            <a:endParaRPr lang="cs-CZ" sz="1200" dirty="0"/>
          </a:p>
          <a:p>
            <a:r>
              <a:rPr lang="cs-CZ" sz="1200" dirty="0"/>
              <a:t>Mnoho evropských firem, včetně českých společností jako ČEZ, Kofola nebo O2, začalo integrovat ESG do svých strategií v rámci přípravy na směrnici CSRD (</a:t>
            </a:r>
            <a:r>
              <a:rPr lang="cs-CZ" sz="1200" dirty="0" err="1"/>
              <a:t>Corporate</a:t>
            </a:r>
            <a:r>
              <a:rPr lang="cs-CZ" sz="1200" dirty="0"/>
              <a:t> </a:t>
            </a:r>
            <a:r>
              <a:rPr lang="cs-CZ" sz="1200" dirty="0" err="1"/>
              <a:t>Sustainability</a:t>
            </a:r>
            <a:r>
              <a:rPr lang="cs-CZ" sz="1200" dirty="0"/>
              <a:t> Reporting </a:t>
            </a:r>
            <a:r>
              <a:rPr lang="cs-CZ" sz="1200" dirty="0" err="1"/>
              <a:t>Directive</a:t>
            </a:r>
            <a:r>
              <a:rPr lang="cs-CZ" sz="1200" dirty="0"/>
              <a:t>). Tyto společnosti vytvořily ESG týmy, nastavily sběr dat a začlenily udržitelnost do své firemní strategie. </a:t>
            </a:r>
            <a:r>
              <a:rPr lang="cs-CZ" sz="1200" dirty="0">
                <a:solidFill>
                  <a:srgbClr val="0070C0"/>
                </a:solidFill>
              </a:rPr>
              <a:t>​https://www.e15.cz/magazin/ignorujete-esg-spatny-nebo-chybejici-report-muze-odradit-investory-zakazniky-i-zamestnance-1421932</a:t>
            </a:r>
          </a:p>
          <a:p>
            <a:pPr>
              <a:buNone/>
            </a:pPr>
            <a:r>
              <a:rPr lang="cs-CZ" sz="1200" b="1" dirty="0"/>
              <a:t>Firmy využívající platformu Green0meter</a:t>
            </a:r>
            <a:endParaRPr lang="cs-CZ" sz="1200" dirty="0"/>
          </a:p>
          <a:p>
            <a:r>
              <a:rPr lang="cs-CZ" sz="1200" dirty="0"/>
              <a:t>Některé společnosti využívají </a:t>
            </a:r>
            <a:r>
              <a:rPr lang="cs-CZ" sz="1200" b="1" dirty="0"/>
              <a:t>platformu Green0meter k automatizaci ESG reportingu</a:t>
            </a:r>
            <a:r>
              <a:rPr lang="cs-CZ" sz="1200" dirty="0"/>
              <a:t>, snížení administrativní zátěže a zaměření se na skutečné změny místo byrokracie. Tímto způsobem integrují ESG principy do svých procesů a strategií. </a:t>
            </a:r>
            <a:r>
              <a:rPr lang="cs-CZ" sz="1200" dirty="0">
                <a:hlinkClick r:id="rId3"/>
              </a:rPr>
              <a:t>https://www.pruvodcepodnikanim.cz/clanek/esg-a-zpravy-o-udrzitelnosti-jako-nastroj-rozvoje-firem/</a:t>
            </a:r>
            <a:endParaRPr lang="cs-CZ" sz="1200" dirty="0"/>
          </a:p>
          <a:p>
            <a:pPr>
              <a:buNone/>
            </a:pPr>
            <a:r>
              <a:rPr lang="cs-CZ" sz="1200" b="1" dirty="0"/>
              <a:t>Poradenství</a:t>
            </a:r>
            <a:endParaRPr lang="cs-CZ" sz="1200" dirty="0"/>
          </a:p>
          <a:p>
            <a:r>
              <a:rPr lang="cs-CZ" sz="1200" dirty="0"/>
              <a:t>Poradenské společnosti jako Deloitte nabízejí firmám služby v oblasti HR transformace, které zahrnují návrh HR strategií a operačních modelů směřujících k udržitelné hodnotě a budoucnosti HR. Tato spolupráce pomáhá firmám integrovat ESG principy do jejich HR procesů. ​</a:t>
            </a:r>
            <a:r>
              <a:rPr lang="cs-CZ" sz="1200" dirty="0">
                <a:solidFill>
                  <a:srgbClr val="0070C0"/>
                </a:solidFill>
              </a:rPr>
              <a:t>https://www.deloitte.com/cz-sk/cs/services/consulting/services/hr-transformation.html</a:t>
            </a:r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220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Charakteristika získávání pracovníků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Definice: co je získávání pracovníků?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Cíle procesu: nalezení správného kandidáta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Strategický přístup k získávání: dlouhodobé plánování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Propojení získávání s firemní strategií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</a:t>
            </a:r>
            <a:r>
              <a:rPr lang="cs-CZ" sz="1400" b="1" dirty="0" err="1">
                <a:latin typeface="+mj-lt"/>
              </a:rPr>
              <a:t>employer</a:t>
            </a:r>
            <a:r>
              <a:rPr lang="cs-CZ" sz="1400" b="1" dirty="0">
                <a:latin typeface="+mj-lt"/>
              </a:rPr>
              <a:t> brandingu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HR oddělení v procesu získávání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trhu práce na strategie získávání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4421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Úkoly získávání pracovníků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Analýza pracovního místa: co je potřeba?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Definice profilu ideálního kandidáta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Výběr vhodných kanálů pro nábor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Propagace firemní kultury a hodnot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Přilákání kandidátů: aktivní vs. pasivní nábor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Vytváření atraktivní nabídky práce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Budování dlouhodobého talent poolu (databáze uchazečů, může usnadnit další nábory)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36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 je udržitelnost?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Udržitelnost se týká schopnosti splnit současné potřeby, aniž by byla ohrožena možnost budoucích generací uspokojovat své vlastní potřeby.​</a:t>
            </a:r>
          </a:p>
          <a:p>
            <a:pPr marL="0" indent="0">
              <a:buNone/>
            </a:pPr>
            <a:endParaRPr lang="cs-CZ" sz="1400" b="1" dirty="0">
              <a:latin typeface="+mj-lt"/>
            </a:endParaRPr>
          </a:p>
          <a:p>
            <a:r>
              <a:rPr lang="cs-CZ" sz="1400" dirty="0">
                <a:latin typeface="+mj-lt"/>
              </a:rPr>
              <a:t>ekonomická udržitelnost (zajištění finanční stability)​</a:t>
            </a:r>
          </a:p>
          <a:p>
            <a:endParaRPr lang="cs-CZ" sz="1400" dirty="0">
              <a:latin typeface="+mj-lt"/>
            </a:endParaRPr>
          </a:p>
          <a:p>
            <a:r>
              <a:rPr lang="cs-CZ" sz="1400" dirty="0">
                <a:latin typeface="+mj-lt"/>
              </a:rPr>
              <a:t>sociální udržitelnost (zajištění sociální spravedlnosti a prosperujících komunit)​</a:t>
            </a:r>
          </a:p>
          <a:p>
            <a:endParaRPr lang="cs-CZ" sz="1400" dirty="0">
              <a:latin typeface="+mj-lt"/>
            </a:endParaRPr>
          </a:p>
          <a:p>
            <a:r>
              <a:rPr lang="cs-CZ" sz="1400" dirty="0">
                <a:latin typeface="+mj-lt"/>
              </a:rPr>
              <a:t>environmentální udržitelnost (zajištění ochrany přírodních zdrojů a životního prostředí)​</a:t>
            </a:r>
            <a:endParaRPr lang="cs-CZ" sz="14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5373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proces získávání pracovníků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1: Identifikace potřeby nového pracovníka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2: Tvorba popisu pracovní pozice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3: Výběr náborových kanálů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4: Publikace inzerátu a komunikace s uchazeči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5: Předběžná selekce kandidátů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6: Plánování a organizace pohovorů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Krok 7: Vyhodnocení efektivity náboru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032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kanály získávání pracovníků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Interní nábor: přesuny a povýšení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Externí nábor: inzerce, sociální sítě, </a:t>
            </a:r>
            <a:r>
              <a:rPr lang="cs-CZ" sz="1400" b="1" dirty="0" err="1">
                <a:latin typeface="+mj-lt"/>
              </a:rPr>
              <a:t>headhunting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doporučení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Kariérní portály a veletrhy práce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náborových agentur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technologií (AI, ATS systémy)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Specifika získávání pro různé typy pozic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1915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firemní kultura a její vliv na proces náboru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Co je firemní kultura?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Jak ovlivňuje atraktivitu zaměstnavatele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Propojení kultury s hodnotami a vizí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Vliv firemní kultury na rozhodování kandidátů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kultury v dlouhodobém udržení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Vytváření autentického obrazu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Integrace kultury do komunikace s kandidáty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693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integrace firemní kultury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Definování klíčových kulturních hodnot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Přenos kultury do popisu pracovního místa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Výběr kandidátů na základě souladu s kulturou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zaměstnanců při šíření firemní kultury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Budování náborové strategie reflektující kulturu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náborových kampaní a videí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Přizpůsobení náborových procesů kulturním standardům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132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udržitelnost a získávání pracovníků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Význam ekologických hodnot v náboru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Jak zapojit zelené dovednosti do požadavků na kandidáty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Propagace udržitelných iniciativ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Vliv udržitelnosti na </a:t>
            </a:r>
            <a:r>
              <a:rPr lang="cs-CZ" sz="1400" b="1" dirty="0" err="1">
                <a:latin typeface="+mj-lt"/>
              </a:rPr>
              <a:t>employer</a:t>
            </a:r>
            <a:r>
              <a:rPr lang="cs-CZ" sz="1400" b="1" dirty="0">
                <a:latin typeface="+mj-lt"/>
              </a:rPr>
              <a:t> branding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Příklady firem se zaměřením na ekologické náborové strategie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Motivace uchazečů zaměřená na udržitelnost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Měření dopadu udržitelných přístupů v náboru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076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úkoly výběru pracovníků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Posouzení kvalifikací uchazečů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Identifikace souladu s firemní kulturou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Výběr kandidátů na základě dlouhodobých potřeb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Zajištění objektivity a férovosti procesu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Poskytnutí pozitivní zkušenosti kandidátům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Minimalizace fluktuace díky kvalitnímu výběru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dat pro zlepšení výběrového procesu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5031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Metody hodnocení uchazečů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Pohovory: strukturované, behaviorální, kompetenční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Psychometrické testy a dovednostní zkoušky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Simulace a případové studie</a:t>
            </a:r>
          </a:p>
          <a:p>
            <a:pPr>
              <a:buBlip>
                <a:blip r:embed="rId3"/>
              </a:buBlip>
            </a:pPr>
            <a:r>
              <a:rPr lang="cs-CZ" sz="1400" b="1" dirty="0" err="1">
                <a:latin typeface="+mj-lt"/>
              </a:rPr>
              <a:t>Assessment</a:t>
            </a:r>
            <a:r>
              <a:rPr lang="cs-CZ" sz="1400" b="1" dirty="0">
                <a:latin typeface="+mj-lt"/>
              </a:rPr>
              <a:t> centra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Reference od předchozích zaměstnavatelů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Online testování a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Metody zaměřené na zelené dovednosti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382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Fáze výběrového procesu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Krok 1: Předvýběr kandidátů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Krok 2: Pohovory a hodnocení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Krok 3: Vyhodnocení výsledků a zpětná vazba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Krok 4: Výběr nejvhodnějšího kandidáta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Krok 5: Nabídka zaměstnání a vyjednávání podmínek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Krok 6: Uzavření smlouvy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Krok 7: Předání kandidáta do </a:t>
            </a:r>
            <a:r>
              <a:rPr lang="cs-CZ" sz="1400" b="1" dirty="0" err="1">
                <a:latin typeface="+mj-lt"/>
              </a:rPr>
              <a:t>onboardingového</a:t>
            </a:r>
            <a:r>
              <a:rPr lang="cs-CZ" sz="1400" b="1" dirty="0">
                <a:latin typeface="+mj-lt"/>
              </a:rPr>
              <a:t> procesu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343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Orientace a </a:t>
            </a: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onboarding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Co je </a:t>
            </a:r>
            <a:r>
              <a:rPr lang="cs-CZ" sz="1400" b="1" dirty="0" err="1">
                <a:latin typeface="+mj-lt"/>
              </a:rPr>
              <a:t>onboarding</a:t>
            </a:r>
            <a:r>
              <a:rPr lang="cs-CZ" sz="1400" b="1" dirty="0">
                <a:latin typeface="+mj-lt"/>
              </a:rPr>
              <a:t>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orientace na adaptaci zaměstnance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Klíčové fáze </a:t>
            </a:r>
            <a:r>
              <a:rPr lang="cs-CZ" sz="1400" b="1" dirty="0" err="1">
                <a:latin typeface="+mj-lt"/>
              </a:rPr>
              <a:t>onboardingového</a:t>
            </a:r>
            <a:r>
              <a:rPr lang="cs-CZ" sz="1400" b="1" dirty="0">
                <a:latin typeface="+mj-lt"/>
              </a:rPr>
              <a:t> procesu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HR a manažerů v </a:t>
            </a:r>
            <a:r>
              <a:rPr lang="cs-CZ" sz="1400" b="1" dirty="0" err="1">
                <a:latin typeface="+mj-lt"/>
              </a:rPr>
              <a:t>onboardingu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zapojení zaměstnance do firemní kultury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Zaměření na ekologické hodnoty v </a:t>
            </a:r>
            <a:r>
              <a:rPr lang="cs-CZ" sz="1400" b="1" dirty="0" err="1">
                <a:latin typeface="+mj-lt"/>
              </a:rPr>
              <a:t>onboardingu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</a:t>
            </a:r>
            <a:r>
              <a:rPr lang="cs-CZ" sz="1400" b="1" dirty="0" err="1">
                <a:latin typeface="+mj-lt"/>
              </a:rPr>
              <a:t>onboarding</a:t>
            </a:r>
            <a:r>
              <a:rPr lang="cs-CZ" sz="1400" b="1" dirty="0">
                <a:latin typeface="+mj-lt"/>
              </a:rPr>
              <a:t> ovlivňuje dlouhodobou retenci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170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Rozmístění pracovníků a </a:t>
            </a: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staffing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Co je </a:t>
            </a:r>
            <a:r>
              <a:rPr lang="cs-CZ" sz="1400" b="1" dirty="0" err="1">
                <a:latin typeface="+mj-lt"/>
              </a:rPr>
              <a:t>staffing</a:t>
            </a:r>
            <a:r>
              <a:rPr lang="cs-CZ" sz="1400" b="1" dirty="0">
                <a:latin typeface="+mj-lt"/>
              </a:rPr>
              <a:t>? </a:t>
            </a:r>
            <a:r>
              <a:rPr lang="cs-CZ" sz="1400" dirty="0">
                <a:latin typeface="+mj-lt"/>
              </a:rPr>
              <a:t>proces získávání, výběru a přiřazování zaměstnanců na konkrétní pozice v organizaci. Může zahrnovat nábor nových lidí, ale i interní přesuny (např. povýšení nebo změnu oddělení).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Přesuny zaměstnanců v rámci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HR v optimalizaci rozmístění lidí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kompetenčních modelů pro </a:t>
            </a:r>
            <a:r>
              <a:rPr lang="cs-CZ" sz="1400" b="1" dirty="0" err="1">
                <a:latin typeface="+mj-lt"/>
              </a:rPr>
              <a:t>staffing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Plánování kariérního růstu a interní mobilita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Přizpůsobení rozmístění změnám ve firmě</a:t>
            </a:r>
          </a:p>
          <a:p>
            <a:pPr>
              <a:buBlip>
                <a:blip r:embed="rId3"/>
              </a:buBlip>
            </a:pP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endParaRPr lang="cs-CZ" sz="1400" b="1" dirty="0">
              <a:latin typeface="+mj-lt"/>
            </a:endParaRP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						</a:t>
            </a:r>
            <a:r>
              <a:rPr lang="cs-CZ" sz="1400" b="1" dirty="0">
                <a:latin typeface="+mj-lt"/>
                <a:hlinkClick r:id="rId4"/>
              </a:rPr>
              <a:t>https://www.nsp.cz/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</a:t>
            </a:r>
            <a:r>
              <a:rPr lang="cs-CZ" sz="1400" b="1" dirty="0" err="1">
                <a:latin typeface="+mj-lt"/>
              </a:rPr>
              <a:t>staffing</a:t>
            </a:r>
            <a:r>
              <a:rPr lang="cs-CZ" sz="1400" b="1" dirty="0">
                <a:latin typeface="+mj-lt"/>
              </a:rPr>
              <a:t> podporuje dlouhodobý rozvoj zaměstnanců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3" name="Obrázek 2">
            <a:extLst>
              <a:ext uri="{FF2B5EF4-FFF2-40B4-BE49-F238E27FC236}">
                <a16:creationId xmlns:a16="http://schemas.microsoft.com/office/drawing/2014/main" id="{8229CFE7-115E-4033-A13E-966612F71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48" y="2099606"/>
            <a:ext cx="4367432" cy="158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59625-0100-D1DF-9404-938FFB160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952B75C7-A26F-C9BE-EEB6-095E3B3E6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BE1C754-C835-F0A0-173E-A59F0751C379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Role HR v realizaci udržitelných opatření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23365D5-86FD-2B27-1ABA-D713F8205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r>
              <a:rPr lang="cs-CZ" sz="1400" b="1" dirty="0">
                <a:latin typeface="+mj-lt"/>
              </a:rPr>
              <a:t>Socio-ekonomická udržitelnost</a:t>
            </a:r>
            <a:r>
              <a:rPr lang="cs-CZ" sz="1400" dirty="0">
                <a:latin typeface="+mj-lt"/>
              </a:rPr>
              <a:t>: zajištění spravedlivých pracovních podmínek, zdraví a bezpečnosti zaměstnanců, diverzitu a inkluzi, rovnost pohlaví, vzdělávání a rozvoj zaměstnanců a jejich možnost zapojení do procesů rozhodování.​</a:t>
            </a:r>
          </a:p>
          <a:p>
            <a:r>
              <a:rPr lang="cs-CZ" sz="1400" b="1" dirty="0">
                <a:latin typeface="+mj-lt"/>
              </a:rPr>
              <a:t>Environmentální udržitelnost</a:t>
            </a:r>
            <a:r>
              <a:rPr lang="cs-CZ" sz="1400" dirty="0">
                <a:latin typeface="+mj-lt"/>
              </a:rPr>
              <a:t>: minimalizace negativního dopadu činností organizace na životní prostředí, včetně snižování emisí skleníkových plynů, odpadů a spotřeby přírodních zdrojů. Sem patří např. digitalizace procesů HR.​</a:t>
            </a:r>
          </a:p>
          <a:p>
            <a:r>
              <a:rPr lang="cs-CZ" sz="1400" b="1" dirty="0">
                <a:latin typeface="+mj-lt"/>
              </a:rPr>
              <a:t>Ekonomickou udržitelnost</a:t>
            </a:r>
            <a:r>
              <a:rPr lang="cs-CZ" sz="1400" dirty="0">
                <a:latin typeface="+mj-lt"/>
              </a:rPr>
              <a:t>: efektivní využívání lidských zdrojů za účelem dosažení dlouhodobé prosperity a konkurenceschopnosti organizace, například investice do odborného vzdělávání a rozvoje zaměstnanců, strategické plánování pracovní síly a podpora inovací.​</a:t>
            </a:r>
            <a:endParaRPr lang="cs-CZ" sz="14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710D5F3C-40F2-2A68-1CAD-A410AA258003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DF733EB-CCBB-467C-3C20-6E3FDBE5D4D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B120B5E6-F2F7-7EE7-CB51-970147CF6C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01508570-BD11-43F7-E0E4-5DD31CC4C286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6953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Snižování počtu pracovníků a outplacement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Důvody pro snižování počtu pracovníků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HR při plánování snižování počtu zaměstnanců</a:t>
            </a:r>
          </a:p>
          <a:p>
            <a:pPr marL="0" indent="0">
              <a:buNone/>
            </a:pPr>
            <a:endParaRPr lang="cs-CZ" sz="1400" b="1" dirty="0">
              <a:latin typeface="+mj-lt"/>
            </a:endParaRPr>
          </a:p>
          <a:p>
            <a:pPr marL="0" indent="0">
              <a:buNone/>
            </a:pPr>
            <a:r>
              <a:rPr lang="cs-CZ" sz="1400" b="1" dirty="0">
                <a:latin typeface="+mj-lt"/>
              </a:rPr>
              <a:t>Co je </a:t>
            </a:r>
            <a:r>
              <a:rPr lang="cs-CZ" sz="1400" b="1" dirty="0" err="1">
                <a:latin typeface="+mj-lt"/>
              </a:rPr>
              <a:t>outplacement</a:t>
            </a:r>
            <a:r>
              <a:rPr lang="cs-CZ" sz="1400" b="1" dirty="0">
                <a:latin typeface="+mj-lt"/>
              </a:rPr>
              <a:t>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Podpora zaměstnanců při odchodu z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Využití externích konzultantů a poradenských služeb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Minimalizace negativních dopadů na firemní kulturu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Příklady úspěšných </a:t>
            </a:r>
            <a:r>
              <a:rPr lang="cs-CZ" sz="1400" b="1" dirty="0" err="1">
                <a:latin typeface="+mj-lt"/>
              </a:rPr>
              <a:t>outplacement</a:t>
            </a:r>
            <a:r>
              <a:rPr lang="cs-CZ" sz="1400" b="1" dirty="0">
                <a:latin typeface="+mj-lt"/>
              </a:rPr>
              <a:t> programů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917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význam vzdělávání zaměstnanců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Co je vzdělávání zaměstnanců?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vzdělávání ve firemní strategii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Přínosy pro organizaci: produktivita, inovace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Přínosy pro zaměstnance: kariérní růst, motivace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Spojení vzdělávání s firemní kulturou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Posilování </a:t>
            </a:r>
            <a:r>
              <a:rPr lang="cs-CZ" sz="1400" b="1" dirty="0" err="1">
                <a:latin typeface="+mj-lt"/>
              </a:rPr>
              <a:t>employer</a:t>
            </a:r>
            <a:r>
              <a:rPr lang="cs-CZ" sz="1400" b="1" dirty="0">
                <a:latin typeface="+mj-lt"/>
              </a:rPr>
              <a:t> brandingu díky vzdělávání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adaptace na změny na trhu práce (aktuální výzvy – digitalizace, automatizace, využití AI)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031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místo vzdělávání v řízení lidských zdrojů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Propojení s cíli HR strategie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Vzdělávání jako nástroj retence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vzdělávání na budování kompetenční základny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vzdělávání přispívá k udržitelnosti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vzdělávání v talent managementu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Spojení vzdělávání s náborovým procesem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Podpora týmové spolupráce a efektivity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9665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identifikace potřeb vzdělávání zaměstnanců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Analýza současných dovedností a kompetencí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Predikce budoucích požadavků na pracovní sílu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zaměstnanců a manažerů při identifikaci potřeb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Hodnocení výkonu jako zdroj dat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360° zpětné vazby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Zohlednění individuálních kariérních cílů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Identifikace ekologických a zelených kompetencí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0597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plánování vzdělávacích programů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Nastavení cílů vzdělávacích aktivit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Výběr vhodného formátu (interní/externí školení)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Přizpůsobení programů organizačním cílům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Plánování rozpočtu a alokace zdrojů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technologií (e-learning, LMS)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Propojení vzdělávání s hodnotami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Zajištění dostupnosti pro všechny zaměstnance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138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implementace tréninkových aktivit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Příprava materiálů a obsahová struktura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Zapojení kvalifikovaných lektorů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leadershipu při implementaci tréninků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Aktivní zapojení zaměstnanců do procesu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Monitorování průběhu a zpětná vazba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Zohlednění různých stylů učení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Integrace ekologických hodnot do obsahu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0067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budování učící se organizace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Co je učící se organizace? = </a:t>
            </a:r>
            <a:r>
              <a:rPr lang="cs-CZ" sz="1400" dirty="0">
                <a:latin typeface="+mj-lt"/>
              </a:rPr>
              <a:t>firma nebo instituce, která neustále zlepšuje své procesy, inovuje a rozvíjí své zaměstnance. Klíčovým rysem je schopnost učit se z vlastních zkušeností, chyb a nových trendů, což jí umožňuje rychle reagovat na změny v prostředí.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Vytváření prostředí podporujícího vzdělávání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Podpora sdílení znalostí mezi zaměstnanci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technologií v učící se organizaci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Spojení firemní kultury s procesy učení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Dlouhodobé přínosy učící se organizace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Inspirace z úspěšných firem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0300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příklady dobré a špatné praxe ve vzdělávání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Dobrá praxe: pravidelné tréninky, zaměření na rozvoj kompetencí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Dobrá praxe: propojení s firemními cíli a kulturou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Špatná praxe: absence struktury a strategie vzdělávání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Špatná praxe: jednorázová školení bez navazující podpory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Inspirace z firem úspěšně budujících vzdělávací programy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8030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vyhodnocování účinnosti vzdělávání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Kritéria hodnocení: efektivita, dopad na výkon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získat zpětnou vazbu od účastníků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leadershipu při hodnocení výsledků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Měření ROI vzdělávacích programů   </a:t>
            </a:r>
            <a:r>
              <a:rPr lang="cs-CZ" sz="1400" dirty="0">
                <a:latin typeface="+mj-lt"/>
              </a:rPr>
              <a:t>ROI (Return on </a:t>
            </a:r>
            <a:r>
              <a:rPr lang="cs-CZ" sz="1400" dirty="0" err="1">
                <a:latin typeface="+mj-lt"/>
              </a:rPr>
              <a:t>Investment</a:t>
            </a:r>
            <a:r>
              <a:rPr lang="cs-CZ" sz="1400" dirty="0">
                <a:latin typeface="+mj-lt"/>
              </a:rPr>
              <a:t>) znamená návratnost investice. V případě vzdělávacích programů se měří, jaký přínos má školení pro firmu ve srovnání s náklady na něj</a:t>
            </a:r>
            <a:r>
              <a:rPr lang="cs-CZ" sz="1400" b="1" dirty="0">
                <a:latin typeface="+mj-lt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Vliv hodnocení na budoucí plánování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1770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rozvoj manažerů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Klíčová role manažerů ve firmě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Specifické dovednosti potřebné pro manažery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Leadership tréninky a jejich přínos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Rozvoj komunikačních a rozhodovacích schopností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Budování motivace a inspirace v týmu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Spojení rozvoje manažerů s firemní kulturou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Inspirace z úspěšných firem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4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36D7C-39A1-FE50-93AF-57D7FA102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034999EC-4CAA-CC38-B541-13A0AAE91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B88F10E-67B5-6653-2264-2484566712D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Nastavení ukazatelů pro udržitelnost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3FDC96DB-B474-7210-8E11-329BF0762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74070"/>
            <a:ext cx="8280920" cy="3384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b="1" dirty="0">
                <a:latin typeface="+mj-lt"/>
              </a:rPr>
              <a:t>Klíčové ukazatele výkonnosti (</a:t>
            </a:r>
            <a:r>
              <a:rPr lang="cs-CZ" sz="1200" b="1" dirty="0" err="1">
                <a:latin typeface="+mj-lt"/>
              </a:rPr>
              <a:t>KPIs</a:t>
            </a:r>
            <a:r>
              <a:rPr lang="cs-CZ" sz="1200" b="1" dirty="0">
                <a:latin typeface="+mj-lt"/>
              </a:rPr>
              <a:t>) </a:t>
            </a:r>
            <a:r>
              <a:rPr lang="cs-CZ" sz="1200" dirty="0">
                <a:latin typeface="+mj-lt"/>
              </a:rPr>
              <a:t>zaměřené na udržitelné chování se zaměřují na měření a hodnocení úspěchu organizace v integrování udržitelnosti do svých aktivit a rozhodovacích procesů. Zde jsou některé příklady klíčových ukazatelů výkonnosti:​</a:t>
            </a:r>
          </a:p>
          <a:p>
            <a:pPr>
              <a:buBlip>
                <a:blip r:embed="rId3"/>
              </a:buBlip>
            </a:pPr>
            <a:r>
              <a:rPr lang="cs-CZ" sz="1200" dirty="0">
                <a:latin typeface="+mj-lt"/>
              </a:rPr>
              <a:t> </a:t>
            </a:r>
            <a:r>
              <a:rPr lang="cs-CZ" sz="1200" b="1" dirty="0">
                <a:latin typeface="+mj-lt"/>
              </a:rPr>
              <a:t>Emisní </a:t>
            </a:r>
            <a:r>
              <a:rPr lang="cs-CZ" sz="1200" b="1" dirty="0" err="1">
                <a:latin typeface="+mj-lt"/>
              </a:rPr>
              <a:t>KPIs</a:t>
            </a:r>
            <a:r>
              <a:rPr lang="cs-CZ" sz="1200" dirty="0">
                <a:latin typeface="+mj-lt"/>
              </a:rPr>
              <a:t>: Měří množství skleníkových plynů nebo jiných škodlivých emisí vyprodukovaných organizací v průběhu času. Toto může zahrnovat například emise CO2 na jednotku produkce nebo emise odpadních vod.​</a:t>
            </a:r>
          </a:p>
          <a:p>
            <a:pPr>
              <a:buBlip>
                <a:blip r:embed="rId3"/>
              </a:buBlip>
            </a:pPr>
            <a:r>
              <a:rPr lang="cs-CZ" sz="1200" dirty="0">
                <a:latin typeface="+mj-lt"/>
              </a:rPr>
              <a:t> </a:t>
            </a:r>
            <a:r>
              <a:rPr lang="cs-CZ" sz="1200" b="1" dirty="0">
                <a:latin typeface="+mj-lt"/>
              </a:rPr>
              <a:t>Spotřební </a:t>
            </a:r>
            <a:r>
              <a:rPr lang="cs-CZ" sz="1200" b="1" dirty="0" err="1">
                <a:latin typeface="+mj-lt"/>
              </a:rPr>
              <a:t>KPIs</a:t>
            </a:r>
            <a:r>
              <a:rPr lang="cs-CZ" sz="1200" dirty="0">
                <a:latin typeface="+mj-lt"/>
              </a:rPr>
              <a:t>: Měří spotřebu přírodních zdrojů, jako jsou voda, energie, suroviny apod., na jednotku produkce nebo jiný relevantní ukazatel. Například spotřeba elektrické energie na jednoho zaměstnance.​</a:t>
            </a:r>
          </a:p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Hospodárnost </a:t>
            </a:r>
            <a:r>
              <a:rPr lang="cs-CZ" sz="1200" b="1" dirty="0" err="1">
                <a:latin typeface="+mj-lt"/>
              </a:rPr>
              <a:t>KPIs</a:t>
            </a:r>
            <a:r>
              <a:rPr lang="cs-CZ" sz="1200" dirty="0">
                <a:latin typeface="+mj-lt"/>
              </a:rPr>
              <a:t>: Hodnotí úspěšnost organizace při minimalizaci odpadů a maximalizaci recyklace a obnovitelných zdrojů. To může zahrnovat míru recyklace odpadu, množství odpadu na jednotku produkce atd.​</a:t>
            </a:r>
          </a:p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Ekonomické </a:t>
            </a:r>
            <a:r>
              <a:rPr lang="cs-CZ" sz="1200" b="1" dirty="0" err="1">
                <a:latin typeface="+mj-lt"/>
              </a:rPr>
              <a:t>KPIs</a:t>
            </a:r>
            <a:r>
              <a:rPr lang="cs-CZ" sz="1200" dirty="0">
                <a:latin typeface="+mj-lt"/>
              </a:rPr>
              <a:t>: Měří finanční výkonnost organizace v souvislosti s udržitelností, včetně nákladů a výnosů spojených s implementací udržitelných praktik. To může zahrnovat například náklady na energetickou účinnost, investice do zelených technologií, náklady na školení zaměstnanců atd.​</a:t>
            </a:r>
          </a:p>
          <a:p>
            <a:pPr>
              <a:buBlip>
                <a:blip r:embed="rId3"/>
              </a:buBlip>
            </a:pPr>
            <a:r>
              <a:rPr lang="cs-CZ" sz="1200" dirty="0">
                <a:latin typeface="+mj-lt"/>
              </a:rPr>
              <a:t> </a:t>
            </a:r>
            <a:r>
              <a:rPr lang="cs-CZ" sz="1200" b="1" dirty="0">
                <a:latin typeface="+mj-lt"/>
              </a:rPr>
              <a:t>Zákaznické </a:t>
            </a:r>
            <a:r>
              <a:rPr lang="cs-CZ" sz="1200" b="1" dirty="0" err="1">
                <a:latin typeface="+mj-lt"/>
              </a:rPr>
              <a:t>KPIs</a:t>
            </a:r>
            <a:r>
              <a:rPr lang="cs-CZ" sz="1200" dirty="0">
                <a:latin typeface="+mj-lt"/>
              </a:rPr>
              <a:t>: Hodnotí, jak organizace plní očekávání a požadavky zákazníků ohledně udržitelného chování a produktů. To může zahrnovat například podíl udržitelných produktů na celkových tržbách nebo úroveň spokojenosti zákazníků s udržitelnými iniciativami organizace.​</a:t>
            </a:r>
          </a:p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 Sociální </a:t>
            </a:r>
            <a:r>
              <a:rPr lang="cs-CZ" sz="1200" b="1" dirty="0" err="1">
                <a:latin typeface="+mj-lt"/>
              </a:rPr>
              <a:t>KPIs</a:t>
            </a:r>
            <a:r>
              <a:rPr lang="cs-CZ" sz="1200" dirty="0">
                <a:latin typeface="+mj-lt"/>
              </a:rPr>
              <a:t>: Měří vliv organizace na sociální aspekty udržitelnosti, jako je podpora diverzity a </a:t>
            </a:r>
            <a:r>
              <a:rPr lang="cs-CZ" sz="1200" dirty="0" err="1">
                <a:latin typeface="+mj-lt"/>
              </a:rPr>
              <a:t>inkluzivity</a:t>
            </a:r>
            <a:r>
              <a:rPr lang="cs-CZ" sz="1200" dirty="0">
                <a:latin typeface="+mj-lt"/>
              </a:rPr>
              <a:t>, pracovní podmínky, bezpečnost zaměstnanců, společenská odpovědnost podniku (CSR), a míra zapojení zaměstnanců do rozhodovacích procesů.​</a:t>
            </a: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DD123C2F-B8B0-5721-92F3-5C3B8D601032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F642482-10A4-AE9B-1BCF-4EA7D1F9B914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99C7E2BE-5FC9-CE90-5BC4-69E0881B91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9FC4EB9-522C-CC9D-F028-4F5C4713C38F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4481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kariérní plány a jejich význam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Význam kariérních plánů pro zaměstnance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Jak kariérní plány zlepšují retenci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Propojení kariérních cílů s cíli firmy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mentoringu v kariérním rozvoji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Plánování kariérního růstu s ohledem na ekologické kompetence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Přizpůsobení plánů individuálním potřebám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Jak kariérní plány podporují diverzitu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3862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příklady dobré a špatné praxe v oblasti rozvoje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Dobrá praxe: strukturované kariérní plány, zaměření na </a:t>
            </a:r>
            <a:r>
              <a:rPr lang="cs-CZ" sz="1400" b="1" dirty="0" err="1">
                <a:latin typeface="+mj-lt"/>
              </a:rPr>
              <a:t>wellbeing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Dobrá praxe: dlouhodobé vzdělávací programy s jasným cílem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Špatná praxe: absence podpory od vedení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Špatná praxe: nezohlednění individuálních potřeb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Inspirace z úspěšných firemních strategií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002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 je </a:t>
            </a: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wellbeing</a:t>
            </a: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 pracovišti?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Definice </a:t>
            </a:r>
            <a:r>
              <a:rPr lang="cs-CZ" sz="1400" b="1" dirty="0" err="1">
                <a:latin typeface="+mj-lt"/>
              </a:rPr>
              <a:t>wellbeingu</a:t>
            </a:r>
            <a:r>
              <a:rPr lang="cs-CZ" sz="1400" b="1" dirty="0">
                <a:latin typeface="+mj-lt"/>
              </a:rPr>
              <a:t>: fyzická, psychická a sociální pohoda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</a:t>
            </a:r>
            <a:r>
              <a:rPr lang="cs-CZ" sz="1400" b="1" dirty="0" err="1">
                <a:latin typeface="+mj-lt"/>
              </a:rPr>
              <a:t>wellbeingu</a:t>
            </a:r>
            <a:r>
              <a:rPr lang="cs-CZ" sz="1400" b="1" dirty="0">
                <a:latin typeface="+mj-lt"/>
              </a:rPr>
              <a:t> v produktivitě a spokojenosti zaměstnanců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</a:t>
            </a:r>
            <a:r>
              <a:rPr lang="cs-CZ" sz="1400" b="1" dirty="0" err="1">
                <a:latin typeface="+mj-lt"/>
              </a:rPr>
              <a:t>wellbeingu</a:t>
            </a:r>
            <a:r>
              <a:rPr lang="cs-CZ" sz="1400" b="1" dirty="0">
                <a:latin typeface="+mj-lt"/>
              </a:rPr>
              <a:t> pro snížení fluktuace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Propojení </a:t>
            </a:r>
            <a:r>
              <a:rPr lang="cs-CZ" sz="1400" b="1" dirty="0" err="1">
                <a:latin typeface="+mj-lt"/>
              </a:rPr>
              <a:t>wellbeingu</a:t>
            </a:r>
            <a:r>
              <a:rPr lang="cs-CZ" sz="1400" b="1" dirty="0">
                <a:latin typeface="+mj-lt"/>
              </a:rPr>
              <a:t> s firemní kulturou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Jak </a:t>
            </a:r>
            <a:r>
              <a:rPr lang="cs-CZ" sz="1400" b="1" dirty="0" err="1">
                <a:latin typeface="+mj-lt"/>
              </a:rPr>
              <a:t>wellbeing</a:t>
            </a:r>
            <a:r>
              <a:rPr lang="cs-CZ" sz="1400" b="1" dirty="0">
                <a:latin typeface="+mj-lt"/>
              </a:rPr>
              <a:t> ovlivňuje </a:t>
            </a:r>
            <a:r>
              <a:rPr lang="cs-CZ" sz="1400" b="1" dirty="0" err="1">
                <a:latin typeface="+mj-lt"/>
              </a:rPr>
              <a:t>employer</a:t>
            </a:r>
            <a:r>
              <a:rPr lang="cs-CZ" sz="1400" b="1" dirty="0">
                <a:latin typeface="+mj-lt"/>
              </a:rPr>
              <a:t> branding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Trendy v oblasti podpory pohody na pracovišti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Příklady úspěšných firemních programů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9351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plánování strategií </a:t>
            </a:r>
            <a:r>
              <a:rPr kumimoji="0" lang="cs-CZ" sz="3200" b="1" i="0" u="none" strike="noStrike" kern="1200" cap="all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wellbeingu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Analýza potřeb zaměstnanců (dotazníky, rozhovory)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Vytváření dlouhodobé strategie </a:t>
            </a:r>
            <a:r>
              <a:rPr lang="cs-CZ" sz="1400" b="1" dirty="0" err="1">
                <a:latin typeface="+mj-lt"/>
              </a:rPr>
              <a:t>wellbeingu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Zaměření na fyzické zdraví (fitness, ergonomie)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Programy zaměřené na psychické zdraví (</a:t>
            </a:r>
            <a:r>
              <a:rPr lang="cs-CZ" sz="1400" b="1" dirty="0" err="1">
                <a:latin typeface="+mj-lt"/>
              </a:rPr>
              <a:t>mindfulness</a:t>
            </a:r>
            <a:r>
              <a:rPr lang="cs-CZ" sz="1400" b="1" dirty="0">
                <a:latin typeface="+mj-lt"/>
              </a:rPr>
              <a:t>, koučink)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Integrace flexibility do strategií </a:t>
            </a:r>
            <a:r>
              <a:rPr lang="cs-CZ" sz="1400" b="1" dirty="0" err="1">
                <a:latin typeface="+mj-lt"/>
              </a:rPr>
              <a:t>wellbeingu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Zapojení zaměstnanců do tvorby programů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Měření dopadů implementovaných strategií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7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206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97574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Bezpečnost na pracovišti – základní principy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Definice bezpečnosti na pracovišti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Prevence pracovních úrazů a nemocí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Vliv bezpečnostních opatření na produktivitu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HR a vedení při zajištění bezpečnosti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Vyhodnocování rizik a implementace nápravných opatření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Spojení bezpečnosti a </a:t>
            </a:r>
            <a:r>
              <a:rPr lang="cs-CZ" sz="1400" b="1" dirty="0" err="1">
                <a:latin typeface="+mj-lt"/>
              </a:rPr>
              <a:t>wellbeingu</a:t>
            </a:r>
            <a:endParaRPr lang="cs-CZ" sz="1400" b="1" dirty="0">
              <a:latin typeface="+mj-lt"/>
            </a:endParaRP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Význam transparentní komunikace o bezpečnosti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104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analýza a zajištění bezpečnosti na pracovišti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Identifikace rizik: fyzická, chemická, psychická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Hodnocení pracovních podmínek (ergonomie, osvětlení)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Vzdělávání zaměstnanců o bezpečnostních postupech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Vytváření krizových plánů (evakuace, první pomoc)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Implementace ochranných opatření (PPE, technická řešení)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Monitorování a aktualizace bezpečnostních procesů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    Role technologií při zajištění bezpečnosti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8785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legislativní pohled na BOZP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Povinnosti zaměstnavatele dle pracovního práva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Povinnosti zaměstnance při dodržování bezpečnosti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Mezinárodní standardy (např. ISO 45001)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Systémy řízení bezpečnosti a ochrany zdraví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Právní důsledky při porušení bezpečnostních předpisů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Role inspekce práce a kontrolních orgánů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Povinné školení zaměstnanců o bezpečnosti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245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F3A4B768-70D3-4237-B093-4A78E6219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33DD535-BEC4-44BC-A1E9-3D5CEA61D10A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flexibilita pracovních podmínek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B3E7D415-F789-40A2-B235-E95A0A59B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Definice flexibility: pracovní doba, místo práce, povinnosti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Význam flexibility pro rovnováhu mezi prací a životem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Přínosy pro zaměstnance: vyšší spokojenost a produktivita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Přínosy pro zaměstnavatele: retenční strategie, nižší fluktuace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Modely flexibility: hybridní práce, sdílené pracovní pozice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Využití technologií pro podporu flexibility</a:t>
            </a:r>
          </a:p>
          <a:p>
            <a:pPr>
              <a:buBlip>
                <a:blip r:embed="rId3"/>
              </a:buBlip>
            </a:pPr>
            <a:r>
              <a:rPr lang="cs-CZ" sz="1400" b="1" dirty="0">
                <a:latin typeface="+mj-lt"/>
              </a:rPr>
              <a:t>Zohlednění potřeb různých skupin zaměstnanců</a:t>
            </a:r>
            <a:endParaRPr lang="cs-CZ" altLang="cs-CZ" sz="14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EC988E75-0B0B-4E5B-9820-9ABAA2014EE1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DEC2CE5-A50E-2E92-3E6A-692598B455F9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9C94C17-1791-AFEA-5C43-780CD87326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FC38B40-5013-09C2-51EB-FA3C812E9708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6117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347614"/>
            <a:ext cx="7380973" cy="2973773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ARMSTRONG, M.,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Armstrong's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Handbook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of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Practice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Kogan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Page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 ISBN 9780749498276.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ARMSTRONG M. a S. TAYLOR, 2015.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Praha:  Grada. ISBN 978-80-247-5258-7.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CRAWSHAW, J., BUDHWAR, P. a DAVIS, A., 2020.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3rd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SAGE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Publications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Ltd., London. ISBN 978-1-5264 9900-4.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DESSLER, G.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Management. 2024. London: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Pearson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Education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Limited. 17th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. ISBN-978-1-292-44987-6.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DICKMANN, M., BREWSTER, C. a SPARROW, P.,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International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Management.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Contemporary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Human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Resource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 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Issues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 in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Europe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2016. New York: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Routledge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3rd </a:t>
            </a:r>
            <a:r>
              <a:rPr lang="cs-CZ" sz="1100" i="1" dirty="0" err="1">
                <a:effectLst/>
                <a:latin typeface="+mj-lt"/>
                <a:ea typeface="Times New Roman" panose="02020603050405020304" pitchFamily="18" charset="0"/>
              </a:rPr>
              <a:t>edition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ISBN 978-1-138-77603-6.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HORVÁTH, P., BLÁHA, J. a ČOPÍKOVÁ, A. 2016.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Řízení lidských zdrojů. Nové trendy.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Management </a:t>
            </a:r>
            <a:r>
              <a:rPr lang="cs-CZ" sz="1100" dirty="0" err="1">
                <a:effectLst/>
                <a:latin typeface="+mj-lt"/>
                <a:ea typeface="Times New Roman" panose="02020603050405020304" pitchFamily="18" charset="0"/>
              </a:rPr>
              <a:t>Press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, ISBN 978-807261-430-1.</a:t>
            </a:r>
          </a:p>
          <a:p>
            <a:pPr algn="just"/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URBANCOVÁ, H. a VRABCOVÁ, P. 2023. </a:t>
            </a:r>
            <a:r>
              <a:rPr lang="cs-CZ" sz="1100" i="1" dirty="0">
                <a:effectLst/>
                <a:latin typeface="+mj-lt"/>
                <a:ea typeface="Times New Roman" panose="02020603050405020304" pitchFamily="18" charset="0"/>
              </a:rPr>
              <a:t>Strategický management lidských zdrojů: moderní trendy v HR.</a:t>
            </a:r>
            <a:r>
              <a:rPr lang="cs-CZ" sz="1100" dirty="0">
                <a:effectLst/>
                <a:latin typeface="+mj-lt"/>
                <a:ea typeface="Times New Roman" panose="02020603050405020304" pitchFamily="18" charset="0"/>
              </a:rPr>
              <a:t> Praha: Grada. ISBN 978-80-271-683-9.</a:t>
            </a:r>
          </a:p>
          <a:p>
            <a:pPr algn="just"/>
            <a:r>
              <a:rPr lang="cs-CZ" sz="1100" dirty="0">
                <a:latin typeface="+mj-lt"/>
                <a:ea typeface="Times New Roman" panose="02020603050405020304" pitchFamily="18" charset="0"/>
              </a:rPr>
              <a:t>Distanční studijní opora Řízení lidských zdrojů.</a:t>
            </a:r>
            <a:endParaRPr lang="cs-CZ" sz="1100" dirty="0">
              <a:effectLst/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100" b="1" dirty="0">
                <a:latin typeface="+mj-lt"/>
                <a:cs typeface="Times New Roman" panose="02020603050405020304" pitchFamily="18" charset="0"/>
              </a:rPr>
              <a:t>Internetové zdroje – specializované weby zaměřené na personální práci, odborná diskuzní fóra, vzhledem ke značnému množství změn i zprávy z denního tisku. 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4191272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Doporučená literatura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2733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-396552" y="-20538"/>
            <a:ext cx="9540552" cy="5143500"/>
            <a:chOff x="-396552" y="0"/>
            <a:chExt cx="9540552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-396552" y="4515966"/>
              <a:ext cx="274993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611559" y="4496221"/>
              <a:ext cx="1681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www.slu.cz/opf/cz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80431-EBDC-87E2-FCA4-47CB2CA63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608C1F8E-0833-C212-FA35-83B2CEC14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475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B2E021CF-55B5-26C3-C637-F79E926066C6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Leadership a udržitelnost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AA7E45B-2C8E-E4BD-7DA2-740D8D4D1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65" y="1193560"/>
            <a:ext cx="8280920" cy="3115731"/>
          </a:xfrm>
        </p:spPr>
        <p:txBody>
          <a:bodyPr>
            <a:noAutofit/>
          </a:bodyPr>
          <a:lstStyle/>
          <a:p>
            <a:r>
              <a:rPr lang="cs-CZ" sz="1400" dirty="0"/>
              <a:t>Schopnost leadera inspirovat, je reprezentantem firemních hodnot​</a:t>
            </a:r>
          </a:p>
          <a:p>
            <a:r>
              <a:rPr lang="cs-CZ" sz="1400" dirty="0"/>
              <a:t>Klíčová role při stanovování vize ​</a:t>
            </a:r>
          </a:p>
          <a:p>
            <a:r>
              <a:rPr lang="cs-CZ" sz="1400" dirty="0"/>
              <a:t>Schopnost jasné a otevřené komunikace​</a:t>
            </a:r>
          </a:p>
          <a:p>
            <a:r>
              <a:rPr lang="cs-CZ" sz="1400" dirty="0"/>
              <a:t>Podpora nápadů, inovací a vytváření podpůrného prostředí​</a:t>
            </a:r>
          </a:p>
          <a:p>
            <a:r>
              <a:rPr lang="cs-CZ" sz="1400" dirty="0"/>
              <a:t>OSOBNÍ PŘÍKLAD​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038480C7-9C8B-C944-7CF9-F14680177420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892E475-FFD4-1E6F-6584-DEF80B833456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CF4D5154-0BCC-83A4-1271-D330FC77C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6E4D064D-6E51-B1F6-D6B2-8718222E272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2050" name="Picture 2" descr="Qualities of an effective leader | Dealer Support">
            <a:extLst>
              <a:ext uri="{FF2B5EF4-FFF2-40B4-BE49-F238E27FC236}">
                <a16:creationId xmlns:a16="http://schemas.microsoft.com/office/drawing/2014/main" id="{C790A935-204C-C0C2-62AD-BF7D13BCA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64" y="257175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59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DB01A-27DD-0EA1-7977-CA2131D96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A94D05CC-994E-498E-FA2D-EAFEB48AB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CF8E5CF-1157-84AC-E49C-384DB6386767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Zapojení udržitelných principů do HR plánování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8455DC3-4F6F-8398-F6B6-63940678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dirty="0">
                <a:latin typeface="+mj-lt"/>
              </a:rPr>
              <a:t>Co je udržitelné plánování HR?</a:t>
            </a:r>
          </a:p>
          <a:p>
            <a:pPr>
              <a:buBlip>
                <a:blip r:embed="rId3"/>
              </a:buBlip>
            </a:pPr>
            <a:r>
              <a:rPr lang="cs-CZ" sz="1400" dirty="0"/>
              <a:t>Udržitelné plánování lidských zdrojů (</a:t>
            </a:r>
            <a:r>
              <a:rPr lang="cs-CZ" sz="1400" b="1" dirty="0"/>
              <a:t>HR </a:t>
            </a:r>
            <a:r>
              <a:rPr lang="cs-CZ" sz="1400" b="1" dirty="0" err="1"/>
              <a:t>Sustainability</a:t>
            </a:r>
            <a:r>
              <a:rPr lang="cs-CZ" sz="1400" b="1" dirty="0"/>
              <a:t> </a:t>
            </a:r>
            <a:r>
              <a:rPr lang="cs-CZ" sz="1400" b="1" dirty="0" err="1"/>
              <a:t>Planning</a:t>
            </a:r>
            <a:r>
              <a:rPr lang="cs-CZ" sz="1400" dirty="0"/>
              <a:t>) znamená strategický přístup k řízení pracovních sil tak, aby bylo zajištěno dlouhodobé fungování organizace v souladu s ekonomickými, sociálními a environmentálními aspekty.</a:t>
            </a:r>
            <a:endParaRPr lang="cs-CZ" sz="1400" b="1" dirty="0">
              <a:latin typeface="+mj-lt"/>
            </a:endParaRPr>
          </a:p>
          <a:p>
            <a:pPr>
              <a:buNone/>
            </a:pPr>
            <a:r>
              <a:rPr lang="cs-CZ" sz="1400" b="1" dirty="0"/>
              <a:t>Klíčové principy udržitelného HR plánování: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Dlouhodobý rozvoj zaměstnanců</a:t>
            </a:r>
            <a:r>
              <a:rPr lang="cs-CZ" sz="1400" dirty="0"/>
              <a:t> – Investice do školení, mentoringu a kariérního růstu.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Diverzita a inkluze</a:t>
            </a:r>
            <a:r>
              <a:rPr lang="cs-CZ" sz="1400" dirty="0"/>
              <a:t> – Vytváření spravedlivého pracovního prostředí pro všechny generace a skupiny.</a:t>
            </a:r>
          </a:p>
          <a:p>
            <a:pPr>
              <a:buFont typeface="+mj-lt"/>
              <a:buAutoNum type="arabicPeriod"/>
            </a:pPr>
            <a:r>
              <a:rPr lang="cs-CZ" sz="1400" b="1" dirty="0" err="1"/>
              <a:t>Well-being</a:t>
            </a:r>
            <a:r>
              <a:rPr lang="cs-CZ" sz="1400" b="1" dirty="0"/>
              <a:t> a </a:t>
            </a:r>
            <a:r>
              <a:rPr lang="cs-CZ" sz="1400" b="1" dirty="0" err="1"/>
              <a:t>work-life</a:t>
            </a:r>
            <a:r>
              <a:rPr lang="cs-CZ" sz="1400" b="1" dirty="0"/>
              <a:t> balance</a:t>
            </a:r>
            <a:r>
              <a:rPr lang="cs-CZ" sz="1400" dirty="0"/>
              <a:t> – Podpora fyzického a duševního zdraví zaměstnanců.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Ekologická odpovědnost</a:t>
            </a:r>
            <a:r>
              <a:rPr lang="cs-CZ" sz="1400" dirty="0"/>
              <a:t> – Snižování uhlíkové stopy HR procesů (např. digitalizace náboru).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Technologická inovace</a:t>
            </a:r>
            <a:r>
              <a:rPr lang="cs-CZ" sz="1400" dirty="0"/>
              <a:t> – Využití AI, automatizace a vzdělávacích platforem ke zlepšení efektivity HR.</a:t>
            </a:r>
          </a:p>
          <a:p>
            <a:pPr>
              <a:buFont typeface="+mj-lt"/>
              <a:buAutoNum type="arabicPeriod"/>
            </a:pPr>
            <a:r>
              <a:rPr lang="cs-CZ" sz="1400" b="1" dirty="0"/>
              <a:t>Etický a transparentní přístup</a:t>
            </a:r>
            <a:r>
              <a:rPr lang="cs-CZ" sz="1400" dirty="0"/>
              <a:t> – Férové mzdy, odpovědné řízení výkonu a otevřená komunikace.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677FFA2-D2CD-D368-F9ED-E2A65C104539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1867F161-7F1E-C248-9373-1CE27A96FDD3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EA3F13AB-8E73-A40B-FF48-FDFBC82D5B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314E4F2C-9BAF-8CF1-823A-38F3BCD80F7B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30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5A29A1F-AA48-4914-BEA8-EA2AA88A4B1D}"/>
              </a:ext>
            </a:extLst>
          </p:cNvPr>
          <p:cNvSpPr txBox="1">
            <a:spLocks/>
          </p:cNvSpPr>
          <p:nvPr/>
        </p:nvSpPr>
        <p:spPr>
          <a:xfrm>
            <a:off x="611559" y="1267691"/>
            <a:ext cx="4942573" cy="339162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Podle Ulricha v sobě tato role zahrnuje 4 role současně.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Strategický partner – </a:t>
            </a:r>
            <a:r>
              <a:rPr kumimoji="0" lang="cs-CZ" alt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podílí se na rozhodnutí a tvorbě koncepce.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Zprostředkovatel změny – </a:t>
            </a:r>
            <a:r>
              <a:rPr lang="cs-CZ" altLang="cs-CZ" sz="1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v případě rozhodnutí o realizaci strategického přístupu udržitelnosti se HR dep. stává prostředníkem při komunikaci směrem k zaměstnancům.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Administrativní specialista – </a:t>
            </a:r>
            <a:r>
              <a:rPr kumimoji="0" lang="cs-CZ" altLang="cs-CZ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implementuje jednotlivá opatření a zpracovává příslušnou dokumentaci.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1400" b="1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Zastánce zaměstnanců – </a:t>
            </a:r>
            <a:r>
              <a:rPr lang="cs-CZ" altLang="cs-CZ" sz="1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opatření realizovaná v rámci sociální a </a:t>
            </a:r>
            <a:r>
              <a:rPr lang="cs-CZ" altLang="cs-CZ" sz="1400" dirty="0" err="1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governance</a:t>
            </a:r>
            <a:r>
              <a:rPr lang="cs-CZ" altLang="cs-CZ" sz="1400" dirty="0">
                <a:solidFill>
                  <a:prstClr val="black"/>
                </a:solidFill>
                <a:latin typeface="Calibri"/>
                <a:cs typeface="Times New Roman" panose="02020603050405020304" pitchFamily="18" charset="0"/>
              </a:rPr>
              <a:t> oblasti.</a:t>
            </a: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233250B5-5D43-4BD1-B3EB-7AE0324A16D2}"/>
              </a:ext>
            </a:extLst>
          </p:cNvPr>
          <p:cNvSpPr txBox="1">
            <a:spLocks/>
          </p:cNvSpPr>
          <p:nvPr/>
        </p:nvSpPr>
        <p:spPr>
          <a:xfrm>
            <a:off x="5220072" y="880540"/>
            <a:ext cx="3214324" cy="317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26A6329-F9AB-424C-8AEB-35B0C8CE7476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6521021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Role hr jako business partnera</a:t>
            </a: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6B91CD0D-A66E-4BF4-9C1E-97E6D1C981A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A0B36A6-B1C5-DFEC-E8B2-C4B949DF5B28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9784AE99-9537-0A62-4797-F4FF16FF7D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420A8B5E-A77E-CFAE-C380-82FDDBEB9C1A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  <p:pic>
        <p:nvPicPr>
          <p:cNvPr id="4" name="Obrázek 3">
            <a:extLst>
              <a:ext uri="{FF2B5EF4-FFF2-40B4-BE49-F238E27FC236}">
                <a16:creationId xmlns:a16="http://schemas.microsoft.com/office/drawing/2014/main" id="{B96E50E9-334E-499A-912F-65B5438A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30" y="1139175"/>
            <a:ext cx="3228996" cy="27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7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32865-0E20-1FB4-5EC6-AD8781440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47D084D-B0D9-AB0B-0662-FF75D26819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0" y="-318597"/>
            <a:ext cx="9144000" cy="5143500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E95C7009-EF98-02C6-E70E-27727EA5CEEF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7571888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all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ESG cíle v HR procesech </a:t>
            </a:r>
            <a:endParaRPr kumimoji="0" lang="cs-CZ" sz="3200" b="1" i="0" u="none" strike="noStrike" kern="1200" cap="all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0E2DCD27-0D48-959D-8746-820487FC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2722"/>
            <a:ext cx="8280920" cy="3115731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1200" b="1" dirty="0">
                <a:latin typeface="+mj-lt"/>
              </a:rPr>
              <a:t>ESG cíle v HR procesech – ENVIROMENTAL, SOCIAL, GOVERNANCE</a:t>
            </a:r>
          </a:p>
          <a:p>
            <a:pPr marL="0" indent="0">
              <a:buNone/>
            </a:pPr>
            <a:r>
              <a:rPr lang="cs-CZ" sz="1200" b="1" dirty="0"/>
              <a:t>Co znamená ESG v HR?</a:t>
            </a:r>
            <a:br>
              <a:rPr lang="cs-CZ" sz="1200" dirty="0"/>
            </a:br>
            <a:r>
              <a:rPr lang="cs-CZ" sz="1200" dirty="0"/>
              <a:t>ESG je zkratka pro </a:t>
            </a:r>
            <a:r>
              <a:rPr lang="cs-CZ" sz="1200" b="1" dirty="0" err="1"/>
              <a:t>Environmental</a:t>
            </a:r>
            <a:r>
              <a:rPr lang="cs-CZ" sz="1200" b="1" dirty="0"/>
              <a:t> (Životní prostředí), </a:t>
            </a:r>
            <a:r>
              <a:rPr lang="cs-CZ" sz="1200" b="1" dirty="0" err="1"/>
              <a:t>Social</a:t>
            </a:r>
            <a:r>
              <a:rPr lang="cs-CZ" sz="1200" b="1" dirty="0"/>
              <a:t> (Sociální odpovědnost) a </a:t>
            </a:r>
            <a:r>
              <a:rPr lang="cs-CZ" sz="1200" b="1" dirty="0" err="1"/>
              <a:t>Governance</a:t>
            </a:r>
            <a:r>
              <a:rPr lang="cs-CZ" sz="1200" b="1" dirty="0"/>
              <a:t> (Správa a řízení)</a:t>
            </a:r>
            <a:r>
              <a:rPr lang="cs-CZ" sz="1200" dirty="0"/>
              <a:t>. V HR se jedná o to, jak firma </a:t>
            </a:r>
            <a:r>
              <a:rPr lang="cs-CZ" sz="1200" b="1" dirty="0"/>
              <a:t>pečuje o lidi, dodržuje etické principy a zároveň myslí na ekologickou udržitelnost</a:t>
            </a:r>
            <a:r>
              <a:rPr lang="cs-CZ" sz="1200" dirty="0"/>
              <a:t>.</a:t>
            </a:r>
          </a:p>
          <a:p>
            <a:pPr>
              <a:buNone/>
            </a:pPr>
            <a:r>
              <a:rPr lang="cs-CZ" sz="1200" b="1" dirty="0"/>
              <a:t>🟢 ENVIRONMENTAL – Ochrana životního prostředí v HR</a:t>
            </a:r>
          </a:p>
          <a:p>
            <a:pPr>
              <a:buNone/>
            </a:pPr>
            <a:r>
              <a:rPr lang="cs-CZ" sz="1200" dirty="0"/>
              <a:t>🔥 </a:t>
            </a:r>
            <a:r>
              <a:rPr lang="cs-CZ" sz="1200" b="1" dirty="0"/>
              <a:t>Co to znamená?</a:t>
            </a:r>
            <a:br>
              <a:rPr lang="cs-CZ" sz="1200" dirty="0"/>
            </a:br>
            <a:r>
              <a:rPr lang="cs-CZ" sz="1200" dirty="0"/>
              <a:t>HR procesy by měly snižovat negativní dopad firmy na životní prostředí.</a:t>
            </a:r>
          </a:p>
          <a:p>
            <a:pPr>
              <a:buNone/>
            </a:pPr>
            <a:r>
              <a:rPr lang="cs-CZ" sz="1200" dirty="0"/>
              <a:t>✅ </a:t>
            </a:r>
            <a:r>
              <a:rPr lang="cs-CZ" sz="1200" b="1" dirty="0"/>
              <a:t>Jak to vypadá v praxi?</a:t>
            </a:r>
            <a:endParaRPr lang="cs-CZ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Digitální nábor</a:t>
            </a:r>
            <a:r>
              <a:rPr lang="cs-CZ" sz="1200" dirty="0"/>
              <a:t> místo papírových životopisů a smluv.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 err="1"/>
              <a:t>Remote</a:t>
            </a:r>
            <a:r>
              <a:rPr lang="cs-CZ" sz="1200" b="1" dirty="0"/>
              <a:t> </a:t>
            </a:r>
            <a:r>
              <a:rPr lang="cs-CZ" sz="1200" b="1" dirty="0" err="1"/>
              <a:t>work</a:t>
            </a:r>
            <a:r>
              <a:rPr lang="cs-CZ" sz="1200" b="1" dirty="0"/>
              <a:t> &amp; hybridní práce</a:t>
            </a:r>
            <a:r>
              <a:rPr lang="cs-CZ" sz="1200" dirty="0"/>
              <a:t> – méně cestování = menší uhlíková stopa.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200" b="1" dirty="0"/>
              <a:t>Ekologické kanceláře</a:t>
            </a:r>
            <a:r>
              <a:rPr lang="cs-CZ" sz="1200" dirty="0"/>
              <a:t> – recyklace, úsporné osvětlení, minimalizace plastů.</a:t>
            </a:r>
          </a:p>
          <a:p>
            <a:r>
              <a:rPr lang="cs-CZ" sz="1200" dirty="0"/>
              <a:t>🎯 </a:t>
            </a:r>
            <a:r>
              <a:rPr lang="cs-CZ" sz="1200" b="1" dirty="0"/>
              <a:t>Příklad:</a:t>
            </a:r>
            <a:br>
              <a:rPr lang="cs-CZ" sz="1200" dirty="0"/>
            </a:br>
            <a:r>
              <a:rPr lang="cs-CZ" sz="1200" dirty="0"/>
              <a:t>Firma přejde na </a:t>
            </a:r>
            <a:r>
              <a:rPr lang="cs-CZ" sz="1200" b="1" dirty="0"/>
              <a:t>plně digitální pracovní smlouvy a dokumenty</a:t>
            </a:r>
            <a:r>
              <a:rPr lang="cs-CZ" sz="1200" dirty="0"/>
              <a:t>, čímž ušetří </a:t>
            </a:r>
            <a:r>
              <a:rPr lang="cs-CZ" sz="1200" b="1" dirty="0"/>
              <a:t>10 000 papírů ročně</a:t>
            </a:r>
            <a:r>
              <a:rPr lang="cs-CZ" sz="1200" dirty="0"/>
              <a:t> a sníží množství odpadu.</a:t>
            </a:r>
          </a:p>
          <a:p>
            <a:pPr marL="0" indent="0">
              <a:buNone/>
            </a:pPr>
            <a:endParaRPr lang="cs-CZ" sz="1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678DD5A-DDB4-05F3-7058-F36EE5F712B4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7CFBAEA-F1E8-13B1-E4B0-ABD08E93473F}"/>
              </a:ext>
            </a:extLst>
          </p:cNvPr>
          <p:cNvGrpSpPr/>
          <p:nvPr/>
        </p:nvGrpSpPr>
        <p:grpSpPr>
          <a:xfrm>
            <a:off x="3802397" y="4659313"/>
            <a:ext cx="1539204" cy="288701"/>
            <a:chOff x="3802397" y="4659313"/>
            <a:chExt cx="1539204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74016A15-F845-C036-0514-A4F0E27FD2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F7CA6E79-EDD9-00E6-4D55-C83AB9114499}"/>
                </a:ext>
              </a:extLst>
            </p:cNvPr>
            <p:cNvSpPr txBox="1"/>
            <p:nvPr/>
          </p:nvSpPr>
          <p:spPr>
            <a:xfrm>
              <a:off x="3802397" y="4701793"/>
              <a:ext cx="15392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000" b="1" i="0" u="none" strike="noStrike" kern="1200" cap="all" spc="10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0665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9A9D91184F124BBC056FE70CE4DFA9" ma:contentTypeVersion="8" ma:contentTypeDescription="Vytvoří nový dokument" ma:contentTypeScope="" ma:versionID="6cd6180065da8935f5ffffdb05084a6d">
  <xsd:schema xmlns:xsd="http://www.w3.org/2001/XMLSchema" xmlns:xs="http://www.w3.org/2001/XMLSchema" xmlns:p="http://schemas.microsoft.com/office/2006/metadata/properties" xmlns:ns2="9ca12918-d314-4413-b5b7-584a54177208" targetNamespace="http://schemas.microsoft.com/office/2006/metadata/properties" ma:root="true" ma:fieldsID="7f3d64f9162e9ee842a9a8e6ae9c2335" ns2:_="">
    <xsd:import namespace="9ca12918-d314-4413-b5b7-584a541772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12918-d314-4413-b5b7-584a54177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937F9-AC47-4E01-87E2-698E64500E49}">
  <ds:schemaRefs>
    <ds:schemaRef ds:uri="http://schemas.microsoft.com/office/2006/metadata/properties"/>
    <ds:schemaRef ds:uri="http://schemas.microsoft.com/office/infopath/2007/PartnerControls"/>
    <ds:schemaRef ds:uri="869f6d21-e2a1-4499-937e-7cd117887e17"/>
    <ds:schemaRef ds:uri="648d1b4a-c446-40a4-8600-633a74140010"/>
  </ds:schemaRefs>
</ds:datastoreItem>
</file>

<file path=customXml/itemProps2.xml><?xml version="1.0" encoding="utf-8"?>
<ds:datastoreItem xmlns:ds="http://schemas.openxmlformats.org/officeDocument/2006/customXml" ds:itemID="{D4BF132D-32F7-4CCA-B33B-6E360CFDB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7FA9BC-F617-4C0F-B3AD-DE4C59B262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12918-d314-4413-b5b7-584a54177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4969</Words>
  <Application>Microsoft Office PowerPoint</Application>
  <PresentationFormat>Předvádění na obrazovce (16:9)</PresentationFormat>
  <Paragraphs>582</Paragraphs>
  <Slides>59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Aptos</vt:lpstr>
      <vt:lpstr>Arial</vt:lpstr>
      <vt:lpstr>Calibri</vt:lpstr>
      <vt:lpstr>Nunito sans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Helena Marková</cp:lastModifiedBy>
  <cp:revision>106</cp:revision>
  <dcterms:created xsi:type="dcterms:W3CDTF">2016-07-06T15:42:34Z</dcterms:created>
  <dcterms:modified xsi:type="dcterms:W3CDTF">2025-03-14T06:03:17Z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0x0101007C9A9D91184F124BBC056FE70CE4DFA9</vt:lpwstr>
  </property>
</Properties>
</file>