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62" r:id="rId5"/>
    <p:sldId id="263" r:id="rId6"/>
    <p:sldId id="295" r:id="rId7"/>
    <p:sldId id="306" r:id="rId8"/>
    <p:sldId id="264" r:id="rId9"/>
    <p:sldId id="340" r:id="rId10"/>
    <p:sldId id="341" r:id="rId11"/>
    <p:sldId id="342" r:id="rId12"/>
    <p:sldId id="343" r:id="rId13"/>
    <p:sldId id="344" r:id="rId14"/>
    <p:sldId id="315" r:id="rId15"/>
    <p:sldId id="296" r:id="rId16"/>
    <p:sldId id="297" r:id="rId17"/>
    <p:sldId id="331" r:id="rId18"/>
    <p:sldId id="335" r:id="rId19"/>
    <p:sldId id="356" r:id="rId20"/>
    <p:sldId id="333" r:id="rId21"/>
    <p:sldId id="337" r:id="rId22"/>
    <p:sldId id="353" r:id="rId23"/>
    <p:sldId id="346" r:id="rId24"/>
    <p:sldId id="354" r:id="rId25"/>
    <p:sldId id="347" r:id="rId26"/>
    <p:sldId id="338" r:id="rId27"/>
    <p:sldId id="298" r:id="rId28"/>
    <p:sldId id="339" r:id="rId29"/>
    <p:sldId id="349" r:id="rId30"/>
    <p:sldId id="350" r:id="rId31"/>
    <p:sldId id="351" r:id="rId32"/>
    <p:sldId id="357" r:id="rId33"/>
    <p:sldId id="358" r:id="rId34"/>
    <p:sldId id="323" r:id="rId35"/>
    <p:sldId id="325" r:id="rId36"/>
    <p:sldId id="345" r:id="rId37"/>
    <p:sldId id="359" r:id="rId38"/>
    <p:sldId id="328" r:id="rId39"/>
    <p:sldId id="329" r:id="rId40"/>
    <p:sldId id="360" r:id="rId41"/>
    <p:sldId id="361" r:id="rId42"/>
    <p:sldId id="299" r:id="rId43"/>
    <p:sldId id="370" r:id="rId44"/>
    <p:sldId id="371" r:id="rId45"/>
    <p:sldId id="372" r:id="rId46"/>
    <p:sldId id="373" r:id="rId47"/>
    <p:sldId id="314" r:id="rId48"/>
    <p:sldId id="374" r:id="rId49"/>
    <p:sldId id="375" r:id="rId50"/>
    <p:sldId id="378" r:id="rId51"/>
    <p:sldId id="376" r:id="rId52"/>
    <p:sldId id="377" r:id="rId53"/>
    <p:sldId id="312" r:id="rId54"/>
    <p:sldId id="276" r:id="rId55"/>
    <p:sldId id="266" r:id="rId5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026" y="13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A0BBBFFE-63EE-4E17-8929-C87B9AEA08F6}"/>
    <pc:docChg chg="custSel delSld modSld sldOrd">
      <pc:chgData name="Helena" userId="8ac8855c-4e0e-44ec-b242-4f56ba3c791e" providerId="ADAL" clId="{A0BBBFFE-63EE-4E17-8929-C87B9AEA08F6}" dt="2025-04-03T14:57:29.034" v="440" actId="2696"/>
      <pc:docMkLst>
        <pc:docMk/>
      </pc:docMkLst>
      <pc:sldChg chg="modSp mod">
        <pc:chgData name="Helena" userId="8ac8855c-4e0e-44ec-b242-4f56ba3c791e" providerId="ADAL" clId="{A0BBBFFE-63EE-4E17-8929-C87B9AEA08F6}" dt="2025-04-03T14:26:20.007" v="118" actId="20577"/>
        <pc:sldMkLst>
          <pc:docMk/>
          <pc:sldMk cId="1338063626" sldId="262"/>
        </pc:sldMkLst>
        <pc:spChg chg="mod">
          <ac:chgData name="Helena" userId="8ac8855c-4e0e-44ec-b242-4f56ba3c791e" providerId="ADAL" clId="{A0BBBFFE-63EE-4E17-8929-C87B9AEA08F6}" dt="2025-04-03T14:26:20.007" v="118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modSp mod">
        <pc:chgData name="Helena" userId="8ac8855c-4e0e-44ec-b242-4f56ba3c791e" providerId="ADAL" clId="{A0BBBFFE-63EE-4E17-8929-C87B9AEA08F6}" dt="2025-04-03T14:36:23.895" v="379" actId="20577"/>
        <pc:sldMkLst>
          <pc:docMk/>
          <pc:sldMk cId="3381936972" sldId="263"/>
        </pc:sldMkLst>
        <pc:spChg chg="mod">
          <ac:chgData name="Helena" userId="8ac8855c-4e0e-44ec-b242-4f56ba3c791e" providerId="ADAL" clId="{A0BBBFFE-63EE-4E17-8929-C87B9AEA08F6}" dt="2025-04-03T14:36:23.895" v="379" actId="20577"/>
          <ac:spMkLst>
            <pc:docMk/>
            <pc:sldMk cId="3381936972" sldId="263"/>
            <ac:spMk id="14" creationId="{9F32186E-5A08-4375-B0BD-0C87E62A8DFA}"/>
          </ac:spMkLst>
        </pc:spChg>
      </pc:sldChg>
      <pc:sldChg chg="modSp mod">
        <pc:chgData name="Helena" userId="8ac8855c-4e0e-44ec-b242-4f56ba3c791e" providerId="ADAL" clId="{A0BBBFFE-63EE-4E17-8929-C87B9AEA08F6}" dt="2025-04-03T14:44:54.233" v="383" actId="5793"/>
        <pc:sldMkLst>
          <pc:docMk/>
          <pc:sldMk cId="664431202" sldId="295"/>
        </pc:sldMkLst>
        <pc:spChg chg="mod">
          <ac:chgData name="Helena" userId="8ac8855c-4e0e-44ec-b242-4f56ba3c791e" providerId="ADAL" clId="{A0BBBFFE-63EE-4E17-8929-C87B9AEA08F6}" dt="2025-04-03T14:44:54.233" v="383" actId="5793"/>
          <ac:spMkLst>
            <pc:docMk/>
            <pc:sldMk cId="664431202" sldId="295"/>
            <ac:spMk id="11" creationId="{B3E7D415-F789-40A2-B235-E95A0A59BE3C}"/>
          </ac:spMkLst>
        </pc:spChg>
      </pc:sldChg>
      <pc:sldChg chg="ord">
        <pc:chgData name="Helena" userId="8ac8855c-4e0e-44ec-b242-4f56ba3c791e" providerId="ADAL" clId="{A0BBBFFE-63EE-4E17-8929-C87B9AEA08F6}" dt="2025-04-03T14:48:04.353" v="387"/>
        <pc:sldMkLst>
          <pc:docMk/>
          <pc:sldMk cId="69242158" sldId="298"/>
        </pc:sldMkLst>
      </pc:sldChg>
      <pc:sldChg chg="modSp mod">
        <pc:chgData name="Helena" userId="8ac8855c-4e0e-44ec-b242-4f56ba3c791e" providerId="ADAL" clId="{A0BBBFFE-63EE-4E17-8929-C87B9AEA08F6}" dt="2025-04-03T14:51:50.700" v="437" actId="20577"/>
        <pc:sldMkLst>
          <pc:docMk/>
          <pc:sldMk cId="4212220342" sldId="299"/>
        </pc:sldMkLst>
        <pc:spChg chg="mod">
          <ac:chgData name="Helena" userId="8ac8855c-4e0e-44ec-b242-4f56ba3c791e" providerId="ADAL" clId="{A0BBBFFE-63EE-4E17-8929-C87B9AEA08F6}" dt="2025-04-03T14:51:50.700" v="437" actId="20577"/>
          <ac:spMkLst>
            <pc:docMk/>
            <pc:sldMk cId="4212220342" sldId="299"/>
            <ac:spMk id="11" creationId="{B3E7D415-F789-40A2-B235-E95A0A59BE3C}"/>
          </ac:spMkLst>
        </pc:spChg>
      </pc:sldChg>
      <pc:sldChg chg="del">
        <pc:chgData name="Helena" userId="8ac8855c-4e0e-44ec-b242-4f56ba3c791e" providerId="ADAL" clId="{A0BBBFFE-63EE-4E17-8929-C87B9AEA08F6}" dt="2025-04-03T14:48:54.871" v="390" actId="47"/>
        <pc:sldMkLst>
          <pc:docMk/>
          <pc:sldMk cId="3936661063" sldId="304"/>
        </pc:sldMkLst>
      </pc:sldChg>
      <pc:sldChg chg="del">
        <pc:chgData name="Helena" userId="8ac8855c-4e0e-44ec-b242-4f56ba3c791e" providerId="ADAL" clId="{A0BBBFFE-63EE-4E17-8929-C87B9AEA08F6}" dt="2025-04-03T14:57:29.034" v="440" actId="2696"/>
        <pc:sldMkLst>
          <pc:docMk/>
          <pc:sldMk cId="3947369053" sldId="305"/>
        </pc:sldMkLst>
      </pc:sldChg>
      <pc:sldChg chg="ord">
        <pc:chgData name="Helena" userId="8ac8855c-4e0e-44ec-b242-4f56ba3c791e" providerId="ADAL" clId="{A0BBBFFE-63EE-4E17-8929-C87B9AEA08F6}" dt="2025-04-03T14:48:40.241" v="389"/>
        <pc:sldMkLst>
          <pc:docMk/>
          <pc:sldMk cId="540300952" sldId="306"/>
        </pc:sldMkLst>
      </pc:sldChg>
      <pc:sldChg chg="del">
        <pc:chgData name="Helena" userId="8ac8855c-4e0e-44ec-b242-4f56ba3c791e" providerId="ADAL" clId="{A0BBBFFE-63EE-4E17-8929-C87B9AEA08F6}" dt="2025-04-03T14:52:01.127" v="438" actId="2696"/>
        <pc:sldMkLst>
          <pc:docMk/>
          <pc:sldMk cId="1591977687" sldId="309"/>
        </pc:sldMkLst>
      </pc:sldChg>
      <pc:sldChg chg="del">
        <pc:chgData name="Helena" userId="8ac8855c-4e0e-44ec-b242-4f56ba3c791e" providerId="ADAL" clId="{A0BBBFFE-63EE-4E17-8929-C87B9AEA08F6}" dt="2025-04-03T14:57:26.663" v="439" actId="2696"/>
        <pc:sldMkLst>
          <pc:docMk/>
          <pc:sldMk cId="1697963156" sldId="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91D9A-89CC-4F49-87BF-9B7A72DA42C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968FAA-1E55-47CE-AB65-DB35462AE759}">
      <dgm:prSet phldrT="[Text]"/>
      <dgm:spPr/>
      <dgm:t>
        <a:bodyPr/>
        <a:lstStyle/>
        <a:p>
          <a:r>
            <a:rPr lang="cs-CZ" dirty="0"/>
            <a:t>potenciál</a:t>
          </a:r>
        </a:p>
      </dgm:t>
    </dgm:pt>
    <dgm:pt modelId="{28F3FCD9-15E8-41C8-889C-0F01859EAC93}" type="parTrans" cxnId="{285BC67E-4986-4168-AD07-3C9389575C78}">
      <dgm:prSet/>
      <dgm:spPr/>
      <dgm:t>
        <a:bodyPr/>
        <a:lstStyle/>
        <a:p>
          <a:endParaRPr lang="cs-CZ"/>
        </a:p>
      </dgm:t>
    </dgm:pt>
    <dgm:pt modelId="{DC555B36-6F6E-4A11-A86F-331542056901}" type="sibTrans" cxnId="{285BC67E-4986-4168-AD07-3C9389575C78}">
      <dgm:prSet/>
      <dgm:spPr/>
      <dgm:t>
        <a:bodyPr/>
        <a:lstStyle/>
        <a:p>
          <a:endParaRPr lang="cs-CZ"/>
        </a:p>
      </dgm:t>
    </dgm:pt>
    <dgm:pt modelId="{179379E7-DBE8-4CCD-80F0-11A92B99A10D}">
      <dgm:prSet phldrT="[Text]"/>
      <dgm:spPr/>
      <dgm:t>
        <a:bodyPr/>
        <a:lstStyle/>
        <a:p>
          <a:r>
            <a:rPr lang="cs-CZ" dirty="0"/>
            <a:t>výkon</a:t>
          </a:r>
        </a:p>
      </dgm:t>
    </dgm:pt>
    <dgm:pt modelId="{96AB8426-13E9-495B-A12B-26A0D8249DDF}" type="parTrans" cxnId="{BB7652BD-361E-425F-90E7-78B3A25DDEE7}">
      <dgm:prSet/>
      <dgm:spPr/>
      <dgm:t>
        <a:bodyPr/>
        <a:lstStyle/>
        <a:p>
          <a:endParaRPr lang="cs-CZ"/>
        </a:p>
      </dgm:t>
    </dgm:pt>
    <dgm:pt modelId="{7B19CED7-F9D7-4BA6-A158-E9F4FDF9E316}" type="sibTrans" cxnId="{BB7652BD-361E-425F-90E7-78B3A25DDEE7}">
      <dgm:prSet/>
      <dgm:spPr/>
      <dgm:t>
        <a:bodyPr/>
        <a:lstStyle/>
        <a:p>
          <a:endParaRPr lang="cs-CZ"/>
        </a:p>
      </dgm:t>
    </dgm:pt>
    <dgm:pt modelId="{FCA23794-6FA9-424D-8F71-4AC2B4D33A6B}">
      <dgm:prSet phldrT="[Text]"/>
      <dgm:spPr/>
      <dgm:t>
        <a:bodyPr/>
        <a:lstStyle/>
        <a:p>
          <a:r>
            <a:rPr lang="cs-CZ" dirty="0"/>
            <a:t>chování</a:t>
          </a:r>
        </a:p>
      </dgm:t>
    </dgm:pt>
    <dgm:pt modelId="{7B8805A6-98F9-4ABA-AE75-62B41B7C6404}" type="parTrans" cxnId="{BB70E895-9E84-4258-93CA-BB5D23865606}">
      <dgm:prSet/>
      <dgm:spPr/>
      <dgm:t>
        <a:bodyPr/>
        <a:lstStyle/>
        <a:p>
          <a:endParaRPr lang="cs-CZ"/>
        </a:p>
      </dgm:t>
    </dgm:pt>
    <dgm:pt modelId="{ED114983-6319-45C2-B3E3-605FD3A264BD}" type="sibTrans" cxnId="{BB70E895-9E84-4258-93CA-BB5D23865606}">
      <dgm:prSet/>
      <dgm:spPr/>
      <dgm:t>
        <a:bodyPr/>
        <a:lstStyle/>
        <a:p>
          <a:endParaRPr lang="cs-CZ"/>
        </a:p>
      </dgm:t>
    </dgm:pt>
    <dgm:pt modelId="{A4F83A85-2385-493B-91BE-471A9CD0647E}" type="pres">
      <dgm:prSet presAssocID="{47F91D9A-89CC-4F49-87BF-9B7A72DA42C5}" presName="Name0" presStyleCnt="0">
        <dgm:presLayoutVars>
          <dgm:dir/>
          <dgm:resizeHandles val="exact"/>
        </dgm:presLayoutVars>
      </dgm:prSet>
      <dgm:spPr/>
    </dgm:pt>
    <dgm:pt modelId="{0279F54C-0E88-4CA2-BC63-6A5581328B61}" type="pres">
      <dgm:prSet presAssocID="{47F91D9A-89CC-4F49-87BF-9B7A72DA42C5}" presName="cycle" presStyleCnt="0"/>
      <dgm:spPr/>
    </dgm:pt>
    <dgm:pt modelId="{90E9E2BD-22A0-4DC4-86AC-868149152BBA}" type="pres">
      <dgm:prSet presAssocID="{CC968FAA-1E55-47CE-AB65-DB35462AE759}" presName="nodeFirstNode" presStyleLbl="node1" presStyleIdx="0" presStyleCnt="3">
        <dgm:presLayoutVars>
          <dgm:bulletEnabled val="1"/>
        </dgm:presLayoutVars>
      </dgm:prSet>
      <dgm:spPr/>
    </dgm:pt>
    <dgm:pt modelId="{09E88DC8-C39F-4F84-9C96-96FE3A903AFB}" type="pres">
      <dgm:prSet presAssocID="{DC555B36-6F6E-4A11-A86F-331542056901}" presName="sibTransFirstNode" presStyleLbl="bgShp" presStyleIdx="0" presStyleCnt="1"/>
      <dgm:spPr/>
    </dgm:pt>
    <dgm:pt modelId="{A9799E52-AF90-42F0-AF09-CF721A3B515C}" type="pres">
      <dgm:prSet presAssocID="{179379E7-DBE8-4CCD-80F0-11A92B99A10D}" presName="nodeFollowingNodes" presStyleLbl="node1" presStyleIdx="1" presStyleCnt="3">
        <dgm:presLayoutVars>
          <dgm:bulletEnabled val="1"/>
        </dgm:presLayoutVars>
      </dgm:prSet>
      <dgm:spPr/>
    </dgm:pt>
    <dgm:pt modelId="{26118732-5468-47EA-BAA9-817EFBFDB0C0}" type="pres">
      <dgm:prSet presAssocID="{FCA23794-6FA9-424D-8F71-4AC2B4D33A6B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7E7A0E0D-E85E-42A8-97F4-BE0A810570C7}" type="presOf" srcId="{DC555B36-6F6E-4A11-A86F-331542056901}" destId="{09E88DC8-C39F-4F84-9C96-96FE3A903AFB}" srcOrd="0" destOrd="0" presId="urn:microsoft.com/office/officeart/2005/8/layout/cycle3"/>
    <dgm:cxn modelId="{9A7E7717-748C-4E28-B9E2-267A12E13BBD}" type="presOf" srcId="{CC968FAA-1E55-47CE-AB65-DB35462AE759}" destId="{90E9E2BD-22A0-4DC4-86AC-868149152BBA}" srcOrd="0" destOrd="0" presId="urn:microsoft.com/office/officeart/2005/8/layout/cycle3"/>
    <dgm:cxn modelId="{285BC67E-4986-4168-AD07-3C9389575C78}" srcId="{47F91D9A-89CC-4F49-87BF-9B7A72DA42C5}" destId="{CC968FAA-1E55-47CE-AB65-DB35462AE759}" srcOrd="0" destOrd="0" parTransId="{28F3FCD9-15E8-41C8-889C-0F01859EAC93}" sibTransId="{DC555B36-6F6E-4A11-A86F-331542056901}"/>
    <dgm:cxn modelId="{BB70E895-9E84-4258-93CA-BB5D23865606}" srcId="{47F91D9A-89CC-4F49-87BF-9B7A72DA42C5}" destId="{FCA23794-6FA9-424D-8F71-4AC2B4D33A6B}" srcOrd="2" destOrd="0" parTransId="{7B8805A6-98F9-4ABA-AE75-62B41B7C6404}" sibTransId="{ED114983-6319-45C2-B3E3-605FD3A264BD}"/>
    <dgm:cxn modelId="{59827CAF-F6C5-4C5F-9BE4-3D4D87EDE2CB}" type="presOf" srcId="{47F91D9A-89CC-4F49-87BF-9B7A72DA42C5}" destId="{A4F83A85-2385-493B-91BE-471A9CD0647E}" srcOrd="0" destOrd="0" presId="urn:microsoft.com/office/officeart/2005/8/layout/cycle3"/>
    <dgm:cxn modelId="{BB7652BD-361E-425F-90E7-78B3A25DDEE7}" srcId="{47F91D9A-89CC-4F49-87BF-9B7A72DA42C5}" destId="{179379E7-DBE8-4CCD-80F0-11A92B99A10D}" srcOrd="1" destOrd="0" parTransId="{96AB8426-13E9-495B-A12B-26A0D8249DDF}" sibTransId="{7B19CED7-F9D7-4BA6-A158-E9F4FDF9E316}"/>
    <dgm:cxn modelId="{2771A9EC-65C2-4856-8920-DD9D1FA5CC98}" type="presOf" srcId="{FCA23794-6FA9-424D-8F71-4AC2B4D33A6B}" destId="{26118732-5468-47EA-BAA9-817EFBFDB0C0}" srcOrd="0" destOrd="0" presId="urn:microsoft.com/office/officeart/2005/8/layout/cycle3"/>
    <dgm:cxn modelId="{34DEA6F9-63B6-43D9-89B0-A8F0D64BCFC0}" type="presOf" srcId="{179379E7-DBE8-4CCD-80F0-11A92B99A10D}" destId="{A9799E52-AF90-42F0-AF09-CF721A3B515C}" srcOrd="0" destOrd="0" presId="urn:microsoft.com/office/officeart/2005/8/layout/cycle3"/>
    <dgm:cxn modelId="{9E0D9F9A-48DA-404E-B55F-76BF74CA866A}" type="presParOf" srcId="{A4F83A85-2385-493B-91BE-471A9CD0647E}" destId="{0279F54C-0E88-4CA2-BC63-6A5581328B61}" srcOrd="0" destOrd="0" presId="urn:microsoft.com/office/officeart/2005/8/layout/cycle3"/>
    <dgm:cxn modelId="{49EABC0A-E392-4479-8670-30C9755A4783}" type="presParOf" srcId="{0279F54C-0E88-4CA2-BC63-6A5581328B61}" destId="{90E9E2BD-22A0-4DC4-86AC-868149152BBA}" srcOrd="0" destOrd="0" presId="urn:microsoft.com/office/officeart/2005/8/layout/cycle3"/>
    <dgm:cxn modelId="{368574B4-3953-4760-B5AC-A2B5135ECA8A}" type="presParOf" srcId="{0279F54C-0E88-4CA2-BC63-6A5581328B61}" destId="{09E88DC8-C39F-4F84-9C96-96FE3A903AFB}" srcOrd="1" destOrd="0" presId="urn:microsoft.com/office/officeart/2005/8/layout/cycle3"/>
    <dgm:cxn modelId="{C0D501E6-AF66-447F-BD75-6FD82E7228C8}" type="presParOf" srcId="{0279F54C-0E88-4CA2-BC63-6A5581328B61}" destId="{A9799E52-AF90-42F0-AF09-CF721A3B515C}" srcOrd="2" destOrd="0" presId="urn:microsoft.com/office/officeart/2005/8/layout/cycle3"/>
    <dgm:cxn modelId="{C657DB5F-71FD-4C57-8D17-305263B9CB27}" type="presParOf" srcId="{0279F54C-0E88-4CA2-BC63-6A5581328B61}" destId="{26118732-5468-47EA-BAA9-817EFBFDB0C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A7E76-389A-4516-A3FE-8D5AA9C21C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EFBA01-9D0F-4AF9-85F6-642D4EEA65EA}">
      <dgm:prSet phldrT="[Text]"/>
      <dgm:spPr/>
      <dgm:t>
        <a:bodyPr/>
        <a:lstStyle/>
        <a:p>
          <a:r>
            <a:rPr lang="cs-CZ" dirty="0"/>
            <a:t>Příprava</a:t>
          </a:r>
        </a:p>
      </dgm:t>
    </dgm:pt>
    <dgm:pt modelId="{7D551104-FDCC-4289-B58C-07A12E059843}" type="parTrans" cxnId="{9279D787-A10B-4D80-A46A-581728511599}">
      <dgm:prSet/>
      <dgm:spPr/>
      <dgm:t>
        <a:bodyPr/>
        <a:lstStyle/>
        <a:p>
          <a:endParaRPr lang="cs-CZ"/>
        </a:p>
      </dgm:t>
    </dgm:pt>
    <dgm:pt modelId="{4CF040E0-67AE-4D07-B38D-FB81A06A8B8F}" type="sibTrans" cxnId="{9279D787-A10B-4D80-A46A-581728511599}">
      <dgm:prSet/>
      <dgm:spPr/>
      <dgm:t>
        <a:bodyPr/>
        <a:lstStyle/>
        <a:p>
          <a:endParaRPr lang="cs-CZ"/>
        </a:p>
      </dgm:t>
    </dgm:pt>
    <dgm:pt modelId="{85CF5150-D2D5-4703-B54A-D3B55A7B8F13}">
      <dgm:prSet phldrT="[Text]"/>
      <dgm:spPr/>
      <dgm:t>
        <a:bodyPr/>
        <a:lstStyle/>
        <a:p>
          <a:r>
            <a:rPr lang="cs-CZ" dirty="0"/>
            <a:t>příprava hodnocení</a:t>
          </a:r>
        </a:p>
      </dgm:t>
    </dgm:pt>
    <dgm:pt modelId="{19E5760A-7AF5-49FA-9CB1-66FFDB8E3C6D}" type="parTrans" cxnId="{99AEC9E1-C58B-48AC-8B33-1EC647D092D4}">
      <dgm:prSet/>
      <dgm:spPr/>
      <dgm:t>
        <a:bodyPr/>
        <a:lstStyle/>
        <a:p>
          <a:endParaRPr lang="cs-CZ"/>
        </a:p>
      </dgm:t>
    </dgm:pt>
    <dgm:pt modelId="{F6C12029-42C5-49C1-A96B-CB7D829BE187}" type="sibTrans" cxnId="{99AEC9E1-C58B-48AC-8B33-1EC647D092D4}">
      <dgm:prSet/>
      <dgm:spPr/>
      <dgm:t>
        <a:bodyPr/>
        <a:lstStyle/>
        <a:p>
          <a:endParaRPr lang="cs-CZ"/>
        </a:p>
      </dgm:t>
    </dgm:pt>
    <dgm:pt modelId="{896CC79E-A906-4C34-A994-7D81262CE101}">
      <dgm:prSet phldrT="[Text]"/>
      <dgm:spPr/>
      <dgm:t>
        <a:bodyPr/>
        <a:lstStyle/>
        <a:p>
          <a:r>
            <a:rPr lang="cs-CZ" dirty="0"/>
            <a:t>Vlastní hodnocení</a:t>
          </a:r>
        </a:p>
      </dgm:t>
    </dgm:pt>
    <dgm:pt modelId="{9122D61C-1ED3-4B0D-8936-52491E9B37C9}" type="parTrans" cxnId="{4CA4FB77-63A8-49A1-887C-2A897D519B09}">
      <dgm:prSet/>
      <dgm:spPr/>
      <dgm:t>
        <a:bodyPr/>
        <a:lstStyle/>
        <a:p>
          <a:endParaRPr lang="cs-CZ"/>
        </a:p>
      </dgm:t>
    </dgm:pt>
    <dgm:pt modelId="{6FB51BB3-AED4-40AD-A1DA-DDAFB376411C}" type="sibTrans" cxnId="{4CA4FB77-63A8-49A1-887C-2A897D519B09}">
      <dgm:prSet/>
      <dgm:spPr/>
      <dgm:t>
        <a:bodyPr/>
        <a:lstStyle/>
        <a:p>
          <a:endParaRPr lang="cs-CZ"/>
        </a:p>
      </dgm:t>
    </dgm:pt>
    <dgm:pt modelId="{03843A78-8349-4570-90D0-607BB3CB0896}">
      <dgm:prSet phldrT="[Text]"/>
      <dgm:spPr/>
      <dgm:t>
        <a:bodyPr/>
        <a:lstStyle/>
        <a:p>
          <a:r>
            <a:rPr lang="cs-CZ" dirty="0"/>
            <a:t>vhodný čas a místo</a:t>
          </a:r>
        </a:p>
      </dgm:t>
    </dgm:pt>
    <dgm:pt modelId="{E94A618B-C303-482A-904E-65B72F0C30A5}" type="parTrans" cxnId="{422B5190-8658-43CC-ADA1-FD12299451BA}">
      <dgm:prSet/>
      <dgm:spPr/>
      <dgm:t>
        <a:bodyPr/>
        <a:lstStyle/>
        <a:p>
          <a:endParaRPr lang="cs-CZ"/>
        </a:p>
      </dgm:t>
    </dgm:pt>
    <dgm:pt modelId="{5016E8B7-03C1-4E6D-8B10-85CC659C354B}" type="sibTrans" cxnId="{422B5190-8658-43CC-ADA1-FD12299451BA}">
      <dgm:prSet/>
      <dgm:spPr/>
      <dgm:t>
        <a:bodyPr/>
        <a:lstStyle/>
        <a:p>
          <a:endParaRPr lang="cs-CZ"/>
        </a:p>
      </dgm:t>
    </dgm:pt>
    <dgm:pt modelId="{38F5A71B-F045-4F6C-A5C9-FDA2C4DB3D50}">
      <dgm:prSet phldrT="[Text]"/>
      <dgm:spPr/>
      <dgm:t>
        <a:bodyPr/>
        <a:lstStyle/>
        <a:p>
          <a:r>
            <a:rPr lang="cs-CZ" dirty="0"/>
            <a:t>vazba na odměňování</a:t>
          </a:r>
        </a:p>
      </dgm:t>
    </dgm:pt>
    <dgm:pt modelId="{800490BF-B108-4594-BDA9-E459AA8AD07D}" type="parTrans" cxnId="{CB826321-5D68-49F1-ACB7-C3B86CC4CDD7}">
      <dgm:prSet/>
      <dgm:spPr/>
      <dgm:t>
        <a:bodyPr/>
        <a:lstStyle/>
        <a:p>
          <a:endParaRPr lang="cs-CZ"/>
        </a:p>
      </dgm:t>
    </dgm:pt>
    <dgm:pt modelId="{D54851BA-69D1-400B-BC9D-E4BEA3CB2E48}" type="sibTrans" cxnId="{CB826321-5D68-49F1-ACB7-C3B86CC4CDD7}">
      <dgm:prSet/>
      <dgm:spPr/>
      <dgm:t>
        <a:bodyPr/>
        <a:lstStyle/>
        <a:p>
          <a:endParaRPr lang="cs-CZ"/>
        </a:p>
      </dgm:t>
    </dgm:pt>
    <dgm:pt modelId="{C3A37B7F-1AD7-4E08-A472-ECE88DD1486E}">
      <dgm:prSet phldrT="[Text]"/>
      <dgm:spPr/>
      <dgm:t>
        <a:bodyPr/>
        <a:lstStyle/>
        <a:p>
          <a:r>
            <a:rPr lang="cs-CZ"/>
            <a:t>Výstupy</a:t>
          </a:r>
          <a:endParaRPr lang="cs-CZ" dirty="0"/>
        </a:p>
      </dgm:t>
    </dgm:pt>
    <dgm:pt modelId="{60214740-720E-4E63-9F78-E5273CF0A8BE}" type="parTrans" cxnId="{2159B933-7F43-4857-BC2D-EF647DD98920}">
      <dgm:prSet/>
      <dgm:spPr/>
      <dgm:t>
        <a:bodyPr/>
        <a:lstStyle/>
        <a:p>
          <a:endParaRPr lang="cs-CZ"/>
        </a:p>
      </dgm:t>
    </dgm:pt>
    <dgm:pt modelId="{9BCAFBF8-7F1B-4710-AED8-260D7F115055}" type="sibTrans" cxnId="{2159B933-7F43-4857-BC2D-EF647DD98920}">
      <dgm:prSet/>
      <dgm:spPr/>
      <dgm:t>
        <a:bodyPr/>
        <a:lstStyle/>
        <a:p>
          <a:endParaRPr lang="cs-CZ"/>
        </a:p>
      </dgm:t>
    </dgm:pt>
    <dgm:pt modelId="{CF845AE7-AB2D-4D9D-B7A1-D67449843F4B}">
      <dgm:prSet phldrT="[Text]"/>
      <dgm:spPr/>
      <dgm:t>
        <a:bodyPr/>
        <a:lstStyle/>
        <a:p>
          <a:r>
            <a:rPr lang="cs-CZ" dirty="0"/>
            <a:t>plánování vzdělávání</a:t>
          </a:r>
        </a:p>
      </dgm:t>
    </dgm:pt>
    <dgm:pt modelId="{EF4EED55-5A68-4CE4-A2F4-ED2A5081FA4C}" type="parTrans" cxnId="{69CCDF47-F6A6-4EC8-88ED-49C44C4D0B6F}">
      <dgm:prSet/>
      <dgm:spPr/>
      <dgm:t>
        <a:bodyPr/>
        <a:lstStyle/>
        <a:p>
          <a:endParaRPr lang="cs-CZ"/>
        </a:p>
      </dgm:t>
    </dgm:pt>
    <dgm:pt modelId="{7FD1BAD9-179A-4DBC-ADF2-A836F9DB6044}" type="sibTrans" cxnId="{69CCDF47-F6A6-4EC8-88ED-49C44C4D0B6F}">
      <dgm:prSet/>
      <dgm:spPr/>
      <dgm:t>
        <a:bodyPr/>
        <a:lstStyle/>
        <a:p>
          <a:endParaRPr lang="cs-CZ"/>
        </a:p>
      </dgm:t>
    </dgm:pt>
    <dgm:pt modelId="{D769EBB9-7772-4447-9B40-D7622BD74D37}">
      <dgm:prSet phldrT="[Text]"/>
      <dgm:spPr/>
      <dgm:t>
        <a:bodyPr/>
        <a:lstStyle/>
        <a:p>
          <a:r>
            <a:rPr lang="cs-CZ" dirty="0"/>
            <a:t>příprava hodnotitelů</a:t>
          </a:r>
        </a:p>
      </dgm:t>
    </dgm:pt>
    <dgm:pt modelId="{156D2B7B-0FF9-4454-AFAA-72B3E4501E33}" type="parTrans" cxnId="{D82938BC-960A-4563-B82B-638BA8E163ED}">
      <dgm:prSet/>
      <dgm:spPr/>
      <dgm:t>
        <a:bodyPr/>
        <a:lstStyle/>
        <a:p>
          <a:endParaRPr lang="cs-CZ"/>
        </a:p>
      </dgm:t>
    </dgm:pt>
    <dgm:pt modelId="{F3598BAC-2AB8-4B8D-8906-41B084FEFD90}" type="sibTrans" cxnId="{D82938BC-960A-4563-B82B-638BA8E163ED}">
      <dgm:prSet/>
      <dgm:spPr/>
      <dgm:t>
        <a:bodyPr/>
        <a:lstStyle/>
        <a:p>
          <a:endParaRPr lang="cs-CZ"/>
        </a:p>
      </dgm:t>
    </dgm:pt>
    <dgm:pt modelId="{BE7FC613-C75E-4E47-9438-D9946D3676AE}">
      <dgm:prSet phldrT="[Text]"/>
      <dgm:spPr/>
      <dgm:t>
        <a:bodyPr/>
        <a:lstStyle/>
        <a:p>
          <a:r>
            <a:rPr lang="cs-CZ" dirty="0"/>
            <a:t>příprava hodnocených</a:t>
          </a:r>
        </a:p>
      </dgm:t>
    </dgm:pt>
    <dgm:pt modelId="{2B96C1C6-EEA6-4B6D-B85A-9AEB4E49C4A8}" type="parTrans" cxnId="{B9454832-30FC-4B7E-BBE9-BBAD1A28D302}">
      <dgm:prSet/>
      <dgm:spPr/>
      <dgm:t>
        <a:bodyPr/>
        <a:lstStyle/>
        <a:p>
          <a:endParaRPr lang="cs-CZ"/>
        </a:p>
      </dgm:t>
    </dgm:pt>
    <dgm:pt modelId="{ADDEE4A0-24C3-4BDE-893B-FFFF43964229}" type="sibTrans" cxnId="{B9454832-30FC-4B7E-BBE9-BBAD1A28D302}">
      <dgm:prSet/>
      <dgm:spPr/>
      <dgm:t>
        <a:bodyPr/>
        <a:lstStyle/>
        <a:p>
          <a:endParaRPr lang="cs-CZ"/>
        </a:p>
      </dgm:t>
    </dgm:pt>
    <dgm:pt modelId="{DD8289FE-7445-4793-B542-3D804CBE16C3}">
      <dgm:prSet phldrT="[Text]"/>
      <dgm:spPr/>
      <dgm:t>
        <a:bodyPr/>
        <a:lstStyle/>
        <a:p>
          <a:r>
            <a:rPr lang="cs-CZ" dirty="0"/>
            <a:t>sebehodnocení</a:t>
          </a:r>
        </a:p>
      </dgm:t>
    </dgm:pt>
    <dgm:pt modelId="{37C656E7-FE85-4F1D-80F2-03D1D75403A9}" type="parTrans" cxnId="{9E6FC921-2BBD-4753-A7BE-02FE389110E1}">
      <dgm:prSet/>
      <dgm:spPr/>
      <dgm:t>
        <a:bodyPr/>
        <a:lstStyle/>
        <a:p>
          <a:endParaRPr lang="cs-CZ"/>
        </a:p>
      </dgm:t>
    </dgm:pt>
    <dgm:pt modelId="{53933198-E806-4DF5-A5DD-EAB9DA6553CA}" type="sibTrans" cxnId="{9E6FC921-2BBD-4753-A7BE-02FE389110E1}">
      <dgm:prSet/>
      <dgm:spPr/>
      <dgm:t>
        <a:bodyPr/>
        <a:lstStyle/>
        <a:p>
          <a:endParaRPr lang="cs-CZ"/>
        </a:p>
      </dgm:t>
    </dgm:pt>
    <dgm:pt modelId="{88F1C839-2E70-4964-9B08-25F4EA047A44}">
      <dgm:prSet phldrT="[Text]"/>
      <dgm:spPr/>
      <dgm:t>
        <a:bodyPr/>
        <a:lstStyle/>
        <a:p>
          <a:r>
            <a:rPr lang="cs-CZ" dirty="0"/>
            <a:t>hodnocení nadřízeného </a:t>
          </a:r>
        </a:p>
      </dgm:t>
    </dgm:pt>
    <dgm:pt modelId="{0BCE1C24-5400-45A0-8084-3B9172C98A78}" type="parTrans" cxnId="{451C81E8-5703-4F2D-B28D-7B3F722F0E04}">
      <dgm:prSet/>
      <dgm:spPr/>
      <dgm:t>
        <a:bodyPr/>
        <a:lstStyle/>
        <a:p>
          <a:endParaRPr lang="cs-CZ"/>
        </a:p>
      </dgm:t>
    </dgm:pt>
    <dgm:pt modelId="{2E36F093-0987-4678-99E7-C8D9AD4C9B30}" type="sibTrans" cxnId="{451C81E8-5703-4F2D-B28D-7B3F722F0E04}">
      <dgm:prSet/>
      <dgm:spPr/>
      <dgm:t>
        <a:bodyPr/>
        <a:lstStyle/>
        <a:p>
          <a:endParaRPr lang="cs-CZ"/>
        </a:p>
      </dgm:t>
    </dgm:pt>
    <dgm:pt modelId="{F54F4E92-0138-436F-81C2-A68091191DF3}">
      <dgm:prSet phldrT="[Text]"/>
      <dgm:spPr/>
      <dgm:t>
        <a:bodyPr/>
        <a:lstStyle/>
        <a:p>
          <a:r>
            <a:rPr lang="cs-CZ" dirty="0"/>
            <a:t>návrh rozvoje, vzdělávání, kariéry</a:t>
          </a:r>
        </a:p>
      </dgm:t>
    </dgm:pt>
    <dgm:pt modelId="{E89E12AF-6939-4B17-BDD5-EABD9A8432B2}" type="parTrans" cxnId="{B76499F2-6D10-45B2-A027-DBC8B4B8B745}">
      <dgm:prSet/>
      <dgm:spPr/>
      <dgm:t>
        <a:bodyPr/>
        <a:lstStyle/>
        <a:p>
          <a:endParaRPr lang="cs-CZ"/>
        </a:p>
      </dgm:t>
    </dgm:pt>
    <dgm:pt modelId="{7F23FB88-5CC2-406D-ACCA-1445B17DD19A}" type="sibTrans" cxnId="{B76499F2-6D10-45B2-A027-DBC8B4B8B745}">
      <dgm:prSet/>
      <dgm:spPr/>
      <dgm:t>
        <a:bodyPr/>
        <a:lstStyle/>
        <a:p>
          <a:endParaRPr lang="cs-CZ"/>
        </a:p>
      </dgm:t>
    </dgm:pt>
    <dgm:pt modelId="{0C1D81E8-91F8-4E14-BA7B-0EB3550FD074}">
      <dgm:prSet phldrT="[Text]"/>
      <dgm:spPr/>
      <dgm:t>
        <a:bodyPr/>
        <a:lstStyle/>
        <a:p>
          <a:r>
            <a:rPr lang="cs-CZ" dirty="0"/>
            <a:t>nastavení cílů pro další období</a:t>
          </a:r>
        </a:p>
      </dgm:t>
    </dgm:pt>
    <dgm:pt modelId="{CB963B13-3E79-4E15-9EC3-3D121B435865}" type="parTrans" cxnId="{98618A39-E880-44AD-AEF7-B518D159E297}">
      <dgm:prSet/>
      <dgm:spPr/>
      <dgm:t>
        <a:bodyPr/>
        <a:lstStyle/>
        <a:p>
          <a:endParaRPr lang="cs-CZ"/>
        </a:p>
      </dgm:t>
    </dgm:pt>
    <dgm:pt modelId="{C6E72F2D-407A-4D87-846E-0F5A457BF348}" type="sibTrans" cxnId="{98618A39-E880-44AD-AEF7-B518D159E297}">
      <dgm:prSet/>
      <dgm:spPr/>
      <dgm:t>
        <a:bodyPr/>
        <a:lstStyle/>
        <a:p>
          <a:endParaRPr lang="cs-CZ"/>
        </a:p>
      </dgm:t>
    </dgm:pt>
    <dgm:pt modelId="{4E73918E-B10B-4D83-AC1A-535AD1746B5E}">
      <dgm:prSet phldrT="[Text]"/>
      <dgm:spPr/>
      <dgm:t>
        <a:bodyPr/>
        <a:lstStyle/>
        <a:p>
          <a:r>
            <a:rPr lang="cs-CZ" dirty="0"/>
            <a:t>kariérní posun</a:t>
          </a:r>
        </a:p>
      </dgm:t>
    </dgm:pt>
    <dgm:pt modelId="{3B473DBD-A8A8-4FBF-9241-2497625D9991}" type="parTrans" cxnId="{5D63F483-4822-43D4-8F6B-4C132A39FC4C}">
      <dgm:prSet/>
      <dgm:spPr/>
      <dgm:t>
        <a:bodyPr/>
        <a:lstStyle/>
        <a:p>
          <a:endParaRPr lang="cs-CZ"/>
        </a:p>
      </dgm:t>
    </dgm:pt>
    <dgm:pt modelId="{52217F94-AFE3-4FA9-B4F8-2F40C6FA22E7}" type="sibTrans" cxnId="{5D63F483-4822-43D4-8F6B-4C132A39FC4C}">
      <dgm:prSet/>
      <dgm:spPr/>
      <dgm:t>
        <a:bodyPr/>
        <a:lstStyle/>
        <a:p>
          <a:endParaRPr lang="cs-CZ"/>
        </a:p>
      </dgm:t>
    </dgm:pt>
    <dgm:pt modelId="{9E5739FC-A657-4499-B70A-DF78C1880C30}">
      <dgm:prSet phldrT="[Text]"/>
      <dgm:spPr/>
      <dgm:t>
        <a:bodyPr/>
        <a:lstStyle/>
        <a:p>
          <a:r>
            <a:rPr lang="cs-CZ" dirty="0"/>
            <a:t>úprava odměňování</a:t>
          </a:r>
        </a:p>
      </dgm:t>
    </dgm:pt>
    <dgm:pt modelId="{9D3FDBD6-E909-494D-A1B7-E3404D73E153}" type="parTrans" cxnId="{A1BCDE93-56F0-4ED2-8EAC-3F6CF3012150}">
      <dgm:prSet/>
      <dgm:spPr/>
      <dgm:t>
        <a:bodyPr/>
        <a:lstStyle/>
        <a:p>
          <a:endParaRPr lang="cs-CZ"/>
        </a:p>
      </dgm:t>
    </dgm:pt>
    <dgm:pt modelId="{EEEB2289-103A-45BE-9659-D733D4AF4731}" type="sibTrans" cxnId="{A1BCDE93-56F0-4ED2-8EAC-3F6CF3012150}">
      <dgm:prSet/>
      <dgm:spPr/>
      <dgm:t>
        <a:bodyPr/>
        <a:lstStyle/>
        <a:p>
          <a:endParaRPr lang="cs-CZ"/>
        </a:p>
      </dgm:t>
    </dgm:pt>
    <dgm:pt modelId="{7AB77EF0-060A-4195-B35C-6F10F55E70F5}" type="pres">
      <dgm:prSet presAssocID="{172A7E76-389A-4516-A3FE-8D5AA9C21C89}" presName="linearFlow" presStyleCnt="0">
        <dgm:presLayoutVars>
          <dgm:dir/>
          <dgm:animLvl val="lvl"/>
          <dgm:resizeHandles val="exact"/>
        </dgm:presLayoutVars>
      </dgm:prSet>
      <dgm:spPr/>
    </dgm:pt>
    <dgm:pt modelId="{2B53D30D-C883-4B4A-8D13-71C45E486E3F}" type="pres">
      <dgm:prSet presAssocID="{2DEFBA01-9D0F-4AF9-85F6-642D4EEA65EA}" presName="composite" presStyleCnt="0"/>
      <dgm:spPr/>
    </dgm:pt>
    <dgm:pt modelId="{D0E28955-6424-4488-99F9-28A8D27DE907}" type="pres">
      <dgm:prSet presAssocID="{2DEFBA01-9D0F-4AF9-85F6-642D4EEA65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9A53734-24EF-4B49-BD46-E2C356EB7AFB}" type="pres">
      <dgm:prSet presAssocID="{2DEFBA01-9D0F-4AF9-85F6-642D4EEA65EA}" presName="descendantText" presStyleLbl="alignAcc1" presStyleIdx="0" presStyleCnt="3">
        <dgm:presLayoutVars>
          <dgm:bulletEnabled val="1"/>
        </dgm:presLayoutVars>
      </dgm:prSet>
      <dgm:spPr/>
    </dgm:pt>
    <dgm:pt modelId="{BDFA69A2-6732-464F-9B98-3ECB0A8CEFD8}" type="pres">
      <dgm:prSet presAssocID="{4CF040E0-67AE-4D07-B38D-FB81A06A8B8F}" presName="sp" presStyleCnt="0"/>
      <dgm:spPr/>
    </dgm:pt>
    <dgm:pt modelId="{7F7B0D62-1C9E-4F34-8049-1D6187AE974D}" type="pres">
      <dgm:prSet presAssocID="{896CC79E-A906-4C34-A994-7D81262CE101}" presName="composite" presStyleCnt="0"/>
      <dgm:spPr/>
    </dgm:pt>
    <dgm:pt modelId="{0B073515-83C2-418F-AE2F-8826D64520B2}" type="pres">
      <dgm:prSet presAssocID="{896CC79E-A906-4C34-A994-7D81262CE1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ACFD9A-66C8-4741-A189-804A24AFE0F5}" type="pres">
      <dgm:prSet presAssocID="{896CC79E-A906-4C34-A994-7D81262CE101}" presName="descendantText" presStyleLbl="alignAcc1" presStyleIdx="1" presStyleCnt="3" custScaleY="161564">
        <dgm:presLayoutVars>
          <dgm:bulletEnabled val="1"/>
        </dgm:presLayoutVars>
      </dgm:prSet>
      <dgm:spPr/>
    </dgm:pt>
    <dgm:pt modelId="{C3FD7146-B06C-4C69-8784-DD4EF772AE0C}" type="pres">
      <dgm:prSet presAssocID="{6FB51BB3-AED4-40AD-A1DA-DDAFB376411C}" presName="sp" presStyleCnt="0"/>
      <dgm:spPr/>
    </dgm:pt>
    <dgm:pt modelId="{97FF9F91-D091-450D-95EC-41CB40364F7F}" type="pres">
      <dgm:prSet presAssocID="{C3A37B7F-1AD7-4E08-A472-ECE88DD1486E}" presName="composite" presStyleCnt="0"/>
      <dgm:spPr/>
    </dgm:pt>
    <dgm:pt modelId="{3FF3A4BB-A235-4503-9E74-C386D2E6A180}" type="pres">
      <dgm:prSet presAssocID="{C3A37B7F-1AD7-4E08-A472-ECE88DD1486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0B7143C-171A-4856-9D9E-5D8492EF5955}" type="pres">
      <dgm:prSet presAssocID="{C3A37B7F-1AD7-4E08-A472-ECE88DD1486E}" presName="descendantText" presStyleLbl="alignAcc1" presStyleIdx="2" presStyleCnt="3" custScaleY="75187">
        <dgm:presLayoutVars>
          <dgm:bulletEnabled val="1"/>
        </dgm:presLayoutVars>
      </dgm:prSet>
      <dgm:spPr/>
    </dgm:pt>
  </dgm:ptLst>
  <dgm:cxnLst>
    <dgm:cxn modelId="{CDF26601-0D30-4D19-8E29-3A19E4462F13}" type="presOf" srcId="{2DEFBA01-9D0F-4AF9-85F6-642D4EEA65EA}" destId="{D0E28955-6424-4488-99F9-28A8D27DE907}" srcOrd="0" destOrd="0" presId="urn:microsoft.com/office/officeart/2005/8/layout/chevron2"/>
    <dgm:cxn modelId="{9FE6FA07-6C9A-42EA-B983-369C07FC079B}" type="presOf" srcId="{CF845AE7-AB2D-4D9D-B7A1-D67449843F4B}" destId="{C0B7143C-171A-4856-9D9E-5D8492EF5955}" srcOrd="0" destOrd="0" presId="urn:microsoft.com/office/officeart/2005/8/layout/chevron2"/>
    <dgm:cxn modelId="{44EC5D0B-2EC6-462D-B0D5-9C36C2E0FFA3}" type="presOf" srcId="{03843A78-8349-4570-90D0-607BB3CB0896}" destId="{83ACFD9A-66C8-4741-A189-804A24AFE0F5}" srcOrd="0" destOrd="0" presId="urn:microsoft.com/office/officeart/2005/8/layout/chevron2"/>
    <dgm:cxn modelId="{CB826321-5D68-49F1-ACB7-C3B86CC4CDD7}" srcId="{896CC79E-A906-4C34-A994-7D81262CE101}" destId="{38F5A71B-F045-4F6C-A5C9-FDA2C4DB3D50}" srcOrd="4" destOrd="0" parTransId="{800490BF-B108-4594-BDA9-E459AA8AD07D}" sibTransId="{D54851BA-69D1-400B-BC9D-E4BEA3CB2E48}"/>
    <dgm:cxn modelId="{9E6FC921-2BBD-4753-A7BE-02FE389110E1}" srcId="{896CC79E-A906-4C34-A994-7D81262CE101}" destId="{DD8289FE-7445-4793-B542-3D804CBE16C3}" srcOrd="1" destOrd="0" parTransId="{37C656E7-FE85-4F1D-80F2-03D1D75403A9}" sibTransId="{53933198-E806-4DF5-A5DD-EAB9DA6553CA}"/>
    <dgm:cxn modelId="{B9454832-30FC-4B7E-BBE9-BBAD1A28D302}" srcId="{2DEFBA01-9D0F-4AF9-85F6-642D4EEA65EA}" destId="{BE7FC613-C75E-4E47-9438-D9946D3676AE}" srcOrd="2" destOrd="0" parTransId="{2B96C1C6-EEA6-4B6D-B85A-9AEB4E49C4A8}" sibTransId="{ADDEE4A0-24C3-4BDE-893B-FFFF43964229}"/>
    <dgm:cxn modelId="{2159B933-7F43-4857-BC2D-EF647DD98920}" srcId="{172A7E76-389A-4516-A3FE-8D5AA9C21C89}" destId="{C3A37B7F-1AD7-4E08-A472-ECE88DD1486E}" srcOrd="2" destOrd="0" parTransId="{60214740-720E-4E63-9F78-E5273CF0A8BE}" sibTransId="{9BCAFBF8-7F1B-4710-AED8-260D7F115055}"/>
    <dgm:cxn modelId="{98618A39-E880-44AD-AEF7-B518D159E297}" srcId="{896CC79E-A906-4C34-A994-7D81262CE101}" destId="{0C1D81E8-91F8-4E14-BA7B-0EB3550FD074}" srcOrd="5" destOrd="0" parTransId="{CB963B13-3E79-4E15-9EC3-3D121B435865}" sibTransId="{C6E72F2D-407A-4D87-846E-0F5A457BF348}"/>
    <dgm:cxn modelId="{69CCDF47-F6A6-4EC8-88ED-49C44C4D0B6F}" srcId="{C3A37B7F-1AD7-4E08-A472-ECE88DD1486E}" destId="{CF845AE7-AB2D-4D9D-B7A1-D67449843F4B}" srcOrd="0" destOrd="0" parTransId="{EF4EED55-5A68-4CE4-A2F4-ED2A5081FA4C}" sibTransId="{7FD1BAD9-179A-4DBC-ADF2-A836F9DB6044}"/>
    <dgm:cxn modelId="{4CCB724C-2820-4508-9DF1-3E4B334D3367}" type="presOf" srcId="{0C1D81E8-91F8-4E14-BA7B-0EB3550FD074}" destId="{83ACFD9A-66C8-4741-A189-804A24AFE0F5}" srcOrd="0" destOrd="5" presId="urn:microsoft.com/office/officeart/2005/8/layout/chevron2"/>
    <dgm:cxn modelId="{4CA4FB77-63A8-49A1-887C-2A897D519B09}" srcId="{172A7E76-389A-4516-A3FE-8D5AA9C21C89}" destId="{896CC79E-A906-4C34-A994-7D81262CE101}" srcOrd="1" destOrd="0" parTransId="{9122D61C-1ED3-4B0D-8936-52491E9B37C9}" sibTransId="{6FB51BB3-AED4-40AD-A1DA-DDAFB376411C}"/>
    <dgm:cxn modelId="{B556467B-FFF3-4DB4-A409-2AD4389019A2}" type="presOf" srcId="{88F1C839-2E70-4964-9B08-25F4EA047A44}" destId="{83ACFD9A-66C8-4741-A189-804A24AFE0F5}" srcOrd="0" destOrd="2" presId="urn:microsoft.com/office/officeart/2005/8/layout/chevron2"/>
    <dgm:cxn modelId="{5D63F483-4822-43D4-8F6B-4C132A39FC4C}" srcId="{C3A37B7F-1AD7-4E08-A472-ECE88DD1486E}" destId="{4E73918E-B10B-4D83-AC1A-535AD1746B5E}" srcOrd="1" destOrd="0" parTransId="{3B473DBD-A8A8-4FBF-9241-2497625D9991}" sibTransId="{52217F94-AFE3-4FA9-B4F8-2F40C6FA22E7}"/>
    <dgm:cxn modelId="{9279D787-A10B-4D80-A46A-581728511599}" srcId="{172A7E76-389A-4516-A3FE-8D5AA9C21C89}" destId="{2DEFBA01-9D0F-4AF9-85F6-642D4EEA65EA}" srcOrd="0" destOrd="0" parTransId="{7D551104-FDCC-4289-B58C-07A12E059843}" sibTransId="{4CF040E0-67AE-4D07-B38D-FB81A06A8B8F}"/>
    <dgm:cxn modelId="{422B5190-8658-43CC-ADA1-FD12299451BA}" srcId="{896CC79E-A906-4C34-A994-7D81262CE101}" destId="{03843A78-8349-4570-90D0-607BB3CB0896}" srcOrd="0" destOrd="0" parTransId="{E94A618B-C303-482A-904E-65B72F0C30A5}" sibTransId="{5016E8B7-03C1-4E6D-8B10-85CC659C354B}"/>
    <dgm:cxn modelId="{D6C2DF92-4F4C-49F4-9A15-E9B64A4C26EB}" type="presOf" srcId="{BE7FC613-C75E-4E47-9438-D9946D3676AE}" destId="{69A53734-24EF-4B49-BD46-E2C356EB7AFB}" srcOrd="0" destOrd="2" presId="urn:microsoft.com/office/officeart/2005/8/layout/chevron2"/>
    <dgm:cxn modelId="{A1BCDE93-56F0-4ED2-8EAC-3F6CF3012150}" srcId="{C3A37B7F-1AD7-4E08-A472-ECE88DD1486E}" destId="{9E5739FC-A657-4499-B70A-DF78C1880C30}" srcOrd="2" destOrd="0" parTransId="{9D3FDBD6-E909-494D-A1B7-E3404D73E153}" sibTransId="{EEEB2289-103A-45BE-9659-D733D4AF4731}"/>
    <dgm:cxn modelId="{18B265A4-41A0-4A73-8EE9-8E17A7DB19CA}" type="presOf" srcId="{D769EBB9-7772-4447-9B40-D7622BD74D37}" destId="{69A53734-24EF-4B49-BD46-E2C356EB7AFB}" srcOrd="0" destOrd="1" presId="urn:microsoft.com/office/officeart/2005/8/layout/chevron2"/>
    <dgm:cxn modelId="{4BBAC0A6-2B7A-40D6-AE2D-0640006C9A5F}" type="presOf" srcId="{896CC79E-A906-4C34-A994-7D81262CE101}" destId="{0B073515-83C2-418F-AE2F-8826D64520B2}" srcOrd="0" destOrd="0" presId="urn:microsoft.com/office/officeart/2005/8/layout/chevron2"/>
    <dgm:cxn modelId="{258E7CAC-7C86-432A-9076-59BC4E9C4C5C}" type="presOf" srcId="{4E73918E-B10B-4D83-AC1A-535AD1746B5E}" destId="{C0B7143C-171A-4856-9D9E-5D8492EF5955}" srcOrd="0" destOrd="1" presId="urn:microsoft.com/office/officeart/2005/8/layout/chevron2"/>
    <dgm:cxn modelId="{7E7632B2-9160-4EBB-AF7E-B801E369FA98}" type="presOf" srcId="{9E5739FC-A657-4499-B70A-DF78C1880C30}" destId="{C0B7143C-171A-4856-9D9E-5D8492EF5955}" srcOrd="0" destOrd="2" presId="urn:microsoft.com/office/officeart/2005/8/layout/chevron2"/>
    <dgm:cxn modelId="{D82938BC-960A-4563-B82B-638BA8E163ED}" srcId="{2DEFBA01-9D0F-4AF9-85F6-642D4EEA65EA}" destId="{D769EBB9-7772-4447-9B40-D7622BD74D37}" srcOrd="1" destOrd="0" parTransId="{156D2B7B-0FF9-4454-AFAA-72B3E4501E33}" sibTransId="{F3598BAC-2AB8-4B8D-8906-41B084FEFD90}"/>
    <dgm:cxn modelId="{8FA6F7C7-2216-44DC-A0CC-3974378A3788}" type="presOf" srcId="{38F5A71B-F045-4F6C-A5C9-FDA2C4DB3D50}" destId="{83ACFD9A-66C8-4741-A189-804A24AFE0F5}" srcOrd="0" destOrd="4" presId="urn:microsoft.com/office/officeart/2005/8/layout/chevron2"/>
    <dgm:cxn modelId="{A46B6ACA-7A15-448D-814B-CD304576FD67}" type="presOf" srcId="{F54F4E92-0138-436F-81C2-A68091191DF3}" destId="{83ACFD9A-66C8-4741-A189-804A24AFE0F5}" srcOrd="0" destOrd="3" presId="urn:microsoft.com/office/officeart/2005/8/layout/chevron2"/>
    <dgm:cxn modelId="{3619DCE0-38A4-4A07-A251-FE94C6BBE60D}" type="presOf" srcId="{85CF5150-D2D5-4703-B54A-D3B55A7B8F13}" destId="{69A53734-24EF-4B49-BD46-E2C356EB7AFB}" srcOrd="0" destOrd="0" presId="urn:microsoft.com/office/officeart/2005/8/layout/chevron2"/>
    <dgm:cxn modelId="{516F45E1-FFF6-434A-A67D-F78282656809}" type="presOf" srcId="{DD8289FE-7445-4793-B542-3D804CBE16C3}" destId="{83ACFD9A-66C8-4741-A189-804A24AFE0F5}" srcOrd="0" destOrd="1" presId="urn:microsoft.com/office/officeart/2005/8/layout/chevron2"/>
    <dgm:cxn modelId="{99AEC9E1-C58B-48AC-8B33-1EC647D092D4}" srcId="{2DEFBA01-9D0F-4AF9-85F6-642D4EEA65EA}" destId="{85CF5150-D2D5-4703-B54A-D3B55A7B8F13}" srcOrd="0" destOrd="0" parTransId="{19E5760A-7AF5-49FA-9CB1-66FFDB8E3C6D}" sibTransId="{F6C12029-42C5-49C1-A96B-CB7D829BE187}"/>
    <dgm:cxn modelId="{451C81E8-5703-4F2D-B28D-7B3F722F0E04}" srcId="{896CC79E-A906-4C34-A994-7D81262CE101}" destId="{88F1C839-2E70-4964-9B08-25F4EA047A44}" srcOrd="2" destOrd="0" parTransId="{0BCE1C24-5400-45A0-8084-3B9172C98A78}" sibTransId="{2E36F093-0987-4678-99E7-C8D9AD4C9B30}"/>
    <dgm:cxn modelId="{C51D0CEC-D69F-4294-8F59-C34F7D96EC4C}" type="presOf" srcId="{172A7E76-389A-4516-A3FE-8D5AA9C21C89}" destId="{7AB77EF0-060A-4195-B35C-6F10F55E70F5}" srcOrd="0" destOrd="0" presId="urn:microsoft.com/office/officeart/2005/8/layout/chevron2"/>
    <dgm:cxn modelId="{B76499F2-6D10-45B2-A027-DBC8B4B8B745}" srcId="{896CC79E-A906-4C34-A994-7D81262CE101}" destId="{F54F4E92-0138-436F-81C2-A68091191DF3}" srcOrd="3" destOrd="0" parTransId="{E89E12AF-6939-4B17-BDD5-EABD9A8432B2}" sibTransId="{7F23FB88-5CC2-406D-ACCA-1445B17DD19A}"/>
    <dgm:cxn modelId="{D9E304FF-6D2C-4893-9DB4-55157313B90B}" type="presOf" srcId="{C3A37B7F-1AD7-4E08-A472-ECE88DD1486E}" destId="{3FF3A4BB-A235-4503-9E74-C386D2E6A180}" srcOrd="0" destOrd="0" presId="urn:microsoft.com/office/officeart/2005/8/layout/chevron2"/>
    <dgm:cxn modelId="{DE8D85D3-BAC7-458F-8276-A34C64D70BCD}" type="presParOf" srcId="{7AB77EF0-060A-4195-B35C-6F10F55E70F5}" destId="{2B53D30D-C883-4B4A-8D13-71C45E486E3F}" srcOrd="0" destOrd="0" presId="urn:microsoft.com/office/officeart/2005/8/layout/chevron2"/>
    <dgm:cxn modelId="{01BA72F3-AE37-460D-8505-78E2CFCAA581}" type="presParOf" srcId="{2B53D30D-C883-4B4A-8D13-71C45E486E3F}" destId="{D0E28955-6424-4488-99F9-28A8D27DE907}" srcOrd="0" destOrd="0" presId="urn:microsoft.com/office/officeart/2005/8/layout/chevron2"/>
    <dgm:cxn modelId="{90535115-9389-4491-8626-52A218C3DB75}" type="presParOf" srcId="{2B53D30D-C883-4B4A-8D13-71C45E486E3F}" destId="{69A53734-24EF-4B49-BD46-E2C356EB7AFB}" srcOrd="1" destOrd="0" presId="urn:microsoft.com/office/officeart/2005/8/layout/chevron2"/>
    <dgm:cxn modelId="{FD87F046-F8DB-4785-985C-9030FE79335C}" type="presParOf" srcId="{7AB77EF0-060A-4195-B35C-6F10F55E70F5}" destId="{BDFA69A2-6732-464F-9B98-3ECB0A8CEFD8}" srcOrd="1" destOrd="0" presId="urn:microsoft.com/office/officeart/2005/8/layout/chevron2"/>
    <dgm:cxn modelId="{A1D21641-0FCC-40DA-BC0C-268D85E534FA}" type="presParOf" srcId="{7AB77EF0-060A-4195-B35C-6F10F55E70F5}" destId="{7F7B0D62-1C9E-4F34-8049-1D6187AE974D}" srcOrd="2" destOrd="0" presId="urn:microsoft.com/office/officeart/2005/8/layout/chevron2"/>
    <dgm:cxn modelId="{59D747B1-C8B2-470A-BE91-9E3EAC9D7CD3}" type="presParOf" srcId="{7F7B0D62-1C9E-4F34-8049-1D6187AE974D}" destId="{0B073515-83C2-418F-AE2F-8826D64520B2}" srcOrd="0" destOrd="0" presId="urn:microsoft.com/office/officeart/2005/8/layout/chevron2"/>
    <dgm:cxn modelId="{B69F539E-784A-4961-B8F6-FD6CA8FCEFB4}" type="presParOf" srcId="{7F7B0D62-1C9E-4F34-8049-1D6187AE974D}" destId="{83ACFD9A-66C8-4741-A189-804A24AFE0F5}" srcOrd="1" destOrd="0" presId="urn:microsoft.com/office/officeart/2005/8/layout/chevron2"/>
    <dgm:cxn modelId="{B78CB7A0-E95E-4C9D-AF78-DF9B8187D327}" type="presParOf" srcId="{7AB77EF0-060A-4195-B35C-6F10F55E70F5}" destId="{C3FD7146-B06C-4C69-8784-DD4EF772AE0C}" srcOrd="3" destOrd="0" presId="urn:microsoft.com/office/officeart/2005/8/layout/chevron2"/>
    <dgm:cxn modelId="{32ECA8A9-E6CF-4B96-9417-0208A560353E}" type="presParOf" srcId="{7AB77EF0-060A-4195-B35C-6F10F55E70F5}" destId="{97FF9F91-D091-450D-95EC-41CB40364F7F}" srcOrd="4" destOrd="0" presId="urn:microsoft.com/office/officeart/2005/8/layout/chevron2"/>
    <dgm:cxn modelId="{4D8A343C-5C9E-4093-8185-251468BE5F0B}" type="presParOf" srcId="{97FF9F91-D091-450D-95EC-41CB40364F7F}" destId="{3FF3A4BB-A235-4503-9E74-C386D2E6A180}" srcOrd="0" destOrd="0" presId="urn:microsoft.com/office/officeart/2005/8/layout/chevron2"/>
    <dgm:cxn modelId="{608B973B-04E2-49E2-8BDD-2E3949F7CF11}" type="presParOf" srcId="{97FF9F91-D091-450D-95EC-41CB40364F7F}" destId="{C0B7143C-171A-4856-9D9E-5D8492EF5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88DC8-C39F-4F84-9C96-96FE3A903AFB}">
      <dsp:nvSpPr>
        <dsp:cNvPr id="0" name=""/>
        <dsp:cNvSpPr/>
      </dsp:nvSpPr>
      <dsp:spPr>
        <a:xfrm>
          <a:off x="648597" y="-83326"/>
          <a:ext cx="2139969" cy="2139969"/>
        </a:xfrm>
        <a:prstGeom prst="circularArrow">
          <a:avLst>
            <a:gd name="adj1" fmla="val 5689"/>
            <a:gd name="adj2" fmla="val 340510"/>
            <a:gd name="adj3" fmla="val 12737003"/>
            <a:gd name="adj4" fmla="val 18049195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9E2BD-22A0-4DC4-86AC-868149152BBA}">
      <dsp:nvSpPr>
        <dsp:cNvPr id="0" name=""/>
        <dsp:cNvSpPr/>
      </dsp:nvSpPr>
      <dsp:spPr>
        <a:xfrm>
          <a:off x="1017890" y="900"/>
          <a:ext cx="1401382" cy="70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potenciál</a:t>
          </a:r>
        </a:p>
      </dsp:txBody>
      <dsp:txXfrm>
        <a:off x="1052095" y="35105"/>
        <a:ext cx="1332972" cy="632281"/>
      </dsp:txXfrm>
    </dsp:sp>
    <dsp:sp modelId="{A9799E52-AF90-42F0-AF09-CF721A3B515C}">
      <dsp:nvSpPr>
        <dsp:cNvPr id="0" name=""/>
        <dsp:cNvSpPr/>
      </dsp:nvSpPr>
      <dsp:spPr>
        <a:xfrm>
          <a:off x="1828948" y="1405694"/>
          <a:ext cx="1401382" cy="70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výkon</a:t>
          </a:r>
        </a:p>
      </dsp:txBody>
      <dsp:txXfrm>
        <a:off x="1863153" y="1439899"/>
        <a:ext cx="1332972" cy="632281"/>
      </dsp:txXfrm>
    </dsp:sp>
    <dsp:sp modelId="{26118732-5468-47EA-BAA9-817EFBFDB0C0}">
      <dsp:nvSpPr>
        <dsp:cNvPr id="0" name=""/>
        <dsp:cNvSpPr/>
      </dsp:nvSpPr>
      <dsp:spPr>
        <a:xfrm>
          <a:off x="206832" y="1405694"/>
          <a:ext cx="1401382" cy="70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chování</a:t>
          </a:r>
        </a:p>
      </dsp:txBody>
      <dsp:txXfrm>
        <a:off x="241037" y="1439899"/>
        <a:ext cx="1332972" cy="632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8955-6424-4488-99F9-28A8D27DE907}">
      <dsp:nvSpPr>
        <dsp:cNvPr id="0" name=""/>
        <dsp:cNvSpPr/>
      </dsp:nvSpPr>
      <dsp:spPr>
        <a:xfrm rot="5400000">
          <a:off x="-176515" y="178676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Příprava</a:t>
          </a:r>
        </a:p>
      </dsp:txBody>
      <dsp:txXfrm rot="-5400000">
        <a:off x="1" y="414030"/>
        <a:ext cx="823740" cy="353032"/>
      </dsp:txXfrm>
    </dsp:sp>
    <dsp:sp modelId="{69A53734-24EF-4B49-BD46-E2C356EB7AFB}">
      <dsp:nvSpPr>
        <dsp:cNvPr id="0" name=""/>
        <dsp:cNvSpPr/>
      </dsp:nvSpPr>
      <dsp:spPr>
        <a:xfrm rot="5400000">
          <a:off x="3176016" y="-2350115"/>
          <a:ext cx="764901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příprava hodnocení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příprava hodnotitelů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příprava hodnocených</a:t>
          </a:r>
        </a:p>
      </dsp:txBody>
      <dsp:txXfrm rot="-5400000">
        <a:off x="823740" y="39500"/>
        <a:ext cx="5432115" cy="690223"/>
      </dsp:txXfrm>
    </dsp:sp>
    <dsp:sp modelId="{0B073515-83C2-418F-AE2F-8826D64520B2}">
      <dsp:nvSpPr>
        <dsp:cNvPr id="0" name=""/>
        <dsp:cNvSpPr/>
      </dsp:nvSpPr>
      <dsp:spPr>
        <a:xfrm rot="5400000">
          <a:off x="-176515" y="1405453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Vlastní hodnocení</a:t>
          </a:r>
        </a:p>
      </dsp:txBody>
      <dsp:txXfrm rot="-5400000">
        <a:off x="1" y="1640807"/>
        <a:ext cx="823740" cy="353032"/>
      </dsp:txXfrm>
    </dsp:sp>
    <dsp:sp modelId="{83ACFD9A-66C8-4741-A189-804A24AFE0F5}">
      <dsp:nvSpPr>
        <dsp:cNvPr id="0" name=""/>
        <dsp:cNvSpPr/>
      </dsp:nvSpPr>
      <dsp:spPr>
        <a:xfrm rot="5400000">
          <a:off x="2940564" y="-1123338"/>
          <a:ext cx="1235806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vhodný čas a místo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sebehodnocení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hodnocení nadřízeného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návrh rozvoje, vzdělávání, kariéry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vazba na odměňování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nastavení cílů pro další období</a:t>
          </a:r>
        </a:p>
      </dsp:txBody>
      <dsp:txXfrm rot="-5400000">
        <a:off x="823741" y="1053812"/>
        <a:ext cx="5409127" cy="1115152"/>
      </dsp:txXfrm>
    </dsp:sp>
    <dsp:sp modelId="{3FF3A4BB-A235-4503-9E74-C386D2E6A180}">
      <dsp:nvSpPr>
        <dsp:cNvPr id="0" name=""/>
        <dsp:cNvSpPr/>
      </dsp:nvSpPr>
      <dsp:spPr>
        <a:xfrm rot="5400000">
          <a:off x="-176515" y="2396777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Výstupy</a:t>
          </a:r>
          <a:endParaRPr lang="cs-CZ" sz="1200" kern="1200" dirty="0"/>
        </a:p>
      </dsp:txBody>
      <dsp:txXfrm rot="-5400000">
        <a:off x="1" y="2632131"/>
        <a:ext cx="823740" cy="353032"/>
      </dsp:txXfrm>
    </dsp:sp>
    <dsp:sp modelId="{C0B7143C-171A-4856-9D9E-5D8492EF5955}">
      <dsp:nvSpPr>
        <dsp:cNvPr id="0" name=""/>
        <dsp:cNvSpPr/>
      </dsp:nvSpPr>
      <dsp:spPr>
        <a:xfrm rot="5400000">
          <a:off x="3270914" y="-132014"/>
          <a:ext cx="575106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plánování vzdělávání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kariérní posun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úprava odměňování</a:t>
          </a:r>
        </a:p>
      </dsp:txBody>
      <dsp:txXfrm rot="-5400000">
        <a:off x="823740" y="2343234"/>
        <a:ext cx="5441380" cy="51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FB78-9295-4F4C-AB84-DDC77CDCF7DD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D786C-D7A2-4B70-A52D-FA4234FF0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85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99CA-BF79-4829-A587-B433D174121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1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840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lidských zdrojů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2311109"/>
            <a:ext cx="5714903" cy="840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/>
              <a:t>Strategie a politika odměňování, proces hodnocení a nové trendy. Oceňování práce a </a:t>
            </a:r>
            <a:r>
              <a:rPr lang="cs-CZ" sz="1600" dirty="0" err="1"/>
              <a:t>mzdotvorné</a:t>
            </a:r>
            <a:r>
              <a:rPr lang="cs-CZ" sz="1600" dirty="0"/>
              <a:t> faktory. Digitalizace a personální systémy.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tutoriál 3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F332455-E17D-4AC1-6BDA-1B313042E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1" y="3079621"/>
            <a:ext cx="5029825" cy="1171888"/>
          </a:xfrm>
          <a:prstGeom prst="rect">
            <a:avLst/>
          </a:prstGeom>
        </p:spPr>
      </p:pic>
      <p:pic>
        <p:nvPicPr>
          <p:cNvPr id="6" name="Obrázek 5" descr="Obsah obrázku kruh, snímek obrazovky, symbol, kulečníková koule&#10;&#10;Obsah vygenerovaný umělou inteligencí může být nesprávný.">
            <a:extLst>
              <a:ext uri="{FF2B5EF4-FFF2-40B4-BE49-F238E27FC236}">
                <a16:creationId xmlns:a16="http://schemas.microsoft.com/office/drawing/2014/main" id="{93EF8F72-8AE9-204B-6F08-A59EDB098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385" y="4257363"/>
            <a:ext cx="1661723" cy="5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E07FF-3BEC-F2D6-77A1-1BC00CC1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4384985-01BD-02B7-02AA-A3CF12C1B414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teorie X a 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0A904CC-D3DF-0232-0CCC-AA9BF5A4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5070783" cy="3311032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 err="1"/>
              <a:t>McGregor</a:t>
            </a:r>
            <a:r>
              <a:rPr lang="cs-CZ" sz="1200" dirty="0"/>
              <a:t> pracoval s manažery a všiml si, že různí šéfové mají </a:t>
            </a:r>
            <a:r>
              <a:rPr lang="cs-CZ" sz="1200" b="1" dirty="0"/>
              <a:t>odlišný přístup ke svým lidem</a:t>
            </a:r>
            <a:r>
              <a:rPr lang="cs-CZ" sz="1200" dirty="0"/>
              <a:t>. Někteří považovali zaměstnance za </a:t>
            </a:r>
            <a:r>
              <a:rPr lang="cs-CZ" sz="1200" b="1" dirty="0"/>
              <a:t>líné a nespolehlivé („Teorie X“), </a:t>
            </a:r>
            <a:r>
              <a:rPr lang="cs-CZ" sz="1200" dirty="0"/>
              <a:t>zatímco jiní věřili, že lidé chtějí pracovat a jsou </a:t>
            </a:r>
            <a:r>
              <a:rPr lang="cs-CZ" sz="1200" b="1" dirty="0"/>
              <a:t>motivovaní přirozeně („Teorie Y“). </a:t>
            </a:r>
            <a:r>
              <a:rPr lang="cs-CZ" sz="1200" dirty="0" err="1"/>
              <a:t>McGregor</a:t>
            </a:r>
            <a:r>
              <a:rPr lang="cs-CZ" sz="1200" dirty="0"/>
              <a:t> svou teorií vyzýval manažery, aby věřili v potenciál svých zaměstnanců.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Kontext doby:</a:t>
            </a: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Po válce se rozvíjel průmysl, kde byl kladen důraz na disciplínu a kontrolu (v souladu s „Teorií X“).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Na druhé straně, v 60. letech, s rozvojem technologií a kreativních odvětví, bylo zřejmé, že lidé nechtějí být jen kontrolováni, ale také motivováni k rozvoji („Teorie Y“).</a:t>
            </a:r>
          </a:p>
          <a:p>
            <a:pPr marL="0" indent="0">
              <a:buNone/>
            </a:pPr>
            <a:r>
              <a:rPr lang="cs-CZ" sz="1200" dirty="0"/>
              <a:t>Dnes víme, že přílišný dohled a nedůvěra lidi demotivují. Úspěšné firmy podporují autonomii a kreativitu, což odpovídá „Teorii Y“.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DE67AFE-AD64-2881-BE51-D2F007DAD7C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279145D-9FF4-15D2-6F77-9E7734E6F1B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7200F84-EC58-5844-E968-CE95D3B14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702B609-5B60-0C2F-2468-89C977DFBDA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DC7D5076-4B46-6F9C-AE38-CC7F6D210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80" y="1616529"/>
            <a:ext cx="3071803" cy="17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59DD-7B30-3F7A-43F7-9151B6A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F1E1C96-121D-AE4B-0FF4-121D67004A5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0900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motivace a hodnocení zaměstnanců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7D26AF-049F-5C80-5D41-EB4E6D71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Teorie motivace nám ukazují, že lidé mají různé potřeby a touhy, které je pohánějí k lepším výkonům – někdo chce uznání, jiný jistotu, další růst.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Jak můžeme jako manažeři zjistit, co skutečně motivuje každého konkrétního zaměstnance? </a:t>
            </a:r>
            <a:r>
              <a:rPr lang="cs-CZ" sz="1200" b="1" dirty="0"/>
              <a:t>Jedním z nejlepších nástrojů je hodnocení zaměstnanců.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Díky němu můžeme nejen </a:t>
            </a:r>
            <a:r>
              <a:rPr lang="cs-CZ" sz="1200" b="1" dirty="0"/>
              <a:t>zhodnotit jejich výkon</a:t>
            </a:r>
            <a:r>
              <a:rPr lang="cs-CZ" sz="1200" dirty="0"/>
              <a:t>, ale také </a:t>
            </a:r>
            <a:r>
              <a:rPr lang="cs-CZ" sz="1200" b="1" dirty="0"/>
              <a:t>odhalit, co je motivuje</a:t>
            </a:r>
            <a:r>
              <a:rPr lang="cs-CZ" sz="1200" dirty="0"/>
              <a:t>, </a:t>
            </a:r>
            <a:r>
              <a:rPr lang="cs-CZ" sz="1200" b="1" dirty="0"/>
              <a:t>co jim brání</a:t>
            </a:r>
            <a:r>
              <a:rPr lang="cs-CZ" sz="1200" dirty="0"/>
              <a:t> v rozvoji a jak jim poskytnout zpětnou vazbu, která je povede kupředu.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Takže když pochopíme, jak fungují motivační teorie, můžeme je přímo </a:t>
            </a:r>
            <a:r>
              <a:rPr lang="cs-CZ" sz="1200" b="1" dirty="0"/>
              <a:t>propojit s praxí hodnocení zaměstnanců.</a:t>
            </a:r>
            <a:endParaRPr lang="cs-CZ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Jak efektivně hodnotit zaměstnance a jak tento proces ovlivňuje jejich motivaci.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cs-CZ" sz="1200" dirty="0"/>
              <a:t>Důležité pro správné </a:t>
            </a:r>
            <a:r>
              <a:rPr lang="cs-CZ" sz="1200" b="1" dirty="0"/>
              <a:t>nastavení procesu hodnocení je také nastavení cílů a na nich založené postupy řízení pracovního výkonu.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7C58D44-9BCF-31B6-3EDF-1B07EB20D1A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7C70E5B-98D0-10CD-58FD-049EFCAC3D6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14488E-CD11-C4AC-D803-76B45171F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C8F3A0-F6DA-F328-F7DC-AA430A449A3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32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hodnocení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Hodnocení výkonu: význam a cíle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Subjektivní vs. objektivní metody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360° zpětná vazba jako nástroj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Kompetenční modely pro hodnocení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Samohodnocení</a:t>
            </a:r>
            <a:r>
              <a:rPr lang="cs-CZ" sz="1400" b="1" dirty="0">
                <a:latin typeface="+mj-lt"/>
              </a:rPr>
              <a:t> a jeho přínosy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Výběr vhodných metod podle pracovních pozic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Spojení hodnocení s odměňováním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06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Proces hodnocení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1: Stanovení hodnotících kritérií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2: Sběr dat o výkonu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3: Vyhodnocení a analýza výsledků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4: Diskuze s hodnocenými pracovníky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5: Plánování následných kroků (rozvoj, odměny)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Pravidelnost a frekvence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hodnocení pro strategické rozhodování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0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hodnocení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cs typeface="Calibri"/>
              </a:rPr>
              <a:t>Hodnocení zaměstnanců není jen o hodnocení minulých výkonů, ale o vytvoření základů pro další zlepšení, motivaci a strategické sladění cílů jednotlivců s cíli organizace. Správně provedené hodnocení podporuje růst, efektivitu a angažovanost zaměstnanců i celého týmu.</a:t>
            </a:r>
            <a:endParaRPr lang="cs-CZ" sz="14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179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zlepšit výkon zaměstnance a zároveň i ……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poskytnout zpětnou vazbu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motivovat zaměstnance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stanovit nové cíle a plány rozvoje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podpořit kariérní růst a identifikovat talenty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posílit spravedlnost (rovnost přístupu k odměnám, povýšení…)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zlepšit komunikaci mezi zaměstnanci a vedením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identifikovat vzdělávací potřeby a možnosti rozvoje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sladění individuálních cílů a cílů organizace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12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tři oblasti hodnocení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100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hodnocení výkonu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používá koncept nastavení cílů (individuální, týmové)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hodnocení chování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využívám etický kodex, hodnoty firemní kultury. Obvykle se používá hodnotící škála, protože toto hodnocení je dost subjektivní. Hodnotí se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pracovní a sociální chování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zjištění potenciálu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používají rozhovory, psychologické testy,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Developement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AA206A-1EAA-5883-E003-C616AFE97D1B}"/>
              </a:ext>
            </a:extLst>
          </p:cNvPr>
          <p:cNvGraphicFramePr/>
          <p:nvPr/>
        </p:nvGraphicFramePr>
        <p:xfrm>
          <a:off x="2473780" y="2269671"/>
          <a:ext cx="3437164" cy="210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597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39FCB-813D-AFC8-C097-715242FC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16B19E7-FECB-401A-76A9-5C6164198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4395D5B-F9B4-F1EE-C76B-FC0E6963BC4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Kompetenční model jako podklad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2A74FC2-0F18-001B-A245-2BA0D6F6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339D22A-3686-FCD9-1C8B-7A454244CE9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100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D9BDBE6-8623-0129-72C2-35A8C587CFE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0EB8DA5-7B14-FBC1-AEA1-3B5769D94F7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71CC1CB-34AE-50A1-5D3D-ED0B7C768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EA672A8-F1B5-6BE3-11CD-CD3E75D2F96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B5505CF1-800D-EA94-E48A-DEB30341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02" y="1398174"/>
            <a:ext cx="5515132" cy="33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matice hodnocení výkonu a potenciálu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– hvězdy, střed a brzdy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99084"/>
            <a:ext cx="8280920" cy="32177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FA142B91-2130-5274-3907-C0CF4124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07" y="1442653"/>
            <a:ext cx="6653893" cy="27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metody hodnocení pracovníků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zaměřené na minulost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Hodnotí výkon a chování za uplynulé období: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řízení podle stanovených cílů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srovnání se standardní pracovním výkonem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testování a pozorování pracovního výkonu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srovnání pracovníků (metoda prostého pořadí nebo metoda nucené distribuce)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hodnotící dotazník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metoda BARS (jako hod. dotazník, ale popisnější)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metoda kritických případů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EC05FA0D-4FF0-3996-0691-4C6F31C8F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07" y="110527"/>
            <a:ext cx="2984339" cy="52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CC14-8FB4-6DD8-4122-9BD6E347C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AA5EFDE-A479-5B29-8949-5D19786D4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BEBE081-079F-9299-2C70-4FFB111BC12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metody hodnocení pracovníků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zaměřené na budoucnost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E5014B3-0692-C76F-2A11-47A05741EC34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Metody zaměřené na budoucnost se soustředí na plánování a rozvoj zaměstnance, aby se zlepšil jeho výkon, dovednosti a přínos pro organizaci. Na rozdíl od retrospektivních metod, které hodnotí minulý výkon, tyto přístupy kladou důraz na potenciál, budoucí cíle a strategie, jak jich dosáhnout.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sebehodnocení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psychologická sezení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Developement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centrum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821B88E-EE10-F03B-B26D-CBF2FEF4114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C6B1A17-1AD7-107D-B2C3-F7D28888EE9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E060B02-AF37-3CA5-E02D-E339E27C9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E398C13-379E-81F6-E85D-53D35365B80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65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402080"/>
            <a:ext cx="4608512" cy="2969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Strategie a politika odměňování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Metody hodnocení pracovníků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Proces hodnocení a sdělování výsledků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Nové trendy v odměňování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Oceňování práce a </a:t>
            </a:r>
            <a:r>
              <a:rPr lang="cs-CZ" sz="1400" b="1" dirty="0" err="1"/>
              <a:t>mzdotvorné</a:t>
            </a:r>
            <a:r>
              <a:rPr lang="cs-CZ" sz="1400" b="1" dirty="0"/>
              <a:t> faktory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Nástroje hodnocení a odměňování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Motivační teorie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Nástroje odměňování na podporu udržitelnosti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Personální informační systémy 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Data a analytika v ŘLZ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Přínosy a výzvy digitalizace</a:t>
            </a:r>
          </a:p>
          <a:p>
            <a:pPr marL="0" indent="0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obsah přednášky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CEAD-5170-DA30-2FA6-188189DE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0FAED50-328A-61ED-5D80-9E306360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1574A70-2210-5C47-CEAC-2EE721452CA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360⁰ zpětná vazba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4180C39-73EC-21FD-DC72-E7AAE996B2B4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5087112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Fáze - komunikace, ztotožnění se s metodou - důraz musí být kladen především na vysvětlení, objasnění přínosů.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Fáze - proces hodnocení - zúčastnění hodnotitelé na všech úrovních vypracovávají hodnocení, také hodnocený provádí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samohodnocení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Výstupy jsou postoupeny nadřízenému hodnoceného.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Fáze – vyhodnocení - nadřízený hodnoceného výstupy z hodnocení zpracovává, sumarizuje.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Fáze - zpětná vazba - nadřízený hodnoceného citlivě konfrontuje se zjištěnými skutečnostmi. Společně s hodnoceným aktualizuje vzdělávací potřeby a stanoví SMART cíle.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063F86F-3E46-D949-0019-F185D2403B8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71EC5E7-0CF0-9739-76BF-76DBA9EFB2E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92BC0D-56C5-9BB0-4CC6-168C288982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007F26D-60A9-D395-4FA8-17B66CEF010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ECA82C1D-DA20-47F6-B743-B3EBFB9AB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197" y="1131590"/>
            <a:ext cx="2592288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7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96FD-F3AC-9D4C-55AA-75C99D31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27B2823-8A3E-43EA-B097-ADABCE3E7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BFFC7E3-BD38-CC31-F336-B4293B50F55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360⁰ zpětná vazba – co a jak se hodnotí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5F839B2-C893-9A74-5FA4-3FBC6C0BCE67}"/>
              </a:ext>
            </a:extLst>
          </p:cNvPr>
          <p:cNvSpPr txBox="1">
            <a:spLocks/>
          </p:cNvSpPr>
          <p:nvPr/>
        </p:nvSpPr>
        <p:spPr>
          <a:xfrm>
            <a:off x="611560" y="1217640"/>
            <a:ext cx="5242234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 atributů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které mohou být hodnoceny: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včasná, zpětnovazební komunikace vůči externím i interním partnerům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Kreativita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pracovník přichází s novými nápady, inovuje procesy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Spolupráce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pracovník je týmový hráč, respektuje ostatní členy v projektu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Vůdcovství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používá vůdcovské kompetence v souladu své odpovědnosti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Způsob hodnocení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- např.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tříškálová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číselná hodnota, slovní hodnocení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27B031D-AB00-4DBC-82AC-6124E410BBD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4AA0978-0DF1-15CF-D6AF-40BA3806417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DEF7FA2-DFA1-C032-A9FB-C9FEFF10F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9F45027-8927-35B9-E8AA-6BE42D6151B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7A3AC568-3A32-CE70-4019-30DDC3D0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74" y="1616529"/>
            <a:ext cx="2557569" cy="2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94D99-C7F2-FF0F-3E22-0E52BBFF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7B52370-F106-DC39-1D9E-BD97785E0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5819B4A-5500-C58E-A6DC-02B42946547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určení správného přístupu k hodnocení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BF91B51A-6429-B94A-A1FC-5AA106317CA8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Důležitost správně nastaveného modelu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výběr správné metody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výběr odpovídající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fŕekvence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nutnost vzdělání manažerů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významná role HR manažerů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1873FB2-71AC-1CD1-F48B-41D83E4F58C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85BC353-140B-42E5-2EC1-30688B2541F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CA4BCF1-D4E6-5DBC-6322-DF337598A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114F0CC-8BED-B1D2-BB87-ADEE4EE4341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FEA230C6-E9A0-52B0-9FED-BF114FEAE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7" y="1310744"/>
            <a:ext cx="4686300" cy="31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 hodnocení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167934-D6CF-27AB-3212-056D4793DB05}"/>
              </a:ext>
            </a:extLst>
          </p:cNvPr>
          <p:cNvGraphicFramePr/>
          <p:nvPr/>
        </p:nvGraphicFramePr>
        <p:xfrm>
          <a:off x="1479205" y="1217639"/>
          <a:ext cx="6293195" cy="339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25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Formy sdělování výsledků hodnocení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Individuální pohovory mezi zaměstnancem a nadřízeným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Týmové diskuze o výsledcích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Digitální platformy pro sdělování zpětné vazby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Přizpůsobení formy sdělování firemní kultuře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Klíčová role konstruktivní zpětné vazby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Zohlednění citlivosti při sdělování kritiky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výsledků hodnocení s kariérními plány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4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nejčastější chyby v procesu hodnocení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nedostatečná příprava na hodnotící pohovor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nedostatek času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nevhodné prostředí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subjektivní hodnocení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neakceptace zpětné vazby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přílišné zaměření na nedostatky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tendence nadhodnocovat nebo podhodnocovat výkon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faktory ovlivňující hodnocení: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egocentričnost: 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nadřízený považuje vlastní pracovní výkon za standard, podle kterého posuzuje všechny ostatní,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snaha o průměrnost: 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nadřízený nechce být ve svém hodnocení příliš extrémní (nechce být příliš přísní, ale zároveň ani příliš pozitivní) a v důsledku tak všechny zaměstnance hodnotí průměrně,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haló efekt: 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hodnocení je výrazně ovlivněno jednou rovinou výkonu (např. osobní sympatie nadřízeného k podřízenému pozitivně ovlivňují hodnocení jeho práce a naopak),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vliv nedávných událostí: 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nadřízený hodnotí pracovní výkon zaměstnance pod vlivem aktuálních událostí a pozapomíná na zbytek předchozího období.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18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principy udržitelnosti v hodnocení pracovníků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enviromentální udržitelnost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hodnocení se můžou promítnout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 organizace v oblasti ochrany přírody, snížení dopadů činnosti organizace na životní prostředí, zejména produkce odpadu a podpora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ekologických iniciativ.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Příklady hodnocení: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Efektivní využívání zdrojů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 zaměstnanec minimalizuje spotřebu energií, vody, materiálu, případně podporuje recyklaci.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Zapojení do ekologických projektů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účast nebo organizace ekologických projektů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digitalizace agend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ekologické inovace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ekologického dopadu působení firmy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udržitelný nákup a výroba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biodiverzity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osvěta zákazníků o výhodách ekologických produktů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vzdělávání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16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principy udržitelnosti v hodnocení pracovníků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sociální udržitelnost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hodnocení se můžou promítnout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 v oblasti podpory zdravých pracovních podmínek, inkluze, spravedlnosti a pozitivního vlivu na komunitu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Příklady hodnocení: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Týmová spolupráce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aktivní přístup k vytváření spolupracujícího prostředí.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začleňování nových kolegy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Společenský přínos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zapojení do komunitních nebo charitativních aktivit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dobrovolnické aktivity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zdraví a pohody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návrhy na zlepšení pracovních podmínek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work-life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balance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Etické jednání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důvěryhodnosti společnosti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ovlivňování komunity ve smyslu inspirace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776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principy udržitelnosti v hodnocení pracovníků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ekonomická udržitelnost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hodnocení se můžou promítnout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cíle v oblasti dlouhodobé finanční stability a odpovědného hospodaření.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Příklady hodnocení: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Inovace a efektivita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přispívá k nákladové optimalizaci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inovativní řešení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Etické jednání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dodržování etiky v obchodních vztazích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projektů dlouhodobé stability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budování dlouhodobých vztahů s obchodními partnery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kvalitní produkce a s tím spojené dobré jméno firmy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97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odměňování zaměstnanců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4"/>
            <a:ext cx="8280920" cy="3464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Odměňování je systém, který organizace používají k ocenění práce svých zaměstnanců. Má za cíl motivovat pracovníky, udržet je ve firmě a podporovat dosahování cílů organizace. Systém odměňování by měl být spravedlivý, transparentní a v souladu s cíli firmy.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/>
              <a:t>Odměna je </a:t>
            </a:r>
            <a:r>
              <a:rPr lang="cs-CZ" sz="1200" b="1" dirty="0"/>
              <a:t>kompenzace zaměstnance za vykonanou práci</a:t>
            </a:r>
            <a:r>
              <a:rPr lang="cs-CZ" sz="1200" dirty="0"/>
              <a:t>, vynaložené úsilí a strávený čas. Přestože </a:t>
            </a:r>
            <a:r>
              <a:rPr lang="cs-CZ" sz="1200" b="1" dirty="0"/>
              <a:t>finanční složka </a:t>
            </a:r>
            <a:r>
              <a:rPr lang="cs-CZ" sz="1200" dirty="0"/>
              <a:t>odměny (mzda, bonusy, podíly aj.) je pro řadu lidí rozhodující, důležitou částí odměňování jsou i odměny </a:t>
            </a:r>
            <a:r>
              <a:rPr lang="cs-CZ" sz="1200" b="1" dirty="0"/>
              <a:t>nefinanční</a:t>
            </a:r>
            <a:r>
              <a:rPr lang="cs-CZ" sz="1200" dirty="0"/>
              <a:t> - například pochvala, povýšení nebo různé typy benefitů.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Vhodně nastavený systém odměn vám pomůže zajistit, aby vaši lidé pracovali efektivně a </a:t>
            </a:r>
            <a:r>
              <a:rPr lang="cs-CZ" sz="1200" b="1" dirty="0"/>
              <a:t>s co možná nejlepším výkonem</a:t>
            </a:r>
            <a:r>
              <a:rPr lang="cs-CZ" sz="1200" dirty="0"/>
              <a:t>. Správně navržený systém odměňování také pomáhá </a:t>
            </a:r>
            <a:r>
              <a:rPr lang="cs-CZ" sz="1200" b="1" dirty="0"/>
              <a:t>získat a udržet kvalitní zaměstnance, snižuje fluktuaci, zvyšuje produktivitu lidí i produktivitu firmy jako celku</a:t>
            </a:r>
            <a:r>
              <a:rPr lang="cs-CZ" sz="1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1200" dirty="0"/>
              <a:t>Pokud se vaši lidé budou cítit za svou práci </a:t>
            </a:r>
            <a:r>
              <a:rPr lang="cs-CZ" sz="1200" b="1" dirty="0"/>
              <a:t>spravedlivě odměněni</a:t>
            </a:r>
            <a:r>
              <a:rPr lang="cs-CZ" sz="1200" dirty="0"/>
              <a:t>, neznamená to pouze to, že je nejspíš neodláká konkurence. Máte také větší šanci, že pro vás budou ochotni sem tam pracovat přesčas, v práci nebudou často chybět, pomůžou vám budovat HR marketing a přispějí i k lepšímu fungování týmu.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09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strategie a politika odměňování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politika odměňování: definice a význam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Typy odměn: finanční a nefinanční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při tvorbě odměňovací politiky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odměňování přispívá k udržitelnosti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odměňování s výkonem a cíli organizace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Transparentnost a komunikace odměňovací politiky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Hlavní cíle: spravedlnost, motivace, retence</a:t>
            </a:r>
          </a:p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3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314B-75AD-1395-2CBB-FC591998A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40CF27F-0278-42AC-3EFC-F00E6F03D6B8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Procesy a činnosti v řízení odměňování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9C4307C-28B5-A037-FDD1-D0B36507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4"/>
            <a:ext cx="8280920" cy="3421555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Podniková strategie/HR strategie </a:t>
            </a:r>
            <a:r>
              <a:rPr lang="cs-CZ" sz="1200" dirty="0"/>
              <a:t>– je to základní premisa, všechny politiky a procesy v odměňování z ní vycházejí.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Strategie odměňování </a:t>
            </a:r>
            <a:r>
              <a:rPr lang="cs-CZ" sz="1200" dirty="0"/>
              <a:t>– vymezuje směr, jakým se mají ubírat všechny změny systému, tzn. Co chceme podpořit pro dosažení cílů organizace.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Mzdová struktura a tarifní stupně </a:t>
            </a:r>
            <a:r>
              <a:rPr lang="cs-CZ" sz="1200" dirty="0"/>
              <a:t>– struktura mezd v rámci organizace a struktura odměn pro jednotlivce.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/>
              <a:t>Stanoví </a:t>
            </a:r>
            <a:r>
              <a:rPr lang="cs-CZ" sz="1200" b="1" dirty="0"/>
              <a:t>základní mzdu </a:t>
            </a:r>
            <a:r>
              <a:rPr lang="cs-CZ" sz="1200" dirty="0"/>
              <a:t>pro jednotlivé pozice dle organizační struktury.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Variabilní složka </a:t>
            </a:r>
            <a:r>
              <a:rPr lang="cs-CZ" sz="1200" dirty="0"/>
              <a:t>mzdy je část odměny ve formě bonusů závislých na výkonu zaměstnance.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Zaměstnanecké výhody (benefity) </a:t>
            </a:r>
            <a:r>
              <a:rPr lang="cs-CZ" sz="1200" dirty="0"/>
              <a:t>jsou další peněžní a nepeněžní výhody zaměstnanců.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Nefinanční odměny</a:t>
            </a:r>
            <a:r>
              <a:rPr lang="cs-CZ" sz="1200" dirty="0"/>
              <a:t> nejsou přímá plnění, ale vychází z podstaty výkonu práce. Můžou to být třeba uznání, úspěch, možnost uplatnění a rozvoje.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Performance management </a:t>
            </a:r>
            <a:r>
              <a:rPr lang="cs-CZ" sz="1200" dirty="0"/>
              <a:t>– systém propojující všechny složky v organizaci (manažeři, jednotlivci, týmy, management) a procesy zaměřené na výkon.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Celková mzda </a:t>
            </a:r>
            <a:r>
              <a:rPr lang="cs-CZ" sz="1200" dirty="0"/>
              <a:t>= základní a variabilní složky mzdy.  </a:t>
            </a:r>
            <a:r>
              <a:rPr lang="cs-CZ" sz="1600" b="1" dirty="0"/>
              <a:t>X</a:t>
            </a:r>
            <a:r>
              <a:rPr lang="cs-CZ" sz="1200" b="1" dirty="0"/>
              <a:t>   Celková odměna </a:t>
            </a:r>
            <a:r>
              <a:rPr lang="cs-CZ" sz="1200" dirty="0"/>
              <a:t>= peněžní i nepeněžní odměny.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1D5F9F-898F-EFA3-1622-17268ABA1AC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288FAC9-35C9-31BA-738B-5C61ED49684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0104A06-357A-1BB1-9799-E0D1494D3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89E2134-1D4D-2940-8832-1690C4B96D1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91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3832-A191-2FE5-94DD-68C01235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F1B1498-D980-0BB7-F9A8-4762ACB2A56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15536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Faktory ovlivňující tvorbu systému odměňování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B56C6B6-6F70-8F02-812E-BE3EEF02E69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5D4E2C5-798C-51DE-39F9-8DF938B4081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1C72604-5EE3-D301-875C-BAD764E32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0731104-BDB2-9AFF-84CC-71426A615FC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4959415-E68D-CDA2-07EF-95179D60D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1187" y="1147317"/>
            <a:ext cx="706324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Interní faktory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Strategie organizace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Organizační kultura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Výkonnost zaměstnanců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Rozpočet firmy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Externí faktory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Tržní situace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Legislativa (např. minimální mzda)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Mzdové trendy v odvětví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Makroekonomické faktory (inflace, nezaměstnanost)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61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81643"/>
            <a:ext cx="9144000" cy="525734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Základní východiska pro tvorbu systému odměňování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968342"/>
            <a:ext cx="8280920" cy="648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86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 tvorbě mzdového systému musí organizace zvážit: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Jaké hodnoty chce odměňovat (výkonnost, loajalitu, kvalifikaci)?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Jaký je rozpočet na mzdy?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 budou mzdy spravedlivé a transparentní?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odměňování v souladu s legislativou?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to proveditelné?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 bude systém přizpůsoben firemním cílům a strategii?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2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3C957-78E0-19AD-2C7B-345C090B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8968CF5-2856-47B9-0F0A-22628A845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" y="81643"/>
            <a:ext cx="9144000" cy="525734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8DD8CA1-01D9-4823-BD9C-41961F03E20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Podmínky účinnosti mzdového systému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1891BDE-607F-E986-673C-D78CF864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968342"/>
            <a:ext cx="8280920" cy="648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4C031E-13B8-6F13-9DD3-33A8729208D1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328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Spravedlnost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Zaměstnanci musí vnímat, že mzdový systém je férový. To zahrnuje rovné odměňování za srovnatelnou práci, přihlížení ke zkušenostem a výkonnosti.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Motivace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Systém by měl podporovat požadované chování, zvyšovat pracovní výkon a loajalitu zaměstnanců.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Transparentnost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Zaměstnanci by měli rozumět pravidlům mzdového systému, vědět, jak jsou jejich mzdy vypočítávány, a chápat, co je potřeba ke zvýšení odměny.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Mzdový systém musí být přizpůsobitelný změnám v interním i externím prostředí, například legislativním změnám nebo situaci na trhu práce.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Konkurenceschopnost: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Mzdový systém by měl odpovídat standardům trhu práce v daném odvětví, aby firma přitahovala a udržela kvalifikované zaměstnance. Konkurenceschopné odměňování je klíčem k minimalizaci fluktuace zaměstnanců.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Návaznost na systém hodnocení zaměstnanců: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Mzdy by měly být úzce propojeny se systémem hodnocení výkonu zaměstnanců. Jasná kritéria hodnocení zajistí, že odměny reflektují přínos každého zaměstnance k cílům organizace. Efektivní návaznost umožňuje spravedlivé rozdělování variabilní složky mzdy.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614BC48-F86C-E313-1FB8-05AB14BE887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9BDD5F0-39E6-87D9-7099-EB1EC0B9562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C6033F2-6381-2E38-D95B-7F140E7A27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C315DC2-D07C-90CF-E0A2-8999BCCD267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353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59DD-7B30-3F7A-43F7-9151B6A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F1E1C96-121D-AE4B-0FF4-121D67004A5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0900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 složek celkové odměny (dle Armstronga)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7D26AF-049F-5C80-5D41-EB4E6D71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4693"/>
            <a:ext cx="8280920" cy="32657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7C58D44-9BCF-31B6-3EDF-1B07EB20D1A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7C70E5B-98D0-10CD-58FD-049EFCAC3D6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14488E-CD11-C4AC-D803-76B45171F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C8F3A0-F6DA-F328-F7DC-AA430A449A3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8CC40A-9D0C-9A7B-4E86-CA1915C9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50650"/>
            <a:ext cx="4762500" cy="36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8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1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863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firmy využívají, když chtějí získat zaměstnance…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7"/>
            <a:ext cx="7160841" cy="339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90EFD-B110-4D71-9C2A-BD1F92BFE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8075241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Hays Czech Republic Salary Guide 2023</a:t>
            </a:r>
          </a:p>
          <a:p>
            <a:pPr marL="0" indent="0">
              <a:buNone/>
            </a:pP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5F2327-20C0-ABC7-3ED9-A5213C63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1440555"/>
            <a:ext cx="7032835" cy="36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8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95125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….a podle čeho se rozhodují zaměstnanci?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48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1BC0C93-DA34-D1DE-55F7-D8D3971E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119" y="1200150"/>
            <a:ext cx="518176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3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Mzdový systém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2179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Tarifní soustava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stupnice tarifů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příplatky a zvýhodnění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Mzdové formy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časová, úkolová, podílová, kombinovaná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Dodatkové formy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úspory času, za dlouhodobé výsledky, podíl na výsledcích hospodaření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Netarifní příplatky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ostatní výplaty (13.mzda,odstupné,odchodné…)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Tx/>
              <a:buChar char="-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17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tarifní (základní) mzda a jak ji určit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5449-2282-D3CB-7C2F-6D1D0452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7160841" cy="328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Tarifní mzda představuje pevně stanovenou složku odměny zaměstnance, která je určena na základě náročnosti, odpovědnosti a složitosti vykonávané práce. Její tvorba a výše jsou ovlivněny jak interními zásadami firmy, tak legislativními požadavky.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tarifní mzdy: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Analýza pracovních pozic: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Zaměstnavatel provádí podrobnou analýzu všech pracovních míst, hodnotí jejich náročnost, odpovědnost, potřebnou kvalifikaci a další relevantní faktory.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Kategorizace prací: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základě analýzy jsou práce zařazeny do tarifních tříd či skupin podle jejich složitosti a významu pro organizaci.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Stanovení tarifních stupňů: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 každou tarifní třídu jsou definovány konkrétní mzdové sazby, které odrážejí hodnotu dané práce v rámci organizace.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Legislativní požadavky: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České republice jsou zaměstnavatelé povinni dodržovat minimální mzdu a nejnižší úrovně zaručené mzdy, které jsou stanoveny nařízením vlády. Tyto úrovně jsou odstupňovány podle složitosti, odpovědnosti a namáhavosti vykonávaných prací, zařazených do osmi skupin. Pro rok 2024 platí následující nejnižší úrovně zaručené mzdy: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430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cap="all" dirty="0">
                <a:solidFill>
                  <a:srgbClr val="307871"/>
                </a:solidFill>
              </a:rPr>
              <a:t>nové trendy v odměňování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Personalizované odměňovací balíčky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Flexibilní benefity přizpůsobené zaměstnancům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Gamifikace v odměňování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ESG faktory a jejich vliv na strukturu odměn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Odměny spojené s cíli udržitelného podnikání – provázanost s udržitelnými cíli v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technologií při správě odměn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Nárůst nefinančních benefitů (</a:t>
            </a:r>
            <a:r>
              <a:rPr lang="cs-CZ" sz="1400" b="1" dirty="0" err="1">
                <a:latin typeface="+mj-lt"/>
              </a:rPr>
              <a:t>wellbeing</a:t>
            </a:r>
            <a:r>
              <a:rPr lang="cs-CZ" sz="1400" b="1" dirty="0">
                <a:latin typeface="+mj-lt"/>
              </a:rPr>
              <a:t> programy, vzdělávání)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2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cap="all" dirty="0">
                <a:solidFill>
                  <a:srgbClr val="307871"/>
                </a:solidFill>
              </a:rPr>
              <a:t>vztah firemní kultury k hodnocení a odměňování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Jak firemní kultura ovlivňuje proces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Propojení hodnot firmy s kritérii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vedení při budování kultury zpětné vazby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Transparentnost v odměňování jako součást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Význam ocenění zaměstnanců v rozvoji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Příklady pozitivního vlivu firemní kultury na motivaci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Podpora týmové spolupráce skrze kulturu hodnocení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300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94C16-8DCB-6A9A-E46D-62ADD629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2850EF0-9271-AD9D-CCB8-6967BCA24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648E4C2-2EA2-A192-417E-394E1EE5A9C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klíčová role personalistů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 procesech hodnocení a odměňování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EE54238-AF8E-E6FB-77AD-7F7788BC3119}"/>
              </a:ext>
            </a:extLst>
          </p:cNvPr>
          <p:cNvSpPr txBox="1">
            <a:spLocks/>
          </p:cNvSpPr>
          <p:nvPr/>
        </p:nvSpPr>
        <p:spPr>
          <a:xfrm>
            <a:off x="611559" y="1131590"/>
            <a:ext cx="7160841" cy="348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systémů hodnocení a odměňování: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Nastavuje strukturu a pravidla hodnocení (např. hodnoticí kritéria, frekvence hodnocení).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Vypracovává metodiky pro spravedlivé a transparentní odměňování.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Koordinace procesů: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Zajišťuje, aby hodnocení probíhalo systematicky a v souladu s firemními cíli.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Spravuje výstupy z hodnocení pro plánování odměn, vzdělávání nebo kariérního rozvoje.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Soulad s legislativou: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Dbá na dodržování pracovněprávních předpisů v oblasti odměňování (např. rovnost odměňování, spravedlivý přístup).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Implementace digitálních nástrojů: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Zavádí technologie, které zvyšují efektivitu a přesnost procesů hodnocení a odměňování.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Komunikační role: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Zprostředkovává zpětnou vazbu mezi zaměstnanci a vedením.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Vysvětluje zaměstnancům principy a postupy hodnocení a odměňování.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3B4F962-6866-FEE3-4CFB-E81A88E2859F}"/>
              </a:ext>
            </a:extLst>
          </p:cNvPr>
          <p:cNvCxnSpPr>
            <a:cxnSpLocks/>
          </p:cNvCxnSpPr>
          <p:nvPr/>
        </p:nvCxnSpPr>
        <p:spPr>
          <a:xfrm flipH="1">
            <a:off x="685111" y="10608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C3D0562-084A-88E8-DB4B-75F15129683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257B439-6746-1580-BC2B-46429FD53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F77E0B8-1CD2-5A91-9335-FFFA830085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530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94C16-8DCB-6A9A-E46D-62ADD629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2850EF0-9271-AD9D-CCB8-6967BCA24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648E4C2-2EA2-A192-417E-394E1EE5A9C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Využití digitálních nástrojů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 personálních procesech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EE54238-AF8E-E6FB-77AD-7F7788BC3119}"/>
              </a:ext>
            </a:extLst>
          </p:cNvPr>
          <p:cNvSpPr txBox="1">
            <a:spLocks/>
          </p:cNvSpPr>
          <p:nvPr/>
        </p:nvSpPr>
        <p:spPr>
          <a:xfrm>
            <a:off x="611559" y="1131590"/>
            <a:ext cx="7160841" cy="348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Automatizace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zejména v procesech hodnocení a odměňování klíčem ke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zvýšení efektivity a transparentnosti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Digitální nástroje pro hodnocení: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Systémy pro online hodnocení výkonu (performance management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Nástroje pro analýzu dat (HR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sledování KPI a výkonu.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Digitální nástroje pro odměňování: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Automatizace výpočtu mezd, platů a bonusů.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Evidence a správa benefitů (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flexipassy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stravenky, vzdělávání).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Výhody: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Zrychlení procesů, snížení administrativní zátěže.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Transparentnost a spravedlnost (např. přístup k datům o hodnocení a odměnách).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3B4F962-6866-FEE3-4CFB-E81A88E2859F}"/>
              </a:ext>
            </a:extLst>
          </p:cNvPr>
          <p:cNvCxnSpPr>
            <a:cxnSpLocks/>
          </p:cNvCxnSpPr>
          <p:nvPr/>
        </p:nvCxnSpPr>
        <p:spPr>
          <a:xfrm flipH="1">
            <a:off x="685111" y="10608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C3D0562-084A-88E8-DB4B-75F15129683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257B439-6746-1580-BC2B-46429FD53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F77E0B8-1CD2-5A91-9335-FFFA830085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122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94C16-8DCB-6A9A-E46D-62ADD629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2850EF0-9271-AD9D-CCB8-6967BCA24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648E4C2-2EA2-A192-417E-394E1EE5A9C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Význam digitalizace pro správu platů a mezd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EE54238-AF8E-E6FB-77AD-7F7788BC3119}"/>
              </a:ext>
            </a:extLst>
          </p:cNvPr>
          <p:cNvSpPr txBox="1">
            <a:spLocks/>
          </p:cNvSpPr>
          <p:nvPr/>
        </p:nvSpPr>
        <p:spPr>
          <a:xfrm>
            <a:off x="611559" y="1131590"/>
            <a:ext cx="7160841" cy="348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Přínosy digitalizace: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Eliminace chyb při výpočtu platů a mezd.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Přístup k datům v reálném čase (výkonnost, odměny, náklady).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Zvýšení spokojenosti zaměstnanců díky přesnosti a transparentnosti.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personalisty: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Výběr a implementace vhodných digitálních nástrojů.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Školení zaměstnanců v jejich používání.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Monitorování efektivity a spravedlnosti systému.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3B4F962-6866-FEE3-4CFB-E81A88E2859F}"/>
              </a:ext>
            </a:extLst>
          </p:cNvPr>
          <p:cNvCxnSpPr>
            <a:cxnSpLocks/>
          </p:cNvCxnSpPr>
          <p:nvPr/>
        </p:nvCxnSpPr>
        <p:spPr>
          <a:xfrm flipH="1">
            <a:off x="685111" y="10608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C3D0562-084A-88E8-DB4B-75F15129683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257B439-6746-1580-BC2B-46429FD53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F77E0B8-1CD2-5A91-9335-FFFA830085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495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Význam digitalizace v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Transformace HR na strategického partnera.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efektivního řízení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digitalizace na rozhodovací procesy.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Poskytování přesných dat pro vedení.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Možnost zaměření na zaměstnance místo administrativy.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Zlepšení přístupnosti HR procesů.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Redukce chyb díky automatizaci.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961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5271-9A93-FACC-6E6A-8A9FB710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12603A2-4F2A-5C90-11D0-46C0D595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C56ACFD-8F0D-1895-FE85-71D79CAC762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typy personálních informačních systémů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A151760-0AFE-4775-05CD-55DDFE38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HRIS (</a:t>
            </a:r>
            <a:r>
              <a:rPr lang="cs-CZ" sz="1400" b="1" dirty="0" err="1">
                <a:latin typeface="+mj-lt"/>
              </a:rPr>
              <a:t>Human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Resource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Information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System</a:t>
            </a:r>
            <a:r>
              <a:rPr lang="cs-CZ" sz="1400" b="1" dirty="0">
                <a:latin typeface="+mj-lt"/>
              </a:rPr>
              <a:t>): správa dat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ATS (</a:t>
            </a:r>
            <a:r>
              <a:rPr lang="cs-CZ" sz="1400" b="1" dirty="0" err="1">
                <a:latin typeface="+mj-lt"/>
              </a:rPr>
              <a:t>Applicant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Tracking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System</a:t>
            </a:r>
            <a:r>
              <a:rPr lang="cs-CZ" sz="1400" b="1" dirty="0">
                <a:latin typeface="+mj-lt"/>
              </a:rPr>
              <a:t>): nábor a výběr pracovníků.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LMS (Learning Management </a:t>
            </a:r>
            <a:r>
              <a:rPr lang="cs-CZ" sz="1400" b="1" dirty="0" err="1">
                <a:latin typeface="+mj-lt"/>
              </a:rPr>
              <a:t>System</a:t>
            </a:r>
            <a:r>
              <a:rPr lang="cs-CZ" sz="1400" b="1" dirty="0">
                <a:latin typeface="+mj-lt"/>
              </a:rPr>
              <a:t>): vzdělávání a rozvoj.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Payroll</a:t>
            </a:r>
            <a:r>
              <a:rPr lang="cs-CZ" sz="1400" b="1" dirty="0">
                <a:latin typeface="+mj-lt"/>
              </a:rPr>
              <a:t> systémy: řízení mezd a odměn.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Performance Management Systémy: hodnocení výkonu.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Integrace více systémů do jednoho řešení.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Příklad: SAP </a:t>
            </a:r>
            <a:r>
              <a:rPr lang="cs-CZ" sz="1400" b="1" dirty="0" err="1">
                <a:latin typeface="+mj-lt"/>
              </a:rPr>
              <a:t>SuccessFactors</a:t>
            </a:r>
            <a:r>
              <a:rPr lang="cs-CZ" sz="1400" b="1" dirty="0">
                <a:latin typeface="+mj-lt"/>
              </a:rPr>
              <a:t>, </a:t>
            </a:r>
            <a:r>
              <a:rPr lang="cs-CZ" sz="1400" b="1" dirty="0" err="1">
                <a:latin typeface="+mj-lt"/>
              </a:rPr>
              <a:t>Workday</a:t>
            </a:r>
            <a:r>
              <a:rPr lang="cs-CZ" sz="1400" b="1" dirty="0">
                <a:latin typeface="+mj-lt"/>
              </a:rPr>
              <a:t>, </a:t>
            </a:r>
            <a:r>
              <a:rPr lang="cs-CZ" sz="1400" b="1" dirty="0" err="1">
                <a:latin typeface="+mj-lt"/>
              </a:rPr>
              <a:t>BambooHR</a:t>
            </a:r>
            <a:r>
              <a:rPr lang="cs-CZ" sz="14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47EFF8-2FB2-AF6D-8D6B-2890FACADDC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E5AFB20-A4BE-3483-4668-48EA7D460EC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C51576E-00CB-DA02-ABDB-5C750887B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84E17F-49A0-AF8F-0E31-F1AF91BB1B8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25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99B7-BF50-83ED-F124-5ECF48B2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E607109-3F45-C63D-F9FA-3CB1D2DDC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B09A58C-DA25-A0CC-AA23-45EADA9F794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Využití dat a analytiky v řízení lidí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AE351C3-D2A4-25EF-32AA-A5D7E597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Predikce fluktuace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Identifikace talentů a plánování nástupnictví.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Měření výkonnosti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Analýza diverzity a inkluze.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Monitoring angažovanosti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Optimalizace nákladů na pracovní sílu.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rozhodování vedení na základě dat.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B572DEB-B408-3EF1-8CA2-7A41E0B26F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896BFC2-5467-7AAF-4C61-8DD2C7FAE2F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E7386FA-209E-EFB2-4735-9472D3208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6866878-F4DA-CC23-6A26-3EE66E77401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85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Automatizace a efektivita HR procesů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Automatizace náboru (screening, pohovory).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Digitalizace školení a vzdělávání.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Elektronická správa dokumentů (smlouvy, docházka).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Automatické výpočty mezd a benefitů.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Snižování administrativní zátěže HR týmů.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Efektivní plánování pracovních směn.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Příklady automatizačních nástrojů: Chatboty, AI v HR.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274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2469-7BC7-1AC8-CA2D-DF64EF48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696450A-E6B1-FCF9-C542-3D4DB33D7435}"/>
              </a:ext>
            </a:extLst>
          </p:cNvPr>
          <p:cNvSpPr txBox="1">
            <a:spLocks/>
          </p:cNvSpPr>
          <p:nvPr/>
        </p:nvSpPr>
        <p:spPr>
          <a:xfrm>
            <a:off x="482451" y="329049"/>
            <a:ext cx="778796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implementace</a:t>
            </a:r>
            <a:endParaRPr kumimoji="0" lang="es-ES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B9AECFA-76ED-62EF-4982-982DD783675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B5C84CE-3C71-B6E9-FDEE-8709AF54687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E5E6B85-DB01-9CCD-E846-CC351B4F68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7FFDE14-717C-A735-1200-BCB4EE9867F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9BB499B-A906-A886-FDA1-6B1F9D514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003" y="1200150"/>
            <a:ext cx="6763993" cy="3394075"/>
          </a:xfrm>
        </p:spPr>
      </p:pic>
    </p:spTree>
    <p:extLst>
      <p:ext uri="{BB962C8B-B14F-4D97-AF65-F5344CB8AC3E}">
        <p14:creationId xmlns:p14="http://schemas.microsoft.com/office/powerpoint/2010/main" val="1340809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Přínosy implementace digitalizace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Zvýšení efektivity a rychlosti procesů.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Lepší přístup k informacím pro zaměstnance.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Zlepšení zaměstnanecké zkušenosti.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Snížení nákladů na administrativu.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Lepší přehled o klíčových ukazatelích HR.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Zvýšení transparentnosti procesů.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hybridního a vzdáleného pracovního prostředí.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5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Výzvy při implementaci digitalizace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Počáteční investice do systémů.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Rezistence zaměstnanců vůči změnám.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Integrace s existujícími systémy.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Nutnost školení HR týmů a zaměstnanců.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Bezpečnost dat a ochrana soukromí.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Zajištění aktuálnosti softwaru.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Riziko přílišného spoléhání na technologie.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57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je motivace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8280920" cy="3311032"/>
          </a:xfrm>
        </p:spPr>
        <p:txBody>
          <a:bodyPr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•"/>
            </a:pPr>
            <a:r>
              <a:rPr lang="cs-CZ" sz="1200" dirty="0"/>
              <a:t>Motivace zaměstnanců je proces, který vede k tomu, že lidé chtějí vykonávat svou práci efektivně a s nasazením. Jednoduše řečeno, je to důvod, proč zaměstnanci dělají to, co dělají, a jak moc se snaží.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•"/>
            </a:pPr>
            <a:r>
              <a:rPr lang="cs-CZ" sz="1200" dirty="0">
                <a:ea typeface="Arial"/>
                <a:cs typeface="Arial"/>
                <a:sym typeface="Arial"/>
              </a:rPr>
              <a:t>Klíčové prvky motivace: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Potřeby a přání</a:t>
            </a:r>
            <a:r>
              <a:rPr lang="cs-CZ" sz="1200" dirty="0"/>
              <a:t> - Lidé chtějí uspokojit své osobní potřeby, například mít jistotu příjmu, být uznávaní, nebo mít příležitosti k rozvoji.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Cíle</a:t>
            </a:r>
            <a:r>
              <a:rPr lang="cs-CZ" sz="1200" dirty="0"/>
              <a:t> - Zaměstnanci potřebují vidět smysl své práce a vědět, že dosahují nějakých cílů.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b="1" dirty="0"/>
              <a:t>Odměny</a:t>
            </a:r>
            <a:r>
              <a:rPr lang="cs-CZ" sz="1200" dirty="0"/>
              <a:t> - Motivaci zvyšují odměny, které mohou být hmotné (peníze, bonusy, benefity) a nehmotné (pochvala, uznání, dobrý vztah s kolegy)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200" b="1" dirty="0"/>
              <a:t>Proč je motivace důležitá?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200" dirty="0"/>
              <a:t>Motivovaní zaměstnanci jsou produktivnější, loajálnější a přispívají k lepší atmosféře ve firmě. Naopak demotivace vede ke ztrátě výkonu, vyšší fluktuaci a stresu na pracovišti.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200" b="1" dirty="0"/>
              <a:t>Motivace je to, co žene lidi vpřed. U zaměstnanců jde o kombinaci odměn, cílů a prostředí, které jim dává smysl. Bez motivace výkon upadá, s ní naopak roste.</a:t>
            </a:r>
            <a:endParaRPr lang="cs-CZ" sz="12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4B1C4-F316-A444-91C2-3E391C4F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E6F0E80-9638-24A5-5735-65210D741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680740E-399E-F3C1-8E96-AA5041E63B0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Budoucnost digitalizace v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A910153-103B-BF1B-4C6D-FE146B9F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Personalizace HR služeb pomocí AI.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Rozšíření využití virtuální reality ve školení.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systémů s ESG cíli organizace.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Prediktivní analytika pro řízení výkonu.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blockchainu pro bezpečnost dat.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Digitalizace </a:t>
            </a:r>
            <a:r>
              <a:rPr lang="cs-CZ" sz="1400" b="1" dirty="0" err="1">
                <a:latin typeface="+mj-lt"/>
              </a:rPr>
              <a:t>wellbeing</a:t>
            </a:r>
            <a:r>
              <a:rPr lang="cs-CZ" sz="1400" b="1" dirty="0">
                <a:latin typeface="+mj-lt"/>
              </a:rPr>
              <a:t> programů.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Automatizované kariérní plánování.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D36AEFF-4449-0E2E-BB06-B19484508FB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3D0515A-C681-A109-51C0-6449D23BFBA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0FD9808-8C58-76E4-81AC-B4A38FB9A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B5AD9B0-E691-933B-06F5-9EC060FB856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012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ARMSTRONG, M.,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Armstrong's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Handbook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Practice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Kogan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Page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 ISBN 9780749498276.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 M. a S. TAYLOR, 2015.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Praha:  Grada. ISBN 978-80-247-5258-7.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3rd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SAGE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Publications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Ltd., London. ISBN 978-1-5264 9900-4.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DESSLER, G.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Management. 2024.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Pearson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Limited. 17th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ISBN-978-1-292-44987-6.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DICKMANN, M., BREWSTER, C. a SPARROW, P.,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International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Contemporary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Issues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Europe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2016. New York: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Routledge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3rd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ISBN 978-1-138-77603-6.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HORVÁTH, P., BLÁHA, J. a ČOPÍKOVÁ, A.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Nové trendy.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Management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Press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, ISBN 978-807261-430-1.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URBANCOVÁ, H. a VRABCOVÁ, P. 2023.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Strategický management lidských zdrojů: moderní trendy v HR.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Grada. ISBN 978-80-271-683-9.</a:t>
            </a:r>
          </a:p>
          <a:p>
            <a:pPr algn="just"/>
            <a:r>
              <a:rPr lang="cs-CZ" sz="1100" dirty="0">
                <a:latin typeface="+mj-lt"/>
                <a:ea typeface="Times New Roman" panose="02020603050405020304" pitchFamily="18" charset="0"/>
              </a:rPr>
              <a:t>Distanční studijní opora Řízení lidských zdrojů.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314B-75AD-1395-2CBB-FC591998A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40CF27F-0278-42AC-3EFC-F00E6F03D6B8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teorie motivace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9C4307C-28B5-A037-FDD1-D0B36507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8280920" cy="3311032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/>
              <a:t>Teorie motivace nevznikaly jen tak ve vakuu – jsou </a:t>
            </a:r>
            <a:r>
              <a:rPr lang="cs-CZ" sz="1200" b="1" dirty="0"/>
              <a:t>výsledkem pozorování lidského chování, změn ve společnosti a potřeby pochopit, co lidi pohání. </a:t>
            </a: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r>
              <a:rPr lang="cs-CZ" sz="1200" b="1" dirty="0"/>
              <a:t>Proč vznikly teorie motivace?</a:t>
            </a:r>
          </a:p>
          <a:p>
            <a:pPr marL="0" indent="0">
              <a:buNone/>
            </a:pPr>
            <a:r>
              <a:rPr lang="cs-CZ" sz="1200" dirty="0"/>
              <a:t>Všechny tyto teorie vznikly jako reakce na konkrétní problémy: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Průmyslová revoluce</a:t>
            </a:r>
            <a:r>
              <a:rPr lang="cs-CZ" sz="1200" dirty="0"/>
              <a:t> přinesla otázky produktivity v továrnách.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Ekonomické krize</a:t>
            </a:r>
            <a:r>
              <a:rPr lang="cs-CZ" sz="1200" dirty="0"/>
              <a:t> přiměly firmy hledat způsoby, jak udržet výkonnost zaměstnanců.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Technologický pokrok</a:t>
            </a:r>
            <a:r>
              <a:rPr lang="cs-CZ" sz="1200" dirty="0"/>
              <a:t> a rozvoj nových odvětví zvýšily důraz na lidskou kreativitu a seberealizaci.</a:t>
            </a:r>
          </a:p>
          <a:p>
            <a:pPr marL="0" indent="0">
              <a:buNone/>
            </a:pPr>
            <a:r>
              <a:rPr lang="cs-CZ" sz="1200" dirty="0"/>
              <a:t>Každá teorie přinesla nový pohled na to, co lidi pohání. Firmy a manažeři je používají k tomu, aby lépe pochopili, co jejich zaměstnanci potřebují a jak je podpořit v dosahování jejich cílů – a tím i cílů organizace.</a:t>
            </a:r>
          </a:p>
          <a:p>
            <a:pPr marL="0" indent="0">
              <a:buNone/>
            </a:pPr>
            <a:endParaRPr lang="cs-CZ" sz="1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/>
              <a:t>Každá teorie má svůj historický a společenský kontext, který ovlivnil její vznik.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1D5F9F-898F-EFA3-1622-17268ABA1AC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288FAC9-35C9-31BA-738B-5C61ED49684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0104A06-357A-1BB1-9799-E0D1494D3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89E2134-1D4D-2940-8832-1690C4B96D1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7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E88C9-74B8-DAC8-D2AD-4202AC13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2E60D3C-7CAF-8E3D-33D7-B5F8B6C7CE16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maslowova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pyramida potřeb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CB79A6A-03EC-C1B9-90BC-88EF068C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5070783" cy="3311032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200" dirty="0"/>
              <a:t>Abraham </a:t>
            </a:r>
            <a:r>
              <a:rPr lang="cs-CZ" sz="1200" dirty="0" err="1"/>
              <a:t>Maslow</a:t>
            </a:r>
            <a:r>
              <a:rPr lang="cs-CZ" sz="1200" dirty="0"/>
              <a:t> byl americký psycholog, který se zabýval otázkou: „Proč někteří lidé dosáhnou výjimečného úspěchu a jiní ne?“ </a:t>
            </a:r>
            <a:r>
              <a:rPr lang="cs-CZ" sz="1200" dirty="0" err="1"/>
              <a:t>Maslow</a:t>
            </a:r>
            <a:r>
              <a:rPr lang="cs-CZ" sz="1200" dirty="0"/>
              <a:t> si všiml, že lidé mají různé potřeby, které je motivují, a že tyto potřeby jsou hierarchické – tedy že některé jsou základní a musí být splněny dřív, než se lidé mohou soustředit na vyšší cíle.</a:t>
            </a:r>
          </a:p>
          <a:p>
            <a:pPr marL="0" indent="0">
              <a:buNone/>
            </a:pPr>
            <a:r>
              <a:rPr lang="cs-CZ" sz="1200" b="1" dirty="0"/>
              <a:t>Kontext doby:</a:t>
            </a: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Druhá světová válka zanechala svět v troskách a mnoho lidí bojovalo o přežití. Základní potřeby (jídlo, bezpečí) byly pro většinu populace prioritou.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 err="1"/>
              <a:t>Maslow</a:t>
            </a:r>
            <a:r>
              <a:rPr lang="cs-CZ" sz="1200" dirty="0"/>
              <a:t> chtěl pochopit, co lidi motivuje nejen ve chvílích krize, ale i v běžném životě, když mají své základní potřeby uspokojeny.</a:t>
            </a:r>
          </a:p>
          <a:p>
            <a:pPr marL="0" indent="0">
              <a:buNone/>
            </a:pPr>
            <a:r>
              <a:rPr lang="cs-CZ" sz="1200" dirty="0"/>
              <a:t>V zaměstnání se </a:t>
            </a:r>
            <a:r>
              <a:rPr lang="cs-CZ" sz="1200" dirty="0" err="1"/>
              <a:t>Maslowova</a:t>
            </a:r>
            <a:r>
              <a:rPr lang="cs-CZ" sz="1200" dirty="0"/>
              <a:t> pyramida ukazuje třeba tak, že člověk nejdříve potřebuje jistotu výplaty a stabilní práci, a teprve potom hledá smysluplnost, uznání a možnost se rozvíjet.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ED126D0-7285-DF8A-EB07-38ED620D74A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3C52206-32EC-0AB7-DA39-48DC1CA39C8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2D59D27-53A2-1C2D-4DC3-51B9D0824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FBB8AD-0FB5-6D6B-2A67-9826592091F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B2AB59F9-B1A6-F3C2-F262-D7663881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33" y="1469572"/>
            <a:ext cx="2996618" cy="25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32AC0-87F3-C624-70EE-FB6F8E919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7A31057-C212-07AC-15E2-C7B8C7BE94C0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herzbergova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dvoufaktorová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teorie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F7C81C-D950-ED76-F8C6-703C52E5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5070783" cy="3311032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dirty="0"/>
              <a:t>Frederick </a:t>
            </a:r>
            <a:r>
              <a:rPr lang="cs-CZ" sz="1100" dirty="0" err="1"/>
              <a:t>Herzberg</a:t>
            </a:r>
            <a:r>
              <a:rPr lang="cs-CZ" sz="1100" dirty="0"/>
              <a:t> byl psycholog a manažerský poradce, který prováděl rozhovory s pracovníky v továrnách. Zjistil, že lidé často mluví o „</a:t>
            </a:r>
            <a:r>
              <a:rPr lang="cs-CZ" sz="1100" b="1" dirty="0"/>
              <a:t>hygienických faktorech</a:t>
            </a:r>
            <a:r>
              <a:rPr lang="cs-CZ" sz="1100" dirty="0"/>
              <a:t>“ (jako je mzda nebo pracovní prostředí) jako o něčem, co jim vadí, když to nefunguje. Ale naopak, když tyto věci fungují, nevnímali je jako zdroj spokojenosti. Naopak, co skutečně zvyšovalo jejich spokojenost, byly věci jako uznání, smysluplná práce nebo růst.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b="1" dirty="0"/>
              <a:t>Kontext doby: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Po druhé světové válce se rozvíjela průmyslová výroba a továrny zaměstnávaly obrovské množství lidí. Pracovní podmínky byly často špatné, a proto vznikaly i odbory, které se zaměřovaly hlavně na mzdy a bezpečnost.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 err="1"/>
              <a:t>Herzberg</a:t>
            </a:r>
            <a:r>
              <a:rPr lang="cs-CZ" sz="1100" dirty="0"/>
              <a:t> si uvědomil, že samotné zlepšení pracovních podmínek nemusí zvýšit motivaci – to, co lidi skutečně nadchne, jsou vyšší potřeby, jako rozvoj a uznání.</a:t>
            </a:r>
          </a:p>
          <a:p>
            <a:pPr marL="0" indent="0">
              <a:buNone/>
            </a:pPr>
            <a:r>
              <a:rPr lang="cs-CZ" sz="1100" dirty="0"/>
              <a:t>Zaměstnanci dnes očekávají, že hygienické faktory (plat, bezpečí) budou samozřejmostí. Pokud chce firma lidi opravdu motivovat, musí jim nabídnout něco navíc, co má pro ně hlubší význam.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3DB858A-B797-8A7C-6828-77463840BDD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887429-3585-9FAC-9E94-8C2C4CD7F96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C134E15-DCF2-BF6E-D65B-C87C4A83D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35112FC-B114-D938-B33C-EACB4D6F883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E628481C-E71B-0E12-1CEA-891268C0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9" y="1898628"/>
            <a:ext cx="3020786" cy="17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6E9AF-5300-8578-7344-750E6891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B2BD81F-893C-B0EE-014B-30ECAE0BE7CC}"/>
              </a:ext>
            </a:extLst>
          </p:cNvPr>
          <p:cNvSpPr txBox="1">
            <a:spLocks/>
          </p:cNvSpPr>
          <p:nvPr/>
        </p:nvSpPr>
        <p:spPr>
          <a:xfrm>
            <a:off x="611560" y="484186"/>
            <a:ext cx="81716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vroomova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teorie očekávání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84399AB-2BED-BE64-950F-649B77E2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5275"/>
            <a:ext cx="5070783" cy="3311032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dirty="0"/>
              <a:t>Victor </a:t>
            </a:r>
            <a:r>
              <a:rPr lang="cs-CZ" sz="1100" dirty="0" err="1"/>
              <a:t>Vroom</a:t>
            </a:r>
            <a:r>
              <a:rPr lang="cs-CZ" sz="1100" dirty="0"/>
              <a:t>, ekonom a psycholog, si všiml, že lidé nevkládají úsilí do něčeho, co nevidí jako smysluplné. Položil si otázku: „</a:t>
            </a:r>
            <a:r>
              <a:rPr lang="cs-CZ" sz="1100" b="1" dirty="0"/>
              <a:t>Proč někteří lidé pracují tvrdě, zatímco jiní se jen vezou</a:t>
            </a:r>
            <a:r>
              <a:rPr lang="cs-CZ" sz="1100" dirty="0"/>
              <a:t>?“ Na základě toho vytvořil teorii očekávání, která říká, že člověk se snaží pouze tehdy, </a:t>
            </a:r>
            <a:r>
              <a:rPr lang="cs-CZ" sz="1100" b="1" dirty="0"/>
              <a:t>pokud věří, </a:t>
            </a:r>
            <a:r>
              <a:rPr lang="cs-CZ" sz="1100" dirty="0"/>
              <a:t>že: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dirty="0"/>
              <a:t>1. Jeho úsilí povede k dobrému výkonu.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dirty="0"/>
              <a:t>2. Tento výkon bude odměněn.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dirty="0"/>
              <a:t>3. Odměna má pro něj hodnotu.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cs-CZ" sz="1100" b="1" dirty="0"/>
              <a:t>Kontext doby: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/>
              <a:t>60. léta byla obdobím ekonomického rozmachu, ale i individualismu</a:t>
            </a:r>
            <a:r>
              <a:rPr lang="cs-CZ" sz="1100" dirty="0"/>
              <a:t>. Lidé začali klást větší důraz na osobní úspěch a hledali smysl v tom, co dělají.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Firmy začaly experimentovat s motivací, protože si uvědomily, že ne každý je ochoten „dělat na pásu“, pokud nevidí konkrétní výhody.</a:t>
            </a:r>
          </a:p>
          <a:p>
            <a:pPr marL="0" indent="0">
              <a:buNone/>
            </a:pPr>
            <a:r>
              <a:rPr lang="cs-CZ" sz="1100" dirty="0"/>
              <a:t>V praxi to znamená, že šéfové musejí dávat jasnou zpětnou vazbu (aby zaměstnanci věřili ve svůj výkon), nastavovat férový systém odměn a nabízet benefity, které odpovídají potřebám lidí.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8DC0D6E-E7B6-2B0E-0718-EB56E1DBC29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37204B3-931E-C2A5-8180-3E99E911B91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6D14835-2B11-FB9D-1957-80ADF8599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FF71036-E607-F305-90F5-CD9657C60E8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A22AEE3F-02A3-2F76-EC10-E38C1197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93" y="1564916"/>
            <a:ext cx="2571749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33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2.xml><?xml version="1.0" encoding="utf-8"?>
<ds:datastoreItem xmlns:ds="http://schemas.openxmlformats.org/officeDocument/2006/customXml" ds:itemID="{07B6EE46-B4F9-4406-B5C5-65BD1A836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4236</Words>
  <Application>Microsoft Office PowerPoint</Application>
  <PresentationFormat>Předvádění na obrazovce (16:9)</PresentationFormat>
  <Paragraphs>487</Paragraphs>
  <Slides>52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120</cp:revision>
  <dcterms:created xsi:type="dcterms:W3CDTF">2016-07-06T15:42:34Z</dcterms:created>
  <dcterms:modified xsi:type="dcterms:W3CDTF">2025-04-03T15:01:27Z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