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3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281" r:id="rId13"/>
    <p:sldId id="282" r:id="rId14"/>
    <p:sldId id="283" r:id="rId15"/>
    <p:sldId id="284" r:id="rId16"/>
    <p:sldId id="285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300" r:id="rId25"/>
    <p:sldId id="301" r:id="rId26"/>
    <p:sldId id="302" r:id="rId27"/>
    <p:sldId id="303" r:id="rId28"/>
    <p:sldId id="304" r:id="rId29"/>
    <p:sldId id="305" r:id="rId30"/>
    <p:sldId id="276" r:id="rId31"/>
    <p:sldId id="266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9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1D6C058E-27CD-4F1F-AE82-3979D3099D48}"/>
    <pc:docChg chg="custSel modSld">
      <pc:chgData name="Robert Kempný" userId="298310c0-7adf-4607-8c2f-b5a589468f33" providerId="ADAL" clId="{1D6C058E-27CD-4F1F-AE82-3979D3099D48}" dt="2025-01-17T22:05:47.642" v="5"/>
      <pc:docMkLst>
        <pc:docMk/>
      </pc:docMkLst>
      <pc:sldChg chg="addSp modSp mod">
        <pc:chgData name="Robert Kempný" userId="298310c0-7adf-4607-8c2f-b5a589468f33" providerId="ADAL" clId="{1D6C058E-27CD-4F1F-AE82-3979D3099D48}" dt="2025-01-17T22:05:47.642" v="5"/>
        <pc:sldMkLst>
          <pc:docMk/>
          <pc:sldMk cId="1338063626" sldId="262"/>
        </pc:sldMkLst>
        <pc:spChg chg="mod">
          <ac:chgData name="Robert Kempný" userId="298310c0-7adf-4607-8c2f-b5a589468f33" providerId="ADAL" clId="{1D6C058E-27CD-4F1F-AE82-3979D3099D48}" dt="2025-01-17T22:05:22.986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1D6C058E-27CD-4F1F-AE82-3979D3099D48}" dt="2025-01-17T22:05:35.706" v="3" actId="2763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1D6C058E-27CD-4F1F-AE82-3979D3099D48}" dt="2025-01-17T22:05:37.147" v="4"/>
          <ac:picMkLst>
            <pc:docMk/>
            <pc:sldMk cId="1338063626" sldId="262"/>
            <ac:picMk id="2" creationId="{D2651F72-9EC1-DFDD-DFEF-31B2474DE06A}"/>
          </ac:picMkLst>
        </pc:picChg>
        <pc:picChg chg="add mod">
          <ac:chgData name="Robert Kempný" userId="298310c0-7adf-4607-8c2f-b5a589468f33" providerId="ADAL" clId="{1D6C058E-27CD-4F1F-AE82-3979D3099D48}" dt="2025-01-17T22:05:47.642" v="5"/>
          <ac:picMkLst>
            <pc:docMk/>
            <pc:sldMk cId="1338063626" sldId="262"/>
            <ac:picMk id="5" creationId="{510204D5-BF89-3854-04A6-C90DDE9580CD}"/>
          </ac:picMkLst>
        </pc:pic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275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1177"/>
            <a:ext cx="4922064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Firemní kultura, udržitelnost a business partner model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2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D2651F72-9EC1-DFDD-DFEF-31B2474DE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510204D5-BF89-3854-04A6-C90DDE958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089567"/>
            <a:ext cx="7523213" cy="356974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3"/>
            </a:pPr>
            <a:r>
              <a:rPr lang="cs-CZ" altLang="cs-CZ" sz="1400" b="1" dirty="0">
                <a:cs typeface="Times New Roman" panose="02020603050405020304" pitchFamily="18" charset="0"/>
              </a:rPr>
              <a:t>Vnější prostředí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Strategii ovlivňují faktory jako je situace na trhu práce, legislativa, demografické změny nebo technologický pokrok. Například nedostatek kvalifikovaných pracovníků v určitém oboru může vyžadovat intenzivnější náborové kampaně nebo investice do vzdělávání a rekvalifikace stávajících zaměstnanců.</a:t>
            </a:r>
          </a:p>
          <a:p>
            <a:pPr>
              <a:buFont typeface="+mj-lt"/>
              <a:buAutoNum type="arabicPeriod" startAt="4"/>
            </a:pPr>
            <a:r>
              <a:rPr lang="cs-CZ" altLang="cs-CZ" sz="1400" b="1" dirty="0">
                <a:cs typeface="Times New Roman" panose="02020603050405020304" pitchFamily="18" charset="0"/>
              </a:rPr>
              <a:t>Firemní kultura a hodnoty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by měla reflektovat firemní kulturu, hodnoty a způsob, jakým firma chce být vnímána svými zaměstnanci i veřejností. Pokud se firma zaměřuje na týmovou práci a otevřenou komunikaci, personální strategie bude podporovat rozvoj dovedností v těchto oblastech.</a:t>
            </a:r>
          </a:p>
          <a:p>
            <a:pPr>
              <a:buFont typeface="+mj-lt"/>
              <a:buAutoNum type="arabicPeriod" startAt="5"/>
            </a:pPr>
            <a:r>
              <a:rPr lang="cs-CZ" altLang="cs-CZ" sz="1400" b="1" dirty="0">
                <a:cs typeface="Times New Roman" panose="02020603050405020304" pitchFamily="18" charset="0"/>
              </a:rPr>
              <a:t>Interní zdroje a kapacity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Zahrnuje analýzu stávajících zaměstnanců, jejich kvalifikace, motivace a potenciálu. Personální strategie se bude přizpůsobovat tomu, jaké zdroje organizace již má a co je třeba posílit či zlepšit. Tím může být plánování školení, rozvoje kariéry nebo posilování motivace.</a:t>
            </a:r>
          </a:p>
          <a:p>
            <a:pPr>
              <a:buFont typeface="+mj-lt"/>
              <a:buAutoNum type="arabicPeriod" startAt="6"/>
            </a:pPr>
            <a:r>
              <a:rPr lang="cs-CZ" altLang="cs-CZ" sz="1400" b="1" dirty="0">
                <a:cs typeface="Times New Roman" panose="02020603050405020304" pitchFamily="18" charset="0"/>
              </a:rPr>
              <a:t>Trendy a inovace v HR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Moderní přístupy k řízení lidských zdrojů, jako je digitální transformace HR procesů, flexibilní pracovní uspořádání nebo zaměření na zaměstnaneckou zkušenost (</a:t>
            </a:r>
            <a:r>
              <a:rPr lang="cs-CZ" altLang="cs-CZ" sz="1400" dirty="0" err="1">
                <a:cs typeface="Times New Roman" panose="02020603050405020304" pitchFamily="18" charset="0"/>
              </a:rPr>
              <a:t>employee</a:t>
            </a:r>
            <a:r>
              <a:rPr lang="cs-CZ" altLang="cs-CZ" sz="1400" dirty="0">
                <a:cs typeface="Times New Roman" panose="02020603050405020304" pitchFamily="18" charset="0"/>
              </a:rPr>
              <a:t> </a:t>
            </a:r>
            <a:r>
              <a:rPr lang="cs-CZ" altLang="cs-CZ" sz="1400" dirty="0" err="1">
                <a:cs typeface="Times New Roman" panose="02020603050405020304" pitchFamily="18" charset="0"/>
              </a:rPr>
              <a:t>experience</a:t>
            </a:r>
            <a:r>
              <a:rPr lang="cs-CZ" altLang="cs-CZ" sz="1400" dirty="0">
                <a:cs typeface="Times New Roman" panose="02020603050405020304" pitchFamily="18" charset="0"/>
              </a:rPr>
              <a:t>), mohou ovlivnit personální strategii.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62332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218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Proč je důležité, aby měl podnik personální strategii?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podpora dosahování cílů podniku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získávání a udržení talentů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rozvoj zaměstnanců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zlepšení motivace a výkonnosti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snižování rizika nedostatku kvalifikovaných pracovníků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flexibilita a adaptabilita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optimalizace nákladů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zajištění souladu s legislativou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posílení firemní kultury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144475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význam 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9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2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3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9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0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6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7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3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4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mph" presetSubtype="0" fill="remove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0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1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5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6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0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1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5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0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5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6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0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1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5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6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0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1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5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6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Proč jsou personální strategie důležité pro všechny typy podniků: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Efektivní využití lidských zdrojů</a:t>
            </a:r>
            <a:r>
              <a:rPr lang="cs-CZ" sz="1400" dirty="0"/>
              <a:t>: Každý podnik potřebuje mít jasnou strategii, jak řídit a rozvíjet své zaměstnance, aby maximalizoval jejich výkonnost a dosáhl svých obchodních cílů.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Plánování a růst</a:t>
            </a:r>
            <a:r>
              <a:rPr lang="cs-CZ" sz="1400" dirty="0"/>
              <a:t>: Bez ohledu na velikost firmy je důležité plánovat budoucí potřeby v oblasti lidských zdrojů. To zahrnuje nábor, rozvoj zaměstnanců a jejich motivaci, což je klíčové pro dlouhodobý růst a úspěch firmy.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Zajištění konkurenceschopnosti</a:t>
            </a:r>
            <a:r>
              <a:rPr lang="cs-CZ" sz="1400" dirty="0"/>
              <a:t>: Dobře nastavená personální strategie pomáhá každému podniku lépe konkurovat na trhu práce, přitáhnout kvalitní talenty a udržet klíčové zaměstnance.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Soulad s legislativou</a:t>
            </a:r>
            <a:r>
              <a:rPr lang="cs-CZ" sz="1400" dirty="0"/>
              <a:t>: Všechny podniky musí dodržovat pracovněprávní předpisy a další legislativní požadavky, což zahrnuje i správu zaměstnanců, ať už jde o malé podniky nebo velké korporace.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význam personálních strategií</a:t>
            </a:r>
          </a:p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 různých typech podniků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004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Velké firmy</a:t>
            </a:r>
            <a:r>
              <a:rPr lang="cs-CZ" sz="1400" dirty="0"/>
              <a:t>: Strukturované a formální, s důrazem na specializaci a systematický přístup k řízení lidských zdrojů.</a:t>
            </a:r>
          </a:p>
          <a:p>
            <a:pPr marL="0" indent="0">
              <a:buNone/>
            </a:pPr>
            <a:r>
              <a:rPr lang="cs-CZ" sz="1400" b="1" dirty="0"/>
              <a:t>Střední firmy</a:t>
            </a:r>
            <a:r>
              <a:rPr lang="cs-CZ" sz="1400" dirty="0"/>
              <a:t>: Flexibilní, ale více strukturované než u malých podniků, s důrazem na efektivní růst a rozvoj.</a:t>
            </a: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Malé firmy</a:t>
            </a:r>
            <a:r>
              <a:rPr lang="cs-CZ" sz="1400" dirty="0"/>
              <a:t>: Neformální a osobní, s důrazem na všestrannost a těsné vztahy mezi zaměstnavatelem a zaměstnancem, často se zaměřením na udržení klíčových zaměstnanců.</a:t>
            </a:r>
            <a:endParaRPr lang="cs-CZ" sz="1400" b="1" dirty="0"/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 </a:t>
            </a:r>
          </a:p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 různých typech podniků a jejich uplatňování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569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8085401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Co je hlavním cílem managementu každého podniku?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800" b="1" dirty="0"/>
              <a:t>Efektivní fungování podniku = </a:t>
            </a:r>
          </a:p>
          <a:p>
            <a:pPr marL="0" indent="0">
              <a:buNone/>
            </a:pPr>
            <a:r>
              <a:rPr lang="cs-CZ" sz="1800" b="1" dirty="0"/>
              <a:t>Business strategie + Řízení lidských zdrojů +   Organizační struktura podniku.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Podnik bude fungovat efektivně, když se nám podaří všechny tyto složky propojit. Pak budeme dosahovat podnikových cílů.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Strategické řízení lidských zdrojů a jeho aplikace v praxi má mnoho podob.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Jednou z nich je </a:t>
            </a:r>
            <a:r>
              <a:rPr lang="cs-CZ" altLang="cs-CZ" sz="1400" b="1" dirty="0">
                <a:cs typeface="Times New Roman" panose="02020603050405020304" pitchFamily="18" charset="0"/>
              </a:rPr>
              <a:t>HR Business Partner Model </a:t>
            </a:r>
            <a:r>
              <a:rPr lang="cs-CZ" altLang="cs-CZ" sz="1400" dirty="0">
                <a:cs typeface="Times New Roman" panose="02020603050405020304" pitchFamily="18" charset="0"/>
              </a:rPr>
              <a:t>(dle Ulricha, 1999).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Koncept business partnerství je o růstu strategické úlohy lidských zdrojů. Jak to chápeme? Co si pod tím přestavit?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	nutnost oddělit strategické úlohy od operativních činností. 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strategické řízení lidských zdrojů a jeho aplikace v praxi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7" name="Šipka: doprava se zářezem 6">
            <a:extLst>
              <a:ext uri="{FF2B5EF4-FFF2-40B4-BE49-F238E27FC236}">
                <a16:creationId xmlns:a16="http://schemas.microsoft.com/office/drawing/2014/main" id="{266499C9-13A5-48A4-9BB8-EE9F3787F670}"/>
              </a:ext>
            </a:extLst>
          </p:cNvPr>
          <p:cNvSpPr/>
          <p:nvPr/>
        </p:nvSpPr>
        <p:spPr>
          <a:xfrm>
            <a:off x="719038" y="4109191"/>
            <a:ext cx="669495" cy="3747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10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Strategický partner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spolupracuje s top managementem při tvorbě strategie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personální strategii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identifikuje klíčové talenty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rozumí problematice oboru a odvětví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zná podnikatelské prostředí a okolí podniku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a implementuje inovativní řešení v oblasti HR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17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Zprostředkovatel změny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iniciuje změny (např. v podnikové kultuře, struktuře…)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komunikaci změn dovnitř organizace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nástroje pro motivaci ke změnám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schopnosti pro iniciování a prosazování změn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výborné komunikační schopnosti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manažera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3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Administrativní specialista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sleduje změny v oblasti pracovně právní legislativy, BOZP…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správnou implementaci předpisů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mzdovou agendu a organizaci sociálních programů (např. </a:t>
            </a:r>
            <a:r>
              <a:rPr lang="cs-CZ" altLang="cs-CZ" sz="1400" dirty="0" err="1">
                <a:cs typeface="Times New Roman" panose="02020603050405020304" pitchFamily="18" charset="0"/>
              </a:rPr>
              <a:t>outplacement</a:t>
            </a:r>
            <a:r>
              <a:rPr lang="cs-CZ" altLang="cs-CZ" sz="1400" dirty="0"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aktuální data o zaměstnancích v rámci organizace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orientuje se v oblasti personalistiky a personálních informačních systémů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52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Zastánce zaměstnanců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zastupuje zaměstnance a chrání jejich zájmy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komunikuje s nimi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spolupracuje s odbory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zná příslušné právní předpisy a interní dokumenty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schopnost podílet se na kolektivním vyjednávání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manažera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86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802292" y="1083737"/>
            <a:ext cx="3874163" cy="342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slabší pozice v rámci managementu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spíše pozice spolupracovníka vedení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operativní a reaktivní přístup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realizace jednotlivých personálních činností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vede jednotlivé procesy pro aktuálních potřeb podniku na definované pracovní pozice, doporučení pro přijetí na základě výsledků výběrového řízení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hlavními klienty jsou zaměstnanci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zaměřuje se na výkon jednotlivých personálních činností, včasné a přesné plnění stanovených úkolů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má vysoké odborné znalosti a komunikační dovednosti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59" y="1174068"/>
            <a:ext cx="3445667" cy="342256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silnější pozice v organizaci, jedna z klíčových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člen nejvyššího vedení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proaktivní strategický přístup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strategické aktivity vč. řízení změn, nastavení procesů, </a:t>
            </a:r>
            <a:r>
              <a:rPr lang="cs-CZ" sz="1400" b="1" dirty="0">
                <a:solidFill>
                  <a:prstClr val="black"/>
                </a:solidFill>
                <a:latin typeface="Calibri"/>
              </a:rPr>
              <a:t>(re)design pracovních míst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vliv na optimalizaci struktury pracovních míst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klient jsou všichni </a:t>
            </a:r>
            <a:r>
              <a:rPr lang="cs-CZ" sz="1400" b="1" dirty="0" err="1">
                <a:solidFill>
                  <a:prstClr val="black"/>
                </a:solidFill>
                <a:latin typeface="Calibri"/>
              </a:rPr>
              <a:t>stakeholders</a:t>
            </a:r>
            <a:endParaRPr lang="cs-CZ" sz="1400" b="1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zaměřuje se na plnění strategických cílů (fluktuace, produktivita, ziskovost)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kromě znalostí odborných také leadership, trendy v ekonomice, analytické myšlení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6531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rozdíly mezi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HR business partner        a              HR specialista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1" i="0" u="none" strike="noStrike" kern="1200" cap="all" spc="10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Slezská univerzita</a:t>
              </a:r>
            </a:p>
          </p:txBody>
        </p:sp>
      </p:grpSp>
      <p:pic>
        <p:nvPicPr>
          <p:cNvPr id="3" name="Grafický objekt 2" descr="Žárovka se souvislou výplní">
            <a:extLst>
              <a:ext uri="{FF2B5EF4-FFF2-40B4-BE49-F238E27FC236}">
                <a16:creationId xmlns:a16="http://schemas.microsoft.com/office/drawing/2014/main" id="{C9582C6E-512F-4256-90BB-96B7055FF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87892" y="34064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0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význam firemní kultury 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propojení udržitelnosti a HR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zavádění principů udržitelnosti do firemní kultury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model HR business partner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role personalistů v implementaci strategie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pochopit význam firemní kultury, analyzovat HR business partner model, hodnotit přínos implementace principů udržitelnosti 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Koncept HR </a:t>
            </a:r>
            <a:r>
              <a:rPr lang="cs-CZ" altLang="cs-CZ" sz="1400" b="1" dirty="0" err="1">
                <a:cs typeface="Times New Roman" panose="02020603050405020304" pitchFamily="18" charset="0"/>
              </a:rPr>
              <a:t>Scorecard</a:t>
            </a: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navazuje na koncept Balance </a:t>
            </a:r>
            <a:r>
              <a:rPr lang="cs-CZ" altLang="cs-CZ" sz="1400" dirty="0" err="1">
                <a:cs typeface="Times New Roman" panose="02020603050405020304" pitchFamily="18" charset="0"/>
              </a:rPr>
              <a:t>Scorecard</a:t>
            </a:r>
            <a:r>
              <a:rPr lang="cs-CZ" altLang="cs-CZ" sz="1400" dirty="0">
                <a:cs typeface="Times New Roman" panose="02020603050405020304" pitchFamily="18" charset="0"/>
              </a:rPr>
              <a:t> (BSC) – opakuj z managementu </a:t>
            </a: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je to nástroj strategického řízení, který se nezaměřuje jen na finanční cíle, ale…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jde po smyslu a celkové efektivitě zdrojů a výstupů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podobně i HRSC se zaměřuje na to, jak nejlépe integrovat lidské zdroje do celopodnikového systému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  <a:sym typeface="Wingdings" panose="05000000000000000000" pitchFamily="2" charset="2"/>
              </a:rPr>
              <a:t>Kompetenční model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umožňuje převést podnikovou strategii do oblasti ŘLZ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popisuje všechny kompetence (kvalifikace, znalosti, zkušenosti, schopnosti, dovednosti a osobnostní charakteristiky) od úrovně celého podniku po jednotlivé hospodářské jednotky (</a:t>
            </a:r>
            <a:r>
              <a:rPr lang="cs-CZ" altLang="cs-CZ" sz="1400" dirty="0" err="1">
                <a:cs typeface="Times New Roman" panose="02020603050405020304" pitchFamily="18" charset="0"/>
              </a:rPr>
              <a:t>kaskádování</a:t>
            </a:r>
            <a:r>
              <a:rPr lang="cs-CZ" altLang="cs-CZ" sz="14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další modely zajištění personálních činností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A24E026C-8044-422B-89F0-B7254E79A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357" y="113159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96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personalistů v implementaci modelu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Kompetence a dovednosti HR business partnera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Leadership a strategické myšlení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Efektivní komunikace s vedením i zaměstnanci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změnového řízení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Hodnocení přínosu modelu pro organizaci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Udržitelná forma ŘLZ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5346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výzvy při implementaci udržitelnosti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Odpor ke změnám v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Nedostatečné zdroje nebo podpora vedení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Nutnost sladění krátkodobých a dlouhodobých cílů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 zaměstnanců o ESG tématech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překonávání těchto překážek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055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z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Firmy úspěšně propojující udržitelnost a HR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Diverzitní</a:t>
            </a:r>
            <a:r>
              <a:rPr lang="cs-CZ" sz="1400" b="1" dirty="0">
                <a:latin typeface="+mj-lt"/>
              </a:rPr>
              <a:t> programy a jejich výsledky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Implementace business partner modelu ve velkých organizacích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Inspirativní projekty na podporu firemní kultury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7816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budoucnost hr a udržitelnost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Digitalizace a data-</a:t>
            </a:r>
            <a:r>
              <a:rPr lang="cs-CZ" sz="1400" b="1" dirty="0" err="1">
                <a:latin typeface="+mj-lt"/>
              </a:rPr>
              <a:t>driven</a:t>
            </a:r>
            <a:r>
              <a:rPr lang="cs-CZ" sz="1400" b="1" dirty="0">
                <a:latin typeface="+mj-lt"/>
              </a:rPr>
              <a:t> HR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hybridní práce pro udržitelnost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Trendy v budování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přispívá k plnění globálních cílů (např. UN </a:t>
            </a:r>
            <a:r>
              <a:rPr lang="cs-CZ" sz="1400" b="1" dirty="0" err="1">
                <a:latin typeface="+mj-lt"/>
              </a:rPr>
              <a:t>SDGs</a:t>
            </a:r>
            <a:r>
              <a:rPr lang="cs-CZ" sz="1400" b="1" dirty="0">
                <a:latin typeface="+mj-lt"/>
              </a:rPr>
              <a:t>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adaptaci na měnící se trh práce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748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firemní kultury pro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propojení udržitelnosti a firemní strategie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model business partner ovlivňuje HR procesy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dobré praxe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hodnoty by měla firemní kultura zdůrazňovat?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Je model HR business partner univerzální?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může HR podporovat udržitelnost ve firmě?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Definice firemní kultury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firemní kultura: hodnoty, normy, zvyklosti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na výkon a spokojenost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kultura ovlivňuje </a:t>
            </a:r>
            <a:r>
              <a:rPr lang="cs-CZ" sz="1400" b="1" dirty="0" err="1">
                <a:latin typeface="+mj-lt"/>
              </a:rPr>
              <a:t>brand</a:t>
            </a:r>
            <a:r>
              <a:rPr lang="cs-CZ" sz="1400" b="1" dirty="0">
                <a:latin typeface="+mj-lt"/>
              </a:rPr>
              <a:t> zaměstnavatele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Vztah mezi kulturou a vedením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Typy firemních kultur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firemní kultura a ŘLZ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podporuje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angažovanosti a loajality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diverzity a inkluze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vzdělávání a kariérního rozvoje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Firemní kultura v době hybridní práce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řízení lidských zdrojů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Sociální, environmentální a ekonomické aspekty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ESG cíle a jejich propojení s HR procesy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Výhody udržitelnosti pro zaměstnavatele i zaměstnance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ovlivňuje implementaci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udržitelných iniciativ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zavádění udržitelnosti do firemní kultury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Klíčové oblasti: energie, odpady, diverzita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udržitelných projektů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 a osvěta v oblasti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Transparentní komunikace a reporting výsledků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Motivace k podpoře udržitelnosti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strategie řízení lidských zdrojů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Proč je strategie klíčová pro HR?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sladit strategii HR s obchodními cíli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Typy strategií: zaměření na výkon, inovace,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leadershipu při implementaci strategií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úspěšnosti HR strategií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hr a role leadershipu v udržitelnosti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Leadership jako hybatel změn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vést týmy k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Inspirace zaměstnanců k ekologickému chování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lídrů v naplňování ESG cílů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úspěšných lídrů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174069"/>
            <a:ext cx="7523213" cy="348524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je dlouhodobý plán organizace zaměřený na efektivní řízení a rozvoj lidských zdrojů (zaměstnanců), který podporuje dosažení cílů organizace. Tato strategie zahrnuje koncepci, jakým způsobem organizace plánuje získávat, rozvíjet, motivovat a udržovat své zaměstnance, aby byli schopni plnit své úkoly a přispívat k celkovému úspěchu organizace.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 čeho vyplývá?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Vychází z několika klíčových faktorů: </a:t>
            </a:r>
          </a:p>
          <a:p>
            <a:pPr>
              <a:buAutoNum type="arabicPeriod"/>
            </a:pPr>
            <a:r>
              <a:rPr lang="cs-CZ" altLang="cs-CZ" sz="1400" b="1" dirty="0">
                <a:cs typeface="Times New Roman" panose="02020603050405020304" pitchFamily="18" charset="0"/>
              </a:rPr>
              <a:t>Obecná strategie organizace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je úzce propojena s celkovou strategií organizace. Musí podporovat hlavní cíle a směřování společnosti. Pokud se firma zaměřuje na inovace, personální strategie bude klást důraz na získávání kreativních talentů a podporu inovativního prostředí. Pokud je cílem efektivita a snižování nákladů, personální strategie se bude zaměřovat na optimalizaci pracovních sil.</a:t>
            </a:r>
          </a:p>
          <a:p>
            <a:pPr>
              <a:buAutoNum type="arabicPeriod" startAt="2"/>
            </a:pPr>
            <a:r>
              <a:rPr lang="cs-CZ" altLang="cs-CZ" sz="1400" b="1" dirty="0">
                <a:cs typeface="Times New Roman" panose="02020603050405020304" pitchFamily="18" charset="0"/>
              </a:rPr>
              <a:t>Podnikové cíle a vize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musí být v souladu s dlouhodobými cíli a vizí organizace. Například, pokud firma plánuje expanzi na nové trhy, personální strategie bude zahrnovat potřebu nových zaměstnanců s jazykovými a kulturními znalostmi specifickými pro tyto trhy.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62332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794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5DCA94BA-FB72-43B3-914A-2E20B044C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1907</Words>
  <Application>Microsoft Office PowerPoint</Application>
  <PresentationFormat>Předvádění na obrazovce (16:9)</PresentationFormat>
  <Paragraphs>232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104</cp:revision>
  <dcterms:created xsi:type="dcterms:W3CDTF">2016-07-06T15:42:34Z</dcterms:created>
  <dcterms:modified xsi:type="dcterms:W3CDTF">2025-01-17T22:05:50Z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