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33"/>
  </p:handoutMasterIdLst>
  <p:sldIdLst>
    <p:sldId id="262" r:id="rId5"/>
    <p:sldId id="263" r:id="rId6"/>
    <p:sldId id="272" r:id="rId7"/>
    <p:sldId id="295" r:id="rId8"/>
    <p:sldId id="296" r:id="rId9"/>
    <p:sldId id="297" r:id="rId10"/>
    <p:sldId id="298" r:id="rId11"/>
    <p:sldId id="299" r:id="rId12"/>
    <p:sldId id="281" r:id="rId13"/>
    <p:sldId id="282" r:id="rId14"/>
    <p:sldId id="283" r:id="rId15"/>
    <p:sldId id="284" r:id="rId16"/>
    <p:sldId id="285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300" r:id="rId25"/>
    <p:sldId id="301" r:id="rId26"/>
    <p:sldId id="302" r:id="rId27"/>
    <p:sldId id="303" r:id="rId28"/>
    <p:sldId id="304" r:id="rId29"/>
    <p:sldId id="305" r:id="rId30"/>
    <p:sldId id="276" r:id="rId31"/>
    <p:sldId id="266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420" y="92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21c4bcf0dee3945e" providerId="LiveId" clId="{50831E4B-87F5-425A-8A75-A10931FB0830}"/>
    <pc:docChg chg="undo custSel modSld">
      <pc:chgData name="Helena Marková" userId="21c4bcf0dee3945e" providerId="LiveId" clId="{50831E4B-87F5-425A-8A75-A10931FB0830}" dt="2025-02-19T22:25:23.052" v="198" actId="20577"/>
      <pc:docMkLst>
        <pc:docMk/>
      </pc:docMkLst>
      <pc:sldChg chg="modSp mod">
        <pc:chgData name="Helena Marková" userId="21c4bcf0dee3945e" providerId="LiveId" clId="{50831E4B-87F5-425A-8A75-A10931FB0830}" dt="2025-02-19T22:25:23.052" v="198" actId="20577"/>
        <pc:sldMkLst>
          <pc:docMk/>
          <pc:sldMk cId="1084421202" sldId="272"/>
        </pc:sldMkLst>
        <pc:spChg chg="mod">
          <ac:chgData name="Helena Marková" userId="21c4bcf0dee3945e" providerId="LiveId" clId="{50831E4B-87F5-425A-8A75-A10931FB0830}" dt="2025-02-19T22:25:23.052" v="198" actId="20577"/>
          <ac:spMkLst>
            <pc:docMk/>
            <pc:sldMk cId="1084421202" sldId="272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50831E4B-87F5-425A-8A75-A10931FB0830}" dt="2025-02-19T20:40:17.575" v="6" actId="20577"/>
        <pc:sldMkLst>
          <pc:docMk/>
          <pc:sldMk cId="1131062224" sldId="296"/>
        </pc:sldMkLst>
        <pc:spChg chg="mod">
          <ac:chgData name="Helena Marková" userId="21c4bcf0dee3945e" providerId="LiveId" clId="{50831E4B-87F5-425A-8A75-A10931FB0830}" dt="2025-02-19T20:40:17.575" v="6" actId="20577"/>
          <ac:spMkLst>
            <pc:docMk/>
            <pc:sldMk cId="1131062224" sldId="296"/>
            <ac:spMk id="11" creationId="{B3E7D415-F789-40A2-B235-E95A0A59BE3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8275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řízení lidských zdrojů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Helena Marková, Ph.D.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11559" y="2391177"/>
            <a:ext cx="4922064" cy="87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Firemní kultura, udržitelnost a business partner model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přednáška 2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ázek 1" descr="Obsah obrázku kruh, snímek obrazovky, symbol, kulečníková koule&#10;&#10;Obsah vygenerovaný umělou inteligencí může být nesprávný.">
            <a:extLst>
              <a:ext uri="{FF2B5EF4-FFF2-40B4-BE49-F238E27FC236}">
                <a16:creationId xmlns:a16="http://schemas.microsoft.com/office/drawing/2014/main" id="{D2651F72-9EC1-DFDD-DFEF-31B2474DE0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2385" y="4257363"/>
            <a:ext cx="1661723" cy="577746"/>
          </a:xfrm>
          <a:prstGeom prst="rect">
            <a:avLst/>
          </a:prstGeom>
        </p:spPr>
      </p:pic>
      <p:pic>
        <p:nvPicPr>
          <p:cNvPr id="5" name="Obrázek 4" descr="Obsah obrázku text, snímek obrazovky, Písmo, Grafika&#10;&#10;Obsah vygenerovaný umělou inteligencí může být nesprávný.">
            <a:extLst>
              <a:ext uri="{FF2B5EF4-FFF2-40B4-BE49-F238E27FC236}">
                <a16:creationId xmlns:a16="http://schemas.microsoft.com/office/drawing/2014/main" id="{510204D5-BF89-3854-04A6-C90DDE9580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311" y="3079621"/>
            <a:ext cx="5029825" cy="11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089567"/>
            <a:ext cx="7523213" cy="356974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 startAt="3"/>
            </a:pPr>
            <a:r>
              <a:rPr lang="cs-CZ" altLang="cs-CZ" sz="1400" b="1" dirty="0">
                <a:cs typeface="Times New Roman" panose="02020603050405020304" pitchFamily="18" charset="0"/>
              </a:rPr>
              <a:t>Vnější prostředí 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Strategii ovlivňují faktory jako je situace na trhu práce, legislativa, demografické změny nebo technologický pokrok. Například nedostatek kvalifikovaných pracovníků v určitém oboru může vyžadovat intenzivnější náborové kampaně nebo investice do vzdělávání a rekvalifikace stávajících zaměstnanců.</a:t>
            </a:r>
          </a:p>
          <a:p>
            <a:pPr>
              <a:buFont typeface="+mj-lt"/>
              <a:buAutoNum type="arabicPeriod" startAt="4"/>
            </a:pPr>
            <a:r>
              <a:rPr lang="cs-CZ" altLang="cs-CZ" sz="1400" b="1" dirty="0">
                <a:cs typeface="Times New Roman" panose="02020603050405020304" pitchFamily="18" charset="0"/>
              </a:rPr>
              <a:t>Firemní kultura a hodnoty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Personální strategie by měla reflektovat firemní kulturu, hodnoty a způsob, jakým firma chce být vnímána svými zaměstnanci i veřejností. Pokud se firma zaměřuje na týmovou práci a otevřenou komunikaci, personální strategie bude podporovat rozvoj dovedností v těchto oblastech.</a:t>
            </a:r>
          </a:p>
          <a:p>
            <a:pPr>
              <a:buFont typeface="+mj-lt"/>
              <a:buAutoNum type="arabicPeriod" startAt="5"/>
            </a:pPr>
            <a:r>
              <a:rPr lang="cs-CZ" altLang="cs-CZ" sz="1400" b="1" dirty="0">
                <a:cs typeface="Times New Roman" panose="02020603050405020304" pitchFamily="18" charset="0"/>
              </a:rPr>
              <a:t>Interní zdroje a kapacity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Zahrnuje analýzu stávajících zaměstnanců, jejich kvalifikace, motivace a potenciálu. Personální strategie se bude přizpůsobovat tomu, jaké zdroje organizace již má a co je třeba posílit či zlepšit. Tím může být plánování školení, rozvoje kariéry nebo posilování motivace.</a:t>
            </a:r>
          </a:p>
          <a:p>
            <a:pPr>
              <a:buFont typeface="+mj-lt"/>
              <a:buAutoNum type="arabicPeriod" startAt="6"/>
            </a:pPr>
            <a:r>
              <a:rPr lang="cs-CZ" altLang="cs-CZ" sz="1400" b="1" dirty="0">
                <a:cs typeface="Times New Roman" panose="02020603050405020304" pitchFamily="18" charset="0"/>
              </a:rPr>
              <a:t>Trendy a inovace v HR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Moderní přístupy k řízení lidských zdrojů, jako je digitální transformace HR procesů, flexibilní pracovní uspořádání nebo zaměření na zaměstnaneckou zkušenost (</a:t>
            </a:r>
            <a:r>
              <a:rPr lang="cs-CZ" altLang="cs-CZ" sz="1400" dirty="0" err="1">
                <a:cs typeface="Times New Roman" panose="02020603050405020304" pitchFamily="18" charset="0"/>
              </a:rPr>
              <a:t>employee</a:t>
            </a:r>
            <a:r>
              <a:rPr lang="cs-CZ" altLang="cs-CZ" sz="1400" dirty="0">
                <a:cs typeface="Times New Roman" panose="02020603050405020304" pitchFamily="18" charset="0"/>
              </a:rPr>
              <a:t> </a:t>
            </a:r>
            <a:r>
              <a:rPr lang="cs-CZ" altLang="cs-CZ" sz="1400" dirty="0" err="1">
                <a:cs typeface="Times New Roman" panose="02020603050405020304" pitchFamily="18" charset="0"/>
              </a:rPr>
              <a:t>experience</a:t>
            </a:r>
            <a:r>
              <a:rPr lang="cs-CZ" altLang="cs-CZ" sz="1400" dirty="0">
                <a:cs typeface="Times New Roman" panose="02020603050405020304" pitchFamily="18" charset="0"/>
              </a:rPr>
              <a:t>), mohou ovlivnit personální strategii.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62332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personální strategie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2182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7523213" cy="339162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Proč je důležité, aby měl podnik personální strategii?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podpora dosahování cílů podniku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získávání a udržení talentů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rozvoj zaměstnanců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zlepšení motivace a výkonnosti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snižování rizika nedostatku kvalifikovaných pracovníků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flexibilita a adaptabilita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optimalizace nákladů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zajištění souladu s legislativou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posílení firemní kultury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7144475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význam personální strategie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952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100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3" dur="100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4" dur="100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100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1000" autoRev="1" fill="remov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1000" autoRev="1" fill="remov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1000" autoRev="1" fill="remov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1000" autoRev="1" fill="remov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1000" autoRev="1" fill="remov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7" dur="1000" autoRev="1" fill="remov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8" dur="1000" autoRev="1" fill="remov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1000" autoRev="1" fill="remov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0" autoRev="1" fill="remov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0" autoRev="1" fill="remov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1000" autoRev="1" fill="remov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0" autoRev="1" fill="remov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1000" autoRev="1" fill="remov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1" dur="1000" autoRev="1" fill="remov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1000" autoRev="1" fill="remov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1000" autoRev="1" fill="remov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1000" autoRev="1" fill="remov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8" dur="1000" autoRev="1" fill="remov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9" dur="1000" autoRev="1" fill="remov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1000" autoRev="1" fill="remov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1000" autoRev="1" fill="remov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5" dur="1000" autoRev="1" fill="remov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6" dur="1000" autoRev="1" fill="remov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1000" autoRev="1" fill="remov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1000" autoRev="1" fill="remov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2" dur="1000" autoRev="1" fill="remov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3" dur="1000" autoRev="1" fill="remov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1000" autoRev="1" fill="remov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1000" autoRev="1" fill="remov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9" dur="1000" autoRev="1" fill="remov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0" dur="1000" autoRev="1" fill="remov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1000" autoRev="1" fill="remov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1000" autoRev="1" fill="remov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6" dur="1000" autoRev="1" fill="remov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7" dur="1000" autoRev="1" fill="remov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1000" autoRev="1" fill="remov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7" presetClass="emph" presetSubtype="0" fill="remove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2" dur="1000" autoRev="1" fill="remov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3" dur="1000" autoRev="1" fill="remov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4" dur="1000" autoRev="1" fill="remov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1000" autoRev="1" fill="remov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7" presetClass="emph" presetSubtype="0" fill="remove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1000" autoRev="1" fill="remov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0" dur="1000" autoRev="1" fill="remov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1" dur="1000" autoRev="1" fill="remov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1000" autoRev="1" fill="remov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4" dur="1000" autoRev="1" fill="remov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5" dur="1000" autoRev="1" fill="remov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6" dur="1000" autoRev="1" fill="remov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1000" autoRev="1" fill="remov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1000" autoRev="1" fill="remov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0" dur="1000" autoRev="1" fill="remov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1" dur="1000" autoRev="1" fill="remov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1000" autoRev="1" fill="remov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1000" autoRev="1" fill="remov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5" dur="1000" autoRev="1" fill="remov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6" dur="1000" autoRev="1" fill="remov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1000" autoRev="1" fill="remov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1000" autoRev="1" fill="remov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0" dur="1000" autoRev="1" fill="remov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1" dur="1000" autoRev="1" fill="remov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1000" autoRev="1" fill="remov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1000" autoRev="1" fill="remov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5" dur="1000" autoRev="1" fill="remov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6" dur="1000" autoRev="1" fill="remov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1000" autoRev="1" fill="remov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1000" autoRev="1" fill="remov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0" dur="1000" autoRev="1" fill="remov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1" dur="1000" autoRev="1" fill="remov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1000" autoRev="1" fill="remove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1000" autoRev="1" fill="remov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5" dur="1000" autoRev="1" fill="remov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6" dur="1000" autoRev="1" fill="remov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1000" autoRev="1" fill="remov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1000" autoRev="1" fill="remov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0" dur="1000" autoRev="1" fill="remov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1" dur="1000" autoRev="1" fill="remov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1000" autoRev="1" fill="remov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27" presetClass="emph" presetSubtype="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1000" autoRev="1" fill="remov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5" dur="1000" autoRev="1" fill="remov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6" dur="1000" autoRev="1" fill="remov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1000" autoRev="1" fill="remov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7523213" cy="339162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/>
              <a:t>Proč jsou personální strategie důležité pro všechny typy podniků:</a:t>
            </a:r>
          </a:p>
          <a:p>
            <a:pPr>
              <a:buFont typeface="+mj-lt"/>
              <a:buAutoNum type="arabicPeriod"/>
            </a:pPr>
            <a:r>
              <a:rPr lang="cs-CZ" sz="1400" b="1" dirty="0"/>
              <a:t>Efektivní využití lidských zdrojů</a:t>
            </a:r>
            <a:r>
              <a:rPr lang="cs-CZ" sz="1400" dirty="0"/>
              <a:t>: Každý podnik potřebuje mít jasnou strategii, jak řídit a rozvíjet své zaměstnance, aby maximalizoval jejich výkonnost a dosáhl svých obchodních cílů.</a:t>
            </a:r>
          </a:p>
          <a:p>
            <a:pPr>
              <a:buFont typeface="+mj-lt"/>
              <a:buAutoNum type="arabicPeriod"/>
            </a:pPr>
            <a:r>
              <a:rPr lang="cs-CZ" sz="1400" b="1" dirty="0"/>
              <a:t>Plánování a růst</a:t>
            </a:r>
            <a:r>
              <a:rPr lang="cs-CZ" sz="1400" dirty="0"/>
              <a:t>: Bez ohledu na velikost firmy je důležité plánovat budoucí potřeby v oblasti lidských zdrojů. To zahrnuje nábor, rozvoj zaměstnanců a jejich motivaci, což je klíčové pro dlouhodobý růst a úspěch firmy.</a:t>
            </a:r>
          </a:p>
          <a:p>
            <a:pPr>
              <a:buFont typeface="+mj-lt"/>
              <a:buAutoNum type="arabicPeriod"/>
            </a:pPr>
            <a:r>
              <a:rPr lang="cs-CZ" sz="1400" b="1" dirty="0"/>
              <a:t>Zajištění konkurenceschopnosti</a:t>
            </a:r>
            <a:r>
              <a:rPr lang="cs-CZ" sz="1400" dirty="0"/>
              <a:t>: Dobře nastavená personální strategie pomáhá každému podniku lépe konkurovat na trhu práce, přitáhnout kvalitní talenty a udržet klíčové zaměstnance.</a:t>
            </a:r>
          </a:p>
          <a:p>
            <a:pPr>
              <a:buFont typeface="+mj-lt"/>
              <a:buAutoNum type="arabicPeriod"/>
            </a:pPr>
            <a:r>
              <a:rPr lang="cs-CZ" sz="1400" b="1" dirty="0"/>
              <a:t>Soulad s legislativou</a:t>
            </a:r>
            <a:r>
              <a:rPr lang="cs-CZ" sz="1400" dirty="0"/>
              <a:t>: Všechny podniky musí dodržovat pracovněprávní předpisy a další legislativní požadavky, což zahrnuje i správu zaměstnanců, ať už jde o malé podniky nebo velké korporace.</a:t>
            </a:r>
          </a:p>
          <a:p>
            <a:pPr marL="0" indent="0">
              <a:buNone/>
            </a:pPr>
            <a:endParaRPr lang="cs-CZ" altLang="cs-CZ" sz="1400" dirty="0"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652102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význam personálních strategií</a:t>
            </a:r>
          </a:p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 různých typech podniků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0045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7523213" cy="339162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/>
              <a:t>Velké firmy</a:t>
            </a:r>
            <a:r>
              <a:rPr lang="cs-CZ" sz="1400" dirty="0"/>
              <a:t>: Strukturované a formální, s důrazem na specializaci a systematický přístup k řízení lidských zdrojů.</a:t>
            </a:r>
          </a:p>
          <a:p>
            <a:pPr marL="0" indent="0">
              <a:buNone/>
            </a:pPr>
            <a:r>
              <a:rPr lang="cs-CZ" sz="1400" b="1" dirty="0"/>
              <a:t>Střední firmy</a:t>
            </a:r>
            <a:r>
              <a:rPr lang="cs-CZ" sz="1400" dirty="0"/>
              <a:t>: Flexibilní, ale více strukturované než u malých podniků, s důrazem na efektivní růst a rozvoj.</a:t>
            </a:r>
            <a:endParaRPr lang="cs-CZ" sz="1400" b="1" dirty="0"/>
          </a:p>
          <a:p>
            <a:pPr marL="0" indent="0">
              <a:buNone/>
            </a:pPr>
            <a:r>
              <a:rPr lang="cs-CZ" sz="1400" b="1" dirty="0"/>
              <a:t>Malé firmy</a:t>
            </a:r>
            <a:r>
              <a:rPr lang="cs-CZ" sz="1400" dirty="0"/>
              <a:t>: Neformální a osobní, s důrazem na všestrannost a těsné vztahy mezi zaměstnavatelem a zaměstnancem, často se zaměřením na udržení klíčových zaměstnanců.</a:t>
            </a:r>
            <a:endParaRPr lang="cs-CZ" sz="1400" b="1" dirty="0"/>
          </a:p>
          <a:p>
            <a:pPr marL="0" indent="0">
              <a:buNone/>
            </a:pPr>
            <a:endParaRPr lang="cs-CZ" altLang="cs-CZ" sz="1400" dirty="0"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652102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personální strategie </a:t>
            </a:r>
          </a:p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 různých typech podniků a jejich uplatňování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5698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8085401" cy="339162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Co je hlavním cílem managementu každého podniku?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800" b="1" dirty="0"/>
              <a:t>Efektivní fungování podniku = </a:t>
            </a:r>
          </a:p>
          <a:p>
            <a:pPr marL="0" indent="0">
              <a:buNone/>
            </a:pPr>
            <a:r>
              <a:rPr lang="cs-CZ" sz="1800" b="1" dirty="0"/>
              <a:t>Business strategie + Řízení lidských zdrojů +   Organizační struktura podniku.</a:t>
            </a:r>
          </a:p>
          <a:p>
            <a:pPr marL="0" indent="0">
              <a:buNone/>
            </a:pPr>
            <a:endParaRPr lang="cs-CZ" altLang="cs-CZ" sz="1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Podnik bude fungovat efektivně, když se nám podaří všechny tyto složky propojit. Pak budeme dosahovat podnikových cílů. 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Strategické řízení lidských zdrojů a jeho aplikace v praxi má mnoho podob. 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Jednou z nich je </a:t>
            </a:r>
            <a:r>
              <a:rPr lang="cs-CZ" altLang="cs-CZ" sz="1400" b="1" dirty="0">
                <a:cs typeface="Times New Roman" panose="02020603050405020304" pitchFamily="18" charset="0"/>
              </a:rPr>
              <a:t>HR Business Partner Model </a:t>
            </a:r>
            <a:r>
              <a:rPr lang="cs-CZ" altLang="cs-CZ" sz="1400" dirty="0">
                <a:cs typeface="Times New Roman" panose="02020603050405020304" pitchFamily="18" charset="0"/>
              </a:rPr>
              <a:t>(dle Ulricha, 1999).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Koncept business partnerství je o růstu strategické úlohy lidských zdrojů. Jak to chápeme? Co si pod tím přestavit?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	nutnost oddělit strategické úlohy od operativních činností. </a:t>
            </a:r>
          </a:p>
          <a:p>
            <a:pPr marL="0" indent="0">
              <a:buNone/>
            </a:pPr>
            <a:endParaRPr lang="cs-CZ" altLang="cs-CZ" sz="1400" dirty="0"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652102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strategické řízení lidských zdrojů a jeho aplikace v praxi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7" name="Šipka: doprava se zářezem 6">
            <a:extLst>
              <a:ext uri="{FF2B5EF4-FFF2-40B4-BE49-F238E27FC236}">
                <a16:creationId xmlns:a16="http://schemas.microsoft.com/office/drawing/2014/main" id="{266499C9-13A5-48A4-9BB8-EE9F3787F670}"/>
              </a:ext>
            </a:extLst>
          </p:cNvPr>
          <p:cNvSpPr/>
          <p:nvPr/>
        </p:nvSpPr>
        <p:spPr>
          <a:xfrm>
            <a:off x="719038" y="4109191"/>
            <a:ext cx="669495" cy="37475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10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4942573" cy="339162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Podle Ulricha v sobě tato role zahrnuje 4 role současně.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Strategický partner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spolupracuje s top managementem při tvorbě strategie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vytváří personální strategii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identifikuje klíčové talenty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rozumí problematice oboru a odvětví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zná podnikatelské prostředí a okolí podniku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vytváří a implementuje inovativní řešení v oblasti HR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652102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Role hr jako business partnera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B96E50E9-334E-499A-912F-65B5438AE1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230" y="1139175"/>
            <a:ext cx="3228996" cy="270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172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4942573" cy="339162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Podle Ulricha v sobě tato role zahrnuje 4 role současně.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Zprostředkovatel změny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iniciuje změny (např. v podnikové kultuře, struktuře…)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odpovídá za komunikaci změn dovnitř organizace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vytváří nástroje pro motivaci ke změnám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má schopnosti pro iniciování a prosazování změn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má výborné komunikační schopnosti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652102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Role hr manažera jako business partnera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B96E50E9-334E-499A-912F-65B5438AE1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230" y="1139175"/>
            <a:ext cx="3228996" cy="270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635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4942573" cy="339162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Podle Ulricha v sobě tato role zahrnuje 4 role současně.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Administrativní specialista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sleduje změny v oblasti pracovně právní legislativy, BOZP…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odpovídá za správnou implementaci předpisů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odpovídá za mzdovou agendu a organizaci sociálních programů (např. </a:t>
            </a:r>
            <a:r>
              <a:rPr lang="cs-CZ" altLang="cs-CZ" sz="1400" dirty="0" err="1">
                <a:cs typeface="Times New Roman" panose="02020603050405020304" pitchFamily="18" charset="0"/>
              </a:rPr>
              <a:t>outplacement</a:t>
            </a:r>
            <a:r>
              <a:rPr lang="cs-CZ" altLang="cs-CZ" sz="1400" dirty="0"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odpovídá za aktuální data o zaměstnancích v rámci organizace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orientuje se v oblasti personalistiky a personálních informačních systémů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652102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Role hr jako business partnera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B96E50E9-334E-499A-912F-65B5438AE1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230" y="1139175"/>
            <a:ext cx="3228996" cy="270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352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4942573" cy="339162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Podle Ulricha v sobě tato role zahrnuje 4 role současně.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Zastánce zaměstnanců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zastupuje zaměstnance a chrání jejich zájmy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komunikuje s nimi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spolupracuje s odbory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zná příslušné právní předpisy a interní dokumenty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má schopnost podílet se na kolektivním vyjednávání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652102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Role hr manažera jako business partnera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B96E50E9-334E-499A-912F-65B5438AE1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230" y="1139175"/>
            <a:ext cx="3228996" cy="270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186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802292" y="1083737"/>
            <a:ext cx="3874163" cy="34225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slabší pozice v rámci managementu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spíše pozice spolupracovníka vedení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operativní a reaktivní přístup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realizace jednotlivých personálních činností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vede jednotlivé procesy pro aktuálních potřeb podniku na definované pracovní pozice, doporučení pro přijetí na základě výsledků výběrového řízení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hlavními klienty jsou zaměstnanci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zaměřuje se na výkon jednotlivých personálních činností, včasné a přesné plnění stanovených úkolů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má vysoké odborné znalosti a komunikační dovednosti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59" y="1174068"/>
            <a:ext cx="3445667" cy="342256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silnější pozice v organizaci, jedna z klíčových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člen nejvyššího vedení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proaktivní strategický přístup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strategické aktivity vč. řízení změn, nastavení procesů, </a:t>
            </a:r>
            <a:r>
              <a:rPr lang="cs-CZ" sz="1400" b="1" dirty="0">
                <a:solidFill>
                  <a:prstClr val="black"/>
                </a:solidFill>
                <a:latin typeface="Calibri"/>
              </a:rPr>
              <a:t>(re)design pracovních míst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vliv na optimalizaci struktury pracovních míst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klient jsou všichni </a:t>
            </a:r>
            <a:r>
              <a:rPr lang="cs-CZ" sz="1400" b="1" dirty="0" err="1">
                <a:solidFill>
                  <a:prstClr val="black"/>
                </a:solidFill>
                <a:latin typeface="Calibri"/>
              </a:rPr>
              <a:t>stakeholders</a:t>
            </a:r>
            <a:endParaRPr lang="cs-CZ" sz="1400" b="1" dirty="0">
              <a:solidFill>
                <a:prstClr val="black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zaměřuje se na plnění strategických cílů (fluktuace, produktivita, ziskovost)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</a:rPr>
              <a:t>kromě znalostí odborných také leadership, trendy v ekonomice, analytické myšlení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65316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all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rozdíly mezi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all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HR business partner        a              HR specialista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000" b="1" i="0" u="none" strike="noStrike" kern="1200" cap="all" spc="10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Slezská univerzita</a:t>
              </a:r>
            </a:p>
          </p:txBody>
        </p:sp>
      </p:grpSp>
      <p:pic>
        <p:nvPicPr>
          <p:cNvPr id="3" name="Grafický objekt 2" descr="Žárovka se souvislou výplní">
            <a:extLst>
              <a:ext uri="{FF2B5EF4-FFF2-40B4-BE49-F238E27FC236}">
                <a16:creationId xmlns:a16="http://schemas.microsoft.com/office/drawing/2014/main" id="{C9582C6E-512F-4256-90BB-96B7055FFD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87892" y="340644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60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1635646"/>
            <a:ext cx="4608512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1400" b="1" dirty="0"/>
              <a:t>význam firemní kultury </a:t>
            </a: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propojení udržitelnosti a HR</a:t>
            </a: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zavádění principů udržitelnosti do firemní kultury</a:t>
            </a: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model HR business partner</a:t>
            </a: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role personalistů v implementaci strategie</a:t>
            </a:r>
          </a:p>
          <a:p>
            <a:pPr>
              <a:buBlip>
                <a:blip r:embed="rId3"/>
              </a:buBlip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cíl přednášky: pochopit význam firemní kultury, analyzovat HR business partner model, hodnotit přínos implementace principů udržitelnosti </a:t>
            </a:r>
          </a:p>
          <a:p>
            <a:pPr>
              <a:buBlip>
                <a:blip r:embed="rId3"/>
              </a:buBlip>
            </a:pPr>
            <a:endParaRPr lang="cs-CZ" altLang="cs-CZ" sz="1400" b="1" dirty="0"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obsah přednášky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AF9C679-C01C-43D9-8502-AA6778E4D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" y="1347894"/>
            <a:ext cx="3467946" cy="255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267691"/>
            <a:ext cx="4942573" cy="339162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Koncept HR </a:t>
            </a:r>
            <a:r>
              <a:rPr lang="cs-CZ" altLang="cs-CZ" sz="1400" b="1" dirty="0" err="1">
                <a:cs typeface="Times New Roman" panose="02020603050405020304" pitchFamily="18" charset="0"/>
              </a:rPr>
              <a:t>Scorecard</a:t>
            </a:r>
            <a:endParaRPr lang="cs-CZ" altLang="cs-CZ" sz="1400" b="1" dirty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altLang="cs-CZ" sz="1400" dirty="0">
                <a:cs typeface="Times New Roman" panose="02020603050405020304" pitchFamily="18" charset="0"/>
              </a:rPr>
              <a:t>navazuje na koncept Balance </a:t>
            </a:r>
            <a:r>
              <a:rPr lang="cs-CZ" altLang="cs-CZ" sz="1400" dirty="0" err="1">
                <a:cs typeface="Times New Roman" panose="02020603050405020304" pitchFamily="18" charset="0"/>
              </a:rPr>
              <a:t>Scorecard</a:t>
            </a:r>
            <a:r>
              <a:rPr lang="cs-CZ" altLang="cs-CZ" sz="1400" dirty="0">
                <a:cs typeface="Times New Roman" panose="02020603050405020304" pitchFamily="18" charset="0"/>
              </a:rPr>
              <a:t> (BSC) – opakuj z managementu </a:t>
            </a:r>
            <a:r>
              <a:rPr lang="cs-CZ" altLang="cs-CZ" sz="1400" dirty="0"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</a:p>
          <a:p>
            <a:pPr>
              <a:buFontTx/>
              <a:buChar char="-"/>
            </a:pPr>
            <a:r>
              <a:rPr lang="cs-CZ" altLang="cs-CZ" sz="1400" dirty="0">
                <a:cs typeface="Times New Roman" panose="02020603050405020304" pitchFamily="18" charset="0"/>
                <a:sym typeface="Wingdings" panose="05000000000000000000" pitchFamily="2" charset="2"/>
              </a:rPr>
              <a:t>je to nástroj strategického řízení, který se nezaměřuje jen na finanční cíle, ale…</a:t>
            </a:r>
          </a:p>
          <a:p>
            <a:pPr>
              <a:buFontTx/>
              <a:buChar char="-"/>
            </a:pPr>
            <a:r>
              <a:rPr lang="cs-CZ" altLang="cs-CZ" sz="1400" dirty="0">
                <a:cs typeface="Times New Roman" panose="02020603050405020304" pitchFamily="18" charset="0"/>
                <a:sym typeface="Wingdings" panose="05000000000000000000" pitchFamily="2" charset="2"/>
              </a:rPr>
              <a:t>jde po smyslu a celkové efektivitě zdrojů a výstupů</a:t>
            </a:r>
          </a:p>
          <a:p>
            <a:pPr>
              <a:buFontTx/>
              <a:buChar char="-"/>
            </a:pPr>
            <a:r>
              <a:rPr lang="cs-CZ" altLang="cs-CZ" sz="1400" dirty="0">
                <a:cs typeface="Times New Roman" panose="02020603050405020304" pitchFamily="18" charset="0"/>
                <a:sym typeface="Wingdings" panose="05000000000000000000" pitchFamily="2" charset="2"/>
              </a:rPr>
              <a:t>podobně i HRSC se zaměřuje na to, jak nejlépe integrovat lidské zdroje do celopodnikového systému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  <a:sym typeface="Wingdings" panose="05000000000000000000" pitchFamily="2" charset="2"/>
              </a:rPr>
              <a:t>Kompetenční model</a:t>
            </a:r>
          </a:p>
          <a:p>
            <a:pPr>
              <a:buFontTx/>
              <a:buChar char="-"/>
            </a:pPr>
            <a:r>
              <a:rPr lang="cs-CZ" altLang="cs-CZ" sz="1400" dirty="0">
                <a:cs typeface="Times New Roman" panose="02020603050405020304" pitchFamily="18" charset="0"/>
              </a:rPr>
              <a:t>umožňuje převést podnikovou strategii do oblasti ŘLZ</a:t>
            </a:r>
          </a:p>
          <a:p>
            <a:pPr>
              <a:buFontTx/>
              <a:buChar char="-"/>
            </a:pPr>
            <a:r>
              <a:rPr lang="cs-CZ" altLang="cs-CZ" sz="1400" dirty="0">
                <a:cs typeface="Times New Roman" panose="02020603050405020304" pitchFamily="18" charset="0"/>
              </a:rPr>
              <a:t>popisuje všechny kompetence (kvalifikace, znalosti, zkušenosti, schopnosti, dovednosti a osobnostní charakteristiky) od úrovně celého podniku po jednotlivé hospodářské jednotky (</a:t>
            </a:r>
            <a:r>
              <a:rPr lang="cs-CZ" altLang="cs-CZ" sz="1400" dirty="0" err="1">
                <a:cs typeface="Times New Roman" panose="02020603050405020304" pitchFamily="18" charset="0"/>
              </a:rPr>
              <a:t>kaskádování</a:t>
            </a:r>
            <a:r>
              <a:rPr lang="cs-CZ" altLang="cs-CZ" sz="1400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652102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další modely zajištění personálních činností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7" name="Obrázek 6">
            <a:extLst>
              <a:ext uri="{FF2B5EF4-FFF2-40B4-BE49-F238E27FC236}">
                <a16:creationId xmlns:a16="http://schemas.microsoft.com/office/drawing/2014/main" id="{A24E026C-8044-422B-89F0-B7254E79AF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357" y="113159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796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role personalistů v implementaci modelu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Kompetence a dovednosti HR business partnera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Leadership a strategické myšlení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Efektivní komunikace s vedením i zaměstnanci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změnového řízení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Hodnocení přínosu modelu pro organizaci</a:t>
            </a: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Udržitelná forma ŘLZ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5346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výzvy při implementaci udržitelnosti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Odpor ke změnám v organizaci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Nedostatečné zdroje nebo podpora vedení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Nutnost sladění krátkodobých a dlouhodobých cílů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Vzdělávání zaměstnanců o ESG tématech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v překonávání těchto překážek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10550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příklady z praxe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Firmy úspěšně propojující udržitelnost a HR</a:t>
            </a:r>
          </a:p>
          <a:p>
            <a:pPr>
              <a:buBlip>
                <a:blip r:embed="rId3"/>
              </a:buBlip>
            </a:pPr>
            <a:r>
              <a:rPr lang="cs-CZ" sz="1400" b="1" dirty="0" err="1">
                <a:latin typeface="+mj-lt"/>
              </a:rPr>
              <a:t>Diverzitní</a:t>
            </a:r>
            <a:r>
              <a:rPr lang="cs-CZ" sz="1400" b="1" dirty="0">
                <a:latin typeface="+mj-lt"/>
              </a:rPr>
              <a:t> programy a jejich výsledky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Implementace business partner modelu ve velkých organizacích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Inspirativní projekty na podporu firemní kultury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78161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budoucnost hr a udržitelnost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Digitalizace a data-</a:t>
            </a:r>
            <a:r>
              <a:rPr lang="cs-CZ" sz="1400" b="1" dirty="0" err="1">
                <a:latin typeface="+mj-lt"/>
              </a:rPr>
              <a:t>driven</a:t>
            </a:r>
            <a:r>
              <a:rPr lang="cs-CZ" sz="1400" b="1" dirty="0">
                <a:latin typeface="+mj-lt"/>
              </a:rPr>
              <a:t> HR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hybridní práce pro udržitelnost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Trendy v budování firemní kultury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HR přispívá k plnění globálních cílů (např. UN </a:t>
            </a:r>
            <a:r>
              <a:rPr lang="cs-CZ" sz="1400" b="1" dirty="0" err="1">
                <a:latin typeface="+mj-lt"/>
              </a:rPr>
              <a:t>SDGs</a:t>
            </a:r>
            <a:r>
              <a:rPr lang="cs-CZ" sz="1400" b="1" dirty="0">
                <a:latin typeface="+mj-lt"/>
              </a:rPr>
              <a:t>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při adaptaci na měnící se trh práce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4748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shrnutí přednášky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firemní kultury pro organizaci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v propojení udržitelnosti a firemní strategie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model business partner ovlivňuje HR procesy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Příklady dobré praxe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66610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diskuze a otázky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Jaké hodnoty by měla firemní kultura zdůrazňovat?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Je model HR business partner univerzální?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může HR podporovat udržitelnost ve firmě?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73690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7380973" cy="297377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ARMSTRONG, M.,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Armstrong's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Handbook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of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Practice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Kogan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Page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 ISBN 9780749498276.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 M. a S. TAYLOR, 2015.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Praha:  Grada. ISBN 978-80-247-5258-7.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3rd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SAGE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Publications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Ltd., London. ISBN 978-1-5264 9900-4.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DESSLER, G.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Management. 2024.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Pearson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Education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Limited. 17th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ISBN-978-1-292-44987-6.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DICKMANN, M., BREWSTER, C. a SPARROW, P.,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International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Contemporary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 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Issues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in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Europe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2016. New York: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Routledge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3rd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ISBN 978-1-138-77603-6.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HORVÁTH, P., BLÁHA, J. a ČOPÍKOVÁ, A.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Nové trendy.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Management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Press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, ISBN 978-807261-430-1.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URBANCOVÁ, H. a VRABCOVÁ, P. 2023.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Strategický management lidských zdrojů: moderní trendy v HR.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Grada. ISBN 978-80-271-683-9.</a:t>
            </a:r>
          </a:p>
          <a:p>
            <a:pPr algn="just"/>
            <a:r>
              <a:rPr lang="cs-CZ" sz="1100" dirty="0">
                <a:latin typeface="+mj-lt"/>
                <a:ea typeface="Times New Roman" panose="02020603050405020304" pitchFamily="18" charset="0"/>
              </a:rPr>
              <a:t>Distanční studijní opora Řízení lidských zdrojů.</a:t>
            </a:r>
            <a:endParaRPr lang="cs-CZ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100" b="1" dirty="0">
                <a:latin typeface="+mj-lt"/>
                <a:cs typeface="Times New Roman" panose="02020603050405020304" pitchFamily="18" charset="0"/>
              </a:rPr>
              <a:t>Internetové zdroje – specializované weby zaměřené na personální práci, odborná diskuzní fóra, vzhledem ke značnému množství změn i zprávy z denního tisku.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Doporučená literatura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2733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Definice firemní kultury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Co je firemní kultura: hodnoty, normy, zvyklosti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Vliv na výkon a spokojenost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kultura ovlivňuje </a:t>
            </a:r>
            <a:r>
              <a:rPr lang="cs-CZ" sz="1400" b="1" dirty="0" err="1">
                <a:latin typeface="+mj-lt"/>
              </a:rPr>
              <a:t>brand</a:t>
            </a:r>
            <a:r>
              <a:rPr lang="cs-CZ" sz="1400" b="1" dirty="0">
                <a:latin typeface="+mj-lt"/>
              </a:rPr>
              <a:t> zaměstnavatele (silná a transparentní kultura přitahuje talenty, transparentní a etická buduje důvěru zákazníků…. Příklady: Tesla, Apple</a:t>
            </a:r>
            <a:r>
              <a:rPr lang="cs-CZ" sz="1400" b="1">
                <a:latin typeface="+mj-lt"/>
              </a:rPr>
              <a:t>, Netflix</a:t>
            </a:r>
            <a:endParaRPr lang="cs-CZ" sz="1400" b="1" dirty="0">
              <a:latin typeface="+mj-lt"/>
            </a:endParaRP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Vztah mezi kulturou a vedením firmy - zásadní role leadershipu!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Typy firemních kultur</a:t>
            </a:r>
          </a:p>
          <a:p>
            <a:pPr marL="0" indent="0">
              <a:buNone/>
            </a:pPr>
            <a:r>
              <a:rPr lang="cs-CZ" sz="1300" dirty="0"/>
              <a:t>💡 </a:t>
            </a:r>
            <a:r>
              <a:rPr lang="cs-CZ" sz="1300" b="1" dirty="0"/>
              <a:t>Síťová (kultura úkolu)</a:t>
            </a:r>
            <a:r>
              <a:rPr lang="cs-CZ" sz="1300" dirty="0"/>
              <a:t> – Zaměřená na inovace a kreativitu (např. startupy, technologické firmy).</a:t>
            </a:r>
            <a:br>
              <a:rPr lang="cs-CZ" sz="1300" dirty="0"/>
            </a:br>
            <a:r>
              <a:rPr lang="cs-CZ" sz="1300" dirty="0"/>
              <a:t>📊 </a:t>
            </a:r>
            <a:r>
              <a:rPr lang="cs-CZ" sz="1300" b="1" dirty="0"/>
              <a:t>Hierarchická (kultura role)</a:t>
            </a:r>
            <a:r>
              <a:rPr lang="cs-CZ" sz="1300" dirty="0"/>
              <a:t> – Jasně definované pravomoci a stabilita (např. státní správa, korporace).</a:t>
            </a:r>
            <a:br>
              <a:rPr lang="cs-CZ" sz="1300" dirty="0"/>
            </a:br>
            <a:r>
              <a:rPr lang="cs-CZ" sz="1300" dirty="0"/>
              <a:t>🎯 </a:t>
            </a:r>
            <a:r>
              <a:rPr lang="cs-CZ" sz="1300" b="1" dirty="0"/>
              <a:t>Výkonnostní (kultura úspěchu)</a:t>
            </a:r>
            <a:r>
              <a:rPr lang="cs-CZ" sz="1300" dirty="0"/>
              <a:t> – Důraz na výsledky, výkon a soutěživost (např. konzultační firmy, prodejní týmy).</a:t>
            </a:r>
            <a:br>
              <a:rPr lang="cs-CZ" sz="1300" dirty="0"/>
            </a:br>
            <a:r>
              <a:rPr lang="cs-CZ" sz="1300" dirty="0"/>
              <a:t>👥 </a:t>
            </a:r>
            <a:r>
              <a:rPr lang="cs-CZ" sz="1300" b="1" dirty="0"/>
              <a:t>Kultura klanu (rodinná kultura)</a:t>
            </a:r>
            <a:r>
              <a:rPr lang="cs-CZ" sz="1300" dirty="0"/>
              <a:t> – Zaměřená na vztahy, spolupráci a rozvoj lidí (např. neziskové organizace).</a:t>
            </a:r>
            <a:endParaRPr lang="cs-CZ" altLang="cs-CZ" sz="13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442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firemní kultura a ŘLZ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HR podporuje firemní kulturu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Programy na podporu angažovanosti a loajality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diverzity a inkluze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vzdělávání a kariérního rozvoje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Firemní kultura v době hybridní práce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443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udržitelnost v řízení lidských zdrojů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Sociální, environmentální a ekonomické aspekty udržitelnosti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ESG cíle a jejich propojení s HR procesy </a:t>
            </a:r>
            <a:r>
              <a:rPr lang="cs-CZ" sz="1400" dirty="0">
                <a:latin typeface="+mj-lt"/>
              </a:rPr>
              <a:t>(ESG je zkratka, která znamená "environmentální, sociální a řízení" (</a:t>
            </a:r>
            <a:r>
              <a:rPr lang="cs-CZ" sz="1400" dirty="0" err="1">
                <a:latin typeface="+mj-lt"/>
              </a:rPr>
              <a:t>Environmental</a:t>
            </a:r>
            <a:r>
              <a:rPr lang="cs-CZ" sz="1400" dirty="0">
                <a:latin typeface="+mj-lt"/>
              </a:rPr>
              <a:t>, </a:t>
            </a:r>
            <a:r>
              <a:rPr lang="cs-CZ" sz="1400" dirty="0" err="1">
                <a:latin typeface="+mj-lt"/>
              </a:rPr>
              <a:t>Social</a:t>
            </a:r>
            <a:r>
              <a:rPr lang="cs-CZ" sz="1400" dirty="0">
                <a:latin typeface="+mj-lt"/>
              </a:rPr>
              <a:t>, </a:t>
            </a:r>
            <a:r>
              <a:rPr lang="cs-CZ" sz="1400" dirty="0" err="1">
                <a:latin typeface="+mj-lt"/>
              </a:rPr>
              <a:t>Governance</a:t>
            </a:r>
            <a:r>
              <a:rPr lang="cs-CZ" sz="1400" dirty="0">
                <a:latin typeface="+mj-lt"/>
              </a:rPr>
              <a:t>). Jde o soubor kritérií, podle kterých se hodnotí odpovědnost a udržitelnost firmy. Zatímco "environmentální" kritéria se zaměřují na vliv firmy na životní prostředí (např. emise skleníkových plynů, spotřeba zdrojů), "sociální" kritéria hodnotí vztahy firmy se zaměstnanci, zákazníky a komunitou, a "řízení" (</a:t>
            </a:r>
            <a:r>
              <a:rPr lang="cs-CZ" sz="1400" dirty="0" err="1">
                <a:latin typeface="+mj-lt"/>
              </a:rPr>
              <a:t>governance</a:t>
            </a:r>
            <a:r>
              <a:rPr lang="cs-CZ" sz="1400" dirty="0">
                <a:latin typeface="+mj-lt"/>
              </a:rPr>
              <a:t>) se zabývá správou a řízením firmy, například transparentností, etickým chováním a odpovědností vedení.)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Výhody udržitelnosti pro zaměstnavatele i zaměstnance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HR ovlivňuje implementaci udržitelnosti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Příklady udržitelných iniciativ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062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zavádění udržitelnosti do firemní kultury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Klíčové oblasti: energie, odpady, diverzita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Zapojení zaměstnanců do udržitelných projektů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Vzdělávání a osvěta v oblasti udržitelnosti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Transparentní komunikace a reporting výsledků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Motivace k podpoře udržitelnosti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7806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strategie řízení lidských zdrojů 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Proč je strategie klíčová pro HR?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sladit strategii HR s obchodními cíli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Typy strategií: zaměření na výkon, inovace, firemní kulturu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leadershipu při implementaci strategií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Měření úspěšnosti HR strategií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242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hr a role leadershipu v udržitelnosti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Leadership jako hybatel změn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vést týmy k udržitelnosti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Inspirace zaměstnanců k ekologickému chování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lídrů v naplňování ESG cílů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Příklady úspěšných lídrů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222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174069"/>
            <a:ext cx="7523213" cy="348524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altLang="cs-CZ" sz="1400" dirty="0">
                <a:cs typeface="Times New Roman" panose="02020603050405020304" pitchFamily="18" charset="0"/>
              </a:rPr>
              <a:t>je dlouhodobý plán organizace zaměřený na efektivní řízení a rozvoj lidských zdrojů (zaměstnanců), který podporuje dosažení cílů organizace. Tato strategie zahrnuje koncepci, jakým způsobem organizace plánuje získávat, rozvíjet, motivovat a udržovat své zaměstnance, aby byli schopni plnit své úkoly a přispívat k celkovému úspěchu organizace.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Z čeho vyplývá?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Vychází z několika klíčových faktorů: </a:t>
            </a:r>
          </a:p>
          <a:p>
            <a:pPr>
              <a:buAutoNum type="arabicPeriod"/>
            </a:pPr>
            <a:r>
              <a:rPr lang="cs-CZ" altLang="cs-CZ" sz="1400" b="1" dirty="0">
                <a:cs typeface="Times New Roman" panose="02020603050405020304" pitchFamily="18" charset="0"/>
              </a:rPr>
              <a:t>Obecná strategie organizace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Personální strategie je úzce propojena s celkovou strategií organizace. Musí podporovat hlavní cíle a směřování společnosti. Pokud se firma zaměřuje na inovace, personální strategie bude klást důraz na získávání kreativních talentů a podporu inovativního prostředí. Pokud je cílem efektivita a snižování nákladů, personální strategie se bude zaměřovat na optimalizaci pracovních sil.</a:t>
            </a:r>
          </a:p>
          <a:p>
            <a:pPr>
              <a:buAutoNum type="arabicPeriod" startAt="2"/>
            </a:pPr>
            <a:r>
              <a:rPr lang="cs-CZ" altLang="cs-CZ" sz="1400" b="1" dirty="0">
                <a:cs typeface="Times New Roman" panose="02020603050405020304" pitchFamily="18" charset="0"/>
              </a:rPr>
              <a:t>Podnikové cíle a vize</a:t>
            </a:r>
          </a:p>
          <a:p>
            <a:pPr marL="0" indent="0">
              <a:buNone/>
            </a:pPr>
            <a:r>
              <a:rPr lang="cs-CZ" altLang="cs-CZ" sz="1400" dirty="0">
                <a:cs typeface="Times New Roman" panose="02020603050405020304" pitchFamily="18" charset="0"/>
              </a:rPr>
              <a:t>Personální strategie musí být v souladu s dlouhodobými cíli a vizí organizace. Například, pokud firma plánuje expanzi na nové trhy, personální strategie bude zahrnovat potřebu nových zaměstnanců s jazykovými a kulturními znalostmi specifickými pro tyto trhy.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62332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personální strategie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37949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CA94BA-FB72-43B3-914A-2E20B044CB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customXml/itemProps3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1970</TotalTime>
  <Words>2117</Words>
  <Application>Microsoft Office PowerPoint</Application>
  <PresentationFormat>Předvádění na obrazovce (16:9)</PresentationFormat>
  <Paragraphs>233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Helena Marková</cp:lastModifiedBy>
  <cp:revision>105</cp:revision>
  <dcterms:created xsi:type="dcterms:W3CDTF">2016-07-06T15:42:34Z</dcterms:created>
  <dcterms:modified xsi:type="dcterms:W3CDTF">2025-02-19T22:25:24Z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