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sldIdLst>
    <p:sldId id="256" r:id="rId2"/>
    <p:sldId id="269" r:id="rId3"/>
    <p:sldId id="277" r:id="rId4"/>
    <p:sldId id="329" r:id="rId5"/>
    <p:sldId id="330" r:id="rId6"/>
    <p:sldId id="341" r:id="rId7"/>
    <p:sldId id="328" r:id="rId8"/>
    <p:sldId id="333" r:id="rId9"/>
    <p:sldId id="334" r:id="rId10"/>
    <p:sldId id="335" r:id="rId11"/>
    <p:sldId id="336" r:id="rId12"/>
    <p:sldId id="332" r:id="rId13"/>
    <p:sldId id="338" r:id="rId14"/>
    <p:sldId id="317" r:id="rId15"/>
    <p:sldId id="322" r:id="rId16"/>
    <p:sldId id="339" r:id="rId17"/>
    <p:sldId id="344" r:id="rId18"/>
    <p:sldId id="345" r:id="rId19"/>
    <p:sldId id="346" r:id="rId20"/>
    <p:sldId id="347" r:id="rId21"/>
    <p:sldId id="343" r:id="rId22"/>
    <p:sldId id="352" r:id="rId23"/>
    <p:sldId id="348" r:id="rId24"/>
    <p:sldId id="349" r:id="rId25"/>
    <p:sldId id="350" r:id="rId26"/>
    <p:sldId id="353" r:id="rId27"/>
    <p:sldId id="355" r:id="rId28"/>
    <p:sldId id="354" r:id="rId29"/>
    <p:sldId id="356" r:id="rId30"/>
    <p:sldId id="357" r:id="rId31"/>
    <p:sldId id="342" r:id="rId32"/>
    <p:sldId id="358" r:id="rId33"/>
    <p:sldId id="273" r:id="rId3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637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365625"/>
            <a:ext cx="8429684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3500" b="1" dirty="0" smtClean="0">
                <a:solidFill>
                  <a:schemeClr val="bg2"/>
                </a:solidFill>
              </a:rPr>
              <a:t>Podniková kultura a organizační struktury v systému řízení lidských zdrojů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8" y="404664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268760"/>
            <a:ext cx="8715436" cy="537495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00" b="1" i="1" dirty="0" smtClean="0">
                <a:solidFill>
                  <a:schemeClr val="bg2"/>
                </a:solidFill>
              </a:rPr>
              <a:t>Oblasti uvolňování pracovníků: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analýzy příčin dobrovolných odchodů a zachování dobrých vztahů s těmito zaměstnanci,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uplatňování propuštění především u pracovníků, kteří ani po předchozím pohovoru neuspokojí nároky na výkonnost nebo se nezapojí do pracovního společenství,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 poskytování objektivních posudků o práci.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00" b="1" i="1" dirty="0" smtClean="0">
                <a:solidFill>
                  <a:schemeClr val="bg2"/>
                </a:solidFill>
              </a:rPr>
              <a:t>Oblasti sociální:</a:t>
            </a:r>
            <a:endParaRPr lang="cs-CZ" sz="2700" dirty="0" smtClean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snaha o udržování sociální jistoty, poskytování vhodné zdravotní péče,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 poskytování pojištění nad rámec zákonných povinností,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 poskytování různých sociálních služeb.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533384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chemeClr val="bg2"/>
                </a:solidFill>
                <a:effectLst/>
                <a:latin typeface="+mn-lt"/>
              </a:rPr>
              <a:t>NORMY chování subjektů i objektů ŘLZ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40960" cy="5112568"/>
          </a:xfrm>
        </p:spPr>
        <p:txBody>
          <a:bodyPr/>
          <a:lstStyle/>
          <a:p>
            <a:pPr algn="just">
              <a:buNone/>
            </a:pPr>
            <a:r>
              <a:rPr lang="cs-CZ" sz="2700" b="1" i="1" dirty="0" smtClean="0">
                <a:solidFill>
                  <a:schemeClr val="bg2"/>
                </a:solidFill>
              </a:rPr>
              <a:t>Oblasti zaměstnaneckých organizací </a:t>
            </a:r>
            <a:endParaRPr lang="cs-CZ" sz="2700" dirty="0" smtClean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možnost členství v zaměstnanecké organizaci hájící zájmy pracovníků. </a:t>
            </a:r>
          </a:p>
          <a:p>
            <a:pPr algn="just">
              <a:buNone/>
            </a:pPr>
            <a:endParaRPr lang="cs-CZ" sz="600" dirty="0" smtClean="0">
              <a:solidFill>
                <a:schemeClr val="bg2"/>
              </a:solidFill>
            </a:endParaRPr>
          </a:p>
          <a:p>
            <a:pPr algn="ctr">
              <a:buNone/>
            </a:pPr>
            <a:r>
              <a:rPr lang="cs-CZ" sz="3300" b="1" dirty="0" smtClean="0">
                <a:solidFill>
                  <a:schemeClr val="bg2"/>
                </a:solidFill>
              </a:rPr>
              <a:t>KULTURA organizace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Pojem </a:t>
            </a:r>
            <a:r>
              <a:rPr lang="cs-CZ" sz="2700" b="1" dirty="0" smtClean="0">
                <a:solidFill>
                  <a:schemeClr val="bg2"/>
                </a:solidFill>
              </a:rPr>
              <a:t>„kultura“ </a:t>
            </a:r>
            <a:r>
              <a:rPr lang="cs-CZ" sz="2700" dirty="0" smtClean="0">
                <a:solidFill>
                  <a:schemeClr val="bg2"/>
                </a:solidFill>
              </a:rPr>
              <a:t>je v moderních společenských vědách chápán jako </a:t>
            </a:r>
            <a:r>
              <a:rPr lang="cs-CZ" sz="2700" b="1" dirty="0" smtClean="0">
                <a:solidFill>
                  <a:schemeClr val="bg2"/>
                </a:solidFill>
              </a:rPr>
              <a:t>vnášení lidského ducha a umu do věcí a lidí.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750" dirty="0" smtClean="0">
                <a:solidFill>
                  <a:schemeClr val="bg2"/>
                </a:solidFill>
              </a:rPr>
              <a:t>Pod pojmem </a:t>
            </a:r>
            <a:r>
              <a:rPr lang="cs-CZ" sz="2750" b="1" u="sng" dirty="0" smtClean="0">
                <a:solidFill>
                  <a:schemeClr val="bg2"/>
                </a:solidFill>
              </a:rPr>
              <a:t>podniková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(firemní) </a:t>
            </a:r>
            <a:r>
              <a:rPr lang="cs-CZ" sz="2750" b="1" u="sng" dirty="0" smtClean="0">
                <a:solidFill>
                  <a:schemeClr val="bg2"/>
                </a:solidFill>
              </a:rPr>
              <a:t>kultura</a:t>
            </a:r>
            <a:r>
              <a:rPr lang="cs-CZ" sz="2750" dirty="0" smtClean="0">
                <a:solidFill>
                  <a:schemeClr val="bg2"/>
                </a:solidFill>
              </a:rPr>
              <a:t> je chápáno </a:t>
            </a:r>
            <a:r>
              <a:rPr lang="cs-CZ" sz="2750" u="sng" dirty="0" smtClean="0">
                <a:solidFill>
                  <a:schemeClr val="bg2"/>
                </a:solidFill>
              </a:rPr>
              <a:t>typické jednání, uvažování a vystupování členů firmy. </a:t>
            </a:r>
            <a:r>
              <a:rPr lang="cs-CZ" sz="2750" dirty="0" smtClean="0">
                <a:solidFill>
                  <a:schemeClr val="bg2"/>
                </a:solidFill>
              </a:rPr>
              <a:t>Interpretaci zejména v hodnocení, postojích, přístupech, chování a v loajalitě.</a:t>
            </a: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609600"/>
            <a:ext cx="8321008" cy="803176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NORMY chování subjektů i objektů ŘLZ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08691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Je třeba podotknout, že </a:t>
            </a:r>
            <a:r>
              <a:rPr lang="cs-CZ" sz="2750" b="1" dirty="0" smtClean="0">
                <a:solidFill>
                  <a:schemeClr val="bg2"/>
                </a:solidFill>
              </a:rPr>
              <a:t>každá organizace </a:t>
            </a:r>
            <a:r>
              <a:rPr lang="cs-CZ" sz="2500" dirty="0" smtClean="0">
                <a:solidFill>
                  <a:schemeClr val="bg2"/>
                </a:solidFill>
              </a:rPr>
              <a:t>(podnik, firma) </a:t>
            </a:r>
            <a:r>
              <a:rPr lang="cs-CZ" sz="2750" dirty="0" smtClean="0">
                <a:solidFill>
                  <a:schemeClr val="bg2"/>
                </a:solidFill>
              </a:rPr>
              <a:t>má </a:t>
            </a:r>
            <a:r>
              <a:rPr lang="cs-CZ" sz="2750" b="1" u="sng" dirty="0" smtClean="0">
                <a:solidFill>
                  <a:schemeClr val="bg2"/>
                </a:solidFill>
              </a:rPr>
              <a:t>svou specifickou a neopakovatelnou kulturu</a:t>
            </a:r>
            <a:r>
              <a:rPr lang="cs-CZ" sz="2750" dirty="0" smtClean="0">
                <a:solidFill>
                  <a:schemeClr val="bg2"/>
                </a:solidFill>
              </a:rPr>
              <a:t>, která se projevuje ve způsobech rozhodování manažerů, v realizaci činností, ve formách vzájemné komunikace, náhledu zaměstnanců na vnitropodnikové skutečnosti atd.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Jedná se o souhrn </a:t>
            </a:r>
            <a:r>
              <a:rPr lang="cs-CZ" sz="2750" b="1" dirty="0" smtClean="0">
                <a:solidFill>
                  <a:schemeClr val="bg2"/>
                </a:solidFill>
              </a:rPr>
              <a:t>představ, přístupů a hodnot</a:t>
            </a:r>
            <a:r>
              <a:rPr lang="cs-CZ" sz="2750" dirty="0" smtClean="0">
                <a:solidFill>
                  <a:schemeClr val="bg2"/>
                </a:solidFill>
              </a:rPr>
              <a:t> ve firmě všeobecně sdílených a relativně dlouhodobě udržovaných. 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Projevuje se </a:t>
            </a:r>
            <a:r>
              <a:rPr lang="cs-CZ" sz="2750" b="1" dirty="0" smtClean="0">
                <a:solidFill>
                  <a:schemeClr val="bg2"/>
                </a:solidFill>
              </a:rPr>
              <a:t>navenek jako forma společenského styku </a:t>
            </a:r>
            <a:r>
              <a:rPr lang="cs-CZ" sz="2750" dirty="0" smtClean="0">
                <a:solidFill>
                  <a:schemeClr val="bg2"/>
                </a:solidFill>
              </a:rPr>
              <a:t>mezi spolupracovníky a ve společně udržovaných zvycích, obyčejích, pravidlech a materiálním vybavení.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64704"/>
            <a:ext cx="8535322" cy="521156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Podniková KULTURA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715436" cy="515892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Může být </a:t>
            </a:r>
            <a:r>
              <a:rPr lang="cs-CZ" sz="2800" b="1" dirty="0" smtClean="0">
                <a:solidFill>
                  <a:schemeClr val="bg2"/>
                </a:solidFill>
              </a:rPr>
              <a:t>vytvořena spontánně </a:t>
            </a:r>
            <a:r>
              <a:rPr lang="cs-CZ" sz="2800" u="sng" dirty="0" smtClean="0">
                <a:solidFill>
                  <a:schemeClr val="bg2"/>
                </a:solidFill>
              </a:rPr>
              <a:t>nebo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je výsledkem </a:t>
            </a:r>
            <a:r>
              <a:rPr lang="cs-CZ" sz="2800" b="1" dirty="0" smtClean="0">
                <a:solidFill>
                  <a:schemeClr val="bg2"/>
                </a:solidFill>
              </a:rPr>
              <a:t>cílevědomého působení managementu firmy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Má </a:t>
            </a:r>
            <a:r>
              <a:rPr lang="cs-CZ" sz="2800" b="1" dirty="0" smtClean="0">
                <a:solidFill>
                  <a:schemeClr val="bg2"/>
                </a:solidFill>
              </a:rPr>
              <a:t>přechodný</a:t>
            </a:r>
            <a:r>
              <a:rPr lang="cs-CZ" sz="2800" dirty="0" smtClean="0">
                <a:solidFill>
                  <a:schemeClr val="bg2"/>
                </a:solidFill>
              </a:rPr>
              <a:t> – </a:t>
            </a:r>
            <a:r>
              <a:rPr lang="cs-CZ" sz="2800" b="1" dirty="0" smtClean="0">
                <a:solidFill>
                  <a:schemeClr val="bg2"/>
                </a:solidFill>
              </a:rPr>
              <a:t>dynamický - charakter </a:t>
            </a:r>
            <a:r>
              <a:rPr lang="cs-CZ" sz="2800" dirty="0" smtClean="0">
                <a:solidFill>
                  <a:schemeClr val="bg2"/>
                </a:solidFill>
              </a:rPr>
              <a:t>a je ovlivňována neustálou konfrontací s podnikatelskými prioritami a vnějším prostředím.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cs-CZ" sz="2750" b="1" dirty="0" smtClean="0">
                <a:solidFill>
                  <a:schemeClr val="bg2"/>
                </a:solidFill>
              </a:rPr>
              <a:t>Vzniká a rozvíjí se v určitém konkrétním čase a místě</a:t>
            </a:r>
            <a:r>
              <a:rPr lang="cs-CZ" sz="2750" dirty="0" smtClean="0">
                <a:solidFill>
                  <a:schemeClr val="bg2"/>
                </a:solidFill>
              </a:rPr>
              <a:t>, přičemž zvolená řešení, postupy, pravidla a normy se vyhodnocují </a:t>
            </a:r>
            <a:r>
              <a:rPr lang="cs-CZ" sz="2750" u="sng" dirty="0" smtClean="0">
                <a:solidFill>
                  <a:schemeClr val="bg2"/>
                </a:solidFill>
              </a:rPr>
              <a:t>ve vztahu k formulovaným cílům organizace.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800" b="1" dirty="0" smtClean="0">
                <a:solidFill>
                  <a:schemeClr val="bg2"/>
                </a:solidFill>
              </a:rPr>
              <a:t>Hodnoty</a:t>
            </a:r>
            <a:r>
              <a:rPr lang="cs-CZ" sz="2800" dirty="0" smtClean="0">
                <a:solidFill>
                  <a:schemeClr val="bg2"/>
                </a:solidFill>
              </a:rPr>
              <a:t> můžeme definovat jako </a:t>
            </a:r>
            <a:r>
              <a:rPr lang="cs-CZ" sz="2800" u="sng" dirty="0" smtClean="0">
                <a:solidFill>
                  <a:schemeClr val="bg2"/>
                </a:solidFill>
              </a:rPr>
              <a:t>materiální a nemateriální skutečnost</a:t>
            </a:r>
            <a:r>
              <a:rPr lang="cs-CZ" sz="2800" dirty="0" smtClean="0">
                <a:solidFill>
                  <a:schemeClr val="bg2"/>
                </a:solidFill>
              </a:rPr>
              <a:t>i, které dané společenství i jednotlivec </a:t>
            </a:r>
            <a:r>
              <a:rPr lang="cs-CZ" sz="2800" b="1" dirty="0" smtClean="0">
                <a:solidFill>
                  <a:schemeClr val="bg2"/>
                </a:solidFill>
              </a:rPr>
              <a:t>považuje za důležité a o jejichž dosažení usilují.</a:t>
            </a: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73116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Podniková KULTURA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00808"/>
            <a:ext cx="8715436" cy="494290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Podniková kultura </a:t>
            </a:r>
            <a:r>
              <a:rPr lang="cs-CZ" sz="2800" u="sng" dirty="0" smtClean="0">
                <a:solidFill>
                  <a:schemeClr val="bg2"/>
                </a:solidFill>
              </a:rPr>
              <a:t>velmi úzce souvisí</a:t>
            </a:r>
            <a:r>
              <a:rPr lang="cs-CZ" sz="2800" dirty="0" smtClean="0">
                <a:solidFill>
                  <a:schemeClr val="bg2"/>
                </a:solidFill>
              </a:rPr>
              <a:t> s </a:t>
            </a:r>
            <a:r>
              <a:rPr lang="cs-CZ" sz="2800" b="1" dirty="0" smtClean="0">
                <a:solidFill>
                  <a:schemeClr val="bg2"/>
                </a:solidFill>
              </a:rPr>
              <a:t>podnikovou filozofií: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ovlivňuje její tvorbu,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zpětně je touto podnikovou filozofií ovlivňována,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určuje základní cíle, zásady, formy a metody ŘLZ.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Zvolená řešení, postupy a normy se vyhodnocují jednak ve vztahu k cílům a strategii firmy</a:t>
            </a:r>
            <a:r>
              <a:rPr lang="cs-CZ" sz="2800" dirty="0" smtClean="0">
                <a:solidFill>
                  <a:schemeClr val="bg2"/>
                </a:solidFill>
              </a:rPr>
              <a:t> a také vzhledem k širšímu ekonomickému a sociálnímu okolí,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pt-BR" sz="2800" u="sng" dirty="0" smtClean="0">
                <a:solidFill>
                  <a:schemeClr val="bg2"/>
                </a:solidFill>
              </a:rPr>
              <a:t>s ohledem na kulturní tradice a zvyklosti</a:t>
            </a:r>
            <a:r>
              <a:rPr lang="pt-BR" sz="2800" dirty="0" smtClean="0">
                <a:solidFill>
                  <a:schemeClr val="bg2"/>
                </a:solidFill>
              </a:rPr>
              <a:t>.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Velmi podstatným faktorem je </a:t>
            </a:r>
            <a:r>
              <a:rPr lang="cs-CZ" sz="2800" b="1" dirty="0" smtClean="0">
                <a:solidFill>
                  <a:schemeClr val="bg2"/>
                </a:solidFill>
              </a:rPr>
              <a:t>ochota zaměstnanců přijmout a akceptovat nové postupy a normy.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6016" cy="962012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VZTAH podnikové FILOZOFIE </a:t>
            </a:r>
            <a:b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a podnikové KULTURY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– Podniková kultura se skládá </a:t>
            </a:r>
            <a:r>
              <a:rPr lang="cs-CZ" sz="2750" u="sng" dirty="0" smtClean="0">
                <a:solidFill>
                  <a:schemeClr val="bg2"/>
                </a:solidFill>
              </a:rPr>
              <a:t>ze tří hierarchicky uspořádaných rovi</a:t>
            </a:r>
            <a:r>
              <a:rPr lang="cs-CZ" sz="2750" dirty="0" smtClean="0">
                <a:solidFill>
                  <a:schemeClr val="bg2"/>
                </a:solidFill>
              </a:rPr>
              <a:t>n:</a:t>
            </a:r>
          </a:p>
          <a:p>
            <a:pPr marL="457200" indent="-457200" algn="just" eaLnBrk="1" hangingPunct="1">
              <a:buClr>
                <a:schemeClr val="tx1"/>
              </a:buClr>
              <a:buNone/>
              <a:defRPr/>
            </a:pPr>
            <a:r>
              <a:rPr lang="cs-CZ" sz="2750" b="1" dirty="0" smtClean="0">
                <a:solidFill>
                  <a:schemeClr val="bg2"/>
                </a:solidFill>
              </a:rPr>
              <a:t>1) Vnímatelné atributy</a:t>
            </a:r>
            <a:r>
              <a:rPr lang="cs-CZ" sz="2750" dirty="0" smtClean="0">
                <a:solidFill>
                  <a:schemeClr val="bg2"/>
                </a:solidFill>
              </a:rPr>
              <a:t> – vše, co </a:t>
            </a:r>
            <a:r>
              <a:rPr lang="cs-CZ" sz="2750" u="sng" dirty="0" smtClean="0">
                <a:solidFill>
                  <a:schemeClr val="bg2"/>
                </a:solidFill>
              </a:rPr>
              <a:t>zjevně působí</a:t>
            </a:r>
            <a:r>
              <a:rPr lang="cs-CZ" sz="2750" dirty="0" smtClean="0">
                <a:solidFill>
                  <a:schemeClr val="bg2"/>
                </a:solidFill>
              </a:rPr>
              <a:t> na pracovníky firmy i na externí partnery:</a:t>
            </a:r>
          </a:p>
          <a:p>
            <a:pPr marL="457200" indent="-457200" algn="just" eaLnBrk="1" hangingPunct="1">
              <a:spcBef>
                <a:spcPts val="300"/>
              </a:spcBef>
              <a:buClr>
                <a:schemeClr val="tx1"/>
              </a:buClr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 – symboly organizace</a:t>
            </a:r>
          </a:p>
          <a:p>
            <a:pPr algn="just" eaLnBrk="1" hangingPunct="1">
              <a:spcBef>
                <a:spcPts val="3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  – styl oblékání</a:t>
            </a:r>
          </a:p>
          <a:p>
            <a:pPr algn="just" eaLnBrk="1" hangingPunct="1">
              <a:spcBef>
                <a:spcPts val="3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  – styl komunikace</a:t>
            </a:r>
          </a:p>
          <a:p>
            <a:pPr algn="just" eaLnBrk="1" hangingPunct="1">
              <a:spcBef>
                <a:spcPts val="3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  – firemní rituály</a:t>
            </a:r>
          </a:p>
          <a:p>
            <a:pPr algn="just" eaLnBrk="1" hangingPunct="1">
              <a:spcBef>
                <a:spcPts val="1200"/>
              </a:spcBef>
              <a:buClr>
                <a:schemeClr val="tx1"/>
              </a:buClr>
              <a:buNone/>
              <a:defRPr/>
            </a:pPr>
            <a:r>
              <a:rPr lang="cs-CZ" sz="2750" b="1" dirty="0" smtClean="0">
                <a:solidFill>
                  <a:schemeClr val="bg2"/>
                </a:solidFill>
              </a:rPr>
              <a:t>2) Pravidla jednání</a:t>
            </a:r>
            <a:r>
              <a:rPr lang="cs-CZ" sz="2750" dirty="0" smtClean="0">
                <a:solidFill>
                  <a:schemeClr val="bg2"/>
                </a:solidFill>
              </a:rPr>
              <a:t> – jde o </a:t>
            </a:r>
            <a:r>
              <a:rPr lang="cs-CZ" sz="2750" u="sng" dirty="0" smtClean="0">
                <a:solidFill>
                  <a:schemeClr val="bg2"/>
                </a:solidFill>
              </a:rPr>
              <a:t>sociální normy a standarty </a:t>
            </a:r>
            <a:r>
              <a:rPr lang="cs-CZ" sz="2750" dirty="0" smtClean="0">
                <a:solidFill>
                  <a:schemeClr val="bg2"/>
                </a:solidFill>
              </a:rPr>
              <a:t>jednání, zásady, pravidla, </a:t>
            </a:r>
            <a:r>
              <a:rPr lang="cs-CZ" sz="2750" u="sng" dirty="0" smtClean="0">
                <a:solidFill>
                  <a:schemeClr val="bg2"/>
                </a:solidFill>
              </a:rPr>
              <a:t>zažité hodnoty</a:t>
            </a:r>
            <a:r>
              <a:rPr lang="cs-CZ" sz="2750" dirty="0" smtClean="0">
                <a:solidFill>
                  <a:schemeClr val="bg2"/>
                </a:solidFill>
              </a:rPr>
              <a:t>, vymezení odpovědností a pravomocí, uplatňovaný styl řízení.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892" cy="73116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Základní součásti podnikové kultury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980728"/>
            <a:ext cx="8643998" cy="5662982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– Tato pravidla jednání </a:t>
            </a:r>
            <a:r>
              <a:rPr lang="cs-CZ" sz="2750" u="sng" dirty="0" smtClean="0">
                <a:solidFill>
                  <a:schemeClr val="bg2"/>
                </a:solidFill>
              </a:rPr>
              <a:t>jsou do jisté míry ovlivnitelná</a:t>
            </a:r>
            <a:r>
              <a:rPr lang="cs-CZ" sz="2750" dirty="0" smtClean="0">
                <a:solidFill>
                  <a:schemeClr val="bg2"/>
                </a:solidFill>
              </a:rPr>
              <a:t>, pro vnějšího pozorovatele </a:t>
            </a:r>
            <a:r>
              <a:rPr lang="cs-CZ" sz="2750" u="sng" dirty="0" smtClean="0">
                <a:solidFill>
                  <a:schemeClr val="bg2"/>
                </a:solidFill>
              </a:rPr>
              <a:t>částečně rozpoznatelná</a:t>
            </a:r>
            <a:r>
              <a:rPr lang="cs-CZ" sz="2750" dirty="0" smtClean="0">
                <a:solidFill>
                  <a:schemeClr val="bg2"/>
                </a:solidFill>
              </a:rPr>
              <a:t> a projevují se ve vztahu: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– k zákazníkům		 – ke konkurenci a riziku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– k zaměstnancům	 – k podnikatelským zásadám</a:t>
            </a:r>
          </a:p>
          <a:p>
            <a:pPr algn="just" eaLnBrk="1" hangingPunct="1">
              <a:spcBef>
                <a:spcPts val="1800"/>
              </a:spcBef>
              <a:buNone/>
              <a:defRPr/>
            </a:pPr>
            <a:r>
              <a:rPr lang="cs-CZ" sz="2750" b="1" dirty="0" smtClean="0">
                <a:solidFill>
                  <a:schemeClr val="bg2"/>
                </a:solidFill>
              </a:rPr>
              <a:t>3) Základní životní představy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–  </a:t>
            </a:r>
            <a:r>
              <a:rPr lang="cs-CZ" sz="2750" u="sng" dirty="0" smtClean="0">
                <a:solidFill>
                  <a:schemeClr val="bg2"/>
                </a:solidFill>
              </a:rPr>
              <a:t>vznikají spontánně</a:t>
            </a:r>
            <a:r>
              <a:rPr lang="cs-CZ" sz="2750" dirty="0" smtClean="0">
                <a:solidFill>
                  <a:schemeClr val="bg2"/>
                </a:solidFill>
              </a:rPr>
              <a:t> a jsou více méně nevědomé,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–  tato rovina je </a:t>
            </a:r>
            <a:r>
              <a:rPr lang="cs-CZ" sz="2750" u="sng" dirty="0" smtClean="0">
                <a:solidFill>
                  <a:schemeClr val="bg2"/>
                </a:solidFill>
              </a:rPr>
              <a:t>pro vnějšího pozorovatele neviditelná</a:t>
            </a:r>
            <a:r>
              <a:rPr lang="cs-CZ" sz="275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– představy </a:t>
            </a:r>
            <a:r>
              <a:rPr lang="cs-CZ" sz="2500" dirty="0" smtClean="0">
                <a:solidFill>
                  <a:schemeClr val="bg2"/>
                </a:solidFill>
              </a:rPr>
              <a:t>(vždy individuálně odlišné) </a:t>
            </a:r>
            <a:r>
              <a:rPr lang="cs-CZ" sz="2750" dirty="0" smtClean="0">
                <a:solidFill>
                  <a:schemeClr val="bg2"/>
                </a:solidFill>
              </a:rPr>
              <a:t>určují vztah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k okolnímu světu, představy o mezilidských vztazích,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co je jejich zdrojem a kdo je nositelem pravdy.</a:t>
            </a:r>
          </a:p>
          <a:p>
            <a:pPr algn="just" eaLnBrk="1" hangingPunct="1">
              <a:buNone/>
              <a:defRPr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Kultura, která </a:t>
            </a:r>
            <a:r>
              <a:rPr lang="cs-CZ" sz="2800" u="sng" dirty="0" smtClean="0">
                <a:solidFill>
                  <a:schemeClr val="bg2"/>
                </a:solidFill>
              </a:rPr>
              <a:t>výrazně ovlivňuje pracovní jednání zaměstnanců a vytváří neopakovatelnou tvář firmy</a:t>
            </a:r>
            <a:r>
              <a:rPr lang="cs-CZ" sz="2800" dirty="0" smtClean="0">
                <a:solidFill>
                  <a:schemeClr val="bg2"/>
                </a:solidFill>
              </a:rPr>
              <a:t>, bývá označována jako </a:t>
            </a:r>
            <a:r>
              <a:rPr lang="cs-CZ" sz="2800" b="1" dirty="0" smtClean="0">
                <a:solidFill>
                  <a:schemeClr val="bg2"/>
                </a:solidFill>
              </a:rPr>
              <a:t>silná, zřetelná </a:t>
            </a:r>
            <a:r>
              <a:rPr lang="cs-CZ" sz="2800" dirty="0" smtClean="0">
                <a:solidFill>
                  <a:schemeClr val="bg2"/>
                </a:solidFill>
              </a:rPr>
              <a:t>nebo </a:t>
            </a:r>
            <a:r>
              <a:rPr lang="cs-CZ" sz="2800" b="1" dirty="0" smtClean="0">
                <a:solidFill>
                  <a:schemeClr val="bg2"/>
                </a:solidFill>
              </a:rPr>
              <a:t>zdravá.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Základní rysy SILNÉ </a:t>
            </a:r>
            <a:r>
              <a:rPr lang="cs-CZ" sz="2500" b="1" dirty="0" smtClean="0">
                <a:solidFill>
                  <a:schemeClr val="bg2"/>
                </a:solidFill>
              </a:rPr>
              <a:t>(zdravé, zřetelné) </a:t>
            </a:r>
            <a:r>
              <a:rPr lang="cs-CZ" sz="2800" b="1" dirty="0" smtClean="0">
                <a:solidFill>
                  <a:schemeClr val="bg2"/>
                </a:solidFill>
              </a:rPr>
              <a:t>podnikové kultury můžeme charakterizovat takto:</a:t>
            </a:r>
          </a:p>
          <a:p>
            <a:pPr algn="just" eaLnBrk="1" hangingPunct="1">
              <a:spcBef>
                <a:spcPts val="4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	– základní </a:t>
            </a:r>
            <a:r>
              <a:rPr lang="cs-CZ" sz="2800" u="sng" dirty="0" smtClean="0">
                <a:solidFill>
                  <a:schemeClr val="bg2"/>
                </a:solidFill>
              </a:rPr>
              <a:t>principy podnikové kultury vychází </a:t>
            </a:r>
            <a:br>
              <a:rPr lang="cs-CZ" sz="2800" u="sng" dirty="0" smtClean="0">
                <a:solidFill>
                  <a:schemeClr val="bg2"/>
                </a:solidFill>
              </a:rPr>
            </a:br>
            <a:r>
              <a:rPr lang="cs-CZ" sz="2800" u="sng" dirty="0" smtClean="0">
                <a:solidFill>
                  <a:schemeClr val="bg2"/>
                </a:solidFill>
              </a:rPr>
              <a:t>z podnikatelské strategie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4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	–  dochází k </a:t>
            </a:r>
            <a:r>
              <a:rPr lang="cs-CZ" sz="2800" u="sng" dirty="0" smtClean="0">
                <a:solidFill>
                  <a:schemeClr val="bg2"/>
                </a:solidFill>
              </a:rPr>
              <a:t>jasné formulaci podnikových záměrů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4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management podniku přijímá odpovědnost</a:t>
            </a:r>
            <a:r>
              <a:rPr lang="cs-CZ" sz="2800" dirty="0" smtClean="0">
                <a:solidFill>
                  <a:schemeClr val="bg2"/>
                </a:solidFill>
              </a:rPr>
              <a:t>, je iniciativní, </a:t>
            </a:r>
            <a:r>
              <a:rPr lang="cs-CZ" sz="2800" u="sng" dirty="0" smtClean="0">
                <a:solidFill>
                  <a:schemeClr val="bg2"/>
                </a:solidFill>
              </a:rPr>
              <a:t>nebrání podřízeným se veřejně vyjadřovat</a:t>
            </a:r>
            <a:r>
              <a:rPr lang="cs-CZ" sz="2800" dirty="0" smtClean="0">
                <a:solidFill>
                  <a:schemeClr val="bg2"/>
                </a:solidFill>
              </a:rPr>
              <a:t>, zajímá se o podněty pracovníků,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892" cy="73116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SILNÁ a SLABÁ podniková kultura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501122" cy="5086918"/>
          </a:xfrm>
        </p:spPr>
        <p:txBody>
          <a:bodyPr/>
          <a:lstStyle/>
          <a:p>
            <a:pPr algn="just" eaLnBrk="1" hangingPunct="1">
              <a:spcBef>
                <a:spcPts val="2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	– Vzájemné </a:t>
            </a:r>
            <a:r>
              <a:rPr lang="cs-CZ" sz="2800" u="sng" dirty="0" smtClean="0">
                <a:solidFill>
                  <a:schemeClr val="bg2"/>
                </a:solidFill>
              </a:rPr>
              <a:t>vztahy</a:t>
            </a:r>
            <a:r>
              <a:rPr lang="cs-CZ" sz="2800" dirty="0" smtClean="0">
                <a:solidFill>
                  <a:schemeClr val="bg2"/>
                </a:solidFill>
              </a:rPr>
              <a:t> uvnitř firmy a způsob </a:t>
            </a:r>
            <a:r>
              <a:rPr lang="cs-CZ" sz="2800" u="sng" dirty="0" smtClean="0">
                <a:solidFill>
                  <a:schemeClr val="bg2"/>
                </a:solidFill>
              </a:rPr>
              <a:t>komunikace</a:t>
            </a:r>
            <a:r>
              <a:rPr lang="cs-CZ" sz="2800" dirty="0" smtClean="0">
                <a:solidFill>
                  <a:schemeClr val="bg2"/>
                </a:solidFill>
              </a:rPr>
              <a:t> jsou </a:t>
            </a:r>
            <a:r>
              <a:rPr lang="cs-CZ" sz="2800" u="sng" dirty="0" smtClean="0">
                <a:solidFill>
                  <a:schemeClr val="bg2"/>
                </a:solidFill>
              </a:rPr>
              <a:t>na velmi dobré úrovni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kritika se nepotlačuje</a:t>
            </a:r>
            <a:r>
              <a:rPr lang="cs-CZ" sz="2800" dirty="0" smtClean="0">
                <a:solidFill>
                  <a:schemeClr val="bg2"/>
                </a:solidFill>
              </a:rPr>
              <a:t>, naopak je prostředkem pro řešení problémů, 	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	</a:t>
            </a:r>
            <a:r>
              <a:rPr lang="cs-CZ" sz="2800" u="sng" dirty="0" smtClean="0">
                <a:solidFill>
                  <a:schemeClr val="bg2"/>
                </a:solidFill>
              </a:rPr>
              <a:t>pracovníci se identifikují s podnikem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(věří společnosti, významu působení, podporují ji), 	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vytváří se </a:t>
            </a:r>
            <a:r>
              <a:rPr lang="cs-CZ" sz="2800" u="sng" dirty="0" smtClean="0">
                <a:solidFill>
                  <a:schemeClr val="bg2"/>
                </a:solidFill>
              </a:rPr>
              <a:t>prostor pro rozlišování kompetencí</a:t>
            </a:r>
            <a:r>
              <a:rPr lang="cs-CZ" sz="2800" dirty="0" smtClean="0">
                <a:solidFill>
                  <a:schemeClr val="bg2"/>
                </a:solidFill>
              </a:rPr>
              <a:t> a odpovědnosti,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řízení se mění na koučování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(místo příkazu – podporování a povzbuzování).</a:t>
            </a: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142844" y="609600"/>
            <a:ext cx="8750330" cy="803176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SILNÁ podniková kultura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06760" cy="501491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800" b="1" u="sng" dirty="0" smtClean="0">
                <a:solidFill>
                  <a:schemeClr val="bg2"/>
                </a:solidFill>
              </a:rPr>
              <a:t>Silná podniková kultura</a:t>
            </a:r>
            <a:r>
              <a:rPr lang="cs-CZ" sz="2800" b="1" dirty="0" smtClean="0">
                <a:solidFill>
                  <a:schemeClr val="bg2"/>
                </a:solidFill>
              </a:rPr>
              <a:t> však může mít i mnohé negativní jevy</a:t>
            </a:r>
            <a:r>
              <a:rPr lang="cs-CZ" sz="2800" dirty="0" smtClean="0">
                <a:solidFill>
                  <a:schemeClr val="bg2"/>
                </a:solidFill>
              </a:rPr>
              <a:t>, které mohou komplikovat cestu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k efektivnosti. Mohou nimi být: </a:t>
            </a:r>
          </a:p>
          <a:p>
            <a:pPr algn="just">
              <a:spcBef>
                <a:spcPts val="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tendence k uzavřenosti podnikového systému  </a:t>
            </a:r>
          </a:p>
          <a:p>
            <a:pPr algn="just">
              <a:spcBef>
                <a:spcPts val="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trvání na tradicích a nedostatek flexibility  </a:t>
            </a:r>
          </a:p>
          <a:p>
            <a:pPr algn="just">
              <a:spcBef>
                <a:spcPts val="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blokace nových strategií  </a:t>
            </a:r>
          </a:p>
          <a:p>
            <a:pPr algn="just">
              <a:spcBef>
                <a:spcPts val="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kolektivní snaha vyhnout se kritice  </a:t>
            </a:r>
          </a:p>
          <a:p>
            <a:pPr algn="just">
              <a:spcBef>
                <a:spcPts val="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vynucování konformity za každou cenu  </a:t>
            </a:r>
          </a:p>
          <a:p>
            <a:pPr algn="just">
              <a:spcBef>
                <a:spcPts val="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složitá adaptace nových spolupracovníků</a:t>
            </a:r>
          </a:p>
          <a:p>
            <a:pPr algn="just">
              <a:spcBef>
                <a:spcPts val="600"/>
              </a:spcBef>
              <a:buNone/>
            </a:pPr>
            <a:endParaRPr lang="cs-CZ" sz="25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892" cy="87518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Netagivní jevy silné podnikové kultury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84186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00808"/>
            <a:ext cx="8607455" cy="4823816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Vztah podnikové filozofie a podnikové kultury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Úrovně podnikové kultury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Podniková kultura a subkultury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Silná a slabá podniková kultura jako výsledek vztahu  management – zaměstnanci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Typy organizačních struktur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Lidé v organizační struktuře</a:t>
            </a:r>
          </a:p>
          <a:p>
            <a:pPr>
              <a:buNone/>
            </a:pPr>
            <a:endParaRPr lang="cs-CZ" sz="31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715436" cy="508691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Jedním z rozhodujících faktorů firemní kultury je </a:t>
            </a:r>
            <a:r>
              <a:rPr lang="cs-CZ" sz="2800" b="1" dirty="0" smtClean="0">
                <a:solidFill>
                  <a:schemeClr val="bg2"/>
                </a:solidFill>
              </a:rPr>
              <a:t>loajalita</a:t>
            </a:r>
            <a:r>
              <a:rPr lang="cs-CZ" sz="2800" dirty="0" smtClean="0">
                <a:solidFill>
                  <a:schemeClr val="bg2"/>
                </a:solidFill>
              </a:rPr>
              <a:t> – </a:t>
            </a:r>
            <a:r>
              <a:rPr lang="cs-CZ" sz="2800" u="sng" dirty="0" smtClean="0">
                <a:solidFill>
                  <a:schemeClr val="bg2"/>
                </a:solidFill>
              </a:rPr>
              <a:t>jednotnost postojů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Různé skupiny mohou cítit silnější loajalitu, sounáležitost samy k sobě, nežli k organizaci jako celku.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Jestliže skupiny rozvíjejí svou vlastní kulturu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r>
              <a:rPr lang="cs-CZ" sz="2800" b="1" dirty="0" smtClean="0">
                <a:solidFill>
                  <a:schemeClr val="bg2"/>
                </a:solidFill>
              </a:rPr>
              <a:t>oslabuje se tím kultura organizace</a:t>
            </a:r>
            <a:r>
              <a:rPr lang="cs-CZ" sz="2800" dirty="0" smtClean="0">
                <a:solidFill>
                  <a:schemeClr val="bg2"/>
                </a:solidFill>
              </a:rPr>
              <a:t>, resp. mohou ztratit na síle jednotlivá oddělení, pracoviště, odbory, zájmové skupiny apod.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Následkem tohoto oslabení</a:t>
            </a:r>
            <a:r>
              <a:rPr lang="cs-CZ" sz="2800" dirty="0" smtClean="0">
                <a:solidFill>
                  <a:schemeClr val="bg2"/>
                </a:solidFill>
              </a:rPr>
              <a:t> vznikají v organizaci dílčí </a:t>
            </a:r>
            <a:r>
              <a:rPr lang="cs-CZ" sz="2800" b="1" dirty="0" smtClean="0">
                <a:solidFill>
                  <a:schemeClr val="bg2"/>
                </a:solidFill>
              </a:rPr>
              <a:t>subkultury. </a:t>
            </a:r>
          </a:p>
          <a:p>
            <a:pPr algn="just">
              <a:spcBef>
                <a:spcPts val="600"/>
              </a:spcBef>
              <a:buNone/>
            </a:pPr>
            <a:endParaRPr lang="cs-CZ" sz="25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892" cy="74769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SUBKULTURY, SLABÁ podniková kultura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Rozčlenit podnikovou kulturu podle jednotlivých typů není jednoduché, už z toho důvodu, že </a:t>
            </a:r>
            <a:r>
              <a:rPr lang="cs-CZ" sz="2750" u="sng" dirty="0" smtClean="0">
                <a:solidFill>
                  <a:schemeClr val="bg2"/>
                </a:solidFill>
              </a:rPr>
              <a:t>firemní kultura je v každém podniku velice individuální záležitostí</a:t>
            </a:r>
            <a:r>
              <a:rPr lang="cs-CZ" sz="2750" dirty="0" smtClean="0">
                <a:solidFill>
                  <a:schemeClr val="bg2"/>
                </a:solidFill>
              </a:rPr>
              <a:t>.</a:t>
            </a:r>
          </a:p>
          <a:p>
            <a:pPr algn="just" eaLnBrk="1" hangingPunct="1"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cs-CZ" sz="2750" u="sng" dirty="0" smtClean="0">
                <a:solidFill>
                  <a:schemeClr val="bg2"/>
                </a:solidFill>
              </a:rPr>
              <a:t>Ve velké míře kulturu ovlivňují</a:t>
            </a:r>
            <a:r>
              <a:rPr lang="cs-CZ" sz="2750" dirty="0" smtClean="0">
                <a:solidFill>
                  <a:schemeClr val="bg2"/>
                </a:solidFill>
              </a:rPr>
              <a:t> především </a:t>
            </a:r>
            <a:r>
              <a:rPr lang="cs-CZ" sz="2750" u="sng" dirty="0" smtClean="0">
                <a:solidFill>
                  <a:schemeClr val="bg2"/>
                </a:solidFill>
              </a:rPr>
              <a:t>dva faktory</a:t>
            </a:r>
            <a:r>
              <a:rPr lang="cs-CZ" sz="2750" dirty="0" smtClean="0">
                <a:solidFill>
                  <a:schemeClr val="bg2"/>
                </a:solidFill>
              </a:rPr>
              <a:t>: </a:t>
            </a:r>
          </a:p>
          <a:p>
            <a:pPr marL="514350" indent="-514350" algn="just" eaLnBrk="1" hangingPunct="1">
              <a:spcBef>
                <a:spcPts val="1000"/>
              </a:spcBef>
              <a:buClr>
                <a:schemeClr val="tx1"/>
              </a:buClr>
              <a:buAutoNum type="arabicParenR"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1) </a:t>
            </a:r>
            <a:r>
              <a:rPr lang="cs-CZ" sz="2750" b="1" dirty="0" smtClean="0">
                <a:solidFill>
                  <a:schemeClr val="bg2"/>
                </a:solidFill>
              </a:rPr>
              <a:t>riziko aktivit předmětu podnikání </a:t>
            </a: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r>
              <a:rPr lang="cs-CZ" sz="2500" dirty="0" smtClean="0">
                <a:solidFill>
                  <a:schemeClr val="bg2"/>
                </a:solidFill>
              </a:rPr>
              <a:t>(Je naše organizace zapojena do aktivit s vysokým rizikem a jak to ovlivňuje její kulturu?)</a:t>
            </a:r>
          </a:p>
          <a:p>
            <a:pPr marL="514350" indent="-514350" algn="just" eaLnBrk="1" hangingPunct="1">
              <a:spcBef>
                <a:spcPts val="1000"/>
              </a:spcBef>
              <a:buClr>
                <a:schemeClr val="tx1"/>
              </a:buClr>
              <a:buAutoNum type="arabicParenR"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2) </a:t>
            </a:r>
            <a:r>
              <a:rPr lang="cs-CZ" sz="2750" b="1" dirty="0" smtClean="0">
                <a:solidFill>
                  <a:schemeClr val="bg2"/>
                </a:solidFill>
              </a:rPr>
              <a:t>rychlost zpětné vazby trhu </a:t>
            </a: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r>
              <a:rPr lang="cs-CZ" sz="2500" dirty="0" smtClean="0">
                <a:solidFill>
                  <a:schemeClr val="bg2"/>
                </a:solidFill>
              </a:rPr>
              <a:t>(Jak rychle dostávají zaměstnanci zpětnou vazbu o své činnosti a výkonu – dostanou-li ji vůbec?)</a:t>
            </a: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892" cy="73116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Typy firemní</a:t>
            </a:r>
            <a:r>
              <a:rPr lang="pl-PL" sz="2500" b="1" dirty="0" smtClean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kultury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14282" y="4643446"/>
            <a:ext cx="8715436" cy="2214554"/>
          </a:xfrm>
        </p:spPr>
        <p:txBody>
          <a:bodyPr/>
          <a:lstStyle/>
          <a:p>
            <a:pPr algn="just">
              <a:buNone/>
            </a:pPr>
            <a:r>
              <a:rPr lang="cs-CZ" sz="2300" b="1" dirty="0" smtClean="0">
                <a:solidFill>
                  <a:schemeClr val="bg2"/>
                </a:solidFill>
              </a:rPr>
              <a:t>Mírou rizikovosti předmětu podnikání</a:t>
            </a:r>
            <a:r>
              <a:rPr lang="cs-CZ" sz="2300" dirty="0" smtClean="0">
                <a:solidFill>
                  <a:schemeClr val="bg2"/>
                </a:solidFill>
              </a:rPr>
              <a:t> je myšleno ohrožení další prosperity firmy jedním neúspěchem v některé z aktivit firmy. </a:t>
            </a:r>
          </a:p>
          <a:p>
            <a:pPr algn="just">
              <a:buNone/>
            </a:pPr>
            <a:r>
              <a:rPr lang="cs-CZ" sz="2300" b="1" dirty="0" smtClean="0">
                <a:solidFill>
                  <a:schemeClr val="bg2"/>
                </a:solidFill>
              </a:rPr>
              <a:t>Rychlost zpětné vazby</a:t>
            </a:r>
            <a:r>
              <a:rPr lang="cs-CZ" sz="2300" dirty="0" smtClean="0">
                <a:solidFill>
                  <a:schemeClr val="bg2"/>
                </a:solidFill>
              </a:rPr>
              <a:t> vyjadřuje dobu, která uplyne od chvíle vyvinutí nějaké aktivity v podniku do té chvíle, kdy je známo, jak tuto aktivitu ohodnotil zákazník.</a:t>
            </a:r>
            <a:endParaRPr lang="cs-CZ" sz="2300" dirty="0">
              <a:solidFill>
                <a:schemeClr val="bg2"/>
              </a:solidFill>
            </a:endParaRPr>
          </a:p>
        </p:txBody>
      </p:sp>
      <p:pic>
        <p:nvPicPr>
          <p:cNvPr id="9" name="Obrázek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-71438"/>
            <a:ext cx="8858280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340768"/>
            <a:ext cx="8786874" cy="5302942"/>
          </a:xfrm>
        </p:spPr>
        <p:txBody>
          <a:bodyPr/>
          <a:lstStyle/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– Na tomto principu je založen </a:t>
            </a:r>
            <a:r>
              <a:rPr lang="cs-CZ" sz="2750" b="1" dirty="0" smtClean="0">
                <a:solidFill>
                  <a:schemeClr val="bg2"/>
                </a:solidFill>
              </a:rPr>
              <a:t>jeden z modelů firemní </a:t>
            </a:r>
          </a:p>
          <a:p>
            <a:pPr marL="514350" indent="-514350" algn="just" eaLnBrk="1" hangingPunct="1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cs-CZ" sz="2750" b="1" dirty="0" smtClean="0">
                <a:solidFill>
                  <a:schemeClr val="bg2"/>
                </a:solidFill>
              </a:rPr>
              <a:t>kultury</a:t>
            </a:r>
            <a:r>
              <a:rPr lang="cs-CZ" sz="2750" dirty="0" smtClean="0">
                <a:solidFill>
                  <a:schemeClr val="bg2"/>
                </a:solidFill>
              </a:rPr>
              <a:t>, stávající se z: </a:t>
            </a:r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 Kultura „ostrých hochů“	 Kultura „vkládán firmy do sázky“</a:t>
            </a:r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 Kultura „pilné práce“	 Kultura „procesu“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750" b="1" u="sng" dirty="0" smtClean="0">
                <a:solidFill>
                  <a:schemeClr val="bg2"/>
                </a:solidFill>
              </a:rPr>
              <a:t>Kultura „ostrých </a:t>
            </a:r>
            <a:r>
              <a:rPr lang="cs-CZ" sz="2500" b="1" u="sng" dirty="0" smtClean="0">
                <a:solidFill>
                  <a:schemeClr val="bg2"/>
                </a:solidFill>
              </a:rPr>
              <a:t>(tvrdých) </a:t>
            </a:r>
            <a:r>
              <a:rPr lang="cs-CZ" sz="2750" b="1" u="sng" dirty="0" smtClean="0">
                <a:solidFill>
                  <a:schemeClr val="bg2"/>
                </a:solidFill>
              </a:rPr>
              <a:t>hochů</a:t>
            </a:r>
            <a:r>
              <a:rPr lang="cs-CZ" sz="2750" u="sng" dirty="0" smtClean="0">
                <a:solidFill>
                  <a:schemeClr val="bg2"/>
                </a:solidFill>
              </a:rPr>
              <a:t>“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Typická pro </a:t>
            </a:r>
            <a:r>
              <a:rPr lang="cs-CZ" sz="2750" b="1" dirty="0" smtClean="0">
                <a:solidFill>
                  <a:schemeClr val="bg2"/>
                </a:solidFill>
              </a:rPr>
              <a:t>podniky s vysokou rizikovostí podnikání a současně rychlou zpětnou vazbou trhu </a:t>
            </a:r>
            <a:r>
              <a:rPr lang="cs-CZ" sz="2500" dirty="0" smtClean="0">
                <a:solidFill>
                  <a:schemeClr val="bg2"/>
                </a:solidFill>
              </a:rPr>
              <a:t>(např. reklamní agentury, cestovní kanceláře).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Je </a:t>
            </a:r>
            <a:r>
              <a:rPr lang="cs-CZ" sz="2750" u="sng" dirty="0" smtClean="0">
                <a:solidFill>
                  <a:schemeClr val="bg2"/>
                </a:solidFill>
              </a:rPr>
              <a:t>zaměřena na individuální špičkové výkony</a:t>
            </a:r>
            <a:r>
              <a:rPr lang="cs-CZ" sz="2750" dirty="0" smtClean="0">
                <a:solidFill>
                  <a:schemeClr val="bg2"/>
                </a:solidFill>
              </a:rPr>
              <a:t>, nepřeje týmové práci. Pracovníci často žijí pod vlivem hesla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i="1" dirty="0" smtClean="0">
                <a:solidFill>
                  <a:schemeClr val="bg2"/>
                </a:solidFill>
              </a:rPr>
              <a:t>„Jsi jen tak dobrý, jak dobrý je tvůj poslední úspěch.“ </a:t>
            </a:r>
          </a:p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endParaRPr lang="cs-CZ" sz="2750" dirty="0" smtClean="0">
              <a:solidFill>
                <a:schemeClr val="bg2"/>
              </a:solidFill>
            </a:endParaRP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142844" y="609600"/>
            <a:ext cx="8750330" cy="53338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Typy firemní</a:t>
            </a:r>
            <a:r>
              <a:rPr lang="pl-PL" sz="2500" b="1" dirty="0" smtClean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kultury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412776"/>
            <a:ext cx="8715436" cy="523093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750" b="1" u="sng" dirty="0" smtClean="0">
                <a:solidFill>
                  <a:schemeClr val="bg2"/>
                </a:solidFill>
              </a:rPr>
              <a:t>Kultura „pilné práce </a:t>
            </a:r>
            <a:r>
              <a:rPr lang="cs-CZ" sz="2400" b="1" u="sng" dirty="0" smtClean="0">
                <a:solidFill>
                  <a:schemeClr val="bg2"/>
                </a:solidFill>
              </a:rPr>
              <a:t>(přátelských experimentů)</a:t>
            </a:r>
            <a:r>
              <a:rPr lang="cs-CZ" sz="2750" b="1" u="sng" dirty="0" smtClean="0">
                <a:solidFill>
                  <a:schemeClr val="bg2"/>
                </a:solidFill>
              </a:rPr>
              <a:t>“</a:t>
            </a: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br>
              <a:rPr lang="cs-CZ" sz="2750" b="1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– Je </a:t>
            </a:r>
            <a:r>
              <a:rPr lang="cs-CZ" sz="2750" b="1" dirty="0" smtClean="0">
                <a:solidFill>
                  <a:schemeClr val="bg2"/>
                </a:solidFill>
              </a:rPr>
              <a:t>typická malou mírou ohrožení neúspěchem a rychlou odezvou trhu.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Je častým jevem v podnicích se širokým sortimentem produkce; u velkých organizací s dobrou značkou.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Tento </a:t>
            </a:r>
            <a:r>
              <a:rPr lang="cs-CZ" sz="2750" u="sng" dirty="0" smtClean="0">
                <a:solidFill>
                  <a:schemeClr val="bg2"/>
                </a:solidFill>
              </a:rPr>
              <a:t>typ je příznivý pro inovace a experimentováni</a:t>
            </a:r>
            <a:r>
              <a:rPr lang="cs-CZ" sz="2750" dirty="0" smtClean="0">
                <a:solidFill>
                  <a:schemeClr val="bg2"/>
                </a:solidFill>
              </a:rPr>
              <a:t>. 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00" dirty="0" smtClean="0">
                <a:solidFill>
                  <a:schemeClr val="bg2"/>
                </a:solidFill>
              </a:rPr>
              <a:t>Výkony jednotlivých zaměstnanců jsou náležitě oceněny.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Heslo zní: </a:t>
            </a:r>
            <a:r>
              <a:rPr lang="cs-CZ" sz="2750" i="1" dirty="0" smtClean="0">
                <a:solidFill>
                  <a:schemeClr val="bg2"/>
                </a:solidFill>
              </a:rPr>
              <a:t>„Za hodně muziky – hodně peněz“.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750" b="1" u="sng" dirty="0" smtClean="0">
                <a:solidFill>
                  <a:schemeClr val="bg2"/>
                </a:solidFill>
              </a:rPr>
              <a:t>Kultura „vkládání firmy do sázky“</a:t>
            </a:r>
            <a:r>
              <a:rPr lang="cs-CZ" sz="2750" b="1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	</a:t>
            </a: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Má vysokou rizikovost předmětu podnikání a pomalou zpětnou vazbu z trhu</a:t>
            </a:r>
            <a:r>
              <a:rPr lang="cs-CZ" sz="2750" dirty="0" smtClean="0">
                <a:solidFill>
                  <a:schemeClr val="bg2"/>
                </a:solidFill>
              </a:rPr>
              <a:t>..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892" cy="65916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Typy firemní kultury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715436" cy="5230934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Tak, jak se organizace stává složitou, komplexní, </a:t>
            </a:r>
            <a:r>
              <a:rPr lang="cs-CZ" sz="2800" b="1" dirty="0" smtClean="0">
                <a:solidFill>
                  <a:schemeClr val="bg2"/>
                </a:solidFill>
              </a:rPr>
              <a:t>nemůže jedna osoba pokrýt všechny činnosti, které organizace zastává.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Pro pracovníky v růžných specializovaných odděleních je problematičtější udržovat vzájemný kontakt, </a:t>
            </a:r>
            <a:r>
              <a:rPr lang="cs-CZ" sz="2800" b="1" dirty="0" smtClean="0">
                <a:solidFill>
                  <a:schemeClr val="bg2"/>
                </a:solidFill>
              </a:rPr>
              <a:t>vyvstává potřeba vytvoření integrujícího mechanismu</a:t>
            </a:r>
            <a:r>
              <a:rPr lang="cs-CZ" sz="2800" dirty="0" smtClean="0">
                <a:solidFill>
                  <a:schemeClr val="bg2"/>
                </a:solidFill>
              </a:rPr>
              <a:t> –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např. skupiny řídících pracovníků nebo mezirezortní porady, apod. 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Funkční role a vztahy v podnikových procesech</a:t>
            </a:r>
            <a:r>
              <a:rPr lang="cs-CZ" sz="2800" dirty="0" smtClean="0">
                <a:solidFill>
                  <a:schemeClr val="bg2"/>
                </a:solidFill>
              </a:rPr>
              <a:t> jsou definovány </a:t>
            </a:r>
            <a:r>
              <a:rPr lang="cs-CZ" sz="2800" b="1" u="sng" dirty="0" smtClean="0">
                <a:solidFill>
                  <a:schemeClr val="bg2"/>
                </a:solidFill>
              </a:rPr>
              <a:t>organizační strukturou podniku</a:t>
            </a:r>
            <a:r>
              <a:rPr lang="cs-CZ" sz="2800" dirty="0" smtClean="0">
                <a:solidFill>
                  <a:schemeClr val="bg2"/>
                </a:solidFill>
              </a:rPr>
              <a:t>, přičemž </a:t>
            </a:r>
            <a:r>
              <a:rPr lang="cs-CZ" sz="2800" u="sng" dirty="0" smtClean="0">
                <a:solidFill>
                  <a:schemeClr val="bg2"/>
                </a:solidFill>
              </a:rPr>
              <a:t>rozlišujeme několik </a:t>
            </a:r>
            <a:r>
              <a:rPr lang="cs-CZ" sz="2800" b="1" u="sng" dirty="0" smtClean="0">
                <a:solidFill>
                  <a:schemeClr val="bg2"/>
                </a:solidFill>
              </a:rPr>
              <a:t>typů organizačních struktur</a:t>
            </a:r>
            <a:r>
              <a:rPr lang="cs-CZ" sz="2800" dirty="0" smtClean="0">
                <a:solidFill>
                  <a:schemeClr val="bg2"/>
                </a:solidFill>
              </a:rPr>
              <a:t>: </a:t>
            </a: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892" cy="73116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Vymezení ORGANIZAČNÍCH STRUKTUR</a:t>
            </a:r>
            <a:endParaRPr lang="pl-PL" sz="33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71612"/>
            <a:ext cx="8606190" cy="5072098"/>
          </a:xfrm>
        </p:spPr>
        <p:txBody>
          <a:bodyPr/>
          <a:lstStyle/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Formální organizační struktury </a:t>
            </a:r>
            <a:r>
              <a:rPr lang="cs-CZ" sz="2900" dirty="0" smtClean="0">
                <a:solidFill>
                  <a:schemeClr val="bg2"/>
                </a:solidFill>
              </a:rPr>
              <a:t>mají své </a:t>
            </a:r>
            <a:r>
              <a:rPr lang="cs-CZ" sz="2900" u="sng" dirty="0" smtClean="0">
                <a:solidFill>
                  <a:schemeClr val="bg2"/>
                </a:solidFill>
              </a:rPr>
              <a:t>výhody</a:t>
            </a:r>
            <a:r>
              <a:rPr lang="cs-CZ" sz="2900" dirty="0" smtClean="0">
                <a:solidFill>
                  <a:schemeClr val="bg2"/>
                </a:solidFill>
              </a:rPr>
              <a:t>: </a:t>
            </a:r>
          </a:p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	 – umožňují pracovníkům spoluúčast </a:t>
            </a:r>
            <a:r>
              <a:rPr lang="cs-CZ" sz="2500" dirty="0" smtClean="0">
                <a:solidFill>
                  <a:schemeClr val="bg2"/>
                </a:solidFill>
              </a:rPr>
              <a:t>(spolupodílení se na chodu společnosti), </a:t>
            </a:r>
          </a:p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	 – zabezpečují rámec udílení pravomocí a moci, </a:t>
            </a:r>
          </a:p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	– vytvářejí identitu organizace, </a:t>
            </a:r>
          </a:p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	 – zajišťují kontinuitu v dobách změn. 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500066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Vymezení ORGANIZAČNÍCH STRUKTUR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786874" cy="5158926"/>
          </a:xfrm>
        </p:spPr>
        <p:txBody>
          <a:bodyPr/>
          <a:lstStyle/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Rozeznáváme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900" b="1" u="sng" dirty="0" smtClean="0">
                <a:solidFill>
                  <a:schemeClr val="bg2"/>
                </a:solidFill>
              </a:rPr>
              <a:t>několik hledisek</a:t>
            </a:r>
            <a:r>
              <a:rPr lang="cs-CZ" sz="2900" b="1" dirty="0" smtClean="0">
                <a:solidFill>
                  <a:schemeClr val="bg2"/>
                </a:solidFill>
              </a:rPr>
              <a:t> pro identifikaci organizačních struktur, </a:t>
            </a:r>
            <a:r>
              <a:rPr lang="cs-CZ" sz="2900" dirty="0" smtClean="0">
                <a:solidFill>
                  <a:schemeClr val="bg2"/>
                </a:solidFill>
              </a:rPr>
              <a:t>a to dle různých </a:t>
            </a:r>
            <a:r>
              <a:rPr lang="cs-CZ" sz="2900" b="1" u="sng" dirty="0" smtClean="0">
                <a:solidFill>
                  <a:schemeClr val="bg2"/>
                </a:solidFill>
              </a:rPr>
              <a:t>kritérií</a:t>
            </a:r>
            <a:r>
              <a:rPr lang="cs-CZ" sz="2900" b="1" dirty="0" smtClean="0">
                <a:solidFill>
                  <a:schemeClr val="bg2"/>
                </a:solidFill>
              </a:rPr>
              <a:t>:</a:t>
            </a:r>
          </a:p>
          <a:p>
            <a:pPr marL="514350" indent="-514350" algn="just" eaLnBrk="1" hangingPunct="1"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1) Typy organizačních struktur dle kritérií:</a:t>
            </a: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počet vedoucích zaměstnanců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 – </a:t>
            </a:r>
            <a:r>
              <a:rPr lang="cs-CZ" sz="2900" u="sng" dirty="0" smtClean="0">
                <a:solidFill>
                  <a:schemeClr val="bg2"/>
                </a:solidFill>
              </a:rPr>
              <a:t>míra vertikálního</a:t>
            </a:r>
            <a:r>
              <a:rPr lang="cs-CZ" sz="2900" dirty="0" smtClean="0">
                <a:solidFill>
                  <a:schemeClr val="bg2"/>
                </a:solidFill>
              </a:rPr>
              <a:t> či </a:t>
            </a:r>
            <a:r>
              <a:rPr lang="cs-CZ" sz="2900" u="sng" dirty="0" smtClean="0">
                <a:solidFill>
                  <a:schemeClr val="bg2"/>
                </a:solidFill>
              </a:rPr>
              <a:t>horizontálního uspořádání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 – </a:t>
            </a:r>
            <a:r>
              <a:rPr lang="cs-CZ" sz="2900" u="sng" dirty="0" smtClean="0">
                <a:solidFill>
                  <a:schemeClr val="bg2"/>
                </a:solidFill>
              </a:rPr>
              <a:t>existence podpůrných organizačních útvarů</a:t>
            </a:r>
          </a:p>
          <a:p>
            <a:pPr marL="0" indent="0" algn="just">
              <a:spcBef>
                <a:spcPts val="1200"/>
              </a:spcBef>
              <a:buNone/>
              <a:tabLst>
                <a:tab pos="92075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Na základě specifikace </a:t>
            </a:r>
            <a:r>
              <a:rPr lang="cs-CZ" sz="2500" dirty="0" smtClean="0">
                <a:solidFill>
                  <a:schemeClr val="bg2"/>
                </a:solidFill>
              </a:rPr>
              <a:t>(kritérií) </a:t>
            </a:r>
            <a:r>
              <a:rPr lang="cs-CZ" sz="2900" dirty="0" smtClean="0">
                <a:solidFill>
                  <a:schemeClr val="bg2"/>
                </a:solidFill>
              </a:rPr>
              <a:t>jsou definovány </a:t>
            </a:r>
            <a:r>
              <a:rPr lang="cs-CZ" sz="2500" dirty="0" smtClean="0">
                <a:solidFill>
                  <a:schemeClr val="bg2"/>
                </a:solidFill>
              </a:rPr>
              <a:t>(vymezeny)</a:t>
            </a:r>
            <a:r>
              <a:rPr lang="cs-CZ" sz="2900" dirty="0" smtClean="0">
                <a:solidFill>
                  <a:schemeClr val="bg2"/>
                </a:solidFill>
              </a:rPr>
              <a:t> následující </a:t>
            </a:r>
            <a:r>
              <a:rPr lang="cs-CZ" sz="2900" b="1" dirty="0" smtClean="0">
                <a:solidFill>
                  <a:schemeClr val="bg2"/>
                </a:solidFill>
              </a:rPr>
              <a:t>organizační struktury: 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	</a:t>
            </a:r>
            <a:r>
              <a:rPr lang="cs-CZ" sz="2900" dirty="0" smtClean="0">
                <a:solidFill>
                  <a:schemeClr val="bg2"/>
                </a:solidFill>
              </a:rPr>
              <a:t> – </a:t>
            </a:r>
            <a:r>
              <a:rPr lang="cs-CZ" sz="2900" b="1" dirty="0" smtClean="0">
                <a:solidFill>
                  <a:schemeClr val="bg2"/>
                </a:solidFill>
              </a:rPr>
              <a:t>liniová</a:t>
            </a:r>
            <a:r>
              <a:rPr lang="cs-CZ" sz="2900" dirty="0" smtClean="0">
                <a:solidFill>
                  <a:schemeClr val="bg2"/>
                </a:solidFill>
              </a:rPr>
              <a:t>  			 – </a:t>
            </a:r>
            <a:r>
              <a:rPr lang="cs-CZ" sz="2900" b="1" dirty="0" smtClean="0">
                <a:solidFill>
                  <a:schemeClr val="bg2"/>
                </a:solidFill>
              </a:rPr>
              <a:t>štábně-liniová 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	</a:t>
            </a:r>
            <a:r>
              <a:rPr lang="cs-CZ" sz="2900" dirty="0" smtClean="0">
                <a:solidFill>
                  <a:schemeClr val="bg2"/>
                </a:solidFill>
              </a:rPr>
              <a:t> – </a:t>
            </a:r>
            <a:r>
              <a:rPr lang="cs-CZ" sz="2900" b="1" dirty="0" smtClean="0">
                <a:solidFill>
                  <a:schemeClr val="bg2"/>
                </a:solidFill>
              </a:rPr>
              <a:t>funkcionální 		</a:t>
            </a:r>
            <a:r>
              <a:rPr lang="cs-CZ" sz="2900" dirty="0" smtClean="0">
                <a:solidFill>
                  <a:schemeClr val="bg2"/>
                </a:solidFill>
              </a:rPr>
              <a:t> – </a:t>
            </a:r>
            <a:r>
              <a:rPr lang="cs-CZ" sz="2900" b="1" dirty="0" smtClean="0">
                <a:solidFill>
                  <a:schemeClr val="bg2"/>
                </a:solidFill>
              </a:rPr>
              <a:t>maticová</a:t>
            </a:r>
            <a:endParaRPr lang="cs-CZ" sz="2900" dirty="0" smtClean="0">
              <a:solidFill>
                <a:schemeClr val="bg2"/>
              </a:solidFill>
            </a:endParaRP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892" cy="731168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Organizační struktury – TYPY, LIDÉ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571480"/>
            <a:ext cx="8643998" cy="6072230"/>
          </a:xfrm>
        </p:spPr>
        <p:txBody>
          <a:bodyPr/>
          <a:lstStyle/>
          <a:p>
            <a:pPr algn="just">
              <a:spcBef>
                <a:spcPts val="10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Liniová organizační struktura</a:t>
            </a:r>
            <a:r>
              <a:rPr lang="cs-CZ" sz="2700" b="1" dirty="0" smtClean="0">
                <a:solidFill>
                  <a:schemeClr val="bg2"/>
                </a:solidFill>
              </a:rPr>
              <a:t> </a:t>
            </a:r>
            <a:r>
              <a:rPr lang="cs-CZ" sz="2700" dirty="0" smtClean="0">
                <a:solidFill>
                  <a:schemeClr val="bg2"/>
                </a:solidFill>
              </a:rPr>
              <a:t>je založena </a:t>
            </a:r>
            <a:r>
              <a:rPr lang="cs-CZ" sz="2700" u="sng" dirty="0" smtClean="0">
                <a:solidFill>
                  <a:schemeClr val="bg2"/>
                </a:solidFill>
              </a:rPr>
              <a:t>na principu jednoznačně určeného jediného vedoucího pro každého pracovníka</a:t>
            </a:r>
            <a:r>
              <a:rPr lang="cs-CZ" sz="27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Funkcionální organizační struktura </a:t>
            </a:r>
            <a:r>
              <a:rPr lang="cs-CZ" sz="2700" dirty="0" smtClean="0">
                <a:solidFill>
                  <a:schemeClr val="bg2"/>
                </a:solidFill>
              </a:rPr>
              <a:t>je založena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u="sng" dirty="0" smtClean="0">
                <a:solidFill>
                  <a:schemeClr val="bg2"/>
                </a:solidFill>
              </a:rPr>
              <a:t>na principu více vedoucích podle různých funkčních pohledů na činnost pracovníka.</a:t>
            </a:r>
          </a:p>
          <a:p>
            <a:pPr algn="just"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Štábně-liniová organizační struktura </a:t>
            </a:r>
            <a:r>
              <a:rPr lang="cs-CZ" sz="2700" dirty="0" smtClean="0">
                <a:solidFill>
                  <a:schemeClr val="bg2"/>
                </a:solidFill>
              </a:rPr>
              <a:t>je založena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u="sng" dirty="0" smtClean="0">
                <a:solidFill>
                  <a:schemeClr val="bg2"/>
                </a:solidFill>
              </a:rPr>
              <a:t>na existenci štábních útvarů</a:t>
            </a:r>
            <a:r>
              <a:rPr lang="cs-CZ" sz="2700" dirty="0" smtClean="0">
                <a:solidFill>
                  <a:schemeClr val="bg2"/>
                </a:solidFill>
              </a:rPr>
              <a:t>, které zajišťují administrativní a řídící podporu manažerům na různých úrovních a jejich organizačním útvarům. </a:t>
            </a:r>
          </a:p>
          <a:p>
            <a:pPr algn="just"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Maticová organizační struktura </a:t>
            </a:r>
            <a:r>
              <a:rPr lang="cs-CZ" sz="2700" dirty="0" smtClean="0">
                <a:solidFill>
                  <a:schemeClr val="bg2"/>
                </a:solidFill>
              </a:rPr>
              <a:t>je založena </a:t>
            </a:r>
            <a:r>
              <a:rPr lang="cs-CZ" sz="2700" u="sng" dirty="0" smtClean="0">
                <a:solidFill>
                  <a:schemeClr val="bg2"/>
                </a:solidFill>
              </a:rPr>
              <a:t>na principu: jeden úkol – jeden vedoucí</a:t>
            </a:r>
            <a:r>
              <a:rPr lang="cs-CZ" sz="2700" dirty="0" smtClean="0">
                <a:solidFill>
                  <a:schemeClr val="bg2"/>
                </a:solidFill>
              </a:rPr>
              <a:t>. Používá se zejména při projektovém způsobu práce, kdy pracovník má pro různé projekty různé vedoucí. </a:t>
            </a: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642918"/>
            <a:ext cx="8715436" cy="6000792"/>
          </a:xfrm>
        </p:spPr>
        <p:txBody>
          <a:bodyPr/>
          <a:lstStyle/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2) Typy organizačních struktur dle kritéria:</a:t>
            </a:r>
          </a:p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	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míra centralizace / decentralizace rozhodovacích pravomocí</a:t>
            </a:r>
            <a:r>
              <a:rPr lang="cs-CZ" sz="2750" dirty="0" smtClean="0">
                <a:solidFill>
                  <a:schemeClr val="bg2"/>
                </a:solidFill>
              </a:rPr>
              <a:t>: – a souvisejících zodpovědností </a:t>
            </a:r>
          </a:p>
          <a:p>
            <a:pPr marL="514350" indent="-514350" algn="just" eaLnBrk="1" hangingPunct="1">
              <a:buClr>
                <a:schemeClr val="tx1"/>
              </a:buClr>
              <a:buNone/>
              <a:defRPr/>
            </a:pPr>
            <a:r>
              <a:rPr lang="cs-CZ" sz="2750" dirty="0" smtClean="0">
                <a:solidFill>
                  <a:schemeClr val="bg2"/>
                </a:solidFill>
              </a:rPr>
              <a:t>			     – a s tím související flexibilita rozhodování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Na základě tohoto kritéria jsou definovány </a:t>
            </a:r>
            <a:r>
              <a:rPr lang="cs-CZ" sz="2500" dirty="0" smtClean="0">
                <a:solidFill>
                  <a:schemeClr val="bg2"/>
                </a:solidFill>
              </a:rPr>
              <a:t>(vymezeny) </a:t>
            </a:r>
            <a:r>
              <a:rPr lang="cs-CZ" sz="2750" dirty="0" smtClean="0">
                <a:solidFill>
                  <a:schemeClr val="bg2"/>
                </a:solidFill>
              </a:rPr>
              <a:t>následující </a:t>
            </a:r>
            <a:r>
              <a:rPr lang="cs-CZ" sz="2750" b="1" dirty="0" smtClean="0">
                <a:solidFill>
                  <a:schemeClr val="bg2"/>
                </a:solidFill>
              </a:rPr>
              <a:t>organizační struktury: 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		</a:t>
            </a:r>
            <a:r>
              <a:rPr lang="cs-CZ" sz="2750" dirty="0" smtClean="0">
                <a:solidFill>
                  <a:schemeClr val="bg2"/>
                </a:solidFill>
              </a:rPr>
              <a:t> – </a:t>
            </a:r>
            <a:r>
              <a:rPr lang="cs-CZ" sz="2750" b="1" dirty="0" smtClean="0">
                <a:solidFill>
                  <a:schemeClr val="bg2"/>
                </a:solidFill>
              </a:rPr>
              <a:t>centralizovaná 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		</a:t>
            </a:r>
            <a:r>
              <a:rPr lang="cs-CZ" sz="2750" dirty="0" smtClean="0">
                <a:solidFill>
                  <a:schemeClr val="bg2"/>
                </a:solidFill>
              </a:rPr>
              <a:t> – </a:t>
            </a:r>
            <a:r>
              <a:rPr lang="cs-CZ" sz="2750" b="1" dirty="0" smtClean="0">
                <a:solidFill>
                  <a:schemeClr val="bg2"/>
                </a:solidFill>
              </a:rPr>
              <a:t>decentralizovaná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Základem </a:t>
            </a:r>
            <a:r>
              <a:rPr lang="cs-CZ" sz="2750" b="1" u="sng" dirty="0" smtClean="0">
                <a:solidFill>
                  <a:schemeClr val="bg2"/>
                </a:solidFill>
              </a:rPr>
              <a:t>centralizované</a:t>
            </a:r>
            <a:r>
              <a:rPr lang="cs-CZ" sz="2750" b="1" dirty="0" smtClean="0">
                <a:solidFill>
                  <a:schemeClr val="bg2"/>
                </a:solidFill>
              </a:rPr>
              <a:t> struktury</a:t>
            </a:r>
            <a:r>
              <a:rPr lang="cs-CZ" sz="2750" dirty="0" smtClean="0">
                <a:solidFill>
                  <a:schemeClr val="bg2"/>
                </a:solidFill>
              </a:rPr>
              <a:t> je </a:t>
            </a:r>
            <a:r>
              <a:rPr lang="cs-CZ" sz="2750" u="sng" dirty="0" smtClean="0">
                <a:solidFill>
                  <a:schemeClr val="bg2"/>
                </a:solidFill>
              </a:rPr>
              <a:t>soustředění rozhodovacích pravomocí v řídícím centru organizace v rukou vrcholového vedení.</a:t>
            </a:r>
            <a:r>
              <a:rPr lang="cs-CZ" sz="2750" dirty="0" smtClean="0">
                <a:solidFill>
                  <a:schemeClr val="bg2"/>
                </a:solidFill>
              </a:rPr>
              <a:t> Vysoce </a:t>
            </a:r>
            <a:r>
              <a:rPr lang="cs-CZ" sz="2750" dirty="0" err="1" smtClean="0">
                <a:solidFill>
                  <a:schemeClr val="bg2"/>
                </a:solidFill>
              </a:rPr>
              <a:t>centraliz</a:t>
            </a:r>
            <a:r>
              <a:rPr lang="cs-CZ" sz="2750" dirty="0" smtClean="0">
                <a:solidFill>
                  <a:schemeClr val="bg2"/>
                </a:solidFill>
              </a:rPr>
              <a:t>. struktura s vysokým počtem hierarchických úrovní zásadně komplikuje rozhodovací procesy a komplikuje řízení. </a:t>
            </a:r>
          </a:p>
          <a:p>
            <a:pPr algn="just">
              <a:spcBef>
                <a:spcPts val="4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772816"/>
            <a:ext cx="8715436" cy="4870894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dirty="0" smtClean="0">
                <a:solidFill>
                  <a:schemeClr val="bg2"/>
                </a:solidFill>
              </a:rPr>
              <a:t>Podniková filozofie </a:t>
            </a:r>
            <a:r>
              <a:rPr lang="cs-CZ" sz="2700" dirty="0" smtClean="0">
                <a:solidFill>
                  <a:schemeClr val="bg2"/>
                </a:solidFill>
              </a:rPr>
              <a:t>je výrazem sebeuvědomění podniku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a </a:t>
            </a:r>
            <a:r>
              <a:rPr lang="cs-CZ" sz="2700" u="sng" dirty="0" smtClean="0">
                <a:solidFill>
                  <a:schemeClr val="bg2"/>
                </a:solidFill>
              </a:rPr>
              <a:t>vyjadřuje užitky a přínosy</a:t>
            </a:r>
            <a:r>
              <a:rPr lang="cs-CZ" sz="2700" dirty="0" smtClean="0">
                <a:solidFill>
                  <a:schemeClr val="bg2"/>
                </a:solidFill>
              </a:rPr>
              <a:t>, které chce podnik přinést svým majitelům, společnosti, národnímu hospodářství.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dirty="0" smtClean="0">
                <a:solidFill>
                  <a:schemeClr val="bg2"/>
                </a:solidFill>
              </a:rPr>
              <a:t>Podniková filozofie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700" u="sng" dirty="0" smtClean="0">
                <a:solidFill>
                  <a:schemeClr val="bg2"/>
                </a:solidFill>
              </a:rPr>
              <a:t>je východiskem pro koncipování podnikové politiky.</a:t>
            </a:r>
            <a:r>
              <a:rPr lang="cs-CZ" sz="2700" dirty="0" smtClean="0">
                <a:solidFill>
                  <a:schemeClr val="bg2"/>
                </a:solidFill>
              </a:rPr>
              <a:t> Měla </a:t>
            </a:r>
            <a:r>
              <a:rPr lang="cs-CZ" sz="2700" b="1" dirty="0" smtClean="0">
                <a:solidFill>
                  <a:schemeClr val="bg2"/>
                </a:solidFill>
              </a:rPr>
              <a:t>by obsahovat výpovědi </a:t>
            </a:r>
            <a:br>
              <a:rPr lang="cs-CZ" sz="2700" b="1" dirty="0" smtClean="0">
                <a:solidFill>
                  <a:schemeClr val="bg2"/>
                </a:solidFill>
              </a:rPr>
            </a:br>
            <a:r>
              <a:rPr lang="cs-CZ" sz="2700" b="1" dirty="0" smtClean="0">
                <a:solidFill>
                  <a:schemeClr val="bg2"/>
                </a:solidFill>
              </a:rPr>
              <a:t>k těmto základním tématům</a:t>
            </a:r>
            <a:r>
              <a:rPr lang="cs-CZ" sz="2700" dirty="0" smtClean="0">
                <a:solidFill>
                  <a:schemeClr val="bg2"/>
                </a:solidFill>
              </a:rPr>
              <a:t>:</a:t>
            </a:r>
          </a:p>
          <a:p>
            <a:pPr>
              <a:spcBef>
                <a:spcPts val="4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postavení podniku v daném odvětví (sektoru),</a:t>
            </a:r>
          </a:p>
          <a:p>
            <a:pPr>
              <a:spcBef>
                <a:spcPts val="4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konečné cíle, výnosy a jejich užití,</a:t>
            </a:r>
          </a:p>
          <a:p>
            <a:pPr>
              <a:spcBef>
                <a:spcPts val="4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vztah ke státu a společnosti,</a:t>
            </a:r>
          </a:p>
          <a:p>
            <a:pPr>
              <a:spcBef>
                <a:spcPts val="4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způsob podnikání,</a:t>
            </a:r>
          </a:p>
          <a:p>
            <a:pPr>
              <a:spcBef>
                <a:spcPts val="4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poměr (přístup) k pracovníkům v podniku.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96201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Podnik a jeho filozofie,</a:t>
            </a:r>
            <a:b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filozofie řízení lidských zdrojů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14356"/>
            <a:ext cx="8643998" cy="5929354"/>
          </a:xfrm>
        </p:spPr>
        <p:txBody>
          <a:bodyPr/>
          <a:lstStyle/>
          <a:p>
            <a:pPr algn="just">
              <a:spcBef>
                <a:spcPts val="4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Základem </a:t>
            </a:r>
            <a:r>
              <a:rPr lang="cs-CZ" sz="2800" b="1" u="sng" dirty="0" smtClean="0">
                <a:solidFill>
                  <a:schemeClr val="bg2"/>
                </a:solidFill>
              </a:rPr>
              <a:t>decentralizované</a:t>
            </a:r>
            <a:r>
              <a:rPr lang="cs-CZ" sz="2800" b="1" dirty="0" smtClean="0">
                <a:solidFill>
                  <a:schemeClr val="bg2"/>
                </a:solidFill>
              </a:rPr>
              <a:t> struktury</a:t>
            </a:r>
            <a:r>
              <a:rPr lang="cs-CZ" sz="2750" dirty="0" smtClean="0">
                <a:solidFill>
                  <a:schemeClr val="bg2"/>
                </a:solidFill>
              </a:rPr>
              <a:t> je </a:t>
            </a:r>
            <a:r>
              <a:rPr lang="cs-CZ" sz="2800" u="sng" dirty="0" smtClean="0">
                <a:solidFill>
                  <a:schemeClr val="bg2"/>
                </a:solidFill>
              </a:rPr>
              <a:t>zmocňování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</a:t>
            </a:r>
            <a:r>
              <a:rPr lang="cs-CZ" sz="2500" dirty="0" err="1" smtClean="0">
                <a:solidFill>
                  <a:schemeClr val="bg2"/>
                </a:solidFill>
              </a:rPr>
              <a:t>empowerment</a:t>
            </a:r>
            <a:r>
              <a:rPr lang="cs-CZ" sz="2500" dirty="0" smtClean="0">
                <a:solidFill>
                  <a:schemeClr val="bg2"/>
                </a:solidFill>
              </a:rPr>
              <a:t>). P</a:t>
            </a:r>
            <a:r>
              <a:rPr lang="cs-CZ" sz="2800" dirty="0" smtClean="0">
                <a:solidFill>
                  <a:schemeClr val="bg2"/>
                </a:solidFill>
              </a:rPr>
              <a:t>říkladem decentralizované struktury jsou </a:t>
            </a:r>
            <a:r>
              <a:rPr lang="cs-CZ" sz="2800" u="sng" dirty="0" smtClean="0">
                <a:solidFill>
                  <a:schemeClr val="bg2"/>
                </a:solidFill>
              </a:rPr>
              <a:t>strategické obchodní jednotky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</a:t>
            </a:r>
            <a:r>
              <a:rPr lang="cs-CZ" sz="2500" dirty="0" err="1" smtClean="0">
                <a:solidFill>
                  <a:schemeClr val="bg2"/>
                </a:solidFill>
              </a:rPr>
              <a:t>Strategic</a:t>
            </a:r>
            <a:r>
              <a:rPr lang="cs-CZ" sz="2500" dirty="0" smtClean="0">
                <a:solidFill>
                  <a:schemeClr val="bg2"/>
                </a:solidFill>
              </a:rPr>
              <a:t> Business </a:t>
            </a:r>
            <a:r>
              <a:rPr lang="cs-CZ" sz="2500" dirty="0" err="1" smtClean="0">
                <a:solidFill>
                  <a:schemeClr val="bg2"/>
                </a:solidFill>
              </a:rPr>
              <a:t>Units</a:t>
            </a:r>
            <a:r>
              <a:rPr lang="cs-CZ" sz="2500" dirty="0" smtClean="0">
                <a:solidFill>
                  <a:schemeClr val="bg2"/>
                </a:solidFill>
              </a:rPr>
              <a:t> – </a:t>
            </a:r>
            <a:r>
              <a:rPr lang="cs-CZ" sz="2500" dirty="0" err="1" smtClean="0">
                <a:solidFill>
                  <a:schemeClr val="bg2"/>
                </a:solidFill>
              </a:rPr>
              <a:t>SBUs</a:t>
            </a:r>
            <a:r>
              <a:rPr lang="cs-CZ" sz="2500" dirty="0" smtClean="0">
                <a:solidFill>
                  <a:schemeClr val="bg2"/>
                </a:solidFill>
              </a:rPr>
              <a:t>), </a:t>
            </a:r>
            <a:r>
              <a:rPr lang="cs-CZ" sz="2800" u="sng" dirty="0" smtClean="0">
                <a:solidFill>
                  <a:schemeClr val="bg2"/>
                </a:solidFill>
              </a:rPr>
              <a:t>kdy velká organizace se podle určitého kritéria rozdělí na dílčí ucelené organizační celky </a:t>
            </a:r>
            <a:r>
              <a:rPr lang="cs-CZ" sz="2500" dirty="0" smtClean="0">
                <a:solidFill>
                  <a:schemeClr val="bg2"/>
                </a:solidFill>
              </a:rPr>
              <a:t>(obchodní jednotky), </a:t>
            </a:r>
            <a:r>
              <a:rPr lang="cs-CZ" sz="2800" dirty="0" smtClean="0">
                <a:solidFill>
                  <a:schemeClr val="bg2"/>
                </a:solidFill>
              </a:rPr>
              <a:t>které mají relativní </a:t>
            </a:r>
            <a:r>
              <a:rPr lang="cs-CZ" sz="2800" b="1" dirty="0" smtClean="0">
                <a:solidFill>
                  <a:schemeClr val="bg2"/>
                </a:solidFill>
              </a:rPr>
              <a:t>volnost ve svém fungování, zejména v řízení a rozhodování. </a:t>
            </a:r>
          </a:p>
          <a:p>
            <a:pPr algn="just">
              <a:spcBef>
                <a:spcPts val="400"/>
              </a:spcBef>
              <a:buNone/>
            </a:pPr>
            <a:endParaRPr lang="cs-CZ" sz="150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3) </a:t>
            </a:r>
            <a:r>
              <a:rPr lang="cs-CZ" sz="2800" b="1" dirty="0" smtClean="0">
                <a:solidFill>
                  <a:schemeClr val="bg2"/>
                </a:solidFill>
              </a:rPr>
              <a:t>Typy organizačních struktur dle kritéria:</a:t>
            </a:r>
            <a:endParaRPr lang="cs-CZ" sz="275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	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počet hierarchických úrovní organizační struktury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Na základě tohoto kritéria jsou definovány </a:t>
            </a:r>
            <a:r>
              <a:rPr lang="cs-CZ" sz="2500" dirty="0" smtClean="0">
                <a:solidFill>
                  <a:schemeClr val="bg2"/>
                </a:solidFill>
              </a:rPr>
              <a:t>(vymezeny) </a:t>
            </a:r>
            <a:r>
              <a:rPr lang="cs-CZ" sz="2750" dirty="0" smtClean="0">
                <a:solidFill>
                  <a:schemeClr val="bg2"/>
                </a:solidFill>
              </a:rPr>
              <a:t>následující </a:t>
            </a:r>
            <a:r>
              <a:rPr lang="cs-CZ" sz="2750" b="1" dirty="0" smtClean="0">
                <a:solidFill>
                  <a:schemeClr val="bg2"/>
                </a:solidFill>
              </a:rPr>
              <a:t>organizační struktury: 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		</a:t>
            </a:r>
            <a:r>
              <a:rPr lang="cs-CZ" sz="2750" dirty="0" smtClean="0">
                <a:solidFill>
                  <a:schemeClr val="bg2"/>
                </a:solidFill>
              </a:rPr>
              <a:t> – </a:t>
            </a:r>
            <a:r>
              <a:rPr lang="cs-CZ" sz="2750" b="1" dirty="0" smtClean="0">
                <a:solidFill>
                  <a:schemeClr val="bg2"/>
                </a:solidFill>
              </a:rPr>
              <a:t>strmá 	</a:t>
            </a:r>
            <a:r>
              <a:rPr lang="cs-CZ" sz="2750" dirty="0" smtClean="0">
                <a:solidFill>
                  <a:schemeClr val="bg2"/>
                </a:solidFill>
              </a:rPr>
              <a:t> – </a:t>
            </a:r>
            <a:r>
              <a:rPr lang="cs-CZ" sz="2750" b="1" dirty="0" smtClean="0">
                <a:solidFill>
                  <a:schemeClr val="bg2"/>
                </a:solidFill>
              </a:rPr>
              <a:t>plochá </a:t>
            </a:r>
          </a:p>
          <a:p>
            <a:pPr algn="just">
              <a:spcBef>
                <a:spcPts val="4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marL="514350" indent="-514350" algn="just" eaLnBrk="1" hangingPunct="1">
              <a:buClr>
                <a:schemeClr val="tx1"/>
              </a:buClr>
              <a:buAutoNum type="arabicParenR"/>
              <a:defRPr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714356"/>
            <a:ext cx="8715436" cy="5857916"/>
          </a:xfrm>
        </p:spPr>
        <p:txBody>
          <a:bodyPr/>
          <a:lstStyle/>
          <a:p>
            <a:pPr algn="just"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Optimální rozsah řízení</a:t>
            </a:r>
            <a:r>
              <a:rPr lang="cs-CZ" sz="2800" b="1" dirty="0" smtClean="0">
                <a:solidFill>
                  <a:schemeClr val="bg2"/>
                </a:solidFill>
              </a:rPr>
              <a:t> v jednotlivých organizačních strukturách mohou výrazně ovlivňovat tyto faktory: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osobnost a schopnosti manažera,</a:t>
            </a:r>
          </a:p>
          <a:p>
            <a:pPr algn="just">
              <a:spcBef>
                <a:spcPts val="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pracovní vztah mezi těmi, kteří jsou manažerovi    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    podřízení, </a:t>
            </a:r>
          </a:p>
          <a:p>
            <a:pPr algn="just">
              <a:spcBef>
                <a:spcPts val="200"/>
              </a:spcBef>
              <a:spcAft>
                <a:spcPts val="30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charakter práce, </a:t>
            </a:r>
          </a:p>
          <a:p>
            <a:pPr algn="just">
              <a:spcBef>
                <a:spcPts val="200"/>
              </a:spcBef>
              <a:spcAft>
                <a:spcPts val="30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technologie používané v organizaci.</a:t>
            </a:r>
          </a:p>
          <a:p>
            <a:pPr algn="just">
              <a:spcBef>
                <a:spcPts val="200"/>
              </a:spcBef>
              <a:spcAft>
                <a:spcPts val="30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geografické uspořádání skupiny podřízené manažerovi, </a:t>
            </a:r>
          </a:p>
          <a:p>
            <a:pPr algn="just">
              <a:spcBef>
                <a:spcPts val="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čas, který musí manažer strávit plánováním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    v porovnání s denní </a:t>
            </a:r>
            <a:r>
              <a:rPr lang="cs-CZ" sz="2800" dirty="0" err="1" smtClean="0">
                <a:solidFill>
                  <a:schemeClr val="bg2"/>
                </a:solidFill>
              </a:rPr>
              <a:t>operativou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</a:p>
          <a:p>
            <a:pPr algn="just">
              <a:spcBef>
                <a:spcPts val="200"/>
              </a:spcBef>
              <a:spcAft>
                <a:spcPts val="30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dostupnost postupů, které mají podřízení k dispozici, </a:t>
            </a:r>
          </a:p>
          <a:p>
            <a:pPr algn="just">
              <a:spcBef>
                <a:spcPts val="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počet úrovní reportování.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764704"/>
            <a:ext cx="8715436" cy="6093296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Závěrem lze konstatovat, že </a:t>
            </a:r>
            <a:r>
              <a:rPr lang="cs-CZ" sz="2700" u="sng" dirty="0" smtClean="0">
                <a:solidFill>
                  <a:schemeClr val="bg2"/>
                </a:solidFill>
              </a:rPr>
              <a:t>firemní kultura</a:t>
            </a:r>
            <a:r>
              <a:rPr lang="cs-CZ" sz="2700" dirty="0" smtClean="0">
                <a:solidFill>
                  <a:schemeClr val="bg2"/>
                </a:solidFill>
              </a:rPr>
              <a:t>: 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	– je </a:t>
            </a:r>
            <a:r>
              <a:rPr lang="cs-CZ" sz="2700" b="1" dirty="0" smtClean="0">
                <a:solidFill>
                  <a:schemeClr val="bg2"/>
                </a:solidFill>
              </a:rPr>
              <a:t>více než souhrn lidí v organizaci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	– je </a:t>
            </a:r>
            <a:r>
              <a:rPr lang="cs-CZ" sz="2700" b="1" dirty="0" smtClean="0">
                <a:solidFill>
                  <a:schemeClr val="bg2"/>
                </a:solidFill>
              </a:rPr>
              <a:t>více než struktura organizace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	– je </a:t>
            </a:r>
            <a:r>
              <a:rPr lang="cs-CZ" sz="2700" b="1" dirty="0" smtClean="0">
                <a:solidFill>
                  <a:schemeClr val="bg2"/>
                </a:solidFill>
              </a:rPr>
              <a:t>více než cíle organizace  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b="1" u="sng" dirty="0" smtClean="0">
                <a:solidFill>
                  <a:schemeClr val="bg2"/>
                </a:solidFill>
              </a:rPr>
              <a:t>Změna podnikové kultury</a:t>
            </a:r>
            <a:r>
              <a:rPr lang="cs-CZ" sz="2700" b="1" dirty="0" smtClean="0">
                <a:solidFill>
                  <a:schemeClr val="bg2"/>
                </a:solidFill>
              </a:rPr>
              <a:t> </a:t>
            </a:r>
            <a:r>
              <a:rPr lang="cs-CZ" sz="2700" dirty="0" smtClean="0">
                <a:solidFill>
                  <a:schemeClr val="bg2"/>
                </a:solidFill>
              </a:rPr>
              <a:t>se však nesmí uspíšit a zanedbat, aby se na ni mohli všichni úspěšně adaptovat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a ztotožnit, přičemž především management společnosti musí dále pracovat na tom, aby se daná kultura posilovala a upevňovala.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	</a:t>
            </a:r>
            <a:r>
              <a:rPr lang="cs-CZ" sz="2700" u="sng" dirty="0" smtClean="0">
                <a:solidFill>
                  <a:schemeClr val="bg2"/>
                </a:solidFill>
              </a:rPr>
              <a:t>S podnikovou kulturou úzce souvisí, odvíjí se a je definována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700" b="1" dirty="0" smtClean="0">
                <a:solidFill>
                  <a:schemeClr val="bg2"/>
                </a:solidFill>
              </a:rPr>
              <a:t>podniková identita</a:t>
            </a:r>
            <a:r>
              <a:rPr lang="cs-CZ" sz="2700" dirty="0" smtClean="0">
                <a:solidFill>
                  <a:schemeClr val="bg2"/>
                </a:solidFill>
              </a:rPr>
              <a:t>, </a:t>
            </a:r>
            <a:r>
              <a:rPr lang="cs-CZ" sz="2700" b="1" dirty="0" smtClean="0">
                <a:solidFill>
                  <a:schemeClr val="bg2"/>
                </a:solidFill>
              </a:rPr>
              <a:t>image organizace</a:t>
            </a:r>
            <a:r>
              <a:rPr lang="cs-CZ" sz="2700" dirty="0" smtClean="0">
                <a:solidFill>
                  <a:schemeClr val="bg2"/>
                </a:solidFill>
              </a:rPr>
              <a:t>, důležitou roli zastává </a:t>
            </a:r>
            <a:r>
              <a:rPr lang="cs-CZ" sz="2700" b="1" dirty="0" smtClean="0">
                <a:solidFill>
                  <a:schemeClr val="bg2"/>
                </a:solidFill>
              </a:rPr>
              <a:t>uplatňování etického chování</a:t>
            </a:r>
            <a:r>
              <a:rPr lang="cs-CZ" sz="2700" dirty="0" smtClean="0">
                <a:solidFill>
                  <a:schemeClr val="bg2"/>
                </a:solidFill>
              </a:rPr>
              <a:t> představitelů managementu podniku stejně jako ostatních zaměstnanců dané společnosti.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750" b="1" dirty="0" smtClean="0">
              <a:solidFill>
                <a:schemeClr val="bg2"/>
              </a:solidFill>
            </a:endParaRPr>
          </a:p>
          <a:p>
            <a:pPr algn="just" eaLnBrk="1" hangingPunct="1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052513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 smtClean="0">
                <a:solidFill>
                  <a:schemeClr val="bg2"/>
                </a:solidFill>
              </a:rPr>
              <a:t>	Děkuji vám za pozornost a přeji příjemný zbytek dne. </a:t>
            </a:r>
            <a:r>
              <a:rPr lang="cs-CZ" sz="3500" dirty="0" smtClean="0">
                <a:solidFill>
                  <a:schemeClr val="bg2"/>
                </a:solidFill>
                <a:sym typeface="Wingdings" pitchFamily="2" charset="2"/>
              </a:rPr>
              <a:t></a:t>
            </a:r>
            <a:endParaRPr lang="cs-CZ" sz="3500" dirty="0" smtClean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 smtClean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95935" y="2844685"/>
            <a:ext cx="3449439" cy="2671878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412776"/>
            <a:ext cx="8858312" cy="523093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Výpovědi ke zmiňovanému pracovnímu „vztahu (poměru) k pracovníkům v podniku“ pak charakterizují </a:t>
            </a:r>
            <a:r>
              <a:rPr lang="cs-CZ" sz="2750" b="1" dirty="0" smtClean="0">
                <a:solidFill>
                  <a:schemeClr val="bg2"/>
                </a:solidFill>
              </a:rPr>
              <a:t>podnikovou filozofii lidských zdrojů.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750" b="1" u="sng" dirty="0" smtClean="0">
                <a:solidFill>
                  <a:schemeClr val="bg2"/>
                </a:solidFill>
              </a:rPr>
              <a:t>Podniková filozofie řízení lidských zdrojů</a:t>
            </a: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by měla: </a:t>
            </a:r>
          </a:p>
          <a:p>
            <a:pPr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formulovat </a:t>
            </a:r>
            <a:r>
              <a:rPr lang="cs-CZ" sz="2750" b="1" dirty="0" smtClean="0">
                <a:solidFill>
                  <a:schemeClr val="bg2"/>
                </a:solidFill>
              </a:rPr>
              <a:t>CÍLE personální politiky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formovat </a:t>
            </a:r>
            <a:r>
              <a:rPr lang="cs-CZ" sz="2750" b="1" dirty="0" smtClean="0">
                <a:solidFill>
                  <a:schemeClr val="bg2"/>
                </a:solidFill>
              </a:rPr>
              <a:t>NORMY chování subjektů i objektů </a:t>
            </a:r>
            <a:r>
              <a:rPr lang="cs-CZ" sz="2750" dirty="0" smtClean="0">
                <a:solidFill>
                  <a:schemeClr val="bg2"/>
                </a:solidFill>
              </a:rPr>
              <a:t>	        řízení lidských zdrojů</a:t>
            </a: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 – „vyjadřovat se“ </a:t>
            </a:r>
            <a:r>
              <a:rPr lang="cs-CZ" sz="2750" u="sng" dirty="0" smtClean="0">
                <a:solidFill>
                  <a:schemeClr val="bg2"/>
                </a:solidFill>
              </a:rPr>
              <a:t>k dílčím atributům personální politiky </a:t>
            </a:r>
            <a:r>
              <a:rPr lang="cs-CZ" sz="2750" dirty="0" smtClean="0">
                <a:solidFill>
                  <a:schemeClr val="bg2"/>
                </a:solidFill>
              </a:rPr>
              <a:t>jako jsou zejména:  – postavení podniku v daném odvětví</a:t>
            </a: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    	 		     – konečné cíle, výnosy a jejich užití</a:t>
            </a: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		     – vztah ke státu a společnosti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198" cy="65916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Podniková filozofie řízení lidských zdrojů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3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8858280" cy="5786478"/>
          </a:xfrm>
        </p:spPr>
        <p:txBody>
          <a:bodyPr/>
          <a:lstStyle/>
          <a:p>
            <a:pPr algn="just">
              <a:spcBef>
                <a:spcPts val="1800"/>
              </a:spcBef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  Mezi důležité CÍLE personální politiky je možno zařadit: </a:t>
            </a: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získat</a:t>
            </a:r>
            <a:r>
              <a:rPr lang="cs-CZ" sz="2800" dirty="0" smtClean="0">
                <a:solidFill>
                  <a:schemeClr val="bg2"/>
                </a:solidFill>
              </a:rPr>
              <a:t> podniku schopné a výkonné </a:t>
            </a:r>
            <a:r>
              <a:rPr lang="cs-CZ" sz="2800" u="sng" dirty="0" smtClean="0">
                <a:solidFill>
                  <a:schemeClr val="bg2"/>
                </a:solidFill>
              </a:rPr>
              <a:t>pracovníky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pracovníky</a:t>
            </a:r>
            <a:r>
              <a:rPr lang="cs-CZ" sz="2800" dirty="0" smtClean="0">
                <a:solidFill>
                  <a:schemeClr val="bg2"/>
                </a:solidFill>
              </a:rPr>
              <a:t> dále </a:t>
            </a:r>
            <a:r>
              <a:rPr lang="cs-CZ" sz="2800" u="sng" dirty="0" smtClean="0">
                <a:solidFill>
                  <a:schemeClr val="bg2"/>
                </a:solidFill>
              </a:rPr>
              <a:t>vzdělávat</a:t>
            </a:r>
            <a:r>
              <a:rPr lang="cs-CZ" sz="2800" dirty="0" smtClean="0">
                <a:solidFill>
                  <a:schemeClr val="bg2"/>
                </a:solidFill>
              </a:rPr>
              <a:t> a v podniku udržet,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zájmy podniku co nejvíce </a:t>
            </a:r>
            <a:r>
              <a:rPr lang="cs-CZ" sz="2800" u="sng" dirty="0" smtClean="0">
                <a:solidFill>
                  <a:schemeClr val="bg2"/>
                </a:solidFill>
              </a:rPr>
              <a:t>sladit</a:t>
            </a:r>
            <a:r>
              <a:rPr lang="cs-CZ" sz="2800" dirty="0" smtClean="0">
                <a:solidFill>
                  <a:schemeClr val="bg2"/>
                </a:solidFill>
              </a:rPr>
              <a:t> s očekáváním pracovníků,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koncipovat a utvářet personální a sociální oblast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(včetně péče o pracovníky a BOZP),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vytvořit předpoklady pro osobní rozvoj každého jednotlivce</a:t>
            </a:r>
            <a:r>
              <a:rPr lang="cs-CZ" sz="2800" dirty="0" smtClean="0">
                <a:solidFill>
                  <a:schemeClr val="bg2"/>
                </a:solidFill>
              </a:rPr>
              <a:t>, pro spolupráci a spolužití pracovníků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zájmu dalšího rozvoje podniku,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8786842" cy="5715040"/>
          </a:xfrm>
        </p:spPr>
        <p:txBody>
          <a:bodyPr/>
          <a:lstStyle/>
          <a:p>
            <a:pPr algn="ctr">
              <a:spcBef>
                <a:spcPts val="18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  </a:t>
            </a:r>
            <a:r>
              <a:rPr lang="pl-PL" sz="2800" b="1" dirty="0" smtClean="0">
                <a:solidFill>
                  <a:schemeClr val="bg2"/>
                </a:solidFill>
              </a:rPr>
              <a:t> ...další podstatné </a:t>
            </a:r>
            <a:r>
              <a:rPr lang="pl-PL" sz="2800" b="1" u="sng" dirty="0" smtClean="0">
                <a:solidFill>
                  <a:schemeClr val="bg2"/>
                </a:solidFill>
              </a:rPr>
              <a:t>cíle personální politiky</a:t>
            </a:r>
            <a:r>
              <a:rPr lang="pl-PL" sz="2800" b="1" dirty="0" smtClean="0">
                <a:solidFill>
                  <a:schemeClr val="bg2"/>
                </a:solidFill>
              </a:rPr>
              <a:t> podniku: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integrovat pracovníky</a:t>
            </a:r>
            <a:r>
              <a:rPr lang="cs-CZ" sz="2800" dirty="0" smtClean="0">
                <a:solidFill>
                  <a:schemeClr val="bg2"/>
                </a:solidFill>
              </a:rPr>
              <a:t> do podnikového pracovního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sociálního dění,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motivovat je jako nositele podnikového image před veřejností,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vyjádřit spoluodpovědnost podniku</a:t>
            </a:r>
            <a:r>
              <a:rPr lang="cs-CZ" sz="2800" dirty="0" smtClean="0">
                <a:solidFill>
                  <a:schemeClr val="bg2"/>
                </a:solidFill>
              </a:rPr>
              <a:t> za společenskou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hospodářskou politiku.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844824"/>
            <a:ext cx="8715436" cy="479888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Normy chování</a:t>
            </a:r>
            <a:r>
              <a:rPr lang="cs-CZ" sz="2800" dirty="0" smtClean="0">
                <a:solidFill>
                  <a:schemeClr val="bg2"/>
                </a:solidFill>
              </a:rPr>
              <a:t> by měly </a:t>
            </a:r>
            <a:r>
              <a:rPr lang="cs-CZ" sz="2800" u="sng" dirty="0" smtClean="0">
                <a:solidFill>
                  <a:schemeClr val="bg2"/>
                </a:solidFill>
              </a:rPr>
              <a:t>být vytýčeny v určitých rozhodujících oblastech, především pak v</a:t>
            </a:r>
            <a:r>
              <a:rPr lang="cs-CZ" sz="2800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b="1" i="1" dirty="0" smtClean="0">
                <a:solidFill>
                  <a:schemeClr val="bg2"/>
                </a:solidFill>
              </a:rPr>
              <a:t>Oblasti personální organizace: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 reakce na vnější vlivy, průběh práce a její racionalizace,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pravidla chování upravena provozním řádem, personální plánování.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b="1" i="1" dirty="0" smtClean="0">
                <a:solidFill>
                  <a:schemeClr val="bg2"/>
                </a:solidFill>
              </a:rPr>
              <a:t> Oblasti zaměstnanosti: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 rozsah zaměstnanosti, požadavky na pracovníky,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získávání pracovníků, přístup k adaptaci nových pracovníků v nástupní době.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64704"/>
            <a:ext cx="8535322" cy="806908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chemeClr val="bg2"/>
                </a:solidFill>
                <a:effectLst/>
                <a:latin typeface="+mn-lt"/>
              </a:rPr>
              <a:t>NORMY chování subjektů i objektů řízení lidských zdrojů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412776"/>
            <a:ext cx="8358246" cy="5230934"/>
          </a:xfrm>
        </p:spPr>
        <p:txBody>
          <a:bodyPr/>
          <a:lstStyle/>
          <a:p>
            <a:pPr algn="just">
              <a:spcBef>
                <a:spcPts val="400"/>
              </a:spcBef>
              <a:buNone/>
            </a:pPr>
            <a:r>
              <a:rPr lang="cs-CZ" sz="2750" b="1" i="1" dirty="0" smtClean="0">
                <a:solidFill>
                  <a:schemeClr val="bg2"/>
                </a:solidFill>
              </a:rPr>
              <a:t>Oblasti vzdělávání: 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podpora snah o kvalitní pracovní podmínky a další vzdělávání pracovníků.</a:t>
            </a:r>
            <a:r>
              <a:rPr lang="cs-CZ" sz="2750" b="1" i="1" dirty="0" smtClean="0">
                <a:solidFill>
                  <a:schemeClr val="bg2"/>
                </a:solidFill>
              </a:rPr>
              <a:t> 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50" b="1" i="1" dirty="0" smtClean="0">
                <a:solidFill>
                  <a:schemeClr val="bg2"/>
                </a:solidFill>
              </a:rPr>
              <a:t>Oblasti informací: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množství a četnost informací poskytovaných zaměstnancům, vhodné klíma pro příjem a vyřizování stížností zaměstnanců.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50" b="1" i="1" dirty="0" smtClean="0">
                <a:solidFill>
                  <a:schemeClr val="bg2"/>
                </a:solidFill>
              </a:rPr>
              <a:t>Oblasti vedení lidí: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</a:t>
            </a:r>
            <a:r>
              <a:rPr lang="cs-CZ" sz="2750" b="1" i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utváření dobrých mezilidských vztahů, zvyšování samostatnosti pracovníků, decentralizace rozhodování, dodržování pracovní kázně.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731168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NORMY chování subjektů i objektů ŘLZ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268760"/>
            <a:ext cx="8715436" cy="5589240"/>
          </a:xfrm>
        </p:spPr>
        <p:txBody>
          <a:bodyPr/>
          <a:lstStyle/>
          <a:p>
            <a:pPr algn="just">
              <a:buNone/>
            </a:pPr>
            <a:r>
              <a:rPr lang="cs-CZ" sz="2700" b="1" i="1" dirty="0" smtClean="0">
                <a:solidFill>
                  <a:schemeClr val="bg2"/>
                </a:solidFill>
              </a:rPr>
              <a:t>Oblasti kvalifikace:</a:t>
            </a:r>
            <a:endParaRPr lang="cs-CZ" sz="2700" dirty="0" smtClean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rozmisťování pracovníků podle kvalifikace a zajišťování jejího rozvoje.</a:t>
            </a:r>
          </a:p>
          <a:p>
            <a:pPr algn="just">
              <a:buNone/>
            </a:pPr>
            <a:r>
              <a:rPr lang="cs-CZ" sz="2700" b="1" i="1" dirty="0" smtClean="0">
                <a:solidFill>
                  <a:schemeClr val="bg2"/>
                </a:solidFill>
              </a:rPr>
              <a:t>Oblasti mezd a platů: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 diferencované odměňování podle výkonu,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kvalifikace, nároků pracoviště, pracovního chování, délky zaměstnání.</a:t>
            </a:r>
          </a:p>
          <a:p>
            <a:pPr algn="just">
              <a:buNone/>
            </a:pPr>
            <a:r>
              <a:rPr lang="cs-CZ" sz="2700" b="1" i="1" dirty="0" smtClean="0">
                <a:solidFill>
                  <a:schemeClr val="bg2"/>
                </a:solidFill>
              </a:rPr>
              <a:t>Oblasti přeložení a povyšování:</a:t>
            </a:r>
            <a:endParaRPr lang="cs-CZ" sz="2700" dirty="0" smtClean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u="sng" dirty="0" smtClean="0">
                <a:solidFill>
                  <a:schemeClr val="bg2"/>
                </a:solidFill>
              </a:rPr>
              <a:t>přeložení</a:t>
            </a:r>
            <a:r>
              <a:rPr lang="cs-CZ" sz="2700" dirty="0" smtClean="0">
                <a:solidFill>
                  <a:schemeClr val="bg2"/>
                </a:solidFill>
              </a:rPr>
              <a:t> – bude prováděno především za účelem dosažení lepšího uspokojení pracovníka se svou prací,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u="sng" dirty="0" smtClean="0">
                <a:solidFill>
                  <a:schemeClr val="bg2"/>
                </a:solidFill>
              </a:rPr>
              <a:t>povýšení</a:t>
            </a:r>
            <a:r>
              <a:rPr lang="cs-CZ" sz="2700" dirty="0" smtClean="0">
                <a:solidFill>
                  <a:schemeClr val="bg2"/>
                </a:solidFill>
              </a:rPr>
              <a:t> – uvolněné vedoucí funkce budou prioritně obsazovány pracovníky z vlastních řad.</a:t>
            </a:r>
          </a:p>
          <a:p>
            <a:r>
              <a:rPr lang="cs-CZ" sz="2800" dirty="0" smtClean="0"/>
              <a:t> 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533384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chemeClr val="bg2"/>
                </a:solidFill>
                <a:effectLst/>
                <a:latin typeface="+mn-lt"/>
              </a:rPr>
              <a:t>NORMY chování subjektů i objektů ŘLZ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7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3209</TotalTime>
  <Words>1113</Words>
  <Application>Microsoft Office PowerPoint</Application>
  <PresentationFormat>Předvádění na obrazovce (4:3)</PresentationFormat>
  <Paragraphs>261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Podnik a jeho filozofie, filozofie řízení lidských zdrojů</vt:lpstr>
      <vt:lpstr>Podniková filozofie řízení lidských zdrojů</vt:lpstr>
      <vt:lpstr>Prezentace aplikace PowerPoint</vt:lpstr>
      <vt:lpstr>Prezentace aplikace PowerPoint</vt:lpstr>
      <vt:lpstr>NORMY chování subjektů i objektů řízení lidských zdrojů</vt:lpstr>
      <vt:lpstr>NORMY chování subjektů i objektů ŘLZ</vt:lpstr>
      <vt:lpstr>NORMY chování subjektů i objektů ŘLZ</vt:lpstr>
      <vt:lpstr>NORMY chování subjektů i objektů ŘLZ</vt:lpstr>
      <vt:lpstr>NORMY chování subjektů i objektů ŘLZ</vt:lpstr>
      <vt:lpstr>Podniková KULTURA</vt:lpstr>
      <vt:lpstr>Podniková KULTURA</vt:lpstr>
      <vt:lpstr>VZTAH podnikové FILOZOFIE  a podnikové KULTURY</vt:lpstr>
      <vt:lpstr>Základní součásti podnikové kultury</vt:lpstr>
      <vt:lpstr>Prezentace aplikace PowerPoint</vt:lpstr>
      <vt:lpstr>SILNÁ a SLABÁ podniková kultura</vt:lpstr>
      <vt:lpstr>SILNÁ podniková kultura</vt:lpstr>
      <vt:lpstr>Netagivní jevy silné podnikové kultury</vt:lpstr>
      <vt:lpstr>SUBKULTURY, SLABÁ podniková kultura</vt:lpstr>
      <vt:lpstr>Typy firemní kultury</vt:lpstr>
      <vt:lpstr>Prezentace aplikace PowerPoint</vt:lpstr>
      <vt:lpstr>Typy firemní kultury</vt:lpstr>
      <vt:lpstr>Typy firemní kultury</vt:lpstr>
      <vt:lpstr>Vymezení ORGANIZAČNÍCH STRUKTUR</vt:lpstr>
      <vt:lpstr>Vymezení ORGANIZAČNÍCH STRUKTUR</vt:lpstr>
      <vt:lpstr>Organizační struktury – TYPY, LIDÉ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192</cp:revision>
  <cp:lastPrinted>1601-01-01T00:00:00Z</cp:lastPrinted>
  <dcterms:created xsi:type="dcterms:W3CDTF">2005-09-23T13:42:26Z</dcterms:created>
  <dcterms:modified xsi:type="dcterms:W3CDTF">2017-10-04T10:17:22Z</dcterms:modified>
</cp:coreProperties>
</file>