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sldIdLst>
    <p:sldId id="256" r:id="rId2"/>
    <p:sldId id="269" r:id="rId3"/>
    <p:sldId id="277" r:id="rId4"/>
    <p:sldId id="378" r:id="rId5"/>
    <p:sldId id="379" r:id="rId6"/>
    <p:sldId id="393" r:id="rId7"/>
    <p:sldId id="407" r:id="rId8"/>
    <p:sldId id="329" r:id="rId9"/>
    <p:sldId id="394" r:id="rId10"/>
    <p:sldId id="382" r:id="rId11"/>
    <p:sldId id="383" r:id="rId12"/>
    <p:sldId id="384" r:id="rId13"/>
    <p:sldId id="408" r:id="rId14"/>
    <p:sldId id="397" r:id="rId15"/>
    <p:sldId id="398" r:id="rId16"/>
    <p:sldId id="385" r:id="rId17"/>
    <p:sldId id="386" r:id="rId18"/>
    <p:sldId id="387" r:id="rId19"/>
    <p:sldId id="405" r:id="rId20"/>
    <p:sldId id="406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9" r:id="rId31"/>
    <p:sldId id="418" r:id="rId32"/>
    <p:sldId id="420" r:id="rId33"/>
    <p:sldId id="421" r:id="rId34"/>
    <p:sldId id="422" r:id="rId35"/>
    <p:sldId id="423" r:id="rId36"/>
    <p:sldId id="424" r:id="rId37"/>
    <p:sldId id="425" r:id="rId38"/>
    <p:sldId id="273" r:id="rId3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3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05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509120"/>
            <a:ext cx="8429684" cy="158688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Analýza pracovních míst</a:t>
            </a:r>
            <a:endParaRPr lang="cs-CZ" sz="3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203411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34752" cy="521497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= </a:t>
            </a:r>
            <a:r>
              <a:rPr lang="cs-CZ" sz="2900" b="1" dirty="0" smtClean="0">
                <a:solidFill>
                  <a:schemeClr val="bg2"/>
                </a:solidFill>
              </a:rPr>
              <a:t>design pracovních míst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utváří proces</a:t>
            </a:r>
            <a:r>
              <a:rPr lang="cs-CZ" sz="2900" dirty="0" smtClean="0">
                <a:solidFill>
                  <a:schemeClr val="bg2"/>
                </a:solidFill>
              </a:rPr>
              <a:t>, během něhož se definují konkrétní pracovní úkoly jedince a seskupují se do základních prvků organizační struktury.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Rychle se měnící požadavky trhu, změny v technice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technologii, organizačních strukturách vyvolávají potřebu soustavných změn obsahu i metod práce na jednotlivých pracovních místech </a:t>
            </a:r>
            <a:r>
              <a:rPr lang="cs-CZ" sz="2900" u="sng" dirty="0" smtClean="0">
                <a:solidFill>
                  <a:schemeClr val="bg2"/>
                </a:solidFill>
              </a:rPr>
              <a:t>vedou k potřebě </a:t>
            </a:r>
            <a:r>
              <a:rPr lang="cs-CZ" sz="2900" b="1" dirty="0" err="1" smtClean="0">
                <a:solidFill>
                  <a:schemeClr val="bg2"/>
                </a:solidFill>
              </a:rPr>
              <a:t>redesignu</a:t>
            </a:r>
            <a:r>
              <a:rPr lang="cs-CZ" sz="2900" b="1" dirty="0" smtClean="0">
                <a:solidFill>
                  <a:schemeClr val="bg2"/>
                </a:solidFill>
              </a:rPr>
              <a:t> pracovního místa </a:t>
            </a:r>
            <a:r>
              <a:rPr lang="cs-CZ" sz="2500" dirty="0" smtClean="0">
                <a:solidFill>
                  <a:schemeClr val="bg2"/>
                </a:solidFill>
              </a:rPr>
              <a:t>(míst) </a:t>
            </a:r>
            <a:r>
              <a:rPr lang="cs-CZ" sz="2900" dirty="0" smtClean="0">
                <a:solidFill>
                  <a:schemeClr val="bg2"/>
                </a:solidFill>
              </a:rPr>
              <a:t>v organizaci.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4294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Vytváření pracovních míst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Vytváření pracovních míst a APM </a:t>
            </a:r>
            <a:r>
              <a:rPr lang="cs-CZ" sz="2850" dirty="0" smtClean="0">
                <a:solidFill>
                  <a:schemeClr val="bg2"/>
                </a:solidFill>
              </a:rPr>
              <a:t>je </a:t>
            </a:r>
            <a:r>
              <a:rPr lang="cs-CZ" sz="2850" u="sng" dirty="0" smtClean="0">
                <a:solidFill>
                  <a:schemeClr val="bg2"/>
                </a:solidFill>
              </a:rPr>
              <a:t>klíčovou personální činností</a:t>
            </a:r>
            <a:r>
              <a:rPr lang="cs-CZ" sz="2850" dirty="0" smtClean="0">
                <a:solidFill>
                  <a:schemeClr val="bg2"/>
                </a:solidFill>
              </a:rPr>
              <a:t>, jejíž kvalita rozhoduje: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o efektivním vykonávání práce v organizaci;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o spokojenosti pracovníků s vykonanou prací;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o vykonávání mnoha dalších personál. činností a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   úspěšnosti personální práce v organizaci vůbec.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AMP poskytuje </a:t>
            </a:r>
            <a:r>
              <a:rPr lang="cs-CZ" sz="2850" dirty="0" smtClean="0">
                <a:solidFill>
                  <a:schemeClr val="bg2"/>
                </a:solidFill>
              </a:rPr>
              <a:t>obraz práce na pracovním místě a tím 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vytváří i představu o pracovníkovi, který by měl na 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pracovním místě pracovat.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9785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Vytváření a analýza pracovních míst (APM)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08691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APM se realizuje </a:t>
            </a:r>
            <a:r>
              <a:rPr lang="cs-CZ" sz="2900" dirty="0" smtClean="0">
                <a:solidFill>
                  <a:schemeClr val="bg2"/>
                </a:solidFill>
              </a:rPr>
              <a:t>zejména: </a:t>
            </a:r>
          </a:p>
          <a:p>
            <a:pPr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při </a:t>
            </a:r>
            <a:r>
              <a:rPr lang="cs-CZ" sz="2900" u="sng" dirty="0" smtClean="0">
                <a:solidFill>
                  <a:schemeClr val="bg2"/>
                </a:solidFill>
              </a:rPr>
              <a:t>tvorbě</a:t>
            </a:r>
            <a:r>
              <a:rPr lang="cs-CZ" sz="2900" dirty="0" smtClean="0">
                <a:solidFill>
                  <a:schemeClr val="bg2"/>
                </a:solidFill>
              </a:rPr>
              <a:t> nových pracovních míst;</a:t>
            </a:r>
          </a:p>
          <a:p>
            <a:pPr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při </a:t>
            </a:r>
            <a:r>
              <a:rPr lang="cs-CZ" sz="2900" u="sng" dirty="0" smtClean="0">
                <a:solidFill>
                  <a:schemeClr val="bg2"/>
                </a:solidFill>
              </a:rPr>
              <a:t>změnách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dirty="0" err="1" smtClean="0">
                <a:solidFill>
                  <a:schemeClr val="bg2"/>
                </a:solidFill>
              </a:rPr>
              <a:t>redesignu</a:t>
            </a:r>
            <a:r>
              <a:rPr lang="cs-CZ" sz="2900" dirty="0" smtClean="0">
                <a:solidFill>
                  <a:schemeClr val="bg2"/>
                </a:solidFill>
              </a:rPr>
              <a:t> organizační struktury   </a:t>
            </a:r>
          </a:p>
          <a:p>
            <a:pPr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     v organizaci;</a:t>
            </a:r>
          </a:p>
          <a:p>
            <a:pPr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při </a:t>
            </a:r>
            <a:r>
              <a:rPr lang="cs-CZ" sz="2900" u="sng" dirty="0" smtClean="0">
                <a:solidFill>
                  <a:schemeClr val="bg2"/>
                </a:solidFill>
              </a:rPr>
              <a:t>personálním auditu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Při APM se jedná </a:t>
            </a:r>
            <a:r>
              <a:rPr lang="cs-CZ" sz="2850" u="sng" dirty="0" smtClean="0">
                <a:solidFill>
                  <a:schemeClr val="bg2"/>
                </a:solidFill>
              </a:rPr>
              <a:t>o proces zjišťování, zaznamenávání , uchování a analyzování</a:t>
            </a:r>
            <a:r>
              <a:rPr lang="cs-CZ" sz="2850" dirty="0" smtClean="0">
                <a:solidFill>
                  <a:schemeClr val="bg2"/>
                </a:solidFill>
              </a:rPr>
              <a:t> informací o úkolech, metodách, odpovědnosti, vazbách na jiná pracovní místa, podmínkách, za nichž se práce vykonává a dalších souvislostech pracovních míst.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Analýza pracovních míst v organizaci</a:t>
            </a:r>
            <a:endParaRPr lang="ro-RO" sz="3200" b="1" dirty="0" smtClean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715436" cy="5214974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APM </a:t>
            </a:r>
            <a:r>
              <a:rPr lang="cs-CZ" sz="2850" u="sng" dirty="0" smtClean="0">
                <a:solidFill>
                  <a:schemeClr val="bg2"/>
                </a:solidFill>
              </a:rPr>
              <a:t>poskytuje obraz práce na pracovním místě</a:t>
            </a:r>
            <a:r>
              <a:rPr lang="cs-CZ" sz="2850" dirty="0" smtClean="0">
                <a:solidFill>
                  <a:schemeClr val="bg2"/>
                </a:solidFill>
              </a:rPr>
              <a:t> a tím vytváří i představu o pracovníkovi, který by měl na pracovním místě pracovat.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Slouží </a:t>
            </a:r>
            <a:r>
              <a:rPr lang="cs-CZ" sz="2850" u="sng" dirty="0" smtClean="0">
                <a:solidFill>
                  <a:schemeClr val="bg2"/>
                </a:solidFill>
              </a:rPr>
              <a:t>jako východisko procesu získávání pracovníků</a:t>
            </a:r>
            <a:r>
              <a:rPr lang="cs-CZ" sz="2850" dirty="0" smtClean="0">
                <a:solidFill>
                  <a:schemeClr val="bg2"/>
                </a:solidFill>
              </a:rPr>
              <a:t>;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podává především informace: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účelu a obsahu pracovního místa;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zodpovědnosti a odpovědnosti pracovníka;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kritériích výkonu;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</a:t>
            </a:r>
            <a:r>
              <a:rPr lang="cs-CZ" sz="2850" dirty="0" err="1" smtClean="0">
                <a:solidFill>
                  <a:schemeClr val="bg2"/>
                </a:solidFill>
              </a:rPr>
              <a:t>organiz</a:t>
            </a:r>
            <a:r>
              <a:rPr lang="cs-CZ" sz="2850" dirty="0" smtClean="0">
                <a:solidFill>
                  <a:schemeClr val="bg2"/>
                </a:solidFill>
              </a:rPr>
              <a:t>. faktorech a faktorech pracovního prostředí;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 motivačních faktorech a faktorech osobnostního vývoje.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Analýza pracovních míst v organizaci</a:t>
            </a:r>
            <a:endParaRPr lang="ro-RO" sz="3200" b="1" dirty="0" smtClean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8715436" cy="528641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APM se dělí na: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popis pracovního místa </a:t>
            </a:r>
            <a:r>
              <a:rPr lang="cs-CZ" sz="2900" dirty="0" smtClean="0">
                <a:solidFill>
                  <a:schemeClr val="bg2"/>
                </a:solidFill>
              </a:rPr>
              <a:t>= otázky týkající se </a:t>
            </a:r>
            <a:r>
              <a:rPr lang="cs-CZ" sz="2900" dirty="0" err="1" smtClean="0">
                <a:solidFill>
                  <a:schemeClr val="bg2"/>
                </a:solidFill>
              </a:rPr>
              <a:t>pracov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úkolů, podmínek a dalšího vymezení pracovního místa;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specifikaci požadavků pracovního místa na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pracovníka </a:t>
            </a:r>
            <a:r>
              <a:rPr lang="cs-CZ" sz="2500" dirty="0" smtClean="0">
                <a:solidFill>
                  <a:schemeClr val="bg2"/>
                </a:solidFill>
              </a:rPr>
              <a:t>(zkráceně „specifikaci pracovního místa“)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= požadavky vztahující se k osobě pracovníka.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Předpokladem plnohodnotné realizace APM je</a:t>
            </a:r>
            <a:r>
              <a:rPr lang="cs-CZ" sz="2900" dirty="0" smtClean="0">
                <a:solidFill>
                  <a:schemeClr val="bg2"/>
                </a:solidFill>
              </a:rPr>
              <a:t>: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1. dostatečné poznání práce,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2. schopnost usoudit na základě znalosti práce osobní vlastnosti a charakteristiky, požadované od </a:t>
            </a:r>
            <a:r>
              <a:rPr lang="cs-CZ" sz="2900" dirty="0" err="1" smtClean="0">
                <a:solidFill>
                  <a:schemeClr val="bg2"/>
                </a:solidFill>
              </a:rPr>
              <a:t>vykona</a:t>
            </a:r>
            <a:r>
              <a:rPr lang="cs-CZ" sz="2900" dirty="0" smtClean="0">
                <a:solidFill>
                  <a:schemeClr val="bg2"/>
                </a:solidFill>
              </a:rPr>
              <a:t>-</a:t>
            </a:r>
            <a:r>
              <a:rPr lang="cs-CZ" sz="2900" dirty="0" err="1" smtClean="0">
                <a:solidFill>
                  <a:schemeClr val="bg2"/>
                </a:solidFill>
              </a:rPr>
              <a:t>vatelů</a:t>
            </a:r>
            <a:r>
              <a:rPr lang="cs-CZ" sz="2900" dirty="0" smtClean="0">
                <a:solidFill>
                  <a:schemeClr val="bg2"/>
                </a:solidFill>
              </a:rPr>
              <a:t> pracovní činnosti.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u="sng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APM – členění, předpoklad plnohodnotné realizace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643998" cy="501491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Cílem, resp. </a:t>
            </a:r>
            <a:r>
              <a:rPr lang="cs-CZ" sz="2900" b="1" dirty="0" smtClean="0">
                <a:solidFill>
                  <a:schemeClr val="bg2"/>
                </a:solidFill>
              </a:rPr>
              <a:t>výsledkem analýzy </a:t>
            </a:r>
            <a:r>
              <a:rPr lang="cs-CZ" sz="2900" dirty="0" smtClean="0">
                <a:solidFill>
                  <a:schemeClr val="bg2"/>
                </a:solidFill>
              </a:rPr>
              <a:t>je zpracování všech získaných informací DO PODOBY </a:t>
            </a:r>
            <a:r>
              <a:rPr lang="cs-CZ" sz="2900" b="1" dirty="0" smtClean="0">
                <a:solidFill>
                  <a:schemeClr val="bg2"/>
                </a:solidFill>
              </a:rPr>
              <a:t>popisu </a:t>
            </a:r>
            <a:br>
              <a:rPr lang="cs-CZ" sz="2900" b="1" dirty="0" smtClean="0">
                <a:solidFill>
                  <a:schemeClr val="bg2"/>
                </a:solidFill>
              </a:rPr>
            </a:br>
            <a:r>
              <a:rPr lang="cs-CZ" sz="2900" b="1" dirty="0" smtClean="0">
                <a:solidFill>
                  <a:schemeClr val="bg2"/>
                </a:solidFill>
              </a:rPr>
              <a:t>a specifikace pracovního místa</a:t>
            </a:r>
            <a:r>
              <a:rPr lang="cs-CZ" sz="2900" dirty="0" smtClean="0">
                <a:solidFill>
                  <a:schemeClr val="bg2"/>
                </a:solidFill>
              </a:rPr>
              <a:t>, kdy popis je podkladem pro odvození požadavků, které pracovní místo klade na pracovníka, tedy pro zpracování specifikace pracovního místa.</a:t>
            </a:r>
          </a:p>
          <a:p>
            <a:pPr lvl="0"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76985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...smysluplnost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071570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Popis racovního místa, </a:t>
            </a:r>
            <a:b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specifikace požadavků PM na pracovníka</a:t>
            </a:r>
          </a:p>
        </p:txBody>
      </p:sp>
      <p:pic>
        <p:nvPicPr>
          <p:cNvPr id="7" name="Obrázek 6" descr="management_mania_analyza_pracovnich_mis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850112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715436" cy="501491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představuje výčet všech podstatných činností, úkolů, odpovědností, pravomocí a pracovních podmínek konkrétního pracovního místa;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je jednou z klíčových činností personalistů a vedoucích pracovníků</a:t>
            </a:r>
            <a:r>
              <a:rPr lang="cs-CZ" sz="2800" dirty="0" smtClean="0">
                <a:solidFill>
                  <a:schemeClr val="bg2"/>
                </a:solidFill>
              </a:rPr>
              <a:t>, vyžaduje jasné pochopení podstaty pracovního místa, pracovní náplně a odpovědnosti pracovního místa </a:t>
            </a:r>
            <a:r>
              <a:rPr lang="cs-CZ" sz="2400" dirty="0" smtClean="0">
                <a:solidFill>
                  <a:schemeClr val="bg2"/>
                </a:solidFill>
              </a:rPr>
              <a:t>(např. hmotná odpovědnost);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představuje vymezení vztahu s ostatními pracovními místy v organizaci.</a:t>
            </a:r>
          </a:p>
          <a:p>
            <a:pPr algn="just">
              <a:spcBef>
                <a:spcPts val="600"/>
              </a:spcBef>
              <a:buNone/>
            </a:pPr>
            <a:endParaRPr lang="cs-CZ" sz="280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06760" cy="571504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Popis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15835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Název pracovního místa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funkce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(konkretizování útvaru, oddělení)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Účel pracovního místa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náplň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(Job </a:t>
            </a:r>
            <a:r>
              <a:rPr lang="cs-CZ" sz="2500" dirty="0" err="1" smtClean="0">
                <a:solidFill>
                  <a:schemeClr val="bg2"/>
                </a:solidFill>
              </a:rPr>
              <a:t>Duties</a:t>
            </a:r>
            <a:r>
              <a:rPr lang="cs-CZ" sz="2500" dirty="0" smtClean="0">
                <a:solidFill>
                  <a:schemeClr val="bg2"/>
                </a:solidFill>
              </a:rPr>
              <a:t>)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pracovní činnosti a procesy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pracovní úkoly </a:t>
            </a:r>
          </a:p>
          <a:p>
            <a:pPr marL="900113" indent="-900113"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popis kompetencí – pravomoci a odpovědnosti 		   na daném místě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Vztahy s ostatními</a:t>
            </a:r>
            <a:r>
              <a:rPr lang="cs-CZ" sz="2900" dirty="0" smtClean="0">
                <a:solidFill>
                  <a:schemeClr val="bg2"/>
                </a:solidFill>
              </a:rPr>
              <a:t> – zařazení v organizační struktuře včetně vztahů nadřízenosti a podřízenosti.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Výčet údajů o popisu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643050"/>
            <a:ext cx="8606190" cy="521495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Výčet požadavků k výkonu pracovního místa: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r>
              <a:rPr lang="cs-CZ" sz="2900" u="sng" dirty="0" smtClean="0">
                <a:solidFill>
                  <a:schemeClr val="bg2"/>
                </a:solidFill>
              </a:rPr>
              <a:t>odbornost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(odborné kompetence), </a:t>
            </a:r>
            <a:r>
              <a:rPr lang="cs-CZ" sz="2900" dirty="0" smtClean="0">
                <a:solidFill>
                  <a:schemeClr val="bg2"/>
                </a:solidFill>
              </a:rPr>
              <a:t>které musí pracovník na daném místě ovládat;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prostředky</a:t>
            </a:r>
            <a:r>
              <a:rPr lang="cs-CZ" sz="2900" dirty="0" smtClean="0">
                <a:solidFill>
                  <a:schemeClr val="bg2"/>
                </a:solidFill>
              </a:rPr>
              <a:t>, technologii / technická zařízení, které musí pracovník na daném místě ovládat;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pracovní podmínky</a:t>
            </a:r>
            <a:r>
              <a:rPr lang="cs-CZ" sz="2900" dirty="0" smtClean="0">
                <a:solidFill>
                  <a:schemeClr val="bg2"/>
                </a:solidFill>
              </a:rPr>
              <a:t> = místo výkonu činnosti,      fyzikální, technické, organizační podmínky,     bezpečnost práce.</a:t>
            </a:r>
          </a:p>
          <a:p>
            <a:pPr lvl="0" algn="just">
              <a:spcBef>
                <a:spcPts val="600"/>
              </a:spcBef>
              <a:buNone/>
            </a:pPr>
            <a:endParaRPr lang="cs-CZ" sz="25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Výčet údajů o popisu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85794"/>
            <a:ext cx="7815290" cy="571504"/>
          </a:xfrm>
        </p:spPr>
        <p:txBody>
          <a:bodyPr/>
          <a:lstStyle/>
          <a:p>
            <a:pPr eaLnBrk="1" hangingPunct="1">
              <a:defRPr/>
            </a:pPr>
            <a:r>
              <a:rPr lang="cs-CZ" sz="34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85926"/>
            <a:ext cx="8501122" cy="473869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Definice pracovního místa úkoly a terminologie analýzy pracovních míst </a:t>
            </a:r>
            <a:r>
              <a:rPr lang="cs-CZ" sz="2500" dirty="0" smtClean="0">
                <a:solidFill>
                  <a:schemeClr val="bg2"/>
                </a:solidFill>
                <a:ea typeface="Calibri"/>
                <a:cs typeface="Times New Roman"/>
              </a:rPr>
              <a:t>(APM)</a:t>
            </a:r>
            <a:endParaRPr lang="cs-CZ" sz="25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Popis a specifikace pracovního místa</a:t>
            </a:r>
            <a:endParaRPr lang="cs-CZ" sz="29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Zdroje informací a metody zjišťování informací </a:t>
            </a:r>
            <a:b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</a:b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o pracovních místech</a:t>
            </a:r>
            <a:endParaRPr lang="cs-CZ" sz="29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  <a:ea typeface="Calibri"/>
                <a:cs typeface="Times New Roman"/>
              </a:rPr>
              <a:t>Metody analýzy</a:t>
            </a:r>
            <a:endParaRPr lang="cs-CZ" sz="29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50"/>
            <a:ext cx="8643998" cy="521495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výčet příp. zaměstnaneckých výhod </a:t>
            </a:r>
            <a:r>
              <a:rPr lang="cs-CZ" sz="2400" dirty="0" smtClean="0">
                <a:solidFill>
                  <a:schemeClr val="bg2"/>
                </a:solidFill>
              </a:rPr>
              <a:t>(</a:t>
            </a:r>
            <a:r>
              <a:rPr lang="cs-CZ" sz="2400" dirty="0" err="1" smtClean="0">
                <a:solidFill>
                  <a:schemeClr val="bg2"/>
                </a:solidFill>
              </a:rPr>
              <a:t>benefity</a:t>
            </a:r>
            <a:r>
              <a:rPr lang="cs-CZ" sz="2400" dirty="0" smtClean="0">
                <a:solidFill>
                  <a:schemeClr val="bg2"/>
                </a:solidFill>
              </a:rPr>
              <a:t>);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vymezení odpovědností za zdroje</a:t>
            </a:r>
            <a:r>
              <a:rPr lang="cs-CZ" sz="2800" dirty="0" smtClean="0">
                <a:solidFill>
                  <a:schemeClr val="bg2"/>
                </a:solidFill>
              </a:rPr>
              <a:t>: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lidské zdroje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finanční zdroje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materiální zdroje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čas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technologie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energie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nemateriální zdroje, tj. informace, znalosti.</a:t>
            </a:r>
          </a:p>
          <a:p>
            <a:pPr lvl="0"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5725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Výčet údajů o popisu pracovního 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643998" cy="5301208"/>
          </a:xfrm>
        </p:spPr>
        <p:txBody>
          <a:bodyPr/>
          <a:lstStyle/>
          <a:p>
            <a:pPr lvl="0">
              <a:spcBef>
                <a:spcPts val="600"/>
              </a:spcBef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Specifikace požadavků na pracovníka zahrnuje</a:t>
            </a:r>
            <a:r>
              <a:rPr lang="cs-CZ" sz="2850" dirty="0" smtClean="0">
                <a:solidFill>
                  <a:schemeClr val="bg2"/>
                </a:solidFill>
              </a:rPr>
              <a:t>: </a:t>
            </a:r>
          </a:p>
          <a:p>
            <a:pPr lvl="0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  – vymezení kvalifikačních požadavků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– vymezení osobnostních a požadavků </a:t>
            </a:r>
            <a:r>
              <a:rPr lang="cs-CZ" sz="2500" dirty="0" smtClean="0">
                <a:solidFill>
                  <a:schemeClr val="bg2"/>
                </a:solidFill>
              </a:rPr>
              <a:t>(resp. kompetencí / kompetentností – způsobilostí),  </a:t>
            </a:r>
            <a:r>
              <a:rPr lang="cs-CZ" sz="2850" dirty="0" smtClean="0">
                <a:solidFill>
                  <a:schemeClr val="bg2"/>
                </a:solidFill>
              </a:rPr>
              <a:t>které musí pracovník na daném pracovním místě splňovat. </a:t>
            </a:r>
          </a:p>
          <a:p>
            <a:pPr lvl="0">
              <a:spcBef>
                <a:spcPts val="1200"/>
              </a:spcBef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Konkrétně se jedná o vymezení</a:t>
            </a:r>
            <a:r>
              <a:rPr lang="cs-CZ" sz="2850" dirty="0" smtClean="0">
                <a:solidFill>
                  <a:schemeClr val="bg2"/>
                </a:solidFill>
              </a:rPr>
              <a:t>: </a:t>
            </a:r>
          </a:p>
          <a:p>
            <a:pPr lvl="0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potřebných znalostí, schopností a dovedností;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osobnostní předpoklady </a:t>
            </a:r>
            <a:r>
              <a:rPr lang="cs-CZ" sz="2500" dirty="0" smtClean="0">
                <a:solidFill>
                  <a:schemeClr val="bg2"/>
                </a:solidFill>
              </a:rPr>
              <a:t>(temperament, povaha, 	názory, hodnotové orientace);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  – stupeň </a:t>
            </a:r>
            <a:r>
              <a:rPr lang="cs-CZ" sz="2500" dirty="0" smtClean="0">
                <a:solidFill>
                  <a:schemeClr val="bg2"/>
                </a:solidFill>
              </a:rPr>
              <a:t>(úroveň) </a:t>
            </a:r>
            <a:r>
              <a:rPr lang="cs-CZ" sz="2850" dirty="0" smtClean="0">
                <a:solidFill>
                  <a:schemeClr val="bg2"/>
                </a:solidFill>
              </a:rPr>
              <a:t>a obor vzdělání;</a:t>
            </a:r>
          </a:p>
          <a:p>
            <a:pPr lvl="0"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4186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SPECIFIKACE požadavků PM na pracovníka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43050"/>
            <a:ext cx="8715436" cy="5214950"/>
          </a:xfrm>
        </p:spPr>
        <p:txBody>
          <a:bodyPr/>
          <a:lstStyle/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požadavky na další vzdělávání;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délku dosavadní praxe, zkušenosti získané na podobném pracovním místě;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jazykové předpoklady;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– </a:t>
            </a:r>
            <a:r>
              <a:rPr lang="cs-CZ" sz="2850" u="sng" dirty="0" smtClean="0">
                <a:solidFill>
                  <a:schemeClr val="bg2"/>
                </a:solidFill>
              </a:rPr>
              <a:t>další specifické požadavky na pracovníka</a:t>
            </a:r>
            <a:r>
              <a:rPr lang="cs-CZ" sz="2850" dirty="0" smtClean="0">
                <a:solidFill>
                  <a:schemeClr val="bg2"/>
                </a:solidFill>
              </a:rPr>
              <a:t> – </a:t>
            </a:r>
            <a:r>
              <a:rPr lang="cs-CZ" sz="2500" dirty="0" smtClean="0">
                <a:solidFill>
                  <a:schemeClr val="bg2"/>
                </a:solidFill>
              </a:rPr>
              <a:t>(lékařská potvrzení různého charakteru – zdravotní průkaz, psychologické testy…).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8581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Specifikace požadavků PM na pracovníka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628800"/>
            <a:ext cx="8572560" cy="4968552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Hlavní zdroje informací: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aktuální držitel pracovního místa </a:t>
            </a:r>
            <a:r>
              <a:rPr lang="cs-CZ" sz="2400" dirty="0" smtClean="0">
                <a:solidFill>
                  <a:schemeClr val="bg2"/>
                </a:solidFill>
              </a:rPr>
              <a:t>(daný pracovník)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pozorovatel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</a:t>
            </a:r>
            <a:r>
              <a:rPr lang="cs-CZ" sz="2800" u="sng" dirty="0" smtClean="0">
                <a:solidFill>
                  <a:schemeClr val="bg2"/>
                </a:solidFill>
              </a:rPr>
              <a:t>bezprostřední nadřízený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(např. mistr směny)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nezávislý odborník na danou práci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spolupracovníci, podřízení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techničtí experti</a:t>
            </a: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existující písemné materiály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41866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ZDROJE informací potřebných pro analýzu 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988840"/>
            <a:ext cx="8643998" cy="4869160"/>
          </a:xfrm>
        </p:spPr>
        <p:txBody>
          <a:bodyPr/>
          <a:lstStyle/>
          <a:p>
            <a:pP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Metody a techniky </a:t>
            </a:r>
            <a:r>
              <a:rPr lang="cs-CZ" sz="2900" u="sng" dirty="0" smtClean="0">
                <a:solidFill>
                  <a:schemeClr val="bg2"/>
                </a:solidFill>
              </a:rPr>
              <a:t>k zjišťování informací o pracovních </a:t>
            </a:r>
          </a:p>
          <a:p>
            <a:pPr>
              <a:spcBef>
                <a:spcPts val="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místech:</a:t>
            </a:r>
          </a:p>
          <a:p>
            <a:pP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metoda </a:t>
            </a:r>
            <a:r>
              <a:rPr lang="cs-CZ" sz="2900" b="1" dirty="0" smtClean="0">
                <a:solidFill>
                  <a:schemeClr val="bg2"/>
                </a:solidFill>
              </a:rPr>
              <a:t>pozorování</a:t>
            </a:r>
          </a:p>
          <a:p>
            <a:pPr marL="363538" indent="-363538"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 – metoda </a:t>
            </a:r>
            <a:r>
              <a:rPr lang="cs-CZ" sz="2900" b="1" dirty="0" smtClean="0">
                <a:solidFill>
                  <a:schemeClr val="bg2"/>
                </a:solidFill>
              </a:rPr>
              <a:t>dotazování </a:t>
            </a:r>
            <a:r>
              <a:rPr lang="cs-CZ" sz="2500" dirty="0" smtClean="0">
                <a:solidFill>
                  <a:schemeClr val="bg2"/>
                </a:solidFill>
              </a:rPr>
              <a:t>(technika dotazníku, technika 	ne/strukturovaného rozhovoru)</a:t>
            </a:r>
          </a:p>
          <a:p>
            <a:pP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 – metoda </a:t>
            </a:r>
            <a:r>
              <a:rPr lang="cs-CZ" sz="2900" b="1" dirty="0" smtClean="0">
                <a:solidFill>
                  <a:schemeClr val="bg2"/>
                </a:solidFill>
              </a:rPr>
              <a:t>mřížky atributů</a:t>
            </a:r>
          </a:p>
          <a:p>
            <a:pP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technika </a:t>
            </a:r>
            <a:r>
              <a:rPr lang="cs-CZ" sz="2900" b="1" dirty="0" smtClean="0">
                <a:solidFill>
                  <a:schemeClr val="bg2"/>
                </a:solidFill>
              </a:rPr>
              <a:t>kritických incidentů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87834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Zjišťování informací potřebných pro analýzu pracovních míst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50"/>
            <a:ext cx="8572560" cy="5026310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Pozorování: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je založeno na sledování a zaznamenávání veškeré pracovní činnosti;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jen při zcela jednoduchých činnostech stačí</a:t>
            </a:r>
            <a:r>
              <a:rPr lang="cs-CZ" sz="2900" dirty="0" smtClean="0">
                <a:solidFill>
                  <a:schemeClr val="bg2"/>
                </a:solidFill>
              </a:rPr>
              <a:t> pozorování samotné;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ve složitějších činnostech, jako je například manažerská práce, se vyskytuje řada prvků, jejichž význam pozorovatel nemůže pochopit – pak musí být pozorování doplněno </a:t>
            </a:r>
            <a:r>
              <a:rPr lang="cs-CZ" sz="2900" u="sng" dirty="0" smtClean="0">
                <a:solidFill>
                  <a:schemeClr val="bg2"/>
                </a:solidFill>
              </a:rPr>
              <a:t>krátkými rozhovory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8581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00808"/>
            <a:ext cx="8572560" cy="480002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800" b="1" dirty="0" smtClean="0"/>
              <a:t> </a:t>
            </a:r>
            <a:r>
              <a:rPr lang="cs-CZ" sz="2800" b="1" u="sng" dirty="0" smtClean="0">
                <a:solidFill>
                  <a:schemeClr val="bg2"/>
                </a:solidFill>
              </a:rPr>
              <a:t>Záznamy v pozorování</a:t>
            </a:r>
            <a:r>
              <a:rPr lang="cs-CZ" sz="2800" dirty="0" smtClean="0">
                <a:solidFill>
                  <a:schemeClr val="bg2"/>
                </a:solidFill>
              </a:rPr>
              <a:t> lze pořizovat těmito způsoby: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a) </a:t>
            </a:r>
            <a:r>
              <a:rPr lang="cs-CZ" sz="2800" b="1" dirty="0" smtClean="0">
                <a:solidFill>
                  <a:schemeClr val="bg2"/>
                </a:solidFill>
              </a:rPr>
              <a:t>časové vzorky </a:t>
            </a:r>
            <a:r>
              <a:rPr lang="cs-CZ" sz="2800" dirty="0" smtClean="0">
                <a:solidFill>
                  <a:schemeClr val="bg2"/>
                </a:solidFill>
              </a:rPr>
              <a:t>– pozorovatel zaznamenává chování pracovníka </a:t>
            </a:r>
            <a:r>
              <a:rPr lang="cs-CZ" sz="2800" u="sng" dirty="0" smtClean="0">
                <a:solidFill>
                  <a:schemeClr val="bg2"/>
                </a:solidFill>
              </a:rPr>
              <a:t>v určitých časových intervalech</a:t>
            </a:r>
            <a:r>
              <a:rPr lang="cs-CZ" sz="2800" dirty="0" smtClean="0">
                <a:solidFill>
                  <a:schemeClr val="bg2"/>
                </a:solidFill>
              </a:rPr>
              <a:t>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b) </a:t>
            </a:r>
            <a:r>
              <a:rPr lang="cs-CZ" sz="2800" b="1" dirty="0" smtClean="0">
                <a:solidFill>
                  <a:schemeClr val="bg2"/>
                </a:solidFill>
              </a:rPr>
              <a:t>jednotlivé vzorky </a:t>
            </a:r>
            <a:r>
              <a:rPr lang="cs-CZ" sz="2800" dirty="0" smtClean="0">
                <a:solidFill>
                  <a:schemeClr val="bg2"/>
                </a:solidFill>
              </a:rPr>
              <a:t>– pozorovatel zaznamenává </a:t>
            </a:r>
            <a:r>
              <a:rPr lang="cs-CZ" sz="2800" u="sng" dirty="0" smtClean="0">
                <a:solidFill>
                  <a:schemeClr val="bg2"/>
                </a:solidFill>
              </a:rPr>
              <a:t>každý výskyt určité aktivity</a:t>
            </a:r>
            <a:r>
              <a:rPr lang="cs-CZ" sz="2800" dirty="0" smtClean="0">
                <a:solidFill>
                  <a:schemeClr val="bg2"/>
                </a:solidFill>
              </a:rPr>
              <a:t>. K tomu slouží systém kategorií, do kterých jsou jednotlivé aktivity sloučeny;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c) </a:t>
            </a:r>
            <a:r>
              <a:rPr lang="cs-CZ" sz="2800" b="1" dirty="0" smtClean="0">
                <a:solidFill>
                  <a:schemeClr val="bg2"/>
                </a:solidFill>
              </a:rPr>
              <a:t>sekvenční vzorky </a:t>
            </a:r>
            <a:r>
              <a:rPr lang="cs-CZ" sz="2800" dirty="0" smtClean="0">
                <a:solidFill>
                  <a:schemeClr val="bg2"/>
                </a:solidFill>
              </a:rPr>
              <a:t>– vyžaduje vedle </a:t>
            </a:r>
            <a:r>
              <a:rPr lang="cs-CZ" sz="2800" u="sng" dirty="0" smtClean="0">
                <a:solidFill>
                  <a:schemeClr val="bg2"/>
                </a:solidFill>
              </a:rPr>
              <a:t>zaznamenávání výskytu</a:t>
            </a:r>
            <a:r>
              <a:rPr lang="cs-CZ" sz="2800" dirty="0" smtClean="0">
                <a:solidFill>
                  <a:schemeClr val="bg2"/>
                </a:solidFill>
              </a:rPr>
              <a:t> jednotlivých </a:t>
            </a:r>
            <a:r>
              <a:rPr lang="cs-CZ" sz="2800" u="sng" dirty="0" smtClean="0">
                <a:solidFill>
                  <a:schemeClr val="bg2"/>
                </a:solidFill>
              </a:rPr>
              <a:t>aktivit</a:t>
            </a:r>
            <a:r>
              <a:rPr lang="cs-CZ" sz="2800" dirty="0" smtClean="0">
                <a:solidFill>
                  <a:schemeClr val="bg2"/>
                </a:solidFill>
              </a:rPr>
              <a:t> také </a:t>
            </a:r>
            <a:r>
              <a:rPr lang="cs-CZ" sz="2800" u="sng" dirty="0" smtClean="0">
                <a:solidFill>
                  <a:schemeClr val="bg2"/>
                </a:solidFill>
              </a:rPr>
              <a:t>uvádění postupu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jakém tyto aktivity po sobě ná</a:t>
            </a:r>
            <a:r>
              <a:rPr lang="cs-CZ" sz="2800" dirty="0" smtClean="0"/>
              <a:t>sledují.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8581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72560" cy="5429264"/>
          </a:xfrm>
        </p:spPr>
        <p:txBody>
          <a:bodyPr/>
          <a:lstStyle/>
          <a:p>
            <a:pPr algn="just">
              <a:buNone/>
            </a:pPr>
            <a:r>
              <a:rPr lang="cs-CZ" sz="2750" b="1" u="sng" dirty="0" smtClean="0">
                <a:solidFill>
                  <a:schemeClr val="bg2"/>
                </a:solidFill>
              </a:rPr>
              <a:t>Osobní záznamy: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jedná se o </a:t>
            </a:r>
            <a:r>
              <a:rPr lang="cs-CZ" sz="2800" u="sng" dirty="0" smtClean="0">
                <a:solidFill>
                  <a:schemeClr val="bg2"/>
                </a:solidFill>
              </a:rPr>
              <a:t>psané nebo namluvené popisy práce</a:t>
            </a:r>
            <a:r>
              <a:rPr lang="cs-CZ" sz="2800" dirty="0" smtClean="0">
                <a:solidFill>
                  <a:schemeClr val="bg2"/>
                </a:solidFill>
              </a:rPr>
              <a:t>, prováděné samotnými nositeli profese v průběhu pracovní činnosti.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zadání spočívá </a:t>
            </a:r>
            <a:r>
              <a:rPr lang="cs-CZ" sz="2800" u="sng" dirty="0" smtClean="0">
                <a:solidFill>
                  <a:schemeClr val="bg2"/>
                </a:solidFill>
              </a:rPr>
              <a:t>v požadavku</a:t>
            </a:r>
            <a:r>
              <a:rPr lang="cs-CZ" sz="2800" dirty="0" smtClean="0">
                <a:solidFill>
                  <a:schemeClr val="bg2"/>
                </a:solidFill>
              </a:rPr>
              <a:t> na pracovníka nebo na skupinu pracovníků </a:t>
            </a:r>
            <a:r>
              <a:rPr lang="cs-CZ" sz="2800" u="sng" dirty="0" smtClean="0">
                <a:solidFill>
                  <a:schemeClr val="bg2"/>
                </a:solidFill>
              </a:rPr>
              <a:t>o zapisování</a:t>
            </a:r>
            <a:r>
              <a:rPr lang="cs-CZ" sz="2800" dirty="0" smtClean="0">
                <a:solidFill>
                  <a:schemeClr val="bg2"/>
                </a:solidFill>
              </a:rPr>
              <a:t> jejich </a:t>
            </a:r>
            <a:r>
              <a:rPr lang="cs-CZ" sz="2800" u="sng" dirty="0" smtClean="0">
                <a:solidFill>
                  <a:schemeClr val="bg2"/>
                </a:solidFill>
              </a:rPr>
              <a:t>aktivit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průběhu určitého časového období. </a:t>
            </a:r>
          </a:p>
          <a:p>
            <a:pP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Zaznamenávání probíhá</a:t>
            </a:r>
            <a:r>
              <a:rPr lang="cs-CZ" sz="2800" dirty="0" smtClean="0">
                <a:solidFill>
                  <a:schemeClr val="bg2"/>
                </a:solidFill>
              </a:rPr>
              <a:t>: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a) vždy v pravidelných intervalech </a:t>
            </a:r>
            <a:r>
              <a:rPr lang="cs-CZ" sz="2500" dirty="0" smtClean="0">
                <a:solidFill>
                  <a:schemeClr val="bg2"/>
                </a:solidFill>
              </a:rPr>
              <a:t>(př. každých 15 min.);</a:t>
            </a:r>
          </a:p>
          <a:p>
            <a:pPr marL="457200" indent="-457200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b) vždy, když vykonavatel profese přechází od jedné skupiny aktivit k jiné;</a:t>
            </a:r>
          </a:p>
          <a:p>
            <a:pPr marL="457200" indent="-457200">
              <a:buAutoNum type="alphaLcParenR"/>
            </a:pPr>
            <a:endParaRPr lang="cs-CZ" sz="24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572560" cy="5500702"/>
          </a:xfrm>
        </p:spPr>
        <p:txBody>
          <a:bodyPr/>
          <a:lstStyle/>
          <a:p>
            <a:pP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Dotazování</a:t>
            </a:r>
            <a:r>
              <a:rPr lang="cs-CZ" sz="2900" u="sng" dirty="0" smtClean="0">
                <a:solidFill>
                  <a:schemeClr val="bg2"/>
                </a:solidFill>
              </a:rPr>
              <a:t> </a:t>
            </a:r>
            <a:r>
              <a:rPr lang="cs-CZ" sz="2400" u="sng" dirty="0" smtClean="0">
                <a:solidFill>
                  <a:schemeClr val="bg2"/>
                </a:solidFill>
              </a:rPr>
              <a:t>(technika rozhovoru)</a:t>
            </a:r>
            <a:r>
              <a:rPr lang="cs-CZ" sz="2400" b="1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pro analýzu práce se využívá ve standardizované </a:t>
            </a:r>
            <a:r>
              <a:rPr lang="cs-CZ" sz="2400" dirty="0" smtClean="0">
                <a:solidFill>
                  <a:schemeClr val="bg2"/>
                </a:solidFill>
              </a:rPr>
              <a:t>(předem připravené) </a:t>
            </a:r>
            <a:r>
              <a:rPr lang="cs-CZ" sz="2700" dirty="0" smtClean="0">
                <a:solidFill>
                  <a:schemeClr val="bg2"/>
                </a:solidFill>
              </a:rPr>
              <a:t>podobě;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v některých případech se využívá nestandardizovaný rozhovor – umožňuje získat barvitější obraz profese.</a:t>
            </a:r>
          </a:p>
          <a:p>
            <a:pPr>
              <a:lnSpc>
                <a:spcPct val="90000"/>
              </a:lnSpc>
              <a:buNone/>
            </a:pPr>
            <a:r>
              <a:rPr lang="cs-CZ" sz="2700" b="1" u="sng" dirty="0" smtClean="0">
                <a:solidFill>
                  <a:schemeClr val="bg2"/>
                </a:solidFill>
              </a:rPr>
              <a:t>Dotazování</a:t>
            </a:r>
            <a:r>
              <a:rPr lang="cs-CZ" sz="2700" u="sng" dirty="0" smtClean="0">
                <a:solidFill>
                  <a:schemeClr val="bg2"/>
                </a:solidFill>
              </a:rPr>
              <a:t> (technika dotazníku)</a:t>
            </a:r>
            <a:r>
              <a:rPr lang="cs-CZ" sz="27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prostřednictvím této dokumentace (dotazníků) se kompetentní osoby snaží </a:t>
            </a:r>
            <a:r>
              <a:rPr lang="cs-CZ" sz="2700" u="sng" dirty="0" smtClean="0">
                <a:solidFill>
                  <a:schemeClr val="bg2"/>
                </a:solidFill>
              </a:rPr>
              <a:t>shromáždit žádané, komplexní informace od oslovených pracovníků</a:t>
            </a:r>
            <a:r>
              <a:rPr lang="cs-CZ" sz="27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prostřednictvím dotazníků jsou </a:t>
            </a:r>
            <a:r>
              <a:rPr lang="cs-CZ" sz="2700" u="sng" dirty="0" smtClean="0">
                <a:solidFill>
                  <a:schemeClr val="bg2"/>
                </a:solidFill>
              </a:rPr>
              <a:t>zjišťovány povinnosti, odpovědnosti, schopnosti a výkonnostní požadavky</a:t>
            </a:r>
            <a:r>
              <a:rPr lang="cs-CZ" sz="2700" dirty="0" smtClean="0">
                <a:solidFill>
                  <a:schemeClr val="bg2"/>
                </a:solidFill>
              </a:rPr>
              <a:t> na všech pracovních místech, které podléhají šetření.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8678198" cy="5500702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dirty="0" smtClean="0"/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kromě informací o práci samotné potřebují analytici také informace o nutné kvalifikaci pro vykonávání dané pracovní funkce; zvláštní znalosti, schopnosti, dovednosti, absolvování kurzů, vzdělání, zkušenosti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další charakteristické znaky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zvláště cenné při přijímání zaměstnance na volné pracovní místo či při informování zaměstnance o nové pracovní náplni je </a:t>
            </a:r>
            <a:r>
              <a:rPr lang="cs-CZ" sz="2800" u="sng" dirty="0" smtClean="0">
                <a:solidFill>
                  <a:schemeClr val="bg2"/>
                </a:solidFill>
              </a:rPr>
              <a:t>plánování pracovního postupu.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Mřížka atributů</a:t>
            </a:r>
            <a:r>
              <a:rPr lang="cs-CZ" sz="2800" dirty="0" smtClean="0">
                <a:solidFill>
                  <a:schemeClr val="bg2"/>
                </a:solidFill>
              </a:rPr>
              <a:t> - metoda je postavena na teorii </a:t>
            </a:r>
            <a:r>
              <a:rPr lang="cs-CZ" sz="2800" u="sng" dirty="0" smtClean="0">
                <a:solidFill>
                  <a:schemeClr val="bg2"/>
                </a:solidFill>
              </a:rPr>
              <a:t>personál. konstruktů</a:t>
            </a:r>
            <a:r>
              <a:rPr lang="cs-CZ" sz="2800" dirty="0" smtClean="0">
                <a:solidFill>
                  <a:schemeClr val="bg2"/>
                </a:solidFill>
              </a:rPr>
              <a:t>. Personální konstrukty jsou </a:t>
            </a:r>
            <a:r>
              <a:rPr lang="cs-CZ" sz="2800" u="sng" dirty="0" smtClean="0">
                <a:solidFill>
                  <a:schemeClr val="bg2"/>
                </a:solidFill>
              </a:rPr>
              <a:t>způsoby, jimiž lidé nazírají na svět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Způsoby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628800"/>
            <a:ext cx="8501122" cy="4729158"/>
          </a:xfrm>
        </p:spPr>
        <p:txBody>
          <a:bodyPr/>
          <a:lstStyle/>
          <a:p>
            <a:pPr marL="0" lvl="0" indent="0" algn="just" defTabSz="923925" eaLnBrk="1" hangingPunct="1">
              <a:buClr>
                <a:srgbClr val="FF6600"/>
              </a:buClr>
              <a:buSzTx/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Pracovní místo </a:t>
            </a:r>
            <a:r>
              <a:rPr lang="cs-CZ" sz="2900" dirty="0" smtClean="0">
                <a:solidFill>
                  <a:schemeClr val="bg2"/>
                </a:solidFill>
              </a:rPr>
              <a:t>= </a:t>
            </a:r>
            <a:r>
              <a:rPr lang="cs-CZ" sz="2900" dirty="0" err="1" smtClean="0">
                <a:solidFill>
                  <a:schemeClr val="bg2"/>
                </a:solidFill>
              </a:rPr>
              <a:t>místo</a:t>
            </a:r>
            <a:r>
              <a:rPr lang="cs-CZ" sz="2900" dirty="0" smtClean="0">
                <a:solidFill>
                  <a:schemeClr val="bg2"/>
                </a:solidFill>
              </a:rPr>
              <a:t> jedince v organizaci.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– je </a:t>
            </a:r>
            <a:r>
              <a:rPr lang="cs-CZ" sz="2900" u="sng" dirty="0" smtClean="0">
                <a:solidFill>
                  <a:schemeClr val="bg2"/>
                </a:solidFill>
              </a:rPr>
              <a:t>nejmenším prvkem organizační struktury;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– představuje tedy zařazení jedince do organizační struktury a zároveň mu </a:t>
            </a:r>
            <a:r>
              <a:rPr lang="cs-CZ" sz="2900" u="sng" dirty="0" smtClean="0">
                <a:solidFill>
                  <a:schemeClr val="bg2"/>
                </a:solidFill>
              </a:rPr>
              <a:t>přiřazuje</a:t>
            </a:r>
            <a:r>
              <a:rPr lang="cs-CZ" sz="2900" dirty="0" smtClean="0">
                <a:solidFill>
                  <a:schemeClr val="bg2"/>
                </a:solidFill>
              </a:rPr>
              <a:t> určitý druh úkolů a odpovědnosti přiměřený jeho schopnostem.</a:t>
            </a:r>
          </a:p>
          <a:p>
            <a:pPr algn="just" eaLnBrk="1" hangingPunct="1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Pracovní operace </a:t>
            </a:r>
            <a:r>
              <a:rPr lang="cs-CZ" sz="2900" dirty="0" smtClean="0">
                <a:solidFill>
                  <a:schemeClr val="bg2"/>
                </a:solidFill>
              </a:rPr>
              <a:t>– určuje to, co jedinec realizuje </a:t>
            </a:r>
          </a:p>
          <a:p>
            <a:pPr algn="just" eaLnBrk="1" hangingPunct="1">
              <a:spcBef>
                <a:spcPts val="0"/>
              </a:spcBef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(provádí).</a:t>
            </a:r>
          </a:p>
          <a:p>
            <a:pPr algn="just" eaLnBrk="1" hangingPunct="1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Pracovní úkol </a:t>
            </a:r>
            <a:r>
              <a:rPr lang="cs-CZ" sz="2900" dirty="0" smtClean="0">
                <a:solidFill>
                  <a:schemeClr val="bg2"/>
                </a:solidFill>
              </a:rPr>
              <a:t>– charakteristika práce na určitém postu, </a:t>
            </a:r>
          </a:p>
          <a:p>
            <a:pPr algn="just" eaLnBrk="1" hangingPunct="1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obvykle ji vykonávaná jedna osoba.</a:t>
            </a:r>
          </a:p>
          <a:p>
            <a:pPr algn="just" eaLnBrk="1" hangingPunct="1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Práce</a:t>
            </a:r>
            <a:r>
              <a:rPr lang="cs-CZ" sz="2900" dirty="0" smtClean="0">
                <a:solidFill>
                  <a:schemeClr val="bg2"/>
                </a:solidFill>
              </a:rPr>
              <a:t> – více stejnorodých pracovních úkolů.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Vybraná terminologie ve vztahu k APM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643998" cy="5229200"/>
          </a:xfrm>
        </p:spPr>
        <p:txBody>
          <a:bodyPr/>
          <a:lstStyle/>
          <a:p>
            <a:pP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Technika kritických incidentů</a:t>
            </a:r>
            <a:r>
              <a:rPr lang="cs-CZ" sz="2900" b="1" dirty="0" smtClean="0">
                <a:solidFill>
                  <a:schemeClr val="bg2"/>
                </a:solidFill>
              </a:rPr>
              <a:t>: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b="1" dirty="0" smtClean="0">
                <a:solidFill>
                  <a:schemeClr val="bg2"/>
                </a:solidFill>
              </a:rPr>
              <a:t>kritická událost </a:t>
            </a:r>
            <a:r>
              <a:rPr lang="cs-CZ" sz="2900" dirty="0" smtClean="0">
                <a:solidFill>
                  <a:schemeClr val="bg2"/>
                </a:solidFill>
              </a:rPr>
              <a:t>= </a:t>
            </a:r>
            <a:r>
              <a:rPr lang="cs-CZ" sz="2900" u="sng" dirty="0" smtClean="0">
                <a:solidFill>
                  <a:schemeClr val="bg2"/>
                </a:solidFill>
              </a:rPr>
              <a:t>jakákoliv aktivita</a:t>
            </a:r>
            <a:r>
              <a:rPr lang="cs-CZ" sz="2900" dirty="0" smtClean="0">
                <a:solidFill>
                  <a:schemeClr val="bg2"/>
                </a:solidFill>
              </a:rPr>
              <a:t> jednotlivce během dne, </a:t>
            </a:r>
            <a:r>
              <a:rPr lang="cs-CZ" sz="2900" u="sng" dirty="0" smtClean="0">
                <a:solidFill>
                  <a:schemeClr val="bg2"/>
                </a:solidFill>
              </a:rPr>
              <a:t>která vybočuje nějakým způsobem </a:t>
            </a:r>
            <a:br>
              <a:rPr lang="cs-CZ" sz="2900" u="sng" dirty="0" smtClean="0">
                <a:solidFill>
                  <a:schemeClr val="bg2"/>
                </a:solidFill>
              </a:rPr>
            </a:br>
            <a:r>
              <a:rPr lang="cs-CZ" sz="2900" u="sng" dirty="0" smtClean="0">
                <a:solidFill>
                  <a:schemeClr val="bg2"/>
                </a:solidFill>
              </a:rPr>
              <a:t>z běžného chodu</a:t>
            </a:r>
            <a:r>
              <a:rPr lang="cs-CZ" sz="2900" dirty="0" smtClean="0">
                <a:solidFill>
                  <a:schemeClr val="bg2"/>
                </a:solidFill>
              </a:rPr>
              <a:t> pracovního dne, ať už v pozitivním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či negativním smyslu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událost, která </a:t>
            </a:r>
            <a:r>
              <a:rPr lang="cs-CZ" sz="2900" b="1" dirty="0" smtClean="0">
                <a:solidFill>
                  <a:schemeClr val="bg2"/>
                </a:solidFill>
              </a:rPr>
              <a:t>odlišuje</a:t>
            </a:r>
            <a:r>
              <a:rPr lang="cs-CZ" sz="2900" dirty="0" smtClean="0">
                <a:solidFill>
                  <a:schemeClr val="bg2"/>
                </a:solidFill>
              </a:rPr>
              <a:t> úspěšnou a neúspěšnou práci. Takovým „kritickým incidentem“ může být </a:t>
            </a:r>
            <a:r>
              <a:rPr lang="cs-CZ" sz="2900" u="sng" dirty="0" smtClean="0">
                <a:solidFill>
                  <a:schemeClr val="bg2"/>
                </a:solidFill>
              </a:rPr>
              <a:t>havárie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  <a:r>
              <a:rPr lang="cs-CZ" sz="2900" u="sng" dirty="0" smtClean="0">
                <a:solidFill>
                  <a:schemeClr val="bg2"/>
                </a:solidFill>
              </a:rPr>
              <a:t>zanedbání povinností</a:t>
            </a:r>
            <a:r>
              <a:rPr lang="cs-CZ" sz="2900" dirty="0" smtClean="0">
                <a:solidFill>
                  <a:schemeClr val="bg2"/>
                </a:solidFill>
              </a:rPr>
              <a:t>, ale také </a:t>
            </a:r>
            <a:r>
              <a:rPr lang="cs-CZ" sz="2900" u="sng" dirty="0" smtClean="0">
                <a:solidFill>
                  <a:schemeClr val="bg2"/>
                </a:solidFill>
              </a:rPr>
              <a:t>dobrovolná pomoc</a:t>
            </a:r>
            <a:r>
              <a:rPr lang="cs-CZ" sz="2900" dirty="0" smtClean="0">
                <a:solidFill>
                  <a:schemeClr val="bg2"/>
                </a:solidFill>
              </a:rPr>
              <a:t> spolupracovníkovi.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Metody k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572560" cy="5301208"/>
          </a:xfrm>
        </p:spPr>
        <p:txBody>
          <a:bodyPr/>
          <a:lstStyle/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</a:t>
            </a:r>
            <a:r>
              <a:rPr lang="cs-CZ" sz="2900" dirty="0" smtClean="0"/>
              <a:t>–</a:t>
            </a:r>
            <a:r>
              <a:rPr lang="cs-CZ" sz="2900" dirty="0" smtClean="0">
                <a:solidFill>
                  <a:schemeClr val="bg2"/>
                </a:solidFill>
              </a:rPr>
              <a:t>Aplikace techniky kritických incidentů spočívá chronologicky v následujících krocích: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a) je </a:t>
            </a:r>
            <a:r>
              <a:rPr lang="cs-CZ" sz="2900" b="1" dirty="0" smtClean="0">
                <a:solidFill>
                  <a:schemeClr val="bg2"/>
                </a:solidFill>
              </a:rPr>
              <a:t>stanoven obecný cíl</a:t>
            </a:r>
            <a:r>
              <a:rPr lang="cs-CZ" sz="2900" dirty="0" smtClean="0">
                <a:solidFill>
                  <a:schemeClr val="bg2"/>
                </a:solidFill>
              </a:rPr>
              <a:t>, který je krátce a jednoduše vyjádřen, </a:t>
            </a:r>
            <a:r>
              <a:rPr lang="cs-CZ" sz="2500" dirty="0" smtClean="0">
                <a:solidFill>
                  <a:schemeClr val="bg2"/>
                </a:solidFill>
              </a:rPr>
              <a:t>(nutnost srozumitelnosti </a:t>
            </a:r>
            <a:r>
              <a:rPr lang="cs-CZ" sz="2500" dirty="0" err="1" smtClean="0">
                <a:solidFill>
                  <a:schemeClr val="bg2"/>
                </a:solidFill>
              </a:rPr>
              <a:t>zaznamenavateli</a:t>
            </a:r>
            <a:r>
              <a:rPr lang="cs-CZ" sz="2500" dirty="0" smtClean="0">
                <a:solidFill>
                  <a:schemeClr val="bg2"/>
                </a:solidFill>
              </a:rPr>
              <a:t>);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b) ke sledování a zaznamenávání jsou </a:t>
            </a:r>
            <a:r>
              <a:rPr lang="cs-CZ" sz="2900" b="1" dirty="0" smtClean="0">
                <a:solidFill>
                  <a:schemeClr val="bg2"/>
                </a:solidFill>
              </a:rPr>
              <a:t>vybráni lidé, kteří práci dobře znají</a:t>
            </a:r>
            <a:r>
              <a:rPr lang="cs-CZ" sz="2900" dirty="0" smtClean="0">
                <a:solidFill>
                  <a:schemeClr val="bg2"/>
                </a:solidFill>
              </a:rPr>
              <a:t> (nejlépe přímí nadřízení);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c) probíhá </a:t>
            </a:r>
            <a:r>
              <a:rPr lang="cs-CZ" sz="2900" b="1" dirty="0" smtClean="0">
                <a:solidFill>
                  <a:schemeClr val="bg2"/>
                </a:solidFill>
              </a:rPr>
              <a:t>sběr informací </a:t>
            </a:r>
            <a:r>
              <a:rPr lang="cs-CZ" sz="2500" dirty="0" smtClean="0">
                <a:solidFill>
                  <a:schemeClr val="bg2"/>
                </a:solidFill>
              </a:rPr>
              <a:t>(incidenty jsou zaznamenávány);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d) zaznamenané </a:t>
            </a:r>
            <a:r>
              <a:rPr lang="cs-CZ" sz="2900" b="1" dirty="0" smtClean="0">
                <a:solidFill>
                  <a:schemeClr val="bg2"/>
                </a:solidFill>
              </a:rPr>
              <a:t>události tříděny a kategorizovány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Metody k zjišťování informací o prac. místech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572560" cy="5214974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1. Určit účel a cíle analýzy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2. Předložit hrubý plán akce vedení organizace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3. </a:t>
            </a:r>
            <a:r>
              <a:rPr lang="cs-CZ" sz="2900" u="sng" dirty="0" smtClean="0">
                <a:solidFill>
                  <a:schemeClr val="bg2"/>
                </a:solidFill>
              </a:rPr>
              <a:t>Získat podporu vedoucích</a:t>
            </a:r>
            <a:r>
              <a:rPr lang="cs-CZ" sz="2900" dirty="0" smtClean="0">
                <a:solidFill>
                  <a:schemeClr val="bg2"/>
                </a:solidFill>
              </a:rPr>
              <a:t> jednotlivých útvarů organizace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4. Prodiskutovat plán s liniovými manažery specialisty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5. Snažit se získat představitele </a:t>
            </a:r>
            <a:r>
              <a:rPr lang="cs-CZ" sz="2500" dirty="0" smtClean="0">
                <a:solidFill>
                  <a:schemeClr val="bg2"/>
                </a:solidFill>
              </a:rPr>
              <a:t>(zástupce) </a:t>
            </a:r>
            <a:r>
              <a:rPr lang="cs-CZ" sz="2900" dirty="0" smtClean="0">
                <a:solidFill>
                  <a:schemeClr val="bg2"/>
                </a:solidFill>
              </a:rPr>
              <a:t>zaměstnanců pro spolupráci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6. Sestavit podrobný plán s časovým rozvrhem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7. Vybrat a vyškolit osoby, jež budou analýzu provádět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Proces analýzy pracovních míst a jeho kroky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572560" cy="5214974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  <a:tabLst>
                <a:tab pos="449263" algn="l"/>
              </a:tabLst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8. </a:t>
            </a:r>
            <a:r>
              <a:rPr lang="cs-CZ" sz="2900" u="sng" dirty="0" smtClean="0">
                <a:solidFill>
                  <a:schemeClr val="bg2"/>
                </a:solidFill>
              </a:rPr>
              <a:t>Informovat všechny pracovníky</a:t>
            </a:r>
            <a:r>
              <a:rPr lang="cs-CZ" sz="2900" dirty="0" smtClean="0">
                <a:solidFill>
                  <a:schemeClr val="bg2"/>
                </a:solidFill>
              </a:rPr>
              <a:t>, na jejichž pracovní 	místa se analýza zaměří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9. Realizovat pilotní krok analýzy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10. Provést kontrolu výsledků </a:t>
            </a:r>
            <a:r>
              <a:rPr lang="cs-CZ" sz="2500" dirty="0" smtClean="0">
                <a:solidFill>
                  <a:schemeClr val="bg2"/>
                </a:solidFill>
              </a:rPr>
              <a:t>(pilotáže)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11. Realizovat plánovanou akci v plné šíři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12. Provést kontrolu, vyhodnocování výsledků</a:t>
            </a:r>
          </a:p>
          <a:p>
            <a:pPr algn="just">
              <a:spcBef>
                <a:spcPts val="1200"/>
              </a:spcBef>
              <a:buNone/>
              <a:tabLst>
                <a:tab pos="623888" algn="l"/>
              </a:tabLst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13. </a:t>
            </a:r>
            <a:r>
              <a:rPr lang="cs-CZ" sz="2900" b="1" dirty="0" smtClean="0">
                <a:solidFill>
                  <a:schemeClr val="bg2"/>
                </a:solidFill>
              </a:rPr>
              <a:t>Zpracovat popisy pracovních míst a specifikace 	požadavků na pracovníky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Proces analýzy pracovních míst a jeho kroky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72560" cy="5286412"/>
          </a:xfrm>
        </p:spPr>
        <p:txBody>
          <a:bodyPr/>
          <a:lstStyle/>
          <a:p>
            <a:pPr marL="0" indent="0"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APM je doprovázena dalšími </a:t>
            </a:r>
            <a:r>
              <a:rPr lang="cs-CZ" sz="2900" b="1" dirty="0" smtClean="0">
                <a:solidFill>
                  <a:schemeClr val="bg2"/>
                </a:solidFill>
              </a:rPr>
              <a:t>dílčími analýzami</a:t>
            </a:r>
            <a:r>
              <a:rPr lang="cs-CZ" sz="2900" dirty="0" smtClean="0">
                <a:solidFill>
                  <a:schemeClr val="bg2"/>
                </a:solidFill>
              </a:rPr>
              <a:t>, které jsou však pro sestavení celkové analýzy a konečného objektivního posouzení daných skutečností </a:t>
            </a:r>
            <a:r>
              <a:rPr lang="cs-CZ" sz="2900" u="sng" dirty="0" smtClean="0">
                <a:solidFill>
                  <a:schemeClr val="bg2"/>
                </a:solidFill>
              </a:rPr>
              <a:t>velmi důležité a významné</a:t>
            </a:r>
            <a:r>
              <a:rPr lang="cs-CZ" sz="29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Jedná se například o</a:t>
            </a:r>
            <a:r>
              <a:rPr lang="cs-CZ" sz="2900" dirty="0" smtClean="0">
                <a:solidFill>
                  <a:schemeClr val="bg2"/>
                </a:solidFill>
              </a:rPr>
              <a:t>: 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počtu a struktury pracovních míst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pracovních rolí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počtu pracovníků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struktury pracovníků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analýzu pohybu pracovníků a využití pracovníků</a:t>
            </a: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Souvislosti s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00174"/>
            <a:ext cx="8715436" cy="521497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Kvalita a věrohodnost výsledků APM ovlivňuje efektivnost ostatních činností v personální oblasti</a:t>
            </a:r>
            <a:r>
              <a:rPr lang="cs-CZ" sz="29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Bez produktů analýzy práce, kterými jsou popis,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specifikace pracovního místa, nelze provádět ostatní personální činnosti.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Od APM se odvíjí </a:t>
            </a:r>
            <a:r>
              <a:rPr lang="cs-CZ" sz="2900" b="1" dirty="0" smtClean="0">
                <a:solidFill>
                  <a:schemeClr val="bg2"/>
                </a:solidFill>
              </a:rPr>
              <a:t>úroveň realizace dalších personálních činností a procesů </a:t>
            </a:r>
            <a:r>
              <a:rPr lang="cs-CZ" sz="2900" dirty="0" smtClean="0">
                <a:solidFill>
                  <a:schemeClr val="bg2"/>
                </a:solidFill>
              </a:rPr>
              <a:t>a s tím související </a:t>
            </a:r>
            <a:r>
              <a:rPr lang="cs-CZ" sz="2900" b="1" dirty="0" smtClean="0">
                <a:solidFill>
                  <a:schemeClr val="bg2"/>
                </a:solidFill>
              </a:rPr>
              <a:t>úspěšnost dosažení stanovených dílčích </a:t>
            </a:r>
            <a:r>
              <a:rPr lang="cs-CZ" sz="2900" b="1" u="sng" dirty="0" smtClean="0">
                <a:solidFill>
                  <a:schemeClr val="bg2"/>
                </a:solidFill>
              </a:rPr>
              <a:t>záměrů </a:t>
            </a:r>
            <a:br>
              <a:rPr lang="cs-CZ" sz="2900" b="1" u="sng" dirty="0" smtClean="0">
                <a:solidFill>
                  <a:schemeClr val="bg2"/>
                </a:solidFill>
              </a:rPr>
            </a:br>
            <a:r>
              <a:rPr lang="cs-CZ" sz="2900" b="1" u="sng" dirty="0" smtClean="0">
                <a:solidFill>
                  <a:schemeClr val="bg2"/>
                </a:solidFill>
              </a:rPr>
              <a:t>a cílů</a:t>
            </a:r>
            <a:r>
              <a:rPr lang="cs-CZ" sz="2900" dirty="0" smtClean="0">
                <a:solidFill>
                  <a:schemeClr val="bg2"/>
                </a:solidFill>
              </a:rPr>
              <a:t> jako jsou: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efektivní proces získávání a výběr pracovníků;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Důležitost realizace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06760" cy="508634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efektivní </a:t>
            </a:r>
            <a:r>
              <a:rPr lang="cs-CZ" sz="2900" b="1" dirty="0" smtClean="0">
                <a:solidFill>
                  <a:schemeClr val="bg2"/>
                </a:solidFill>
              </a:rPr>
              <a:t>přijímání</a:t>
            </a:r>
            <a:r>
              <a:rPr lang="cs-CZ" sz="2900" dirty="0" smtClean="0">
                <a:solidFill>
                  <a:schemeClr val="bg2"/>
                </a:solidFill>
              </a:rPr>
              <a:t> pracovníků, plnohodnotný proces </a:t>
            </a:r>
            <a:r>
              <a:rPr lang="cs-CZ" sz="2900" b="1" dirty="0" smtClean="0">
                <a:solidFill>
                  <a:schemeClr val="bg2"/>
                </a:solidFill>
              </a:rPr>
              <a:t>rozmísťování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adaptace</a:t>
            </a:r>
            <a:r>
              <a:rPr lang="cs-CZ" sz="2900" dirty="0" smtClean="0">
                <a:solidFill>
                  <a:schemeClr val="bg2"/>
                </a:solidFill>
              </a:rPr>
              <a:t> nově přijímané osoby;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efektivní systém </a:t>
            </a:r>
            <a:r>
              <a:rPr lang="cs-CZ" sz="2900" b="1" dirty="0" smtClean="0">
                <a:solidFill>
                  <a:schemeClr val="bg2"/>
                </a:solidFill>
              </a:rPr>
              <a:t>vzdělávání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rozvoje</a:t>
            </a:r>
            <a:r>
              <a:rPr lang="cs-CZ" sz="2900" dirty="0" smtClean="0">
                <a:solidFill>
                  <a:schemeClr val="bg2"/>
                </a:solidFill>
              </a:rPr>
              <a:t> pracovníků;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aplikování transparentního a účelného systému </a:t>
            </a:r>
            <a:r>
              <a:rPr lang="cs-CZ" sz="2900" b="1" dirty="0" smtClean="0">
                <a:solidFill>
                  <a:schemeClr val="bg2"/>
                </a:solidFill>
              </a:rPr>
              <a:t>hodnocení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odměňování</a:t>
            </a:r>
            <a:r>
              <a:rPr lang="cs-CZ" sz="2900" dirty="0" smtClean="0">
                <a:solidFill>
                  <a:schemeClr val="bg2"/>
                </a:solidFill>
              </a:rPr>
              <a:t> zaměstnanců;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racionální nastavení </a:t>
            </a:r>
            <a:r>
              <a:rPr lang="cs-CZ" sz="2900" b="1" dirty="0" smtClean="0">
                <a:solidFill>
                  <a:schemeClr val="bg2"/>
                </a:solidFill>
              </a:rPr>
              <a:t>sociální politiky </a:t>
            </a:r>
            <a:r>
              <a:rPr lang="cs-CZ" sz="2900" dirty="0" smtClean="0">
                <a:solidFill>
                  <a:schemeClr val="bg2"/>
                </a:solidFill>
              </a:rPr>
              <a:t>organizace, firemní </a:t>
            </a:r>
            <a:r>
              <a:rPr lang="cs-CZ" sz="2900" b="1" dirty="0" smtClean="0">
                <a:solidFill>
                  <a:schemeClr val="bg2"/>
                </a:solidFill>
              </a:rPr>
              <a:t>kultury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  <a:r>
              <a:rPr lang="cs-CZ" sz="2900" b="1" dirty="0" smtClean="0">
                <a:solidFill>
                  <a:schemeClr val="bg2"/>
                </a:solidFill>
              </a:rPr>
              <a:t>vztahů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péče</a:t>
            </a:r>
            <a:r>
              <a:rPr lang="cs-CZ" sz="2900" dirty="0" smtClean="0">
                <a:solidFill>
                  <a:schemeClr val="bg2"/>
                </a:solidFill>
              </a:rPr>
              <a:t> o zaměstnance;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adekvátní nastavení systému </a:t>
            </a:r>
            <a:r>
              <a:rPr lang="cs-CZ" sz="2900" b="1" dirty="0" smtClean="0">
                <a:solidFill>
                  <a:schemeClr val="bg2"/>
                </a:solidFill>
              </a:rPr>
              <a:t>BOZP</a:t>
            </a:r>
            <a:r>
              <a:rPr lang="cs-CZ" sz="2900" dirty="0" smtClean="0">
                <a:solidFill>
                  <a:schemeClr val="bg2"/>
                </a:solidFill>
              </a:rPr>
              <a:t> apod.  </a:t>
            </a: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97850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Důležitost realizace 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84784"/>
            <a:ext cx="8715436" cy="523036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– Míra kvality realizace těchto činností </a:t>
            </a:r>
            <a:r>
              <a:rPr lang="cs-CZ" sz="2800" u="sng" dirty="0" smtClean="0">
                <a:solidFill>
                  <a:schemeClr val="bg2"/>
                </a:solidFill>
              </a:rPr>
              <a:t>má přímou souvislost a dopad na jednotlivé personální procesy,  efektivitu a produktivitu práce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</a:t>
            </a:r>
            <a:r>
              <a:rPr lang="cs-CZ" sz="2800" u="sng" dirty="0" smtClean="0">
                <a:solidFill>
                  <a:schemeClr val="bg2"/>
                </a:solidFill>
              </a:rPr>
              <a:t>Požadavek odbornosti nejen u pracovníků personálních oddělení</a:t>
            </a:r>
            <a:r>
              <a:rPr lang="cs-CZ" sz="2800" dirty="0" smtClean="0">
                <a:solidFill>
                  <a:schemeClr val="bg2"/>
                </a:solidFill>
              </a:rPr>
              <a:t> je v rámci realizace dílčích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či komplexních personálních analýz, analýzou pracovních míst nevyjímaje, značně vyžadován.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– Je třeba mít na paměti, že v návaznosti na závěry a výsledky provedených analýz </a:t>
            </a:r>
            <a:r>
              <a:rPr lang="cs-CZ" sz="2800" u="sng" dirty="0" smtClean="0">
                <a:solidFill>
                  <a:schemeClr val="bg2"/>
                </a:solidFill>
              </a:rPr>
              <a:t>se realizují následné personální činnosti, jež významně ovlivňují řízení 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u="sng" dirty="0" smtClean="0">
                <a:solidFill>
                  <a:schemeClr val="bg2"/>
                </a:solidFill>
              </a:rPr>
              <a:t>a rozvoj lidského kapitálu v organizaci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  <a:defRPr/>
            </a:pPr>
            <a:endParaRPr lang="cs-CZ" sz="29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300" b="1" i="1" dirty="0" smtClean="0">
                <a:solidFill>
                  <a:schemeClr val="bg2"/>
                </a:solidFill>
                <a:effectLst/>
                <a:latin typeface="+mn-lt"/>
              </a:rPr>
              <a:t>...slovo závěrem...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080" y="2614834"/>
            <a:ext cx="3066134" cy="3330087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340768"/>
            <a:ext cx="6215106" cy="130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lang="cs-CZ" sz="3500" kern="0" dirty="0" smtClean="0">
                <a:solidFill>
                  <a:schemeClr val="bg2"/>
                </a:solidFill>
                <a:latin typeface="+mn-lt"/>
              </a:rPr>
              <a:t> a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 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501122" cy="5072098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Zaměstnání</a:t>
            </a:r>
            <a:r>
              <a:rPr lang="cs-CZ" sz="2900" dirty="0" smtClean="0">
                <a:solidFill>
                  <a:schemeClr val="bg2"/>
                </a:solidFill>
              </a:rPr>
              <a:t> – skupina podobných pracovních úkolů,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využívá se jednotný popis a specifikace.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Obsah práce</a:t>
            </a:r>
            <a:r>
              <a:rPr lang="cs-CZ" sz="2900" dirty="0" smtClean="0">
                <a:solidFill>
                  <a:schemeClr val="bg2"/>
                </a:solidFill>
              </a:rPr>
              <a:t> – stanoven množstvím pracovních úkolů.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Kompetence</a:t>
            </a:r>
            <a:r>
              <a:rPr lang="cs-CZ" sz="2900" dirty="0" smtClean="0">
                <a:solidFill>
                  <a:schemeClr val="bg2"/>
                </a:solidFill>
              </a:rPr>
              <a:t> – schopnost plnit pracovní úkoly.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b="1" dirty="0" smtClean="0">
                <a:solidFill>
                  <a:schemeClr val="bg2"/>
                </a:solidFill>
              </a:rPr>
              <a:t>Proces</a:t>
            </a:r>
            <a:r>
              <a:rPr lang="cs-CZ" sz="2900" dirty="0" smtClean="0">
                <a:solidFill>
                  <a:schemeClr val="bg2"/>
                </a:solidFill>
              </a:rPr>
              <a:t> – tok činností, přičemž každá organizace je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v podstatě organizovaná soustava procesů a činností,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dirty="0" smtClean="0">
                <a:solidFill>
                  <a:schemeClr val="bg2"/>
                </a:solidFill>
              </a:rPr>
              <a:t>které na sebe vzájemně navazují.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900" spc="100" dirty="0" smtClean="0">
                <a:solidFill>
                  <a:schemeClr val="bg2"/>
                </a:solidFill>
              </a:rPr>
              <a:t>Je třeba klást důraz také na </a:t>
            </a:r>
            <a:r>
              <a:rPr lang="cs-CZ" sz="2900" u="sng" spc="100" dirty="0" smtClean="0">
                <a:solidFill>
                  <a:schemeClr val="bg2"/>
                </a:solidFill>
              </a:rPr>
              <a:t>rozsah povinností</a:t>
            </a:r>
            <a:r>
              <a:rPr lang="cs-CZ" sz="2900" spc="100" dirty="0" smtClean="0">
                <a:solidFill>
                  <a:schemeClr val="bg2"/>
                </a:solidFill>
              </a:rPr>
              <a:t> a </a:t>
            </a: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cs-CZ" sz="2900" u="sng" dirty="0" smtClean="0">
                <a:solidFill>
                  <a:schemeClr val="bg2"/>
                </a:solidFill>
              </a:rPr>
              <a:t>odpovědnost pracovníka</a:t>
            </a:r>
            <a:r>
              <a:rPr lang="cs-CZ" sz="2900" dirty="0" smtClean="0">
                <a:solidFill>
                  <a:schemeClr val="bg2"/>
                </a:solidFill>
              </a:rPr>
              <a:t> na daném pracovním místě!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72560" cy="714380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Vybraná terminologie ve vztahu k APM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3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2132856"/>
            <a:ext cx="8715436" cy="451085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Popis pracovních míst</a:t>
            </a:r>
            <a:r>
              <a:rPr lang="cs-CZ" sz="2900" dirty="0" smtClean="0">
                <a:solidFill>
                  <a:schemeClr val="bg2"/>
                </a:solidFill>
              </a:rPr>
              <a:t> patří mezi základní dokumenty definující vztah mezi organizací a zaměstnancem.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Správně koncipovaný popis pracovních míst</a:t>
            </a:r>
            <a:r>
              <a:rPr lang="cs-CZ" sz="2900" dirty="0" smtClean="0">
                <a:solidFill>
                  <a:schemeClr val="bg2"/>
                </a:solidFill>
              </a:rPr>
              <a:t> poskytuje nejen informace o vykonávaných činnostech, odpovědnostech, pravomocech, organizačních vztazích, pracovních podmínkách apod., ale i o požadavcích, které jsou kladeny na danou pozici </a:t>
            </a:r>
            <a:r>
              <a:rPr lang="cs-CZ" sz="2500" dirty="0" smtClean="0">
                <a:solidFill>
                  <a:schemeClr val="bg2"/>
                </a:solidFill>
              </a:rPr>
              <a:t>(vzdělání, zkušenosti, kompetence).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28588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ANALÝZA PRACOVNÍCH MÍST </a:t>
            </a:r>
            <a:r>
              <a:rPr lang="pl-PL" sz="2500" b="1" dirty="0" smtClean="0">
                <a:solidFill>
                  <a:schemeClr val="bg2"/>
                </a:solidFill>
                <a:effectLst/>
                <a:latin typeface="+mn-lt"/>
              </a:rPr>
              <a:t>(APM)</a:t>
            </a: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/>
            </a:r>
            <a:b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Tvorba popisu pracovních míst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928802"/>
            <a:ext cx="8643998" cy="471490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má zájem si vyjasnit</a:t>
            </a:r>
            <a:r>
              <a:rPr lang="cs-CZ" sz="2900" dirty="0" smtClean="0">
                <a:solidFill>
                  <a:schemeClr val="bg2"/>
                </a:solidFill>
              </a:rPr>
              <a:t> odpovědnosti, pravomoci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činnosti svých zaměstnanců.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potřebujete zmapovat</a:t>
            </a:r>
            <a:r>
              <a:rPr lang="cs-CZ" sz="2900" dirty="0" smtClean="0">
                <a:solidFill>
                  <a:schemeClr val="bg2"/>
                </a:solidFill>
              </a:rPr>
              <a:t> pracovní povinnosti svých zaměstnanců v závislosti na příslušném procesu.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má zájem disponovat</a:t>
            </a:r>
            <a:r>
              <a:rPr lang="cs-CZ" sz="2900" dirty="0" smtClean="0">
                <a:solidFill>
                  <a:schemeClr val="bg2"/>
                </a:solidFill>
              </a:rPr>
              <a:t> aktuálními popisy pracovních činností, které by podporovaly další personální práci a navazoval na ni.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má zájem definovat</a:t>
            </a:r>
            <a:r>
              <a:rPr lang="cs-CZ" sz="2900" dirty="0" smtClean="0">
                <a:solidFill>
                  <a:schemeClr val="bg2"/>
                </a:solidFill>
              </a:rPr>
              <a:t> požadavky na vykonávání daného pracovního místa.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86808" cy="107157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Důvody, proč vytvářet popisy </a:t>
            </a:r>
            <a:b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pracovních míst…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2000240"/>
            <a:ext cx="8643998" cy="464347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by rád zavedl</a:t>
            </a:r>
            <a:r>
              <a:rPr lang="cs-CZ" sz="2900" dirty="0" smtClean="0">
                <a:solidFill>
                  <a:schemeClr val="bg2"/>
                </a:solidFill>
              </a:rPr>
              <a:t> spravedlivé a motivující odměňování, příp. má zájem na modifikaci.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by rád uplatňoval</a:t>
            </a:r>
            <a:r>
              <a:rPr lang="cs-CZ" sz="2900" dirty="0" smtClean="0">
                <a:solidFill>
                  <a:schemeClr val="bg2"/>
                </a:solidFill>
              </a:rPr>
              <a:t> smysluplný, akceschopný a pracovníky sdílený systém zaměstnaneckých </a:t>
            </a:r>
            <a:r>
              <a:rPr lang="cs-CZ" sz="2900" dirty="0" err="1" smtClean="0">
                <a:solidFill>
                  <a:schemeClr val="bg2"/>
                </a:solidFill>
              </a:rPr>
              <a:t>benefitů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(výhod).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Podnik </a:t>
            </a:r>
            <a:r>
              <a:rPr lang="cs-CZ" sz="2900" u="sng" dirty="0" smtClean="0">
                <a:solidFill>
                  <a:schemeClr val="bg2"/>
                </a:solidFill>
              </a:rPr>
              <a:t>by rád disponoval</a:t>
            </a:r>
            <a:r>
              <a:rPr lang="cs-CZ" sz="2900" dirty="0" smtClean="0">
                <a:solidFill>
                  <a:schemeClr val="bg2"/>
                </a:solidFill>
              </a:rPr>
              <a:t> účinným nástrojem pro efektivní řízení lidských zdrojů.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86808" cy="121444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Důvody, proč vytvářet popisy </a:t>
            </a:r>
            <a:b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pracovních míst…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 descr="tvorba popisů pracovních míst - schem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076" y="857232"/>
            <a:ext cx="871543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715436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Při definování požadavků na zaměstnance </a:t>
            </a:r>
            <a:r>
              <a:rPr lang="cs-CZ" sz="2900" u="sng" dirty="0" smtClean="0">
                <a:solidFill>
                  <a:schemeClr val="bg2"/>
                </a:solidFill>
              </a:rPr>
              <a:t>je třeba klást důraz na kompetence</a:t>
            </a:r>
            <a:r>
              <a:rPr lang="cs-CZ" sz="2900" dirty="0" smtClean="0">
                <a:solidFill>
                  <a:schemeClr val="bg2"/>
                </a:solidFill>
              </a:rPr>
              <a:t>, představující souhrn vědomostí, dovedností, schopností, postojů a hodnot, jež se pro danou pracovní pozici jeví jako optimální.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Moderní, přesný a spolehlivý systém popisu pracovních míst</a:t>
            </a:r>
            <a:r>
              <a:rPr lang="cs-CZ" sz="2900" dirty="0" smtClean="0">
                <a:solidFill>
                  <a:schemeClr val="bg2"/>
                </a:solidFill>
              </a:rPr>
              <a:t> umožňuje vedoucím pracovníkům a persona-listům lépe pracovat s lidmi, efektivněji je hodnotit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lépe koncipovat jejich kariérové a rozvojové plány.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53338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Tvorba popisu pracovních míst</a:t>
            </a:r>
            <a:endParaRPr lang="pl-PL" sz="31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4921</TotalTime>
  <Words>1262</Words>
  <Application>Microsoft Office PowerPoint</Application>
  <PresentationFormat>Předvádění na obrazovce (4:3)</PresentationFormat>
  <Paragraphs>258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Vybraná terminologie ve vztahu k APM </vt:lpstr>
      <vt:lpstr>Vybraná terminologie ve vztahu k APM </vt:lpstr>
      <vt:lpstr>ANALÝZA PRACOVNÍCH MÍST (APM) Tvorba popisu pracovních míst</vt:lpstr>
      <vt:lpstr>Důvody, proč vytvářet popisy  pracovních míst…</vt:lpstr>
      <vt:lpstr>Důvody, proč vytvářet popisy  pracovních míst…</vt:lpstr>
      <vt:lpstr>Prezentace aplikace PowerPoint</vt:lpstr>
      <vt:lpstr>Tvorba popisu pracovních míst</vt:lpstr>
      <vt:lpstr>Vytváření pracovních míst</vt:lpstr>
      <vt:lpstr>Vytváření a analýza pracovních míst (APM)</vt:lpstr>
      <vt:lpstr>Analýza pracovních míst v organizaci</vt:lpstr>
      <vt:lpstr>Analýza pracovních míst v organizaci</vt:lpstr>
      <vt:lpstr>APM – členění, předpoklad plnohodnotné realizace</vt:lpstr>
      <vt:lpstr>...smysluplnost APM</vt:lpstr>
      <vt:lpstr>Popis racovního místa,  specifikace požadavků PM na pracovníka</vt:lpstr>
      <vt:lpstr>Popis pracovního místa</vt:lpstr>
      <vt:lpstr>Výčet údajů o popisu pracovního místa</vt:lpstr>
      <vt:lpstr>Výčet údajů o popisu pracovního místa</vt:lpstr>
      <vt:lpstr>Výčet údajů o popisu pracovního místa</vt:lpstr>
      <vt:lpstr>SPECIFIKACE požadavků PM na pracovníka</vt:lpstr>
      <vt:lpstr>Specifikace požadavků PM na pracovníka</vt:lpstr>
      <vt:lpstr>ZDROJE informací potřebných pro analýzu PM</vt:lpstr>
      <vt:lpstr>Zjišťování informací potřebných pro analýzu pracovních míst</vt:lpstr>
      <vt:lpstr>Způsoby zjišťování informací o prac. místech</vt:lpstr>
      <vt:lpstr>Způsoby zjišťování informací o prac. místech</vt:lpstr>
      <vt:lpstr>Způsoby zjišťování informací o prac. místech</vt:lpstr>
      <vt:lpstr>Způsoby zjišťování informací o prac. místech</vt:lpstr>
      <vt:lpstr>Způsoby zjišťování informací o prac. místech</vt:lpstr>
      <vt:lpstr>Metody k zjišťování informací o prac. místech</vt:lpstr>
      <vt:lpstr>Metody k zjišťování informací o prac. místech</vt:lpstr>
      <vt:lpstr>Proces analýzy pracovních míst a jeho kroky</vt:lpstr>
      <vt:lpstr>Proces analýzy pracovních míst a jeho kroky</vt:lpstr>
      <vt:lpstr>Souvislosti s APM</vt:lpstr>
      <vt:lpstr>Důležitost realizace APM</vt:lpstr>
      <vt:lpstr>Důležitost realizace APM</vt:lpstr>
      <vt:lpstr>...slovo závěrem...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404</cp:revision>
  <cp:lastPrinted>1601-01-01T00:00:00Z</cp:lastPrinted>
  <dcterms:created xsi:type="dcterms:W3CDTF">2005-09-23T13:42:26Z</dcterms:created>
  <dcterms:modified xsi:type="dcterms:W3CDTF">2017-10-04T10:17:44Z</dcterms:modified>
</cp:coreProperties>
</file>