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22" r:id="rId3"/>
    <p:sldId id="323" r:id="rId4"/>
    <p:sldId id="324" r:id="rId5"/>
    <p:sldId id="325" r:id="rId6"/>
    <p:sldId id="326" r:id="rId7"/>
    <p:sldId id="327" r:id="rId8"/>
    <p:sldId id="328" r:id="rId9"/>
    <p:sldId id="329" r:id="rId10"/>
    <p:sldId id="330" r:id="rId11"/>
    <p:sldId id="331" r:id="rId12"/>
    <p:sldId id="332" r:id="rId13"/>
    <p:sldId id="333" r:id="rId14"/>
    <p:sldId id="347" r:id="rId15"/>
    <p:sldId id="336" r:id="rId16"/>
    <p:sldId id="337" r:id="rId17"/>
    <p:sldId id="338" r:id="rId18"/>
    <p:sldId id="346" r:id="rId19"/>
    <p:sldId id="344" r:id="rId20"/>
    <p:sldId id="339" r:id="rId21"/>
    <p:sldId id="340" r:id="rId22"/>
    <p:sldId id="348" r:id="rId23"/>
    <p:sldId id="341" r:id="rId24"/>
    <p:sldId id="342" r:id="rId25"/>
    <p:sldId id="343" r:id="rId26"/>
    <p:sldId id="345"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45689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Globální podnikatelské prostředí</a:t>
            </a:r>
          </a:p>
        </p:txBody>
      </p:sp>
      <p:sp>
        <p:nvSpPr>
          <p:cNvPr id="3" name="Podnadpis 2"/>
          <p:cNvSpPr>
            <a:spLocks noGrp="1"/>
          </p:cNvSpPr>
          <p:nvPr>
            <p:ph type="subTitle" idx="4294967295"/>
          </p:nvPr>
        </p:nvSpPr>
        <p:spPr>
          <a:xfrm>
            <a:off x="1763688" y="3939902"/>
            <a:ext cx="3888432" cy="64807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6</a:t>
            </a:r>
            <a:r>
              <a:rPr lang="cs-CZ" sz="1400">
                <a:solidFill>
                  <a:schemeClr val="bg1"/>
                </a:solidFill>
                <a:latin typeface="Times New Roman" panose="02020603050405020304" pitchFamily="18" charset="0"/>
                <a:cs typeface="Times New Roman" panose="02020603050405020304" pitchFamily="18" charset="0"/>
              </a:rPr>
              <a:t>.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Globální sociální prostředí</a:t>
            </a:r>
            <a:r>
              <a:rPr lang="cs-CZ" sz="1800" dirty="0"/>
              <a:t> je popsáno řadou sociálních charakteristik, který významným způsobem ovlivňují život v konkrétní zemi, ale i v globálním světovém prostředí. Mezi tyto charakteristiky patří například rozdělení příjmů mezi jednotlivými sociálními skupinami a třídami, životní a pracovní podmínky, systém vzdělávání, míra urbanizace, zdravotní péče a další. Význam těchto sociálních charakteristik spočívá v tom, že mají schopnost ovlivnit úroveň poptávky, kupní sílu obyvatelstva a do jisté míry nákupní chování lidí. </a:t>
            </a:r>
          </a:p>
          <a:p>
            <a:pPr algn="just"/>
            <a:r>
              <a:rPr lang="cs-CZ" sz="1800" b="1" dirty="0"/>
              <a:t>Globální demografické prostředí</a:t>
            </a:r>
            <a:r>
              <a:rPr lang="cs-CZ" sz="1800" dirty="0"/>
              <a:t> představuje celosvětovou populaci lidí. V rámci tohoto prostředí sledujeme velikost světové populace a její růst, složení světové populace z pohledu pohlaví, věku, etnických skupin a rozvrstvení světové populace v jednotlivých geografických regionech. Studium globálního demografického prostředí je významné pro plánování a strategii budoucích obchodních a podnikatelských aktivit podniků.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1215173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Globální kulturní prostředí</a:t>
            </a:r>
            <a:r>
              <a:rPr lang="cs-CZ" sz="1700" dirty="0"/>
              <a:t> zahrnuje širokou škálu aspektů spojených s kulturou jako je náboženství, jazyk, nonverbální komunikace, životní hodnoty, zvyky a další prvky, které jsou předávány z generace na generaci. I když to tak nevypadá, tak globální kulturní prostředí má velký vliv na působení podniků v globálním podnikatelském prostředí. Výrazné odlišnosti jednotlivých národních kultur, které jsou snadno a přehledně identifikovatelné se nazývají kulturní dimenze. </a:t>
            </a:r>
          </a:p>
          <a:p>
            <a:pPr algn="just"/>
            <a:r>
              <a:rPr lang="cs-CZ" sz="1700" dirty="0"/>
              <a:t>Kulturní dimenze, které významně modifikují interpersonální percepci a ovlivňují oboustranné pochopení a porozumění mezi lidmi a spolupracovníky, mohou podstatně ovlivnit pozitivně nebo negativně úspěch podniku na mezinárodních trzích. Studiu kulturních dimenzí a jejich vlivu na podnikání mezinárodních podniků se zabývá celá řada odborníků. Mezi nejvýznamnější osobnosti v oblasti studia kulturních dimenzí můžeme zařadit </a:t>
            </a:r>
            <a:r>
              <a:rPr lang="cs-CZ" sz="1700" dirty="0" err="1"/>
              <a:t>holanďana</a:t>
            </a:r>
            <a:r>
              <a:rPr lang="cs-CZ" sz="1700" dirty="0"/>
              <a:t> </a:t>
            </a:r>
            <a:r>
              <a:rPr lang="cs-CZ" sz="1700" dirty="0" err="1"/>
              <a:t>Geerta</a:t>
            </a:r>
            <a:r>
              <a:rPr lang="cs-CZ" sz="1700" dirty="0"/>
              <a:t> </a:t>
            </a:r>
            <a:r>
              <a:rPr lang="cs-CZ" sz="1700" dirty="0" err="1"/>
              <a:t>Hofsteda</a:t>
            </a:r>
            <a:r>
              <a:rPr lang="cs-CZ" sz="1700" dirty="0"/>
              <a:t>, </a:t>
            </a:r>
            <a:r>
              <a:rPr lang="cs-CZ" sz="1700" dirty="0" err="1"/>
              <a:t>američana</a:t>
            </a:r>
            <a:r>
              <a:rPr lang="cs-CZ" sz="1700" dirty="0"/>
              <a:t> Edwarda T. </a:t>
            </a:r>
            <a:r>
              <a:rPr lang="cs-CZ" sz="1700" dirty="0" err="1"/>
              <a:t>Halla</a:t>
            </a:r>
            <a:r>
              <a:rPr lang="cs-CZ" sz="1700" dirty="0"/>
              <a:t>, </a:t>
            </a:r>
            <a:r>
              <a:rPr lang="cs-CZ" sz="1700" dirty="0" err="1"/>
              <a:t>holanďana</a:t>
            </a:r>
            <a:r>
              <a:rPr lang="cs-CZ" sz="1700" dirty="0"/>
              <a:t> </a:t>
            </a:r>
            <a:r>
              <a:rPr lang="cs-CZ" sz="1700" dirty="0" err="1"/>
              <a:t>Fonse</a:t>
            </a:r>
            <a:r>
              <a:rPr lang="cs-CZ" sz="1700" dirty="0"/>
              <a:t> </a:t>
            </a:r>
            <a:r>
              <a:rPr lang="cs-CZ" sz="1700" dirty="0" err="1"/>
              <a:t>Trompenaarse</a:t>
            </a:r>
            <a:r>
              <a:rPr lang="cs-CZ" sz="1700" dirty="0"/>
              <a:t> a </a:t>
            </a:r>
            <a:r>
              <a:rPr lang="cs-CZ" sz="1700" dirty="0" err="1"/>
              <a:t>francouze</a:t>
            </a:r>
            <a:r>
              <a:rPr lang="cs-CZ" sz="1700" dirty="0"/>
              <a:t> Jacquesa </a:t>
            </a:r>
            <a:r>
              <a:rPr lang="cs-CZ" sz="1700" dirty="0" err="1"/>
              <a:t>Demorgona</a:t>
            </a:r>
            <a:r>
              <a:rPr lang="cs-CZ" sz="17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1525952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přírodní prostředí</a:t>
            </a:r>
            <a:r>
              <a:rPr lang="cs-CZ" sz="2000" dirty="0"/>
              <a:t> sleduje vztah mezi podnikatelskými zájmy podniků a přírodním prostředím. </a:t>
            </a:r>
          </a:p>
          <a:p>
            <a:pPr algn="just"/>
            <a:r>
              <a:rPr lang="cs-CZ" sz="2000" dirty="0"/>
              <a:t>Přírodní prostředí je nezbytné jako zdroj surovin pro činnost podniků. Ale na druhé straně je potřeba dbát na rovnováhu mezi využíváním dostupných přírodních zdrojů a na ochranu životního prostředí. Proto jsou s tímto prostředím spojeny různé režimy ochrany a regulace životního prostředí, ať už přímého nebo nepřímého charakteru. </a:t>
            </a:r>
          </a:p>
          <a:p>
            <a:pPr algn="just"/>
            <a:r>
              <a:rPr lang="cs-CZ" sz="2000" dirty="0"/>
              <a:t>Dochází zde také k prolínání přírodního prostředí s technologickým prostředím. Nové technologie a produkty mohou přispět k větší šetrnosti přírodních zdrojů a ochraně životního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1387338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nejvýznamnější externí faktory působící z úrovně světové ekonomiky a ovlivňující rozvoj globálního podnikatelského prostředí můžeme zařadit proces liberalizace a globalizace světové ekonomiky. Tyto procesy otevírají podnikům nové možnosti podnikání. </a:t>
            </a:r>
          </a:p>
          <a:p>
            <a:pPr algn="just"/>
            <a:r>
              <a:rPr lang="cs-CZ" sz="2000" dirty="0"/>
              <a:t>Odstraňování bariér mezinárodního obchodu (liberalizace obchodu) začalo pomalu a postupně v druhé polovině 19. století především vlivem Velké Británie. Další vlna liberalizace obchodu nastala po druhé světové válce v souvislosti s jednáními GATT. Tento proces byl přerušen ropnými šoky a nástupem </a:t>
            </a:r>
            <a:r>
              <a:rPr lang="cs-CZ" sz="2000" dirty="0" err="1"/>
              <a:t>neoprotekcionismus</a:t>
            </a:r>
            <a:r>
              <a:rPr lang="cs-CZ" sz="2000" dirty="0"/>
              <a:t> v 80. letech. K obnovení a dovršení procesu liberalizace mezinárodního obchodu došlo ke konci dvacátého století ustanovením organizace WTO.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842236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511" y="962024"/>
            <a:ext cx="6007489" cy="3625949"/>
          </a:xfrm>
          <a:prstGeom prst="rect">
            <a:avLst/>
          </a:prstGeom>
        </p:spPr>
      </p:pic>
    </p:spTree>
    <p:extLst>
      <p:ext uri="{BB962C8B-B14F-4D97-AF65-F5344CB8AC3E}">
        <p14:creationId xmlns:p14="http://schemas.microsoft.com/office/powerpoint/2010/main" val="3383146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Mezinárodní měnový fond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 </a:t>
            </a:r>
          </a:p>
          <a:p>
            <a:pPr algn="just"/>
            <a:r>
              <a:rPr lang="cs-CZ" sz="1800" dirty="0"/>
              <a:t>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Globalizace, jako celosvětový proces, je pojímána různými autory a vědci různě. Globalizace je nejčastěji vnímána jako soubor ekonomických procesů vyvolávající celou řadu společenských důsledků, a to nejvíce v oblasti kultury, ekonomiky a životního prostředí země.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3032687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Globalizace znamená, že trhy, investice a mezinárodní vztahy jsou stále méně určovány národními hranicemi. </a:t>
            </a:r>
          </a:p>
          <a:p>
            <a:pPr algn="just"/>
            <a:r>
              <a:rPr lang="cs-CZ" sz="2000" dirty="0"/>
              <a:t>Základními prvky globalizace je volný pohyb zboží, služeb, kapitálu, pracovních sil a transfer technologie. </a:t>
            </a:r>
          </a:p>
          <a:p>
            <a:pPr algn="just"/>
            <a:r>
              <a:rPr lang="cs-CZ" sz="2000" dirty="0"/>
              <a:t>Tempo a kompatibilita jednotlivých oblastí postupuje nejrychleji ve směru globalizace finančních toků (banky a kapitálové trhy), globalizace energetických zdrojů (elektřina, zemní plyn, ropa apod.), globalizace informačních toků (média, telekomunikace), globalizace obchodu (zboží a služby) a globalizace trhu práce (zaměstnanci a dělníci). Tím činí globalizace svět více uniformním, integrovaným a navzájem na sobě závislým.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3596626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Současná globalizace se zpravidla spojuje s celkovou modernizací. Technologie, které vznikly v posledních desetiletích na půdě euroatlantické civilizace, hrají v globálním vývoji významnou, a někdy i vedoucí úlohu. To hovoří ve prospěch akceptování globalizace jako jevu, který pozitivně ovlivňuje do ní vtažené ekonomiky, ať už jako příklad uvedeme globalizaci jako motor technologického inovačního rozvoje, anebo jako katalyzátor příhraniční difúze nových technologií. </a:t>
            </a:r>
          </a:p>
          <a:p>
            <a:pPr algn="just"/>
            <a:r>
              <a:rPr lang="cs-CZ" sz="1800" dirty="0"/>
              <a:t>Proces penetrace globalizace v jejích charakteristických rysech probíhá v jednotlivých zemích rozdílným tempem a to jejich postavení ve světové ekonomice diferencuje. </a:t>
            </a:r>
          </a:p>
          <a:p>
            <a:pPr algn="just"/>
            <a:r>
              <a:rPr lang="cs-CZ" sz="1800" dirty="0"/>
              <a:t>Právě v období dynamického rozvinutí procesu globalizace (od 80. let) došlo k zintenzivnění divergenčních tendencí v ekonomicko-sociální úrovni mezi hospodářsky vyspělými a méně vyspělými (hlavně rozvojovými) zeměmi.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2326328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
        <p:nvSpPr>
          <p:cNvPr id="2" name="AutoShape 2" descr="MORAVSKÁ VYSOKÁ ŠKOLA OLOMOUC BAKALÁŘSKÁ PRÁCE 2018 Aleš Poh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descr="C:\Users\zap0046\AppData\Local\Microsoft\Windows\INetCache\Content.MSO\6D236DD8.tmp"/>
          <p:cNvPicPr/>
          <p:nvPr/>
        </p:nvPicPr>
        <p:blipFill>
          <a:blip r:embed="rId2">
            <a:extLst>
              <a:ext uri="{28A0092B-C50C-407E-A947-70E740481C1C}">
                <a14:useLocalDpi xmlns:a14="http://schemas.microsoft.com/office/drawing/2010/main" val="0"/>
              </a:ext>
            </a:extLst>
          </a:blip>
          <a:srcRect/>
          <a:stretch>
            <a:fillRect/>
          </a:stretch>
        </p:blipFill>
        <p:spPr bwMode="auto">
          <a:xfrm>
            <a:off x="1331640" y="738337"/>
            <a:ext cx="5832648" cy="3705621"/>
          </a:xfrm>
          <a:prstGeom prst="rect">
            <a:avLst/>
          </a:prstGeom>
          <a:noFill/>
          <a:ln>
            <a:noFill/>
          </a:ln>
        </p:spPr>
      </p:pic>
    </p:spTree>
    <p:extLst>
      <p:ext uri="{BB962C8B-B14F-4D97-AF65-F5344CB8AC3E}">
        <p14:creationId xmlns:p14="http://schemas.microsoft.com/office/powerpoint/2010/main" val="7573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Globalizace jako proces, který se v dějinách lidstva začíná zřetelně prosazovat přibližně na přelomu 18. a 19. století, prošel třemi vývojovými fázemi.</a:t>
            </a:r>
          </a:p>
          <a:p>
            <a:pPr algn="just"/>
            <a:r>
              <a:rPr lang="cs-CZ" sz="1800" b="1" dirty="0"/>
              <a:t>První fáze globalizace</a:t>
            </a:r>
            <a:r>
              <a:rPr lang="cs-CZ" sz="1800" dirty="0"/>
              <a:t>, která proběhla v letech 1870 – 1914, přinesla významný růst toku zboží, kapitálu a pracovních sil, který byl umožněn redukcí obchodních bariér a nově získanými výhodami v dopravě.</a:t>
            </a:r>
          </a:p>
          <a:p>
            <a:pPr algn="just"/>
            <a:r>
              <a:rPr lang="cs-CZ" sz="1800" b="1" dirty="0"/>
              <a:t>Druhá fáze globalizace </a:t>
            </a:r>
            <a:r>
              <a:rPr lang="cs-CZ" sz="1800" dirty="0"/>
              <a:t>je datována do let 1950 – 1980, kdy došlo k obnovení obchodních vztahů utlumených světovou hospodářskou krizí a druhou světovou válkou.</a:t>
            </a:r>
          </a:p>
          <a:p>
            <a:pPr algn="just"/>
            <a:r>
              <a:rPr lang="cs-CZ" sz="1800" b="1" dirty="0"/>
              <a:t>Třetí fáze globalizace </a:t>
            </a:r>
            <a:r>
              <a:rPr lang="cs-CZ" sz="1800" dirty="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Globalizace</a:t>
            </a:r>
          </a:p>
        </p:txBody>
      </p:sp>
    </p:spTree>
    <p:extLst>
      <p:ext uri="{BB962C8B-B14F-4D97-AF65-F5344CB8AC3E}">
        <p14:creationId xmlns:p14="http://schemas.microsoft.com/office/powerpoint/2010/main" val="110298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p>
          <a:p>
            <a:pPr algn="just"/>
            <a:r>
              <a:rPr lang="cs-CZ" sz="2000" dirty="0"/>
              <a:t>Proto v této souvislosti hovoříme o globálním podnikatelském prostředí. P</a:t>
            </a:r>
          </a:p>
          <a:p>
            <a:pPr algn="just"/>
            <a:r>
              <a:rPr lang="cs-CZ" sz="2000"/>
              <a:t>Pochopení </a:t>
            </a:r>
            <a:r>
              <a:rPr lang="cs-CZ" sz="2000" dirty="0"/>
              <a:t>vztahů a interakcí mezi podnikem a globálním podnikatelským prostředím je významným faktorem pro úspěch podniku a jeho konkurenceschopnost. </a:t>
            </a:r>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3972040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spTree>
    <p:extLst>
      <p:ext uri="{BB962C8B-B14F-4D97-AF65-F5344CB8AC3E}">
        <p14:creationId xmlns:p14="http://schemas.microsoft.com/office/powerpoint/2010/main" val="927932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spTree>
    <p:extLst>
      <p:ext uri="{BB962C8B-B14F-4D97-AF65-F5344CB8AC3E}">
        <p14:creationId xmlns:p14="http://schemas.microsoft.com/office/powerpoint/2010/main" val="3157171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Přínosy a rizika globalizace</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2464788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skupiny:</a:t>
            </a:r>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problémy</a:t>
            </a:r>
          </a:p>
        </p:txBody>
      </p:sp>
    </p:spTree>
    <p:extLst>
      <p:ext uri="{BB962C8B-B14F-4D97-AF65-F5344CB8AC3E}">
        <p14:creationId xmlns:p14="http://schemas.microsoft.com/office/powerpoint/2010/main" val="3519985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p>
          <a:p>
            <a:pPr algn="just"/>
            <a:endParaRPr lang="cs-CZ" sz="2000" dirty="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problémy</a:t>
            </a:r>
          </a:p>
        </p:txBody>
      </p:sp>
    </p:spTree>
    <p:extLst>
      <p:ext uri="{BB962C8B-B14F-4D97-AF65-F5344CB8AC3E}">
        <p14:creationId xmlns:p14="http://schemas.microsoft.com/office/powerpoint/2010/main" val="4079046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Bariéry globalizace</a:t>
            </a:r>
          </a:p>
        </p:txBody>
      </p:sp>
    </p:spTree>
    <p:extLst>
      <p:ext uri="{BB962C8B-B14F-4D97-AF65-F5344CB8AC3E}">
        <p14:creationId xmlns:p14="http://schemas.microsoft.com/office/powerpoint/2010/main" val="713376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err="1"/>
              <a:t>LoNGPEST</a:t>
            </a:r>
            <a:r>
              <a:rPr lang="cs-CZ" sz="2000" b="1" cap="small" dirty="0"/>
              <a:t> analýza</a:t>
            </a:r>
          </a:p>
          <a:p>
            <a:pPr algn="just"/>
            <a:r>
              <a:rPr lang="cs-CZ" sz="2000" dirty="0"/>
              <a:t>LONGPEST analýza, která je modifikací PEST analýzy, bere v úvahu lokální LO, národní N a globální G úroveň politicko-legislativních, ekonomických, sociálně-demografických a </a:t>
            </a:r>
            <a:r>
              <a:rPr lang="cs-CZ" sz="2000" dirty="0" err="1"/>
              <a:t>technicko-technologických</a:t>
            </a:r>
            <a:r>
              <a:rPr lang="cs-CZ" sz="2000" dirty="0"/>
              <a:t> faktorů. </a:t>
            </a:r>
          </a:p>
          <a:p>
            <a:pPr algn="just"/>
            <a:r>
              <a:rPr lang="cs-CZ" sz="2000" dirty="0"/>
              <a:t>Výsledkem je strategický profil okolí. Postup obsahuje tyto kroky: </a:t>
            </a:r>
          </a:p>
          <a:p>
            <a:pPr lvl="0" algn="just"/>
            <a:r>
              <a:rPr lang="cs-CZ" sz="2000" dirty="0"/>
              <a:t>vytvoření seznamu faktorů, které budou analyzovány;</a:t>
            </a:r>
          </a:p>
          <a:p>
            <a:pPr lvl="0" algn="just"/>
            <a:r>
              <a:rPr lang="cs-CZ" sz="2000" dirty="0"/>
              <a:t>ohodnocení významu faktorů pomocí </a:t>
            </a:r>
            <a:r>
              <a:rPr lang="cs-CZ" sz="2000" dirty="0" err="1"/>
              <a:t>Likertovy</a:t>
            </a:r>
            <a:r>
              <a:rPr lang="cs-CZ" sz="2000" dirty="0"/>
              <a:t> stupnice;</a:t>
            </a:r>
          </a:p>
          <a:p>
            <a:pPr lvl="0" algn="just"/>
            <a:r>
              <a:rPr lang="cs-CZ" sz="2000" dirty="0"/>
              <a:t>vyhodnocení faktorů, které nejvíce působí na podnik (dopady na rentabilitu, likviditu, růst) a možnosti reakce podniku na tyto faktory.</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globálního prostředí</a:t>
            </a:r>
          </a:p>
        </p:txBody>
      </p:sp>
    </p:spTree>
    <p:extLst>
      <p:ext uri="{BB962C8B-B14F-4D97-AF65-F5344CB8AC3E}">
        <p14:creationId xmlns:p14="http://schemas.microsoft.com/office/powerpoint/2010/main" val="49578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případě globálního podnikatelského prostředí můžeme hovořit o </a:t>
            </a:r>
            <a:r>
              <a:rPr lang="cs-CZ" sz="2000" dirty="0" err="1"/>
              <a:t>supranárodním</a:t>
            </a:r>
            <a:r>
              <a:rPr lang="cs-CZ" sz="2000" dirty="0"/>
              <a:t> vlivu na podnikatelské subjekty. </a:t>
            </a:r>
            <a:r>
              <a:rPr lang="cs-CZ" sz="2000" dirty="0" err="1"/>
              <a:t>Supranárodní</a:t>
            </a:r>
            <a:r>
              <a:rPr lang="cs-CZ" sz="2000" dirty="0"/>
              <a:t> vliv je vliv působící od makroekonomických subjektů světové ekonomiky, tj. národních států, mezinárodních integračních seskupení a mezinárodní organizace. </a:t>
            </a:r>
          </a:p>
          <a:p>
            <a:pPr algn="just"/>
            <a:r>
              <a:rPr lang="cs-CZ" sz="2000" b="1" dirty="0"/>
              <a:t>Národní ekonomiky (státy)</a:t>
            </a:r>
            <a:r>
              <a:rPr lang="cs-CZ" sz="2000" dirty="0"/>
              <a:t>, které jsou základním subsystémem světové ekonomiky, se kromě účasti na přímých vývozech a dovozech produktů také podílejí na ovlivňování mezinárodních ekonomických vztahů řadou regulativních opatření v rámci jejich ekonomik i prostřednictvím regulace zahraničního obchodu. Všechna tato opatření zvyšují či snižují propustnost ekonomických toků přes hranice dané země dovnitř i ven.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91131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integrační seskupení </a:t>
            </a:r>
            <a:r>
              <a:rPr lang="cs-CZ" sz="2000" dirty="0"/>
              <a:t>výrazně začínají ovlivňovat globální ekonomiku od roku 1945. </a:t>
            </a:r>
          </a:p>
          <a:p>
            <a:pPr algn="just"/>
            <a:r>
              <a:rPr lang="cs-CZ" sz="2000" dirty="0"/>
              <a:t>Pro ekonomické integrace hovoří jak ekonomické tak politické důvody. </a:t>
            </a:r>
          </a:p>
          <a:p>
            <a:pPr algn="just"/>
            <a:r>
              <a:rPr lang="cs-CZ" sz="2000" dirty="0"/>
              <a:t>Jedním z hlavních ekonomických důvodů je efektivnější výroba produktů a zajištění ekonomického růstu země. </a:t>
            </a:r>
          </a:p>
          <a:p>
            <a:pPr algn="just"/>
            <a:r>
              <a:rPr lang="cs-CZ" sz="2000" dirty="0"/>
              <a:t>Významným politickým důvodem je rozšíření vzájemné spolupráce zemí a redukce potenciálních násilných konfliktů.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534109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Mezi nejvlivnější mezinárodní integrační seskupení patří Evropská unie, Britské společenství národů (</a:t>
            </a:r>
            <a:r>
              <a:rPr lang="cs-CZ" sz="1800" dirty="0" err="1"/>
              <a:t>The</a:t>
            </a:r>
            <a:r>
              <a:rPr lang="cs-CZ" sz="1800" dirty="0"/>
              <a:t> </a:t>
            </a:r>
            <a:r>
              <a:rPr lang="cs-CZ" sz="1800" dirty="0" err="1"/>
              <a:t>British</a:t>
            </a:r>
            <a:r>
              <a:rPr lang="cs-CZ" sz="1800" dirty="0"/>
              <a:t> </a:t>
            </a:r>
            <a:r>
              <a:rPr lang="cs-CZ" sz="1800" dirty="0" err="1"/>
              <a:t>Commonwealth</a:t>
            </a:r>
            <a:r>
              <a:rPr lang="cs-CZ" sz="1800" dirty="0"/>
              <a:t> </a:t>
            </a:r>
            <a:r>
              <a:rPr lang="cs-CZ" sz="1800" dirty="0" err="1"/>
              <a:t>of</a:t>
            </a:r>
            <a:r>
              <a:rPr lang="cs-CZ" sz="1800" dirty="0"/>
              <a:t> </a:t>
            </a:r>
            <a:r>
              <a:rPr lang="cs-CZ" sz="1800" dirty="0" err="1"/>
              <a:t>Nations</a:t>
            </a:r>
            <a:r>
              <a:rPr lang="cs-CZ" sz="1800" dirty="0"/>
              <a:t>), Mezinárodní organizace francouzsky mluvících států (</a:t>
            </a:r>
            <a:r>
              <a:rPr lang="cs-CZ" sz="1800" dirty="0" err="1"/>
              <a:t>Organisation</a:t>
            </a:r>
            <a:r>
              <a:rPr lang="cs-CZ" sz="1800" dirty="0"/>
              <a:t> </a:t>
            </a:r>
            <a:r>
              <a:rPr lang="cs-CZ" sz="1800" dirty="0" err="1"/>
              <a:t>internationale</a:t>
            </a:r>
            <a:r>
              <a:rPr lang="cs-CZ" sz="1800" dirty="0"/>
              <a:t> de la </a:t>
            </a:r>
            <a:r>
              <a:rPr lang="cs-CZ" sz="1800" dirty="0" err="1"/>
              <a:t>Francophonie</a:t>
            </a:r>
            <a:r>
              <a:rPr lang="cs-CZ" sz="1800" dirty="0"/>
              <a:t> — OIF), Africká unie (</a:t>
            </a:r>
            <a:r>
              <a:rPr lang="cs-CZ" sz="1800" dirty="0" err="1"/>
              <a:t>African</a:t>
            </a:r>
            <a:r>
              <a:rPr lang="cs-CZ" sz="1800" dirty="0"/>
              <a:t> Union — AU), Nové partnerství pro africký rozvoj (New </a:t>
            </a:r>
            <a:r>
              <a:rPr lang="cs-CZ" sz="1800" dirty="0" err="1"/>
              <a:t>Partnership</a:t>
            </a:r>
            <a:r>
              <a:rPr lang="cs-CZ" sz="1800" dirty="0"/>
              <a:t> </a:t>
            </a:r>
            <a:r>
              <a:rPr lang="cs-CZ" sz="1800" dirty="0" err="1"/>
              <a:t>for</a:t>
            </a:r>
            <a:r>
              <a:rPr lang="cs-CZ" sz="1800" dirty="0"/>
              <a:t> </a:t>
            </a:r>
            <a:r>
              <a:rPr lang="cs-CZ" sz="1800" dirty="0" err="1"/>
              <a:t>African</a:t>
            </a:r>
            <a:r>
              <a:rPr lang="cs-CZ" sz="1800" dirty="0"/>
              <a:t> </a:t>
            </a:r>
            <a:r>
              <a:rPr lang="cs-CZ" sz="1800" dirty="0" err="1"/>
              <a:t>Development</a:t>
            </a:r>
            <a:r>
              <a:rPr lang="cs-CZ" sz="1800" dirty="0"/>
              <a:t> — NEPAD), Severoamerická dohoda o volném obchodu (</a:t>
            </a:r>
            <a:r>
              <a:rPr lang="cs-CZ" sz="1800" dirty="0" err="1"/>
              <a:t>North</a:t>
            </a:r>
            <a:r>
              <a:rPr lang="cs-CZ" sz="1800" dirty="0"/>
              <a:t> </a:t>
            </a:r>
            <a:r>
              <a:rPr lang="cs-CZ" sz="1800" dirty="0" err="1"/>
              <a:t>American</a:t>
            </a:r>
            <a:r>
              <a:rPr lang="cs-CZ" sz="1800" dirty="0"/>
              <a:t> Free </a:t>
            </a:r>
            <a:r>
              <a:rPr lang="cs-CZ" sz="1800" dirty="0" err="1"/>
              <a:t>Trade</a:t>
            </a:r>
            <a:r>
              <a:rPr lang="cs-CZ" sz="1800" dirty="0"/>
              <a:t> </a:t>
            </a:r>
            <a:r>
              <a:rPr lang="cs-CZ" sz="1800" dirty="0" err="1"/>
              <a:t>Agreement</a:t>
            </a:r>
            <a:r>
              <a:rPr lang="cs-CZ" sz="1800" dirty="0"/>
              <a:t> — NAFTA), Společný jihoamerický trh (</a:t>
            </a:r>
            <a:r>
              <a:rPr lang="cs-CZ" sz="1800" dirty="0" err="1"/>
              <a:t>Mercado</a:t>
            </a:r>
            <a:r>
              <a:rPr lang="cs-CZ" sz="1800" dirty="0"/>
              <a:t> </a:t>
            </a:r>
            <a:r>
              <a:rPr lang="cs-CZ" sz="1800" dirty="0" err="1"/>
              <a:t>Común</a:t>
            </a:r>
            <a:r>
              <a:rPr lang="cs-CZ" sz="1800" dirty="0"/>
              <a:t> </a:t>
            </a:r>
            <a:r>
              <a:rPr lang="cs-CZ" sz="1800" dirty="0" err="1"/>
              <a:t>del</a:t>
            </a:r>
            <a:r>
              <a:rPr lang="cs-CZ" sz="1800" dirty="0"/>
              <a:t> </a:t>
            </a:r>
            <a:r>
              <a:rPr lang="cs-CZ" sz="1800" dirty="0" err="1"/>
              <a:t>Sur</a:t>
            </a:r>
            <a:r>
              <a:rPr lang="cs-CZ" sz="1800" dirty="0"/>
              <a:t> — MERCOSUR), Jihoamerického společenství národů (CSN), Sdružení zemí Jihovýchodní Asie (</a:t>
            </a:r>
            <a:r>
              <a:rPr lang="cs-CZ" sz="1800" dirty="0" err="1"/>
              <a:t>Association</a:t>
            </a:r>
            <a:r>
              <a:rPr lang="cs-CZ" sz="1800" dirty="0"/>
              <a:t> </a:t>
            </a:r>
            <a:r>
              <a:rPr lang="cs-CZ" sz="1800" dirty="0" err="1"/>
              <a:t>of</a:t>
            </a:r>
            <a:r>
              <a:rPr lang="cs-CZ" sz="1800" dirty="0"/>
              <a:t> </a:t>
            </a:r>
            <a:r>
              <a:rPr lang="cs-CZ" sz="1800" dirty="0" err="1"/>
              <a:t>South</a:t>
            </a:r>
            <a:r>
              <a:rPr lang="cs-CZ" sz="1800" dirty="0"/>
              <a:t>-East </a:t>
            </a:r>
            <a:r>
              <a:rPr lang="cs-CZ" sz="1800" dirty="0" err="1"/>
              <a:t>Asian</a:t>
            </a:r>
            <a:r>
              <a:rPr lang="cs-CZ" sz="1800" dirty="0"/>
              <a:t> </a:t>
            </a:r>
            <a:r>
              <a:rPr lang="cs-CZ" sz="1800" dirty="0" err="1"/>
              <a:t>Nations</a:t>
            </a:r>
            <a:r>
              <a:rPr lang="cs-CZ" sz="1800" dirty="0"/>
              <a:t> — ASEAN) a Rada pro hospodářskou spolupráci Asie a Tichomoří (</a:t>
            </a:r>
            <a:r>
              <a:rPr lang="cs-CZ" sz="1800" dirty="0" err="1"/>
              <a:t>Asia-Pacific</a:t>
            </a:r>
            <a:r>
              <a:rPr lang="cs-CZ" sz="1800" dirty="0"/>
              <a:t> </a:t>
            </a:r>
            <a:r>
              <a:rPr lang="cs-CZ" sz="1800" dirty="0" err="1"/>
              <a:t>Economic</a:t>
            </a:r>
            <a:r>
              <a:rPr lang="cs-CZ" sz="1800" dirty="0"/>
              <a:t> Co-</a:t>
            </a:r>
            <a:r>
              <a:rPr lang="cs-CZ" sz="1800" dirty="0" err="1"/>
              <a:t>operation</a:t>
            </a:r>
            <a:r>
              <a:rPr lang="cs-CZ" sz="1800" dirty="0"/>
              <a:t> — APEC).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4111751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Na globální úrovni jsou hlavními aktéry v oblasti mezinárodních ekonomických vztahů tyto </a:t>
            </a:r>
            <a:r>
              <a:rPr lang="cs-CZ" sz="1700" b="1" dirty="0"/>
              <a:t>mezinárodní organizace</a:t>
            </a:r>
            <a:r>
              <a:rPr lang="cs-CZ" sz="1700" dirty="0"/>
              <a:t>: Mezinárodní měnový fond, Skupina Světové banky a Světová obchodní organizace. Kořeny vzniku těchto institucí sahají až do třicátých let 20. století. Podle vzoru Světové banky, která má globální dosah a působnost, vzniklo od šedesátých let ve světě několik bank, které se orientují na rozvojovou problematiku. Tyto banky při tom mnohdy patří v regionálním měřítku ke klíčovým hráčům, a podílejí se na projektech, které jsou přínosné a pomáhají místnímu rozvoji. Mezi tyto významné organizace patří Evropská investiční banka (</a:t>
            </a:r>
            <a:r>
              <a:rPr lang="cs-CZ" sz="1700" dirty="0" err="1"/>
              <a:t>European</a:t>
            </a:r>
            <a:r>
              <a:rPr lang="cs-CZ" sz="1700" dirty="0"/>
              <a:t> </a:t>
            </a:r>
            <a:r>
              <a:rPr lang="cs-CZ" sz="1700" dirty="0" err="1"/>
              <a:t>Investment</a:t>
            </a:r>
            <a:r>
              <a:rPr lang="cs-CZ" sz="1700" dirty="0"/>
              <a:t> Bank — EIB), Evropská banka pro obnovu a rozvoj (</a:t>
            </a:r>
            <a:r>
              <a:rPr lang="cs-CZ" sz="1700" dirty="0" err="1"/>
              <a:t>European</a:t>
            </a:r>
            <a:r>
              <a:rPr lang="cs-CZ" sz="1700" dirty="0"/>
              <a:t> Bank </a:t>
            </a:r>
            <a:r>
              <a:rPr lang="cs-CZ" sz="1700" dirty="0" err="1"/>
              <a:t>for</a:t>
            </a:r>
            <a:r>
              <a:rPr lang="cs-CZ" sz="1700" dirty="0"/>
              <a:t> </a:t>
            </a:r>
            <a:r>
              <a:rPr lang="cs-CZ" sz="1700" dirty="0" err="1"/>
              <a:t>Reconstruction</a:t>
            </a:r>
            <a:r>
              <a:rPr lang="cs-CZ" sz="1700" dirty="0"/>
              <a:t> and </a:t>
            </a:r>
            <a:r>
              <a:rPr lang="cs-CZ" sz="1700" dirty="0" err="1"/>
              <a:t>Development</a:t>
            </a:r>
            <a:r>
              <a:rPr lang="cs-CZ" sz="1700" dirty="0"/>
              <a:t> — EBRD), Asijská rozvojová banka (</a:t>
            </a:r>
            <a:r>
              <a:rPr lang="cs-CZ" sz="1700" dirty="0" err="1"/>
              <a:t>Asian</a:t>
            </a:r>
            <a:r>
              <a:rPr lang="cs-CZ" sz="1700" dirty="0"/>
              <a:t> </a:t>
            </a:r>
            <a:r>
              <a:rPr lang="cs-CZ" sz="1700" dirty="0" err="1"/>
              <a:t>Development</a:t>
            </a:r>
            <a:r>
              <a:rPr lang="cs-CZ" sz="1700" dirty="0"/>
              <a:t> Bank — ADB), Islámská rozvojová banka (</a:t>
            </a:r>
            <a:r>
              <a:rPr lang="cs-CZ" sz="1700" dirty="0" err="1"/>
              <a:t>Islamic</a:t>
            </a:r>
            <a:r>
              <a:rPr lang="cs-CZ" sz="1700" dirty="0"/>
              <a:t> </a:t>
            </a:r>
            <a:r>
              <a:rPr lang="cs-CZ" sz="1700" dirty="0" err="1"/>
              <a:t>Development</a:t>
            </a:r>
            <a:r>
              <a:rPr lang="cs-CZ" sz="1700" dirty="0"/>
              <a:t> Bank — IDB), Africká rozvojová banka (</a:t>
            </a:r>
            <a:r>
              <a:rPr lang="cs-CZ" sz="1700" dirty="0" err="1"/>
              <a:t>African</a:t>
            </a:r>
            <a:r>
              <a:rPr lang="cs-CZ" sz="1700" dirty="0"/>
              <a:t> </a:t>
            </a:r>
            <a:r>
              <a:rPr lang="cs-CZ" sz="1700" dirty="0" err="1"/>
              <a:t>Development</a:t>
            </a:r>
            <a:r>
              <a:rPr lang="cs-CZ" sz="1700" dirty="0"/>
              <a:t> Bank — AFDB) a Meziamerická rozvojová banka (Inter-</a:t>
            </a:r>
            <a:r>
              <a:rPr lang="cs-CZ" sz="1700" dirty="0" err="1"/>
              <a:t>American</a:t>
            </a:r>
            <a:r>
              <a:rPr lang="cs-CZ" sz="1700" dirty="0"/>
              <a:t> </a:t>
            </a:r>
            <a:r>
              <a:rPr lang="cs-CZ" sz="1700" dirty="0" err="1"/>
              <a:t>Development</a:t>
            </a:r>
            <a:r>
              <a:rPr lang="cs-CZ" sz="1700" dirty="0"/>
              <a:t> Bank — IADB).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116942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politické, ekonomické, legislativní, technologické, sociální, kulturní, přírodní a demografické. </a:t>
            </a:r>
          </a:p>
          <a:p>
            <a:pPr algn="just"/>
            <a:r>
              <a:rPr lang="cs-CZ" sz="2000" b="1" dirty="0"/>
              <a:t>Globální politické prostředí</a:t>
            </a:r>
            <a:r>
              <a:rPr lang="cs-CZ" sz="2000" dirty="0"/>
              <a:t> je tvořeno, pokud to takto můžeme říci, institucemi, které provádějí a realizují zásadní politická rozhodnutí ovlivňující podnikatelské aktivity. </a:t>
            </a:r>
          </a:p>
          <a:p>
            <a:pPr algn="just"/>
            <a:r>
              <a:rPr lang="cs-CZ" sz="2000" dirty="0"/>
              <a:t>Instituce, které formují svými aktivitami globální politické prostředí, působí jak na národní úrovni (v jednotlivých státech), tak na globální (</a:t>
            </a:r>
            <a:r>
              <a:rPr lang="cs-CZ" sz="2000" dirty="0" err="1"/>
              <a:t>supranárodní</a:t>
            </a:r>
            <a:r>
              <a:rPr lang="cs-CZ" sz="2000" dirty="0"/>
              <a:t>) úrovni.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3395645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legislativní prostředí</a:t>
            </a:r>
            <a:r>
              <a:rPr lang="cs-CZ" sz="2000" dirty="0"/>
              <a:t> představuje pravidla a nařízení, která se vztahují k podnikatelským aktivitám podniků v tuzemských i hostitelských zemích. Nastavení těchto pravidel na globální úrovni přináší určité příležitosti pro podnikatelské subjekty, ale zároveň mohou být hrozbami a brzdou pro rozvoj podnikatelských aktivit. </a:t>
            </a:r>
          </a:p>
          <a:p>
            <a:pPr algn="just"/>
            <a:r>
              <a:rPr lang="cs-CZ" sz="2000" dirty="0"/>
              <a:t>Jedná se především o pravidla v oblasti produkce a prodeje zboží a služeb, realizaci přímých zahraničních investic nebo ochranu jednotlivých zemí před vnější konkurencí. </a:t>
            </a:r>
          </a:p>
          <a:p>
            <a:pPr algn="just"/>
            <a:r>
              <a:rPr lang="cs-CZ" sz="2000" dirty="0"/>
              <a:t>Globální legislativní prostředí, s ohledem na mezinárodní podnikatelské aktivity, se zaměřuje především na oblast smluvního práva, trestní právo a mezinárodní právo.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2104187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ekonomické prostředí</a:t>
            </a:r>
            <a:r>
              <a:rPr lang="cs-CZ" sz="2000" dirty="0"/>
              <a:t> a jeho fungování je ovlivněno efektivním fungováním finančních institucí, a to ať na úrovni národní nebo globální. Role těchto institucí spočívá ve finanční regulaci na tuzemské i mezinárodní úrovni. Charakteristika nejvýznamnějších mezinárodních finančních institucí je uvedena výše. </a:t>
            </a:r>
          </a:p>
          <a:p>
            <a:pPr algn="just"/>
            <a:r>
              <a:rPr lang="cs-CZ" sz="2000" b="1" dirty="0"/>
              <a:t>Globální technologické prostředí</a:t>
            </a:r>
            <a:r>
              <a:rPr lang="cs-CZ" sz="2000" dirty="0"/>
              <a:t> je spojeno s rozvojem a využíváním nových technologií a produktů pro vytváření nových podnikatelských příležitostí, a tím posilování pozice konkrétního podnikatelského subjektu na trhu. Právě difúze nových technologií a inovací do podnikání se stala hnacím motorem procesu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globálního podnikatelského prostředí</a:t>
            </a:r>
          </a:p>
        </p:txBody>
      </p:sp>
    </p:spTree>
    <p:extLst>
      <p:ext uri="{BB962C8B-B14F-4D97-AF65-F5344CB8AC3E}">
        <p14:creationId xmlns:p14="http://schemas.microsoft.com/office/powerpoint/2010/main" val="219766382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2793</TotalTime>
  <Words>2673</Words>
  <Application>Microsoft Office PowerPoint</Application>
  <PresentationFormat>Předvádění na obrazovce (16:9)</PresentationFormat>
  <Paragraphs>125</Paragraphs>
  <Slides>26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Globální podnikatelské prostředí</vt:lpstr>
      <vt:lpstr>Globální podnikatelské prostředí</vt:lpstr>
      <vt:lpstr>Globální podnikatelské prostředí</vt:lpstr>
      <vt:lpstr>Globální podnikatelské prostředí</vt:lpstr>
      <vt:lpstr>Globální podnikatelské prostředí</vt:lpstr>
      <vt:lpstr>Globální podnikatelské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Globalizace</vt:lpstr>
      <vt:lpstr>Globalizace</vt:lpstr>
      <vt:lpstr>Globalizace</vt:lpstr>
      <vt:lpstr>Globalizace</vt:lpstr>
      <vt:lpstr>Globalizace</vt:lpstr>
      <vt:lpstr>Globalizace</vt:lpstr>
      <vt:lpstr>Globalizace</vt:lpstr>
      <vt:lpstr>Přínosy a rizika globalizace</vt:lpstr>
      <vt:lpstr>Přínosy a rizika globalizace</vt:lpstr>
      <vt:lpstr>Přínosy a rizika globalizace</vt:lpstr>
      <vt:lpstr>Globální problémy</vt:lpstr>
      <vt:lpstr>Globální problémy</vt:lpstr>
      <vt:lpstr>Bariéry globalizace</vt:lpstr>
      <vt:lpstr>Metody analýzy globálního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190</cp:revision>
  <dcterms:created xsi:type="dcterms:W3CDTF">2016-07-06T15:42:34Z</dcterms:created>
  <dcterms:modified xsi:type="dcterms:W3CDTF">2025-02-27T18:39:36Z</dcterms:modified>
</cp:coreProperties>
</file>