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386" r:id="rId3"/>
    <p:sldId id="387" r:id="rId4"/>
    <p:sldId id="388" r:id="rId5"/>
    <p:sldId id="389" r:id="rId6"/>
    <p:sldId id="390" r:id="rId7"/>
    <p:sldId id="391" r:id="rId8"/>
    <p:sldId id="392" r:id="rId9"/>
    <p:sldId id="393" r:id="rId10"/>
    <p:sldId id="394" r:id="rId11"/>
    <p:sldId id="395" r:id="rId12"/>
    <p:sldId id="396" r:id="rId13"/>
    <p:sldId id="397" r:id="rId14"/>
    <p:sldId id="398" r:id="rId15"/>
    <p:sldId id="399" r:id="rId16"/>
    <p:sldId id="400" r:id="rId17"/>
    <p:sldId id="401" r:id="rId18"/>
    <p:sldId id="402" r:id="rId19"/>
    <p:sldId id="351" r:id="rId20"/>
    <p:sldId id="352" r:id="rId21"/>
    <p:sldId id="353" r:id="rId22"/>
    <p:sldId id="354" r:id="rId23"/>
    <p:sldId id="355" r:id="rId24"/>
    <p:sldId id="339" r:id="rId25"/>
    <p:sldId id="356" r:id="rId26"/>
    <p:sldId id="357" r:id="rId27"/>
    <p:sldId id="342" r:id="rId28"/>
    <p:sldId id="358" r:id="rId29"/>
    <p:sldId id="359" r:id="rId30"/>
    <p:sldId id="345" r:id="rId31"/>
    <p:sldId id="360" r:id="rId32"/>
    <p:sldId id="361" r:id="rId33"/>
    <p:sldId id="362" r:id="rId34"/>
    <p:sldId id="363" r:id="rId35"/>
    <p:sldId id="364" r:id="rId36"/>
    <p:sldId id="365" r:id="rId37"/>
    <p:sldId id="366" r:id="rId38"/>
    <p:sldId id="367" r:id="rId39"/>
    <p:sldId id="368" r:id="rId40"/>
    <p:sldId id="369" r:id="rId41"/>
    <p:sldId id="370" r:id="rId42"/>
    <p:sldId id="371" r:id="rId43"/>
    <p:sldId id="372" r:id="rId44"/>
    <p:sldId id="373" r:id="rId45"/>
    <p:sldId id="374" r:id="rId46"/>
    <p:sldId id="375" r:id="rId47"/>
    <p:sldId id="376" r:id="rId4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24.02.2025</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400600"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Makroprostředí</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Tržní prostředí</a:t>
            </a:r>
          </a:p>
        </p:txBody>
      </p:sp>
      <p:sp>
        <p:nvSpPr>
          <p:cNvPr id="3" name="Podnadpis 2"/>
          <p:cNvSpPr>
            <a:spLocks noGrp="1"/>
          </p:cNvSpPr>
          <p:nvPr>
            <p:ph type="subTitle" idx="4294967295"/>
          </p:nvPr>
        </p:nvSpPr>
        <p:spPr>
          <a:xfrm>
            <a:off x="1763688" y="4083918"/>
            <a:ext cx="3888432" cy="504056"/>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2. 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Prognostické metody</a:t>
            </a:r>
            <a:r>
              <a:rPr lang="cs-CZ" sz="2000" b="1" dirty="0"/>
              <a:t> </a:t>
            </a:r>
            <a:r>
              <a:rPr lang="cs-CZ" sz="2000" dirty="0"/>
              <a:t>jsou soustavy teoretických a praktických pravidel převzatých z různých vědních oborů, které vedou k sestavení prognózy s určitou vypovídací schopností. </a:t>
            </a:r>
          </a:p>
          <a:p>
            <a:pPr algn="just"/>
            <a:r>
              <a:rPr lang="cs-CZ" sz="2000" dirty="0"/>
              <a:t>Úspěch prognostických metod závisí na správném ocenění jejich použitelnosti pro daný účel. </a:t>
            </a:r>
          </a:p>
          <a:p>
            <a:pPr algn="just"/>
            <a:r>
              <a:rPr lang="cs-CZ" sz="2000" dirty="0"/>
              <a:t>Je vhodné využívat několik, principálně odlišných metod. </a:t>
            </a:r>
          </a:p>
          <a:p>
            <a:pPr algn="just"/>
            <a:r>
              <a:rPr lang="cs-CZ" sz="2000" dirty="0"/>
              <a:t>Volba konkrétní prognostické metody závisí především na předmětu prognózy, věcné náplni daného jevu, časovém horizontu, čase a nákladech nutných pro zpracování prognózy, požadavku přesnosti a spolehlivosti předpovědi.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98950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marL="0" indent="0" algn="just">
              <a:buNone/>
            </a:pPr>
            <a:r>
              <a:rPr lang="cs-CZ" sz="2000" dirty="0"/>
              <a:t>Prognostické metody můžeme klasifikovat z několika hledisek:</a:t>
            </a:r>
          </a:p>
          <a:p>
            <a:pPr marL="0" lvl="0" indent="0" algn="just">
              <a:buNone/>
            </a:pPr>
            <a:r>
              <a:rPr lang="cs-CZ" sz="2000" i="1" dirty="0"/>
              <a:t>z hlediska přístupu k prognózování</a:t>
            </a:r>
            <a:endParaRPr lang="cs-CZ" sz="2000" dirty="0"/>
          </a:p>
          <a:p>
            <a:pPr algn="just"/>
            <a:r>
              <a:rPr lang="cs-CZ" sz="2000" b="1" dirty="0"/>
              <a:t>Kvantitativní metody </a:t>
            </a:r>
            <a:r>
              <a:rPr lang="cs-CZ" sz="2000" dirty="0"/>
              <a:t>– jsou založeny na předpokladu, že budoucí vývoj je předvídatelným a přímým pokračováním (extrapolací) existujících trendů. Aplikuje se v tomto případě statistická analýza dat z minulosti v různých časových pohledech. </a:t>
            </a:r>
          </a:p>
          <a:p>
            <a:pPr algn="just"/>
            <a:r>
              <a:rPr lang="cs-CZ" sz="2000" dirty="0"/>
              <a:t>Prognostik s využitím historických dat identifikuje cestu předpovědi, k ní přidá vhodný matematický model a pomocí rovnic modelu předpovídá body v budoucnosti. </a:t>
            </a:r>
          </a:p>
          <a:p>
            <a:pPr algn="just"/>
            <a:r>
              <a:rPr lang="cs-CZ" sz="2000" dirty="0"/>
              <a:t>Takový přístup předpokládá, že identifikovaná cesta pro předpověď pokračuje i do budoucnosti.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085465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Kvantitativní metody členíme do tří základních skupin, a to </a:t>
            </a:r>
            <a:r>
              <a:rPr lang="cs-CZ" sz="2000" i="1" dirty="0"/>
              <a:t>statistické metody </a:t>
            </a:r>
            <a:r>
              <a:rPr lang="cs-CZ" sz="2000" dirty="0"/>
              <a:t>(metoda extrapolace trendu a časové řady, metoda regresní a korelační analýzy, metody založené na Box-</a:t>
            </a:r>
            <a:r>
              <a:rPr lang="cs-CZ" sz="2000" dirty="0" err="1"/>
              <a:t>Jenkinsově</a:t>
            </a:r>
            <a:r>
              <a:rPr lang="cs-CZ" sz="2000" dirty="0"/>
              <a:t> metodologii, klasifikační a regresní stromy, metody shlukové analýzy, metody spektrální analýzy časových řad, metody faktorové analýzy, adaptivní metody), </a:t>
            </a:r>
            <a:r>
              <a:rPr lang="cs-CZ" sz="2000" i="1" dirty="0"/>
              <a:t>metody operačního výzkumu </a:t>
            </a:r>
            <a:r>
              <a:rPr lang="cs-CZ" sz="2000" dirty="0"/>
              <a:t>(metody matematického programování, simulační metody a hry, metody teorie rozhodování, modifikované síťové grafy) a </a:t>
            </a:r>
            <a:r>
              <a:rPr lang="cs-CZ" sz="2000" i="1" dirty="0"/>
              <a:t>metody modelových experimentů</a:t>
            </a:r>
            <a:r>
              <a:rPr lang="cs-CZ" sz="2000" dirty="0"/>
              <a:t> (modely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3226626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Prognostické metody</a:t>
            </a:r>
          </a:p>
          <a:p>
            <a:pPr algn="just"/>
            <a:r>
              <a:rPr lang="cs-CZ" sz="1800" b="1" dirty="0"/>
              <a:t>Kvalitativní metody </a:t>
            </a:r>
            <a:r>
              <a:rPr lang="cs-CZ" sz="18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 Ke kvalitativní (heuristickým) metodám se zařazuje metoda delfská, brainstorming, </a:t>
            </a:r>
            <a:r>
              <a:rPr lang="cs-CZ" sz="1800" dirty="0" err="1"/>
              <a:t>brainwriting</a:t>
            </a:r>
            <a:r>
              <a:rPr lang="cs-CZ" sz="1800" dirty="0"/>
              <a:t>, panelová metoda, osobní hodnocení, výzkum trhu a scénáře budoucnosti.</a:t>
            </a:r>
          </a:p>
          <a:p>
            <a:pPr marL="0" lvl="0" indent="0" algn="just">
              <a:buNone/>
            </a:pPr>
            <a:r>
              <a:rPr lang="cs-CZ" sz="1800" i="1" dirty="0"/>
              <a:t>z hlediska míry subjektivity</a:t>
            </a:r>
            <a:r>
              <a:rPr lang="cs-CZ" sz="1800" dirty="0"/>
              <a:t> - subjektivní metody, objektivní metody, systémové metody;</a:t>
            </a:r>
          </a:p>
          <a:p>
            <a:pPr marL="0" lvl="0" indent="0" algn="just">
              <a:buNone/>
            </a:pPr>
            <a:r>
              <a:rPr lang="cs-CZ" sz="1800" i="1" dirty="0"/>
              <a:t>další členění metod</a:t>
            </a:r>
            <a:r>
              <a:rPr lang="cs-CZ" sz="1800" dirty="0"/>
              <a:t> - metoda explorativní (průzkumná), metoda normativní (cílová), metoda integrálního prognózování.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850911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účastníků</a:t>
            </a:r>
          </a:p>
          <a:p>
            <a:pPr algn="just"/>
            <a:r>
              <a:rPr lang="cs-CZ" sz="1600" dirty="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Brainstorming</a:t>
            </a:r>
          </a:p>
        </p:txBody>
      </p:sp>
    </p:spTree>
    <p:extLst>
      <p:ext uri="{BB962C8B-B14F-4D97-AF65-F5344CB8AC3E}">
        <p14:creationId xmlns:p14="http://schemas.microsoft.com/office/powerpoint/2010/main" val="4025354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Účelem je získání 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DELPHI</a:t>
            </a:r>
          </a:p>
        </p:txBody>
      </p:sp>
    </p:spTree>
    <p:extLst>
      <p:ext uri="{BB962C8B-B14F-4D97-AF65-F5344CB8AC3E}">
        <p14:creationId xmlns:p14="http://schemas.microsoft.com/office/powerpoint/2010/main" val="921107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p>
          <a:p>
            <a:pPr algn="just"/>
            <a:r>
              <a:rPr lang="cs-CZ" sz="1600" b="1" dirty="0"/>
              <a:t>Scénář</a:t>
            </a:r>
            <a:r>
              <a:rPr lang="cs-CZ" sz="1600" dirty="0"/>
              <a:t> je obraz uspořádaný ze všech dosažitelných a významných prognóz a informací. orientační, kontextově závislý popis možné budoucí situace, která vede z výchozího (současného) stavu skrze logické souvislosti řetězce událostí k předpokládanému stavu konečné situace </a:t>
            </a:r>
          </a:p>
          <a:p>
            <a:pPr algn="just"/>
            <a:r>
              <a:rPr lang="cs-CZ" sz="1600" dirty="0"/>
              <a:t>Cílem scénářů je určit kritické okamžiky vývoje, u který je třeba uskutečnit zásadní rozhodnutí.</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scénářů</a:t>
            </a:r>
          </a:p>
        </p:txBody>
      </p:sp>
    </p:spTree>
    <p:extLst>
      <p:ext uri="{BB962C8B-B14F-4D97-AF65-F5344CB8AC3E}">
        <p14:creationId xmlns:p14="http://schemas.microsoft.com/office/powerpoint/2010/main" val="3682201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Analýza globalizačních trendů</a:t>
            </a:r>
          </a:p>
          <a:p>
            <a:pPr algn="just"/>
            <a:r>
              <a:rPr lang="cs-CZ" sz="1750" dirty="0"/>
              <a:t>Analýza globalizačních trendů se používá k analýze faktorů globalizace. Je vhodná pro podniky, kterým již domácí trh nestačí, a rozhodují se o vstupu na další, zahraniční trhy. Metoda je spíše známá pod zkratkou 4C, přičemž její název je odvozen z anglických zkratek názvů faktorů, jimiž se zabývá.</a:t>
            </a:r>
          </a:p>
          <a:p>
            <a:pPr lvl="0" algn="just"/>
            <a:r>
              <a:rPr lang="cs-CZ" sz="1750" dirty="0"/>
              <a:t>CUSTOMER (zákazník) – požadavky zákazníků a možnost uplatnění jednotných forem marketingu. </a:t>
            </a:r>
          </a:p>
          <a:p>
            <a:pPr lvl="0" algn="just"/>
            <a:r>
              <a:rPr lang="cs-CZ" sz="1750" dirty="0"/>
              <a:t>COUNTRY (národní specifika) – podpora podnikání a protekce státu, uplatňování technických standardů, institucionální normy, celní bariéry jednotlivých států.	</a:t>
            </a:r>
          </a:p>
          <a:p>
            <a:pPr lvl="0" algn="just"/>
            <a:r>
              <a:rPr lang="cs-CZ" sz="1750" dirty="0"/>
              <a:t>COMPETITION (konkurence) – projevy globální konkurence v její „super“ a „hyper“ podobě, včetně provázaností činností.</a:t>
            </a:r>
          </a:p>
          <a:p>
            <a:pPr lvl="0" algn="just"/>
            <a:r>
              <a:rPr lang="cs-CZ" sz="1750" dirty="0"/>
              <a:t>COST (náklady) – náklady na vývoj a zavádění technologií, dopravu a zdroje.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5118868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globalizačních trendů</a:t>
            </a:r>
          </a:p>
          <a:p>
            <a:pPr algn="just"/>
            <a:r>
              <a:rPr lang="cs-CZ" sz="1700" dirty="0"/>
              <a:t>Výsledkem této analýzy by mělo být navržení země, do které podnik umístí svůj závod, na kolika trzích bude podnik své produkty nabízet a další rozhodnutí. </a:t>
            </a:r>
          </a:p>
          <a:p>
            <a:pPr algn="just"/>
            <a:r>
              <a:rPr lang="cs-CZ" sz="1700" dirty="0"/>
              <a:t>Po zhodnocení všech zmíněných faktorů této metody může firma dojít ke třem možným závěrům, variantám: </a:t>
            </a:r>
          </a:p>
          <a:p>
            <a:pPr lvl="0" algn="just"/>
            <a:r>
              <a:rPr lang="cs-CZ" sz="1700" b="1" dirty="0"/>
              <a:t>Globální strategie není potřebná ani efektivní – </a:t>
            </a:r>
            <a:r>
              <a:rPr lang="cs-CZ" sz="1700" dirty="0"/>
              <a:t>mezi regiony jsou významné rozdíly a překážky, které mají za následek, že lokální ekonomické subjekty nejsou podstatou oboru zvýhodnění a konkurence tedy se odehrává na lokální úrovni. </a:t>
            </a:r>
          </a:p>
          <a:p>
            <a:pPr lvl="0" algn="just"/>
            <a:r>
              <a:rPr lang="cs-CZ" sz="1700" b="1" dirty="0"/>
              <a:t>Multiregionální strategie – </a:t>
            </a:r>
            <a:r>
              <a:rPr lang="cs-CZ" sz="1700" dirty="0"/>
              <a:t>regiony jsou určitým způsobem heterogenní, ale ekonomické a konkurenční podmínky požadují velké objemy produkce a podnik se tak rozšiřuje na nové trhy. </a:t>
            </a:r>
          </a:p>
          <a:p>
            <a:pPr lvl="0" algn="just"/>
            <a:r>
              <a:rPr lang="cs-CZ" sz="1700" b="1" dirty="0"/>
              <a:t>Globální homogenní strategie – </a:t>
            </a:r>
            <a:r>
              <a:rPr lang="cs-CZ" sz="1700" dirty="0"/>
              <a:t>typické jsou stejnorodé regiony, globální konkurence a žádné překážky vstupu na mezinárodní trhy. Vyvolává nákladovou efektivnost a zlepšení konkurenční pozice.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886508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Externí podnikatelské prostředí</a:t>
            </a:r>
          </a:p>
        </p:txBody>
      </p:sp>
      <p:sp>
        <p:nvSpPr>
          <p:cNvPr id="3" name="Podnadpis 2"/>
          <p:cNvSpPr>
            <a:spLocks noGrp="1"/>
          </p:cNvSpPr>
          <p:nvPr>
            <p:ph type="subTitle" idx="4294967295"/>
          </p:nvPr>
        </p:nvSpPr>
        <p:spPr>
          <a:xfrm>
            <a:off x="1763688" y="3723878"/>
            <a:ext cx="3888432" cy="864096"/>
          </a:xfrm>
          <a:prstGeom prst="rect">
            <a:avLst/>
          </a:prstGeom>
        </p:spPr>
        <p:txBody>
          <a:bodyPr>
            <a:normAutofit/>
          </a:bodyPr>
          <a:lstStyle/>
          <a:p>
            <a:pPr marL="0" indent="0" algn="r">
              <a:buNone/>
            </a:pPr>
            <a:r>
              <a:rPr lang="cs-CZ" sz="2400" dirty="0">
                <a:solidFill>
                  <a:schemeClr val="bg1"/>
                </a:solidFill>
                <a:latin typeface="Times New Roman" panose="02020603050405020304" pitchFamily="18" charset="0"/>
                <a:cs typeface="Times New Roman" panose="02020603050405020304" pitchFamily="18" charset="0"/>
              </a:rPr>
              <a:t>Tržní prostředí</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4266127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Hlavními zdroji dat pro analýzu makroprostředí jsou sekundární zdroje:  různé statistiky, analýzy, studie, rešerše, statě odborných časopisů apod. </a:t>
            </a:r>
          </a:p>
          <a:p>
            <a:pPr marL="0" indent="0" algn="just">
              <a:buNone/>
            </a:pPr>
            <a:endParaRPr lang="cs-CZ" sz="1600" dirty="0"/>
          </a:p>
          <a:p>
            <a:pPr algn="just"/>
            <a:r>
              <a:rPr lang="cs-CZ" sz="1600" dirty="0"/>
              <a:t>PEST, PESTLE, STEP, STEEPLED, STEER</a:t>
            </a:r>
          </a:p>
          <a:p>
            <a:pPr algn="just"/>
            <a:r>
              <a:rPr lang="cs-CZ" sz="1600" dirty="0"/>
              <a:t>Extrapolace trendů (prognózování) - prognostická metoda určující pravděpodobný průběh určitého jevu z jeho dosavadního vývoje.  </a:t>
            </a:r>
          </a:p>
          <a:p>
            <a:pPr algn="just"/>
            <a:r>
              <a:rPr lang="cs-CZ" sz="1600" dirty="0"/>
              <a:t>Expertní metody – Metoda 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Brainstorming – využití oborníků pro činnost vyžadující zvláštní znalosti a odborné posouzení problému a jeho dalšího vývoje v budoucnosti.</a:t>
            </a:r>
          </a:p>
          <a:p>
            <a:pPr algn="just"/>
            <a:r>
              <a:rPr lang="cs-CZ" sz="1600" dirty="0"/>
              <a:t>Metoda scénářů</a:t>
            </a:r>
          </a:p>
          <a:p>
            <a:pPr algn="just"/>
            <a:r>
              <a:rPr lang="cs-CZ" sz="1600" dirty="0"/>
              <a:t>Metody statistické analýzy (analýzy časových řad, regresní a korelační analýzy)</a:t>
            </a:r>
          </a:p>
          <a:p>
            <a:pPr algn="just"/>
            <a:r>
              <a:rPr lang="cs-CZ" sz="1600" dirty="0"/>
              <a:t>Metody demografické statistiky</a:t>
            </a:r>
          </a:p>
          <a:p>
            <a:pPr algn="just"/>
            <a:r>
              <a:rPr lang="cs-CZ" sz="1600" dirty="0"/>
              <a:t>Politologie a makroekonomické teorie </a:t>
            </a:r>
          </a:p>
          <a:p>
            <a:pPr algn="just"/>
            <a:r>
              <a:rPr lang="cs-CZ" sz="1600" dirty="0"/>
              <a:t>Metody kauzální analýzy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Metody analýzy makroprostředí</a:t>
            </a:r>
          </a:p>
        </p:txBody>
      </p:sp>
    </p:spTree>
    <p:extLst>
      <p:ext uri="{BB962C8B-B14F-4D97-AF65-F5344CB8AC3E}">
        <p14:creationId xmlns:p14="http://schemas.microsoft.com/office/powerpoint/2010/main" val="4147566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Někteří autoři začleňují toto prostředí do mikroprostředí, tj. do prostředí podniku. </a:t>
            </a:r>
          </a:p>
          <a:p>
            <a:pPr algn="just"/>
            <a:r>
              <a:rPr lang="cs-CZ" sz="2000" dirty="0"/>
              <a:t>Základní charakteristikou tržního prostředí je to, že podniky mohou ovlivňovat subjekty a síly tohoto podnikatelského prostředí. Toto ovlivňování je cílené a záměrné. </a:t>
            </a:r>
          </a:p>
          <a:p>
            <a:pPr algn="just"/>
            <a:r>
              <a:rPr lang="cs-CZ" sz="2000" dirty="0"/>
              <a:t>Tržní prostředí můžeme označit jako </a:t>
            </a:r>
            <a:r>
              <a:rPr lang="cs-CZ" sz="2000" b="1" dirty="0"/>
              <a:t>úroveň transakční</a:t>
            </a:r>
            <a:r>
              <a:rPr lang="cs-CZ" sz="2000" dirty="0"/>
              <a:t>,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Tržní prostředí</a:t>
            </a:r>
          </a:p>
        </p:txBody>
      </p:sp>
    </p:spTree>
    <p:extLst>
      <p:ext uri="{BB962C8B-B14F-4D97-AF65-F5344CB8AC3E}">
        <p14:creationId xmlns:p14="http://schemas.microsoft.com/office/powerpoint/2010/main" val="4062147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50" dirty="0"/>
              <a:t>Subjekty tržního prostředí zahrnují skupiny lidí nebo organizace mající bezprostřední vztah ke konkrétnímu podnikatelskému subjektu. Mezi subjekty tržního prostředí patří:</a:t>
            </a:r>
          </a:p>
          <a:p>
            <a:pPr lvl="0" algn="just"/>
            <a:r>
              <a:rPr lang="cs-CZ" sz="1650" b="1" dirty="0"/>
              <a:t>zákazníci</a:t>
            </a:r>
            <a:r>
              <a:rPr lang="cs-CZ" sz="1650" dirty="0"/>
              <a:t> - lidé nebo organizace nakupující produkty určité firmy k uspokojení svých přání a požadavků;</a:t>
            </a:r>
          </a:p>
          <a:p>
            <a:pPr lvl="0" algn="just"/>
            <a:r>
              <a:rPr lang="cs-CZ" sz="1650" b="1" dirty="0"/>
              <a:t>konkurence</a:t>
            </a:r>
            <a:r>
              <a:rPr lang="cs-CZ" sz="1650" dirty="0"/>
              <a:t> - veškeré skutečné nebo potenciální substituční nabídky, o kterých může zákazník při svém kupním rozhodování uvažovat;</a:t>
            </a:r>
          </a:p>
          <a:p>
            <a:pPr lvl="0" algn="just"/>
            <a:r>
              <a:rPr lang="cs-CZ" sz="1650" b="1" dirty="0"/>
              <a:t>distribuční články</a:t>
            </a:r>
            <a:r>
              <a:rPr lang="cs-CZ" sz="1650" dirty="0"/>
              <a:t> – organizace nebo jednotlivci zajišťující nebo podílející se na zpřístupňování produktů zákazníkům;</a:t>
            </a:r>
          </a:p>
          <a:p>
            <a:pPr lvl="0" algn="just"/>
            <a:r>
              <a:rPr lang="cs-CZ" sz="1650" b="1" dirty="0"/>
              <a:t>veřejnost</a:t>
            </a:r>
            <a:r>
              <a:rPr lang="cs-CZ" sz="1650" dirty="0"/>
              <a:t> – skupiny lidí mající zájem nebo vliv na schopnost podniku dosahovat stanoveného cíle: finanční veřejnost, mediální veřejnost, vládní veřejnost, občanská sdružení, občanská veřejnost, interní veřejnost;</a:t>
            </a:r>
          </a:p>
          <a:p>
            <a:pPr algn="just"/>
            <a:r>
              <a:rPr lang="cs-CZ" sz="1650" b="1" dirty="0"/>
              <a:t>vnější </a:t>
            </a:r>
            <a:r>
              <a:rPr lang="cs-CZ" sz="1650" b="1" dirty="0" err="1"/>
              <a:t>ovlivňovatelé</a:t>
            </a:r>
            <a:r>
              <a:rPr lang="cs-CZ" sz="1650" dirty="0"/>
              <a:t> – neformální a neziskové organizace, vládní a politické organizace vystupující mimo svoji oficiální funkci, poloilegální a nelegální </a:t>
            </a:r>
            <a:r>
              <a:rPr lang="cs-CZ" sz="1650" dirty="0" err="1"/>
              <a:t>ovlivňovatelé</a:t>
            </a:r>
            <a:r>
              <a:rPr lang="cs-CZ" sz="1650" dirty="0"/>
              <a:t> (mafie, klany, gangy, černý trh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Subjekty tržního prostředí</a:t>
            </a:r>
          </a:p>
        </p:txBody>
      </p:sp>
    </p:spTree>
    <p:extLst>
      <p:ext uri="{BB962C8B-B14F-4D97-AF65-F5344CB8AC3E}">
        <p14:creationId xmlns:p14="http://schemas.microsoft.com/office/powerpoint/2010/main" val="174669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konkrétní oblast podnikatelského působení podniku. Jak uvádí Dvořáček a </a:t>
            </a:r>
            <a:r>
              <a:rPr lang="cs-CZ" sz="2000" dirty="0" err="1"/>
              <a:t>Slunčík</a:t>
            </a:r>
            <a:r>
              <a:rPr lang="cs-CZ" sz="2000" dirty="0"/>
              <a:t> (2012) odvětví zahrnuje podniky s velice podobnými činnostmi.</a:t>
            </a:r>
          </a:p>
          <a:p>
            <a:pPr algn="just"/>
            <a:r>
              <a:rPr lang="cs-CZ" sz="20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 </a:t>
            </a:r>
          </a:p>
          <a:p>
            <a:pPr algn="just"/>
            <a:r>
              <a:rPr lang="cs-CZ" sz="2000" dirty="0"/>
              <a:t>Z pohledu klasifikace NACE-CZ rozlišujeme tato základní odvětví (ČSÚ, 2015):</a:t>
            </a:r>
          </a:p>
          <a:p>
            <a:pPr lvl="0" algn="just"/>
            <a:r>
              <a:rPr lang="cs-CZ" sz="2000" dirty="0"/>
              <a:t>zemědělství, lesnictví a rybářství A;</a:t>
            </a:r>
          </a:p>
          <a:p>
            <a:pPr lvl="0" algn="just"/>
            <a:r>
              <a:rPr lang="cs-CZ" sz="2000" dirty="0"/>
              <a:t>zpracovatelský průmysl C;</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156167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výroba a rozvod elektřiny, plynu a tepla D;</a:t>
            </a:r>
          </a:p>
          <a:p>
            <a:pPr lvl="0" algn="just"/>
            <a:r>
              <a:rPr lang="cs-CZ" sz="1600" dirty="0"/>
              <a:t>zásobování vodou E;</a:t>
            </a:r>
          </a:p>
          <a:p>
            <a:pPr lvl="0" algn="just"/>
            <a:r>
              <a:rPr lang="cs-CZ" sz="1600" dirty="0"/>
              <a:t>stavebnictví F;</a:t>
            </a:r>
          </a:p>
          <a:p>
            <a:pPr lvl="0" algn="just"/>
            <a:r>
              <a:rPr lang="cs-CZ" sz="1600" dirty="0"/>
              <a:t>velkoobchod, maloobchod, opravy a údržby motorových vozidel G;</a:t>
            </a:r>
          </a:p>
          <a:p>
            <a:pPr lvl="0" algn="just"/>
            <a:r>
              <a:rPr lang="cs-CZ" sz="1600" dirty="0"/>
              <a:t>doprava a skladování H;</a:t>
            </a:r>
          </a:p>
          <a:p>
            <a:pPr lvl="0" algn="just"/>
            <a:r>
              <a:rPr lang="cs-CZ" sz="1600" dirty="0"/>
              <a:t>ubytování, stravování, pohostinství I;</a:t>
            </a:r>
          </a:p>
          <a:p>
            <a:pPr lvl="0" algn="just"/>
            <a:r>
              <a:rPr lang="cs-CZ" sz="1600" dirty="0"/>
              <a:t>informační a komunikační činnosti J;</a:t>
            </a:r>
          </a:p>
          <a:p>
            <a:pPr lvl="0" algn="just"/>
            <a:r>
              <a:rPr lang="cs-CZ" sz="1600" dirty="0"/>
              <a:t>peněžnictví a pojišťovnictví K;</a:t>
            </a:r>
          </a:p>
          <a:p>
            <a:pPr lvl="0" algn="just"/>
            <a:r>
              <a:rPr lang="cs-CZ" sz="1600" dirty="0"/>
              <a:t>činnosti v oblasti nemovitostí L;</a:t>
            </a:r>
          </a:p>
          <a:p>
            <a:pPr lvl="0" algn="just"/>
            <a:r>
              <a:rPr lang="cs-CZ" sz="1600" dirty="0"/>
              <a:t>profesní, vědecké a technické činnosti M;</a:t>
            </a:r>
          </a:p>
          <a:p>
            <a:pPr lvl="0" algn="just"/>
            <a:r>
              <a:rPr lang="cs-CZ" sz="1600" dirty="0"/>
              <a:t>administrativní a podpůrné činnosti N;</a:t>
            </a:r>
          </a:p>
          <a:p>
            <a:pPr lvl="0" algn="just"/>
            <a:r>
              <a:rPr lang="cs-CZ" sz="1600" dirty="0"/>
              <a:t>zdravotní a sociální péče Q;</a:t>
            </a:r>
          </a:p>
          <a:p>
            <a:pPr lvl="0" algn="just"/>
            <a:r>
              <a:rPr lang="cs-CZ" sz="1600" dirty="0"/>
              <a:t>kulturní, zábavní a rekreační činnost 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99611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Postavení jednotlivých odvětví v ekonomice státu pak vyjadřuje odvětvová struktura, kterou tvoří jednotlivé ekonomické činnosti podle NACE-CZ a vztahy mezi nimi. </a:t>
            </a:r>
          </a:p>
          <a:p>
            <a:pPr algn="just"/>
            <a:endParaRPr lang="cs-CZ" sz="2000" dirty="0"/>
          </a:p>
          <a:p>
            <a:pPr marL="0" indent="0" algn="just">
              <a:buNone/>
            </a:pPr>
            <a:r>
              <a:rPr lang="cs-CZ" sz="2000" b="1" i="1" dirty="0"/>
              <a:t>Odvětví můžeme členit:</a:t>
            </a:r>
          </a:p>
          <a:p>
            <a:pPr lvl="0" algn="just"/>
            <a:r>
              <a:rPr lang="cs-CZ" sz="2000" dirty="0"/>
              <a:t>podle závislosti na průběhu hospodářského cyklu: cyklická, neutrální, anticyklická;</a:t>
            </a:r>
          </a:p>
          <a:p>
            <a:pPr lvl="0" algn="just"/>
            <a:r>
              <a:rPr lang="cs-CZ" sz="2000" dirty="0"/>
              <a:t>podle náročnosti na výrobní faktory: pracovně náročné, kapitálově náročné, investičně náročné;</a:t>
            </a:r>
          </a:p>
          <a:p>
            <a:pPr lvl="0" algn="just"/>
            <a:r>
              <a:rPr lang="cs-CZ" sz="2000" dirty="0"/>
              <a:t>podle počtu disponibilních konkurenčních výhod: objemová, ve slepé uličce, fragmentovaná, specializovaná.</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60929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tak představováno specifickou skupinou podniků, které operují v témže sektoru ekonomiky. Přičemž sektor je jedním ze základních elementů každé národní ekonomiky. </a:t>
            </a:r>
          </a:p>
          <a:p>
            <a:pPr algn="just"/>
            <a:r>
              <a:rPr lang="cs-CZ" sz="2000" dirty="0"/>
              <a:t>Ekonomika se zpravidla člení podle základních činností, které se v ní odehrávají, na čtyři sektory. </a:t>
            </a:r>
          </a:p>
          <a:p>
            <a:pPr algn="just"/>
            <a:r>
              <a:rPr lang="cs-CZ" sz="2000" dirty="0"/>
              <a:t>Primární sektor je tvořen zemědělstvím a těžebním průmyslem. Sekundární sektor je typický činnostmi v oblasti zpracovatelského průmyslu a stavebnictví. Terciární sektor je sektor obchodu a služeb. Kvartérní sektor zahrnuje pak vědu a výzkum.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88033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Trh</a:t>
            </a:r>
            <a:r>
              <a:rPr lang="cs-CZ" sz="1800" dirty="0"/>
              <a:t> představuje, z pohledu podniku a marketingového chápání, skupinu zákazníků podniku, ať už cílových nebo potenciálních.</a:t>
            </a:r>
          </a:p>
          <a:p>
            <a:pPr algn="just"/>
            <a:r>
              <a:rPr lang="cs-CZ" sz="1800" dirty="0"/>
              <a:t>Podle typu zákazníků rozlišujeme trh spotřebitelský a trh organizací. Na trhu spotřebitelském se pohybují jednotlivci a domácnosti, které nakupují produkty a služby za účelem spotřeby (hovoříme o nich jako o konečných spotřebitelích). Na trhu organizací 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 </a:t>
            </a:r>
          </a:p>
          <a:p>
            <a:pPr algn="just"/>
            <a:r>
              <a:rPr lang="cs-CZ" sz="1800" dirty="0" err="1"/>
              <a:t>Kotler</a:t>
            </a:r>
            <a:r>
              <a:rPr lang="cs-CZ" sz="1800" dirty="0"/>
              <a:t> a Keller (2013) člení trhy do pěti skupin, které jsou vzájemně provázány určitými vazbami směny a probíhají mezi nimi toky. Jedná se o trh zdrojů (trh surovin, práce a peněz), trh výrobců, trh prostředníků, spotřební trh a vládní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395165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Michael E. Porter rozdělil trh (na základě životního cyklu odvětví., míry koncentrace podniků v odvětví, fází cyklu produktu a míře vystavení trhu mezinárodní konkurenci) na pět typů:</a:t>
            </a:r>
          </a:p>
          <a:p>
            <a:pPr lvl="0" algn="just"/>
            <a:r>
              <a:rPr lang="cs-CZ" sz="1700" b="1" dirty="0"/>
              <a:t>Trhy nově vznikající (mladé trhy, rozvojové, růstové trhy)</a:t>
            </a:r>
            <a:r>
              <a:rPr lang="cs-CZ" sz="1700" dirty="0"/>
              <a:t> jsou nově formované nebo zreformované trhy, které v podstatě odpovídají fázi zavádění produktu na trh. Mladé trhy jsou charakteristické pomalým růstem. Na tomto trhu ještě nejsou zákaznické potřeby a požadavky jasně diferencovány, zákaznické preference mají podobný charakter. Nediferencovanost zákaznických potřeb a požadavků ovlivňuje možnost použití nástrojů cíleného marketingu. Mladé trhy poskytují větší příležitost k dosažení konkurenční výhody. Dalším typickým znakem těchto trhů je značná technologická turbulence a s ní spojená nejistota. Mladé trhy jsou více otevřeny novým produktům a inovacím. Vlastní vstup na tento trh může mít formu vlastní podnikové inovační činnosti, akvizice produktů nebo podniků nebo kooperační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2905450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200" b="1" dirty="0"/>
              <a:t>Rostoucí trh</a:t>
            </a:r>
            <a:r>
              <a:rPr lang="cs-CZ" sz="2200" b="1" i="1" dirty="0"/>
              <a:t> </a:t>
            </a:r>
            <a:r>
              <a:rPr lang="cs-CZ" sz="2200" dirty="0"/>
              <a:t>je charakteristický menší nejistotou než mladý trh. Na rostoucím trhu již můžeme identifikovat a charakterizovat různé skupiny zákaznických potřeb a požadavků. Tato různorodost již umožňuje provádět segmentaci na trhu spotřebitelském i trhu organizací. Analýza trhu pomocí segmentace je určitým vodítkem pro vytvoření odhadu tržního potenciálu. Razantní růst trhu způsobuje vysokou atraktivitu trhu a poskytuje významné konkurenční výhody.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284674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Dospělé a upadající trhy</a:t>
            </a:r>
            <a:r>
              <a:rPr lang="cs-CZ" sz="2000" i="1" dirty="0"/>
              <a:t> </a:t>
            </a:r>
            <a:r>
              <a:rPr lang="cs-CZ" sz="2000" dirty="0"/>
              <a:t>jsou charakteristické nasyceností dané klesajícím počtem zákazníků, uživatelskou intenzitou, intenzitou konkurence, globálními změnami aj. Typickou strukturu odvětví tvoří několik velkých dominantních firem v odvětví a několik vyzyvatelů.</a:t>
            </a:r>
          </a:p>
          <a:p>
            <a:pPr lvl="0" algn="just"/>
            <a:endParaRPr lang="cs-CZ" sz="2000" dirty="0"/>
          </a:p>
          <a:p>
            <a:pPr lvl="0" algn="just"/>
            <a:r>
              <a:rPr lang="cs-CZ" sz="2000" b="1" dirty="0"/>
              <a:t>Globální trhy</a:t>
            </a:r>
            <a:r>
              <a:rPr lang="cs-CZ" sz="2000" dirty="0"/>
              <a:t> představují trhy, na kterých firmy soutěží na globálním základě, to je na celkové ploše světového trhu s mezinárodní konkurencí.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699600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r>
              <a:rPr lang="cs-CZ" sz="1800" dirty="0"/>
              <a:t>PEST analýza je moderní metoda rozboru makroprostředí. Jejím cílem je najít a analyzovat ty složky prostředí, které mají pro podnik význam a mohou pro něj znamenat příležitost nebo hrozbu. Analýza sleduje také vývoj kritických faktorů v čase. PEST analýza se zaměřuje na ty trhy, na kterých firma skutečně působí. PEST analýza dělí makroprostředí podniku do čtyř základních skupin faktorů: </a:t>
            </a:r>
          </a:p>
          <a:p>
            <a:pPr lvl="0" algn="just"/>
            <a:r>
              <a:rPr lang="cs-CZ" sz="1800" dirty="0"/>
              <a:t>politické a legislativní faktory </a:t>
            </a:r>
            <a:r>
              <a:rPr lang="cs-CZ" sz="1800" b="1" dirty="0"/>
              <a:t>P</a:t>
            </a:r>
            <a:r>
              <a:rPr lang="cs-CZ" sz="1800" dirty="0"/>
              <a:t>;</a:t>
            </a:r>
            <a:r>
              <a:rPr lang="cs-CZ" sz="1800" b="1" dirty="0"/>
              <a:t> </a:t>
            </a:r>
            <a:endParaRPr lang="cs-CZ" sz="1800" dirty="0"/>
          </a:p>
          <a:p>
            <a:pPr lvl="0" algn="just"/>
            <a:r>
              <a:rPr lang="cs-CZ" sz="1800" dirty="0"/>
              <a:t>ekonomické faktory </a:t>
            </a:r>
            <a:r>
              <a:rPr lang="cs-CZ" sz="1800" b="1" dirty="0"/>
              <a:t>E</a:t>
            </a:r>
            <a:r>
              <a:rPr lang="cs-CZ" sz="1800" dirty="0"/>
              <a:t>;</a:t>
            </a:r>
          </a:p>
          <a:p>
            <a:pPr lvl="0" algn="just"/>
            <a:r>
              <a:rPr lang="cs-CZ" sz="1800" dirty="0"/>
              <a:t>sociální a demografické faktory </a:t>
            </a:r>
            <a:r>
              <a:rPr lang="cs-CZ" sz="1800" b="1" dirty="0"/>
              <a:t>S</a:t>
            </a:r>
            <a:r>
              <a:rPr lang="cs-CZ" sz="1800" dirty="0"/>
              <a:t>;</a:t>
            </a:r>
            <a:r>
              <a:rPr lang="cs-CZ" sz="1800" b="1" dirty="0"/>
              <a:t> </a:t>
            </a:r>
            <a:endParaRPr lang="cs-CZ" sz="1800" dirty="0"/>
          </a:p>
          <a:p>
            <a:pPr lvl="0" algn="just"/>
            <a:r>
              <a:rPr lang="cs-CZ" sz="1800" dirty="0"/>
              <a:t>technické a technologické faktory </a:t>
            </a:r>
            <a:r>
              <a:rPr lang="cs-CZ" sz="1800" b="1" dirty="0"/>
              <a:t>T</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4098453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Analýza tržního prostředí se zaměřuje na hodnocení základních parametrů trhu a situaci v konkrétním odvětví. Proto analýza tržního prostředí probíhá ve dvou rovinách. </a:t>
            </a:r>
          </a:p>
          <a:p>
            <a:pPr algn="just"/>
            <a:r>
              <a:rPr lang="cs-CZ" sz="2000" dirty="0"/>
              <a:t>Analýza odvětví se zaměřují na identifikaci hlavních konkurentů daného podniku, jejich sílu a celkovou strukturu odvětví. </a:t>
            </a:r>
          </a:p>
          <a:p>
            <a:pPr algn="just"/>
            <a:r>
              <a:rPr lang="cs-CZ" sz="2000" dirty="0"/>
              <a:t>Analýza trhu se poté zaměřuje na specifikaci a popis zákazníků a zákaznických skupin. </a:t>
            </a:r>
          </a:p>
          <a:p>
            <a:pPr algn="just"/>
            <a:r>
              <a:rPr lang="cs-CZ" sz="2000" dirty="0"/>
              <a:t>Informačními zdroji k analýze tržního prostředí jsou především sekundární informace vztahující se k cílovému trhu, primární informace získané výzkumem, informace z  informačního systému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82021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marL="0" indent="0" algn="just">
              <a:buNone/>
            </a:pPr>
            <a:r>
              <a:rPr lang="cs-CZ" sz="2000" b="1" i="1" dirty="0"/>
              <a:t>Odvětvová struktura</a:t>
            </a:r>
            <a:r>
              <a:rPr lang="cs-CZ" sz="2000" i="1" dirty="0"/>
              <a:t> </a:t>
            </a:r>
            <a:r>
              <a:rPr lang="cs-CZ" sz="2000" dirty="0"/>
              <a:t>sleduje základní charakteristiky konkrétního odvětví:</a:t>
            </a:r>
          </a:p>
          <a:p>
            <a:pPr lvl="0" algn="just"/>
            <a:r>
              <a:rPr lang="cs-CZ" sz="2000" dirty="0"/>
              <a:t>počet a velikosti podniků v odvětví;</a:t>
            </a:r>
          </a:p>
          <a:p>
            <a:pPr lvl="0" algn="just"/>
            <a:r>
              <a:rPr lang="cs-CZ" sz="2000" dirty="0"/>
              <a:t>typy produktů a služeb na daném odvětví;</a:t>
            </a:r>
          </a:p>
          <a:p>
            <a:pPr lvl="0" algn="just"/>
            <a:r>
              <a:rPr lang="cs-CZ" sz="2000" dirty="0"/>
              <a:t>sílu jednotlivých podniků v daném odvětví;</a:t>
            </a:r>
          </a:p>
          <a:p>
            <a:pPr lvl="0" algn="just"/>
            <a:r>
              <a:rPr lang="cs-CZ" sz="2000" dirty="0"/>
              <a:t>velikost tržních bariér daného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522531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marL="0" indent="0" algn="just">
              <a:buNone/>
            </a:pPr>
            <a:r>
              <a:rPr lang="cs-CZ" sz="2000" b="1" i="1" dirty="0"/>
              <a:t>Analýza hybných sil </a:t>
            </a:r>
            <a:r>
              <a:rPr lang="cs-CZ" sz="2000" dirty="0"/>
              <a:t>odvětví má za účel vymezit síly v odvětví, které jsou určující pro podnik v konkrétním odvětví. Postup při analýze hybných sil odvětví zahrnuje tyto kroky:</a:t>
            </a:r>
          </a:p>
          <a:p>
            <a:pPr lvl="0" algn="just"/>
            <a:r>
              <a:rPr lang="cs-CZ" sz="2000" dirty="0"/>
              <a:t>definování relevantního odvětví;</a:t>
            </a:r>
          </a:p>
          <a:p>
            <a:pPr lvl="0" algn="just"/>
            <a:r>
              <a:rPr lang="cs-CZ" sz="2000" dirty="0"/>
              <a:t>identifikace klíčových hráčů, sil v jednotlivých skupinách podle </a:t>
            </a:r>
            <a:r>
              <a:rPr lang="cs-CZ" sz="2000" dirty="0" err="1"/>
              <a:t>Porterovy</a:t>
            </a:r>
            <a:r>
              <a:rPr lang="cs-CZ" sz="2000" dirty="0"/>
              <a:t> analýzy konkurence;</a:t>
            </a:r>
          </a:p>
          <a:p>
            <a:pPr lvl="0" algn="just"/>
            <a:r>
              <a:rPr lang="cs-CZ" sz="2000" dirty="0"/>
              <a:t>určení síly jednotlivých sil a zdrojů jejich síly;</a:t>
            </a:r>
          </a:p>
          <a:p>
            <a:pPr lvl="0" algn="just"/>
            <a:r>
              <a:rPr lang="cs-CZ" sz="2000" dirty="0"/>
              <a:t>zhodnocení celkové struktury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488952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i="1" dirty="0"/>
              <a:t>Atraktivita odvětví</a:t>
            </a:r>
            <a:r>
              <a:rPr lang="cs-CZ" sz="1600" i="1" dirty="0"/>
              <a:t> </a:t>
            </a:r>
            <a:r>
              <a:rPr lang="cs-CZ" sz="1600" dirty="0"/>
              <a:t>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798687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Sedláčkové</a:t>
            </a:r>
            <a:r>
              <a:rPr lang="cs-CZ" sz="1800" b="1" dirty="0"/>
              <a:t> </a:t>
            </a:r>
            <a:r>
              <a:rPr lang="cs-CZ" sz="1800" dirty="0"/>
              <a:t>(2000) – velikost trhu, růstový potenciál, etapa životního cyklu, struktura odvětví, vliv hybných </a:t>
            </a:r>
            <a:r>
              <a:rPr lang="cs-CZ" sz="1800" dirty="0" err="1"/>
              <a:t>změnotvorných</a:t>
            </a:r>
            <a:r>
              <a:rPr lang="cs-CZ" sz="1800" dirty="0"/>
              <a:t> sil, pravděpodobnost vstupu nebo odchodu velkého podniku, nároky na kapitál, stabilita poptávky, technologická úroveň a inovace, nákladové podmínky, intenzita konkurenčního boje v odvětví, legislativní, politické a jiné regulace odvětví.</a:t>
            </a:r>
          </a:p>
          <a:p>
            <a:pPr lvl="0" algn="just"/>
            <a:endParaRPr lang="cs-CZ" sz="1800" dirty="0"/>
          </a:p>
          <a:p>
            <a:pPr lvl="0" algn="just"/>
            <a:r>
              <a:rPr lang="cs-CZ" sz="1800" b="1" i="1" dirty="0"/>
              <a:t>Faktory atraktivity dle Tiché a Hrona </a:t>
            </a:r>
            <a:r>
              <a:rPr lang="cs-CZ" sz="1800" dirty="0"/>
              <a:t>(2003) – růstový potenciál, diversita trhu, ziskovost, exponovanost, koncentrace, odbyt, specializace, značka, distribuce, cenová politika, nákladová pozice, služby, technologie, integrace, možnost vstupu a výstupu.</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00414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Kováře</a:t>
            </a:r>
            <a:r>
              <a:rPr lang="cs-CZ" sz="1800" b="1" dirty="0"/>
              <a:t> </a:t>
            </a:r>
            <a:r>
              <a:rPr lang="cs-CZ" sz="18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a:p>
            <a:pPr lvl="0" algn="just"/>
            <a:endParaRPr lang="cs-CZ" sz="1800" dirty="0"/>
          </a:p>
          <a:p>
            <a:pPr lvl="0" algn="just"/>
            <a:r>
              <a:rPr lang="cs-CZ" sz="1800" b="1" i="1" dirty="0"/>
              <a:t>Faktory atraktivity dle </a:t>
            </a:r>
            <a:r>
              <a:rPr lang="cs-CZ" sz="1800" b="1" i="1" dirty="0" err="1"/>
              <a:t>Portera</a:t>
            </a:r>
            <a:r>
              <a:rPr lang="cs-CZ" sz="1800" b="1" dirty="0"/>
              <a:t> </a:t>
            </a:r>
            <a:r>
              <a:rPr lang="cs-CZ" sz="18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63398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algn="just"/>
            <a:r>
              <a:rPr lang="cs-CZ" sz="1800" dirty="0"/>
              <a:t>K hodnocení konkurenceschopnosti odvětví se používá metoda Michaela E. </a:t>
            </a:r>
            <a:r>
              <a:rPr lang="cs-CZ" sz="1800" dirty="0" err="1"/>
              <a:t>Portera</a:t>
            </a:r>
            <a:r>
              <a:rPr lang="cs-CZ" sz="1800" dirty="0"/>
              <a:t> nazývaná jako tzv. </a:t>
            </a:r>
            <a:r>
              <a:rPr lang="cs-CZ" sz="1800" b="1" dirty="0" err="1"/>
              <a:t>Porterův</a:t>
            </a:r>
            <a:r>
              <a:rPr lang="cs-CZ" sz="1800" b="1" dirty="0"/>
              <a:t> diamant</a:t>
            </a:r>
            <a:r>
              <a:rPr lang="cs-CZ" sz="1800" dirty="0"/>
              <a:t>. Konkurenční výhoda podniku je závislá na typu odvětví, v němž podnik působí, a na geografické poloze podniku. Každý podnik tak může mít svůj unikátní zdroj konkurenční výhody, který jej tak odlišuje od ostatních. Tyto zdroje jsou popsány diamantem konkurenční výhody.</a:t>
            </a:r>
          </a:p>
          <a:p>
            <a:pPr algn="just"/>
            <a:r>
              <a:rPr lang="cs-CZ" sz="1800" dirty="0"/>
              <a:t>Podle </a:t>
            </a:r>
            <a:r>
              <a:rPr lang="cs-CZ" sz="1800" dirty="0" err="1"/>
              <a:t>Portera</a:t>
            </a:r>
            <a:r>
              <a:rPr lang="cs-CZ" sz="1800" dirty="0"/>
              <a:t> je celková konkurenceschopnost determinována čtyřmi atributy, které  umožňují danému podniku získat konkurenční výhodu v mezinárodním srovnání. Jedná se o podmínky výrobních faktorů; podmínky na straně poptávky; související a podpůrná odvětví a poslední čtvrtý atribut je představován firemní strategií, strukturou a rivalitou.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12669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lgn="just"/>
            <a:r>
              <a:rPr lang="cs-CZ" sz="2000" b="1" i="1" dirty="0"/>
              <a:t>Podmínky výrobních faktorů (faktor podmínek)</a:t>
            </a:r>
            <a:r>
              <a:rPr lang="cs-CZ" sz="2000" dirty="0"/>
              <a:t> – představují podmínky na straně vstupů. Výše produkce v daném odvětví je determinován vybaveností těmito základními výrobními faktory, tj. práci, půdou, přírodními zdroji a kapitálem. Pokud ale dané odvětví nedisponuje potřebným množstvím a kvalitou těchto potřebných vstupů, tak nastává snaha chybějící faktor nahradit, což podporuje vývoj inovací. Aby tento efekt fungoval, je potřeba, aby i v ostatních částech diamantu byly pro tento efekty nastoleny příznivé podmínky.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568053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r>
              <a:rPr lang="cs-CZ" sz="2000" b="1" i="1" dirty="0"/>
              <a:t>Podmínky na straně poptávky (poptávkové podmínky)</a:t>
            </a:r>
            <a:r>
              <a:rPr lang="cs-CZ" sz="2000" dirty="0"/>
              <a:t> – působí na podniky pozitivním vlivem v tom smyslu, že jsou podniky motivovány uspokojovat náročnou domácí poptávku a snaží se nabídnout co možná nejlepší produkt, což působí pozitivně na rychlejší vývoj inovací a na tvorbu sofistikovanější produkce. V odvětvích, kde domácí poptávka udává nabízejícím jasnější a včasnější obraz po vznikajících potřebách, tak podnik získává konkurenční výhodu, kterou může dále uplatnit na mezinárodním trhu.</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72149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Související a podpůrná odvětví (příbuzné a podpůrné odvětví)</a:t>
            </a:r>
            <a:r>
              <a:rPr lang="cs-CZ" sz="1800" dirty="0"/>
              <a:t> – v jejich vzájemné interakci působí pozitivně na vývoj inovací. Pokud jeden z článků výrobního řetězce je vysoce konkurenceschopný a úspěšný ve vývoji inovací, tak tlačí na ostatní články řetězce ke zvýšení efektivnosti a tím pádem na snížení nákladů. Tyto další články jsou úspěšnějšími motivovány k vývoji inovací, protože společně tak dosáhnou větší konkurenční výhody.</a:t>
            </a:r>
          </a:p>
          <a:p>
            <a:pPr algn="just"/>
            <a:r>
              <a:rPr lang="cs-CZ" sz="1800" b="1" i="1" dirty="0"/>
              <a:t>Podniková strategie, struktura a rivalita v odvětví</a:t>
            </a:r>
            <a:r>
              <a:rPr lang="cs-CZ" sz="1800" dirty="0"/>
              <a:t> souvisí s konkrétním odvětvím a jedná se o jeden z nejdůležitějších faktorů, který stimuluje aktivitu podniků. Vzájemná rivalita mezi jednotlivými podniky ve stejném odvětví motivuje každou k tomu být lepší, tedy vyvíjet inovace. Tedy můžeme říci, že čím je větší a koncentrovanější vzájemná rivalita, tím je pozitivnější vliv na konkurenceschopnost daného odvětví.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00007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059582"/>
            <a:ext cx="5492567" cy="3510916"/>
          </a:xfrm>
          <a:prstGeom prst="rect">
            <a:avLst/>
          </a:prstGeom>
        </p:spPr>
      </p:pic>
    </p:spTree>
    <p:extLst>
      <p:ext uri="{BB962C8B-B14F-4D97-AF65-F5344CB8AC3E}">
        <p14:creationId xmlns:p14="http://schemas.microsoft.com/office/powerpoint/2010/main" val="1415657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 – </a:t>
            </a:r>
            <a:r>
              <a:rPr lang="cs-CZ" sz="1800" b="1" cap="small" dirty="0" err="1"/>
              <a:t>Porterův</a:t>
            </a:r>
            <a:r>
              <a:rPr lang="cs-CZ" sz="1800" b="1" cap="small" dirty="0"/>
              <a:t> diamant</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VYSOKÁ ŠKOLA EKONOMIE A MANAGEMENTU DIPLOMOVÁ PRÁCE - PDF Free Download"/>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33500"/>
            <a:ext cx="6150942" cy="3254474"/>
          </a:xfrm>
          <a:prstGeom prst="rect">
            <a:avLst/>
          </a:prstGeom>
          <a:noFill/>
          <a:ln>
            <a:noFill/>
          </a:ln>
        </p:spPr>
      </p:pic>
    </p:spTree>
    <p:extLst>
      <p:ext uri="{BB962C8B-B14F-4D97-AF65-F5344CB8AC3E}">
        <p14:creationId xmlns:p14="http://schemas.microsoft.com/office/powerpoint/2010/main" val="40408469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dirty="0" err="1"/>
              <a:t>Porterova</a:t>
            </a:r>
            <a:r>
              <a:rPr lang="cs-CZ" sz="1600" b="1" dirty="0"/>
              <a:t> analýza konkurence</a:t>
            </a:r>
            <a:r>
              <a:rPr lang="cs-CZ" sz="1600" dirty="0"/>
              <a:t> (Analýza 5F – </a:t>
            </a:r>
            <a:r>
              <a:rPr lang="cs-CZ" sz="1600" dirty="0" err="1"/>
              <a:t>Five</a:t>
            </a:r>
            <a:r>
              <a:rPr lang="cs-CZ" sz="1600" dirty="0"/>
              <a:t> </a:t>
            </a:r>
            <a:r>
              <a:rPr lang="cs-CZ" sz="1600" dirty="0" err="1"/>
              <a:t>Forces</a:t>
            </a:r>
            <a:r>
              <a:rPr lang="cs-CZ" sz="1600" dirty="0"/>
              <a:t>) je dílem Michaela E. </a:t>
            </a:r>
            <a:r>
              <a:rPr lang="cs-CZ" sz="1600" dirty="0" err="1"/>
              <a:t>Portera</a:t>
            </a:r>
            <a:r>
              <a:rPr lang="cs-CZ" sz="1600" dirty="0"/>
              <a:t>. Jde o způsob analýzy odvětví a jeho rizik. Použitý model pracuje s pěti prvky (</a:t>
            </a:r>
            <a:r>
              <a:rPr lang="cs-CZ" sz="1600" dirty="0" err="1"/>
              <a:t>Five</a:t>
            </a:r>
            <a:r>
              <a:rPr lang="cs-CZ" sz="1600" dirty="0"/>
              <a:t> </a:t>
            </a:r>
            <a:r>
              <a:rPr lang="cs-CZ" sz="1600" dirty="0" err="1"/>
              <a:t>Forces</a:t>
            </a:r>
            <a:r>
              <a:rPr lang="cs-CZ" sz="1600" dirty="0"/>
              <a:t> – odtud název 5F). Podstatou metody je prognózování vývoje konkurenční situace ve zkoumaném odvětví na základě odhadu možného chování následujících subjektů a objektů působících na daném trhu a rizika hrozícího podniku z jejich strany : </a:t>
            </a:r>
          </a:p>
          <a:p>
            <a:pPr lvl="0" algn="just"/>
            <a:r>
              <a:rPr lang="cs-CZ" sz="1600" dirty="0"/>
              <a:t>Stávající konkurenti – jejich schopnost ovlivnit cenu a nabízené množství daného výrobku/služby. </a:t>
            </a:r>
          </a:p>
          <a:p>
            <a:pPr lvl="0" algn="just"/>
            <a:r>
              <a:rPr lang="cs-CZ" sz="1600" dirty="0"/>
              <a:t>Potenciální konkurenti – možnost, že vstoupí na trh a ovlivní cenu a nabízené množství daného výrobku/služby. </a:t>
            </a:r>
          </a:p>
          <a:p>
            <a:pPr lvl="0" algn="just"/>
            <a:r>
              <a:rPr lang="cs-CZ" sz="1600" dirty="0"/>
              <a:t>Dodavatelé – jejich schopnost ovlivnit cenu a nabízené množství potřebných vstupů. </a:t>
            </a:r>
          </a:p>
          <a:p>
            <a:pPr lvl="0" algn="just"/>
            <a:r>
              <a:rPr lang="cs-CZ" sz="1600" dirty="0"/>
              <a:t>Kupující – jejich schopnost ovlivnit cenu a poptávané množství daného </a:t>
            </a:r>
            <a:r>
              <a:rPr lang="cs-CZ" sz="1600" dirty="0" err="1"/>
              <a:t>vý-robku</a:t>
            </a:r>
            <a:r>
              <a:rPr lang="cs-CZ" sz="1600" dirty="0"/>
              <a:t>/služby. </a:t>
            </a:r>
          </a:p>
          <a:p>
            <a:pPr algn="just"/>
            <a:r>
              <a:rPr lang="cs-CZ" sz="1600" dirty="0"/>
              <a:t>Substituty – cena a nabízené množství výrobků/služeb aspoň částečně schopných nahradit daný výrobek/službu.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02464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 – </a:t>
            </a:r>
            <a:r>
              <a:rPr lang="cs-CZ" sz="1600" b="1" cap="small" dirty="0" err="1"/>
              <a:t>Porterova</a:t>
            </a:r>
            <a:r>
              <a:rPr lang="cs-CZ" sz="1600" b="1" cap="small" dirty="0"/>
              <a:t> analýza konkurence</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10892"/>
            <a:ext cx="6048672" cy="3305073"/>
          </a:xfrm>
          <a:prstGeom prst="rect">
            <a:avLst/>
          </a:prstGeom>
          <a:noFill/>
          <a:ln>
            <a:noFill/>
          </a:ln>
        </p:spPr>
      </p:pic>
    </p:spTree>
    <p:extLst>
      <p:ext uri="{BB962C8B-B14F-4D97-AF65-F5344CB8AC3E}">
        <p14:creationId xmlns:p14="http://schemas.microsoft.com/office/powerpoint/2010/main" val="12966415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b="1" dirty="0"/>
              <a:t>Strategické mapy</a:t>
            </a:r>
            <a:r>
              <a:rPr lang="cs-CZ" sz="2000" dirty="0"/>
              <a:t> jsou významným, užitečným a jednoduchým nástrojem analýzy odvětví. Umožňují lépe poznat charakter odvětvové konkurence a provést změnu odvětví nebo strategické skupiny zákazníků. Strategické mapy jsou vytvářeny na základě zkoumání odlišností podniků v daném odvětví. Mají smysl zejména v těch odvětvích, ve kterých existuje více skupin konkurentů lišících se různými charakteristikami a mající významné postavení na trhu. 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967318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 – strategické mapy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Seminární projekt z předmětu STRATEGICKÝ MARKETING. Vodafone Czech Republic  a.s. / Vodafone - PDF Stažení zdarma"/>
          <p:cNvPicPr/>
          <p:nvPr/>
        </p:nvPicPr>
        <p:blipFill rotWithShape="1">
          <a:blip r:embed="rId2">
            <a:extLst>
              <a:ext uri="{28A0092B-C50C-407E-A947-70E740481C1C}">
                <a14:useLocalDpi xmlns:a14="http://schemas.microsoft.com/office/drawing/2010/main" val="0"/>
              </a:ext>
            </a:extLst>
          </a:blip>
          <a:srcRect t="51088" b="9872"/>
          <a:stretch/>
        </p:blipFill>
        <p:spPr bwMode="auto">
          <a:xfrm>
            <a:off x="1547664" y="1210892"/>
            <a:ext cx="5465911" cy="342662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674642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Pokud chápeme trh jako určitou skupinu zákazníků, pak </a:t>
            </a:r>
            <a:r>
              <a:rPr lang="cs-CZ" sz="1700" b="1" dirty="0"/>
              <a:t>analýza zákazníků</a:t>
            </a:r>
            <a:r>
              <a:rPr lang="cs-CZ" sz="1700" dirty="0"/>
              <a:t> slouží k identifikaci zákazníků, kteří přicházejí v úvahu v souvislosti s konkrétní tržní nabídkou. Podle </a:t>
            </a:r>
            <a:r>
              <a:rPr lang="cs-CZ" sz="1700" dirty="0" err="1"/>
              <a:t>Kotlera</a:t>
            </a:r>
            <a:r>
              <a:rPr lang="cs-CZ" sz="1700" dirty="0"/>
              <a:t> (2001) můžeme trh rozdělit na tyto skupiny zákazníků:</a:t>
            </a:r>
          </a:p>
          <a:p>
            <a:pPr lvl="0" algn="just"/>
            <a:r>
              <a:rPr lang="cs-CZ" sz="1700" i="1" dirty="0"/>
              <a:t>Tržní potenciál</a:t>
            </a:r>
            <a:r>
              <a:rPr lang="cs-CZ" sz="1700" dirty="0"/>
              <a:t>, který je tvořen souborem potenciálních zákazníků projevující zájem o konkrétní tržní nabídku</a:t>
            </a:r>
          </a:p>
          <a:p>
            <a:pPr lvl="0" algn="just"/>
            <a:r>
              <a:rPr lang="cs-CZ" sz="1700" i="1" dirty="0"/>
              <a:t>Disponibilní trh</a:t>
            </a:r>
            <a:r>
              <a:rPr lang="cs-CZ" sz="1700" dirty="0"/>
              <a:t>, který je tvořen potenciálními zákazníky, kteří mají dostatek peněžních prostředků a nabízený produkt je pro ně dostupný.</a:t>
            </a:r>
          </a:p>
          <a:p>
            <a:pPr lvl="0" algn="just"/>
            <a:r>
              <a:rPr lang="cs-CZ" sz="1700" i="1" dirty="0"/>
              <a:t>Kompetenční disponibilní trh</a:t>
            </a:r>
            <a:r>
              <a:rPr lang="cs-CZ" sz="1700" dirty="0"/>
              <a:t>, který je tvořen potenciálními zákazníky s dostatkem peněžních prostředků, kteří jsou kompetentní výrobek používat. </a:t>
            </a:r>
          </a:p>
          <a:p>
            <a:pPr lvl="0" algn="just"/>
            <a:r>
              <a:rPr lang="cs-CZ" sz="1700" i="1" dirty="0"/>
              <a:t>Obsluhovaný (cílový) trh</a:t>
            </a:r>
            <a:r>
              <a:rPr lang="cs-CZ" sz="1700" dirty="0"/>
              <a:t> je tou částí kompetenčního trhu, o kterou se rozhodl podnik usilovat.</a:t>
            </a:r>
          </a:p>
          <a:p>
            <a:pPr lvl="0" algn="just"/>
            <a:r>
              <a:rPr lang="cs-CZ" sz="1700" i="1" dirty="0"/>
              <a:t>Proniknutý trh</a:t>
            </a:r>
            <a:r>
              <a:rPr lang="cs-CZ" sz="1700" dirty="0"/>
              <a:t> tvoří zákazníci, kteří si již zakoupili produkt konkrétního podniku.</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19486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Pro analýzu trhu je potřeba si vymezit základní pojmy související s měřením trhu:</a:t>
            </a:r>
          </a:p>
          <a:p>
            <a:pPr lvl="0" algn="just"/>
            <a:r>
              <a:rPr lang="cs-CZ" sz="1700" b="1" i="1" dirty="0"/>
              <a:t>Potenciál trhu</a:t>
            </a:r>
            <a:r>
              <a:rPr lang="cs-CZ" sz="1700" dirty="0"/>
              <a:t> je horní limit poptávky uspokojitelné všemi dodavateli na určitém trhu. Tržní potenciál představuje maximum možných nákupů produktů, skupin produktů nebo služeb jako celek během určitého období, zpravidla kalendářního roku.</a:t>
            </a:r>
          </a:p>
          <a:p>
            <a:pPr lvl="0" algn="just"/>
            <a:r>
              <a:rPr lang="cs-CZ" sz="1700" b="1" i="1" dirty="0"/>
              <a:t>Velikost trhu</a:t>
            </a:r>
            <a:r>
              <a:rPr lang="cs-CZ" sz="1700" dirty="0"/>
              <a:t> 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algn="just"/>
            <a:r>
              <a:rPr lang="cs-CZ" sz="1700" b="1" i="1" dirty="0"/>
              <a:t>Tržní podíl</a:t>
            </a:r>
            <a:r>
              <a:rPr lang="cs-CZ" sz="1700" dirty="0"/>
              <a:t> 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14704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b="1" dirty="0"/>
              <a:t>Výzkum trhu</a:t>
            </a:r>
            <a:r>
              <a:rPr lang="cs-CZ" sz="1700" dirty="0"/>
              <a:t> patří mezi nejvýznamnější metody analýzy trhu. Výzkum trhu představuje specifikaci, shromažďování, analýzu a interpretaci informací sloužící jako podklad pro rozhodování manažera. Výzkum trhu je částí podnikového informačního systému, který je tvořen: interním informačním systémem, externím zpravodajským systémem, výzkumným systémem, systém na podporu rozhodování. Proces výzkumu trhu</a:t>
            </a:r>
            <a:r>
              <a:rPr lang="cs-CZ" sz="1700" b="1" dirty="0"/>
              <a:t> </a:t>
            </a:r>
            <a:r>
              <a:rPr lang="cs-CZ" sz="1700" dirty="0"/>
              <a:t>představuje postupné kroky vedoucí od přípravy výzkumu směřující ke skutečné realizaci výzkumu. Přestože se každý výzkum a jeho průběh vyznačuje zvláštnostmi a odlišnostmi, můžeme jej rozdělit do třech základních fází:</a:t>
            </a:r>
          </a:p>
          <a:p>
            <a:pPr lvl="0" algn="just"/>
            <a:r>
              <a:rPr lang="cs-CZ" sz="1700" dirty="0"/>
              <a:t>fáze přípravná – stanovení cíle výzkumu, specifikace výzkumného problému, navržení plánu výzkumu;</a:t>
            </a:r>
          </a:p>
          <a:p>
            <a:pPr lvl="0" algn="just"/>
            <a:r>
              <a:rPr lang="cs-CZ" sz="1700" dirty="0"/>
              <a:t>fáze realizační – sběr informací, analýza dat, přeměna datové struktury do informace;</a:t>
            </a:r>
          </a:p>
          <a:p>
            <a:pPr lvl="0" algn="just"/>
            <a:r>
              <a:rPr lang="cs-CZ" sz="1700" dirty="0"/>
              <a:t>fáze prezentační – písemná a ústní prezentace výsledků výzkumu.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5874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PESTLE analýza </a:t>
            </a:r>
          </a:p>
          <a:p>
            <a:pPr algn="just"/>
            <a:r>
              <a:rPr lang="cs-CZ" sz="1750" dirty="0"/>
              <a:t>Jednou z modifikací PEST analýzy je hodnotící metoda PESTLE, v</a:t>
            </a:r>
            <a:r>
              <a:rPr lang="cs-CZ" sz="1750" b="1" dirty="0"/>
              <a:t> </a:t>
            </a:r>
            <a:r>
              <a:rPr lang="cs-CZ" sz="1750" dirty="0"/>
              <a:t>níž každé písmeno představuje určitý segment podnikového vnějšího prostředí (okolí). Současně tento metodický přístup spojuje dříve používané metody „PEST“ a „SLEPT“. Jak je zřejmé z jednotlivých písmen názvu metody, provádíme následující analýzu těchto segmentů vnějšího podnikového prostředí: </a:t>
            </a:r>
          </a:p>
          <a:p>
            <a:pPr lvl="0" algn="just"/>
            <a:r>
              <a:rPr lang="cs-CZ" sz="1750" b="1" dirty="0"/>
              <a:t>P</a:t>
            </a:r>
            <a:r>
              <a:rPr lang="cs-CZ" sz="1750" dirty="0"/>
              <a:t> – politický segment, který představuje souhrn mocenských zájmů jednotlivých skupin a směrů v daném územním celku;</a:t>
            </a:r>
          </a:p>
          <a:p>
            <a:pPr lvl="0" algn="just"/>
            <a:r>
              <a:rPr lang="cs-CZ" sz="1750" b="1" dirty="0"/>
              <a:t>E</a:t>
            </a:r>
            <a:r>
              <a:rPr lang="cs-CZ" sz="1750" dirty="0"/>
              <a:t> – ekonomický segment, který vytváří základ pro ekonomické chování podniku a podklad pro proces rozhodování vedení podniku; </a:t>
            </a:r>
          </a:p>
          <a:p>
            <a:pPr lvl="0" algn="just"/>
            <a:r>
              <a:rPr lang="cs-CZ" sz="1750" b="1" dirty="0"/>
              <a:t>S</a:t>
            </a:r>
            <a:r>
              <a:rPr lang="cs-CZ" sz="1750" dirty="0"/>
              <a:t> – sociální segment vytvářející základní vztahy prostředí mezi ekonomickou realitou a sociální odpovědností i zvyklostmi obyvatelstva dané lokality. Zde patří i sledování jeho kulturnosti, náboženství a tradic;</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1411802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50" b="1" dirty="0"/>
              <a:t>T</a:t>
            </a:r>
            <a:r>
              <a:rPr lang="cs-CZ" sz="1650" dirty="0"/>
              <a:t> – technologický segment, jež je zdrojem přínosů i problémů technického charakteru a ovlivňuje svými dopady jak sociální tak ekologické prostředí; </a:t>
            </a:r>
          </a:p>
          <a:p>
            <a:pPr lvl="0" algn="just"/>
            <a:r>
              <a:rPr lang="cs-CZ" sz="1650" b="1" dirty="0"/>
              <a:t>L</a:t>
            </a:r>
            <a:r>
              <a:rPr lang="cs-CZ" sz="1650" dirty="0"/>
              <a:t> – legislativní segment, který tvoří v podstatě praktický a zároveň oficiální rámec všech podnikatelských aktivit;</a:t>
            </a:r>
          </a:p>
          <a:p>
            <a:pPr algn="just"/>
            <a:r>
              <a:rPr lang="cs-CZ" sz="1650" b="1" dirty="0"/>
              <a:t>E</a:t>
            </a:r>
            <a:r>
              <a:rPr lang="cs-CZ" sz="1650" dirty="0"/>
              <a:t> – ekologický segment představuje ochranu životního prostředí a může ve svém dopadu velmi intenzivně ovlivňovat aktivity podniku. </a:t>
            </a:r>
          </a:p>
          <a:p>
            <a:pPr algn="just"/>
            <a:r>
              <a:rPr lang="cs-CZ" sz="1650" dirty="0"/>
              <a:t>Mimo tyto základní vlivy vnějšího prostředí je vhodné podle konkrétní situace sledovat i další segmenty, jejichž vliv na podnik může mít významnější vliv. Proto se doporučuje sledovat například </a:t>
            </a:r>
            <a:r>
              <a:rPr lang="cs-CZ" sz="1650" b="1" dirty="0"/>
              <a:t>geografický segment</a:t>
            </a:r>
            <a:r>
              <a:rPr lang="cs-CZ" sz="1650" dirty="0"/>
              <a:t>, který nám lokalizuje polohu podniku a má vliv na logistiku. Dále se jedná o sledování </a:t>
            </a:r>
            <a:r>
              <a:rPr lang="cs-CZ" sz="1650" b="1" dirty="0"/>
              <a:t>etického segmentu, </a:t>
            </a:r>
            <a:r>
              <a:rPr lang="cs-CZ" sz="1650" dirty="0"/>
              <a:t>který vypovídá o tvorbě určitých morálních principů, které doplňují legislativu a informuje nás o vlivu médií na veřejnost a také o možném charakteru veřejného mínění. Sociální segment bývá často rozšířen o </a:t>
            </a:r>
            <a:r>
              <a:rPr lang="cs-CZ" sz="1650" b="1" dirty="0"/>
              <a:t>kulturně historický segment </a:t>
            </a:r>
            <a:r>
              <a:rPr lang="cs-CZ" sz="1650" dirty="0"/>
              <a:t>představující nejen celkovou kulturní a vzdělanostní úroveň obyvatelstva, ale i jeho životní úroveň, nákupní zvyklosti, národnostní jevy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54421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Mimo metodu PESTLE lze využít i </a:t>
            </a:r>
            <a:r>
              <a:rPr lang="cs-CZ" sz="2000" b="1" dirty="0"/>
              <a:t>analýzu globalizačních trendů, </a:t>
            </a:r>
            <a:r>
              <a:rPr lang="cs-CZ" sz="2000" dirty="0"/>
              <a:t>kde sledujeme především </a:t>
            </a:r>
            <a:r>
              <a:rPr lang="cs-CZ" sz="2000" b="1" dirty="0"/>
              <a:t>nákladovost </a:t>
            </a:r>
            <a:r>
              <a:rPr lang="cs-CZ" sz="2000" dirty="0"/>
              <a:t>(náklady na vývoj a zavádění technologií, dopravu a zdroje), </a:t>
            </a:r>
            <a:r>
              <a:rPr lang="cs-CZ" sz="2000" b="1" dirty="0"/>
              <a:t>zákazníky </a:t>
            </a:r>
            <a:r>
              <a:rPr lang="cs-CZ" sz="2000" dirty="0"/>
              <a:t>(jejich požadavky a možnost uplatnění jednotných forem marketingu), </a:t>
            </a:r>
            <a:r>
              <a:rPr lang="cs-CZ" sz="2000" b="1" dirty="0"/>
              <a:t>národní specifika </a:t>
            </a:r>
            <a:r>
              <a:rPr lang="cs-CZ" sz="2000" dirty="0"/>
              <a:t>(podpora podnikání a protekce státu, uplatňování technických standardů, institucionální normy, celní bariéry) a </a:t>
            </a:r>
            <a:r>
              <a:rPr lang="cs-CZ" sz="2000" b="1" dirty="0"/>
              <a:t>konkurenci </a:t>
            </a:r>
            <a:r>
              <a:rPr lang="cs-CZ" sz="2000" dirty="0"/>
              <a:t>(projevy globální konkurence v její „super“ a „hyper“ podobě). Tato metoda často bývá označovaná jako </a:t>
            </a:r>
            <a:r>
              <a:rPr lang="cs-CZ" sz="2000" b="1" dirty="0"/>
              <a:t>metoda „4C“ </a:t>
            </a:r>
            <a:r>
              <a:rPr lang="cs-CZ" sz="2000" dirty="0"/>
              <a:t>neboť je tvořena slovy CUSTOMER (zákazník), COUNTRY (národní specifika), COMPETITION (konkurence) a COST (náklady). Výsledkem této analýzy by mělo být navržení země, do které firma umístí svůj závod, na kolika trzích bude firma své produkty nabízet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3886542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STEEPLED analýza a STEER analýza </a:t>
            </a:r>
          </a:p>
          <a:p>
            <a:pPr algn="just"/>
            <a:r>
              <a:rPr lang="cs-CZ" sz="2000" dirty="0"/>
              <a:t>Dalšími modifikacemi PEST analýzy je STEEPLED analýza a STEER analýza. STEEPLED analýza přidává faktory etické (E – </a:t>
            </a:r>
            <a:r>
              <a:rPr lang="cs-CZ" sz="2000" dirty="0" err="1"/>
              <a:t>ethics</a:t>
            </a:r>
            <a:r>
              <a:rPr lang="cs-CZ" sz="2000" dirty="0"/>
              <a:t>) a demografické (D- </a:t>
            </a:r>
            <a:r>
              <a:rPr lang="cs-CZ" sz="2000" dirty="0" err="1"/>
              <a:t>demographic</a:t>
            </a:r>
            <a:r>
              <a:rPr lang="cs-CZ" sz="2000" dirty="0"/>
              <a:t>). STEER analýza má faktory uspořádány takto: </a:t>
            </a:r>
          </a:p>
          <a:p>
            <a:pPr lvl="0" algn="just"/>
            <a:r>
              <a:rPr lang="cs-CZ" sz="2000" b="1" dirty="0"/>
              <a:t>S </a:t>
            </a:r>
            <a:r>
              <a:rPr lang="cs-CZ" sz="2000" dirty="0"/>
              <a:t>– (</a:t>
            </a:r>
            <a:r>
              <a:rPr lang="cs-CZ" sz="2000" dirty="0" err="1"/>
              <a:t>socio-cultural</a:t>
            </a:r>
            <a:r>
              <a:rPr lang="cs-CZ" sz="2000" dirty="0"/>
              <a:t>) </a:t>
            </a:r>
            <a:r>
              <a:rPr lang="cs-CZ" sz="2000" dirty="0" err="1"/>
              <a:t>socio</a:t>
            </a:r>
            <a:r>
              <a:rPr lang="cs-CZ" sz="2000" dirty="0"/>
              <a:t>-kulturní faktory; </a:t>
            </a:r>
          </a:p>
          <a:p>
            <a:pPr lvl="0" algn="just"/>
            <a:r>
              <a:rPr lang="cs-CZ" sz="2000" b="1" dirty="0"/>
              <a:t>T</a:t>
            </a:r>
            <a:r>
              <a:rPr lang="cs-CZ" sz="2000" dirty="0"/>
              <a:t> – (</a:t>
            </a:r>
            <a:r>
              <a:rPr lang="cs-CZ" sz="2000" dirty="0" err="1"/>
              <a:t>technological</a:t>
            </a:r>
            <a:r>
              <a:rPr lang="cs-CZ" sz="2000" dirty="0"/>
              <a:t>) technologické faktory; </a:t>
            </a:r>
          </a:p>
          <a:p>
            <a:pPr lvl="0" algn="just"/>
            <a:r>
              <a:rPr lang="cs-CZ" sz="2000" b="1" dirty="0"/>
              <a:t>E</a:t>
            </a:r>
            <a:r>
              <a:rPr lang="cs-CZ" sz="2000" dirty="0"/>
              <a:t> – (</a:t>
            </a:r>
            <a:r>
              <a:rPr lang="cs-CZ" sz="2000" dirty="0" err="1"/>
              <a:t>economic</a:t>
            </a:r>
            <a:r>
              <a:rPr lang="cs-CZ" sz="2000" dirty="0"/>
              <a:t>) ekonomické faktory;</a:t>
            </a:r>
          </a:p>
          <a:p>
            <a:pPr lvl="0" algn="just"/>
            <a:r>
              <a:rPr lang="cs-CZ" sz="2000" b="1" dirty="0"/>
              <a:t>E</a:t>
            </a:r>
            <a:r>
              <a:rPr lang="cs-CZ" sz="2000" dirty="0"/>
              <a:t> – (</a:t>
            </a:r>
            <a:r>
              <a:rPr lang="cs-CZ" sz="2000" dirty="0" err="1"/>
              <a:t>ecological</a:t>
            </a:r>
            <a:r>
              <a:rPr lang="cs-CZ" sz="2000" dirty="0"/>
              <a:t>) ekologické faktory;</a:t>
            </a:r>
          </a:p>
          <a:p>
            <a:pPr algn="just"/>
            <a:r>
              <a:rPr lang="cs-CZ" sz="2000" b="1" dirty="0"/>
              <a:t>R</a:t>
            </a:r>
            <a:r>
              <a:rPr lang="cs-CZ" sz="2000" dirty="0"/>
              <a:t> – (regulátory) regulující faktory (legislativa jako regulace).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1369221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Prognostické metody</a:t>
            </a:r>
          </a:p>
          <a:p>
            <a:pPr algn="just"/>
            <a:r>
              <a:rPr lang="cs-CZ" sz="1700" dirty="0"/>
              <a:t>Prognózování představuje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700" dirty="0"/>
              <a:t>Výsledkem prognózování je prognóza. Prognóza je</a:t>
            </a:r>
            <a:r>
              <a:rPr lang="cs-CZ" sz="1700" i="1" dirty="0"/>
              <a:t> </a:t>
            </a:r>
            <a:r>
              <a:rPr lang="cs-CZ" sz="1700" dirty="0"/>
              <a:t>kvalifikované a zdůvodněné vyjádření vztahující se k neznámé budoucí události, jejímž obsahem je pravděpodobnostní výpověď o budoucnosti s relativně vysokým stupněm spolehlivosti. </a:t>
            </a:r>
            <a:r>
              <a:rPr lang="cs-CZ" sz="1700" dirty="0" err="1"/>
              <a:t>Grasseová</a:t>
            </a:r>
            <a:r>
              <a:rPr lang="cs-CZ" sz="1700" dirty="0"/>
              <a:t> (2013) vymezuje prognózu jako systém alternativních možných budoucích a variantních cest k nim vedoucích. </a:t>
            </a:r>
          </a:p>
          <a:p>
            <a:pPr algn="just"/>
            <a:r>
              <a:rPr lang="cs-CZ" sz="1700" dirty="0"/>
              <a:t>Prognózy se opírají o vědecké poznatky a konkrétní metody, jsou systematicky odvozené, spolehlivě ohodnotitelné a nastávají za určitých podmínek a v určitém čase. Každá prognóza má určité časové i prostorové rozměry, a proto si musíme být vědomi, že přesnost předpovědi budoucnosti klesá s delším časovým obdobím a zvětšujícím se prostorem, pro něž je prognóza určena.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700168272"/>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2935</TotalTime>
  <Words>5024</Words>
  <Application>Microsoft Office PowerPoint</Application>
  <PresentationFormat>Předvádění na obrazovce (16:9)</PresentationFormat>
  <Paragraphs>308</Paragraphs>
  <Slides>47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47</vt:i4>
      </vt:variant>
    </vt:vector>
  </HeadingPairs>
  <TitlesOfParts>
    <vt:vector size="52" baseType="lpstr">
      <vt:lpstr>Arial</vt:lpstr>
      <vt:lpstr>Calibri</vt:lpstr>
      <vt:lpstr>Enriqueta</vt:lpstr>
      <vt:lpstr>Times New Roman</vt:lpstr>
      <vt:lpstr>SLU</vt:lpstr>
      <vt:lpstr>Makroprostředí Tržní 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Brainstorming</vt:lpstr>
      <vt:lpstr>Metoda DELPHI</vt:lpstr>
      <vt:lpstr>Metoda scénářů</vt:lpstr>
      <vt:lpstr>Metody analýzy makroprostředí</vt:lpstr>
      <vt:lpstr>Metody analýzy makroprostředí</vt:lpstr>
      <vt:lpstr>Externí podnikatelské prostředí</vt:lpstr>
      <vt:lpstr>Tržní prostředí</vt:lpstr>
      <vt:lpstr>Subjekty tržního prostředí</vt:lpstr>
      <vt:lpstr>Odvětví</vt:lpstr>
      <vt:lpstr>Odvětví</vt:lpstr>
      <vt:lpstr>Odvětví</vt:lpstr>
      <vt:lpstr>Odvětví</vt:lpstr>
      <vt:lpstr>Trh</vt:lpstr>
      <vt:lpstr>Trh</vt:lpstr>
      <vt:lpstr>Trh</vt:lpstr>
      <vt:lpstr>Trh</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178</cp:revision>
  <dcterms:created xsi:type="dcterms:W3CDTF">2016-07-06T15:42:34Z</dcterms:created>
  <dcterms:modified xsi:type="dcterms:W3CDTF">2025-02-24T15:25:08Z</dcterms:modified>
</cp:coreProperties>
</file>