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263" r:id="rId5"/>
    <p:sldId id="257" r:id="rId6"/>
    <p:sldId id="299" r:id="rId7"/>
    <p:sldId id="315" r:id="rId8"/>
    <p:sldId id="308" r:id="rId9"/>
    <p:sldId id="304" r:id="rId10"/>
    <p:sldId id="273" r:id="rId11"/>
    <p:sldId id="300" r:id="rId12"/>
    <p:sldId id="301" r:id="rId13"/>
    <p:sldId id="309" r:id="rId14"/>
    <p:sldId id="310" r:id="rId15"/>
    <p:sldId id="302" r:id="rId16"/>
    <p:sldId id="303" r:id="rId17"/>
    <p:sldId id="306" r:id="rId18"/>
    <p:sldId id="305" r:id="rId19"/>
    <p:sldId id="307" r:id="rId20"/>
    <p:sldId id="311" r:id="rId21"/>
    <p:sldId id="312" r:id="rId22"/>
    <p:sldId id="314" r:id="rId23"/>
    <p:sldId id="313" r:id="rId2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802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17.02.2025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7048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7588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22450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082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69818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6883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32505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9028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05647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51537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147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35513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495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71805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63311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34063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5874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6008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Přírodní prostředí a environmentální aspekty</a:t>
            </a:r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1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1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Podnikatelské prostředí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sz="1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sz="12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Šárka Zapletalová, Ph.D.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407809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kompetencí pro udržitelnou budoucnost na SU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NPO_SU_MSMT-2122/2024-5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AA3AC73-2D56-48F6-BA39-9430C25CD07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19" y="173037"/>
            <a:ext cx="5620385" cy="1304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269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6941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400" dirty="0"/>
              <a:t>Negativní environmentální aspekty jsou činnosti, procesy, produkty nebo služby organizace, které mají nepříznivý dopad na životní prostředí. Tyto aspekty mohou ovlivňovat ekosystémy, přírodní zdroje, klima a kvalitu života lidí. Identifikace a řízení těchto aspektů je klíčové pro minimalizaci negativních vlivů na životní prostředí. </a:t>
            </a:r>
          </a:p>
          <a:p>
            <a:pPr marL="0" indent="0" algn="just">
              <a:buNone/>
            </a:pPr>
            <a:r>
              <a:rPr lang="cs-CZ" sz="1400" dirty="0"/>
              <a:t>Příklady negativních environmentálních aspektů:</a:t>
            </a:r>
          </a:p>
          <a:p>
            <a:pPr algn="just"/>
            <a:r>
              <a:rPr lang="cs-CZ" sz="1400" b="1" dirty="0"/>
              <a:t>Spotřeba přírodních zdrojů </a:t>
            </a:r>
            <a:r>
              <a:rPr lang="cs-CZ" sz="1400" dirty="0"/>
              <a:t>(nadměrná spotřeba vody, těžba surovin způsobující degradaci půdy a ničení přírodních biotopů, zvýšená poptávka po neobnovitelných zdrojů)</a:t>
            </a:r>
          </a:p>
          <a:p>
            <a:pPr algn="just"/>
            <a:r>
              <a:rPr lang="cs-CZ" sz="1400" b="1" dirty="0"/>
              <a:t>Emise do ovzduší </a:t>
            </a:r>
            <a:r>
              <a:rPr lang="cs-CZ" sz="1400" dirty="0"/>
              <a:t>(produkce skleníkových plynů a znečišťujících látek, prachové částice v ovzduší)</a:t>
            </a:r>
          </a:p>
          <a:p>
            <a:pPr algn="just"/>
            <a:r>
              <a:rPr lang="cs-CZ" sz="1400" b="1" dirty="0"/>
              <a:t>Produkce odpadu </a:t>
            </a:r>
            <a:r>
              <a:rPr lang="cs-CZ" sz="1400" dirty="0"/>
              <a:t>(skladování nebezpečného nebo komunálních odpadu, znečištění vod toxickými látkami a těžkými kovy)</a:t>
            </a:r>
          </a:p>
          <a:p>
            <a:pPr algn="just"/>
            <a:r>
              <a:rPr lang="cs-CZ" sz="1400" b="1" dirty="0"/>
              <a:t>Znečištění půdy a vod </a:t>
            </a:r>
            <a:r>
              <a:rPr lang="cs-CZ" sz="1400" dirty="0"/>
              <a:t>(úniky chemikálií, olejů a pesticidů, nadměrné hnojení a používaní pesticidů)</a:t>
            </a:r>
          </a:p>
          <a:p>
            <a:pPr algn="just"/>
            <a:r>
              <a:rPr lang="cs-CZ" sz="1400" b="1" dirty="0"/>
              <a:t>Ztráta biodiverzity </a:t>
            </a:r>
            <a:r>
              <a:rPr lang="cs-CZ" sz="1400" dirty="0"/>
              <a:t>(odlesňování, stavba infrastruktury)</a:t>
            </a:r>
          </a:p>
          <a:p>
            <a:pPr algn="just"/>
            <a:r>
              <a:rPr lang="cs-CZ" sz="1400" b="1" dirty="0"/>
              <a:t>Hlukové a světelné znečištění </a:t>
            </a:r>
            <a:r>
              <a:rPr lang="cs-CZ" sz="1400" dirty="0"/>
              <a:t>(hluk ovlivňující kvalitu života obyvatel i zvířat, nadměrné osvětlení)</a:t>
            </a:r>
          </a:p>
          <a:p>
            <a:pPr algn="just"/>
            <a:r>
              <a:rPr lang="cs-CZ" sz="1400" b="1" dirty="0"/>
              <a:t>Klimatická změna </a:t>
            </a:r>
            <a:r>
              <a:rPr lang="cs-CZ" sz="1400" dirty="0"/>
              <a:t>(globální oteplování, extrémní počasí)</a:t>
            </a:r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  <a:p>
            <a:pPr algn="just"/>
            <a:endParaRPr lang="cs-CZ" sz="1400" dirty="0"/>
          </a:p>
          <a:p>
            <a:pPr marL="0" indent="0" algn="just">
              <a:buNone/>
            </a:pPr>
            <a:endParaRPr lang="pt-BR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Negativní environmentální aspekty</a:t>
            </a:r>
          </a:p>
        </p:txBody>
      </p:sp>
    </p:spTree>
    <p:extLst>
      <p:ext uri="{BB962C8B-B14F-4D97-AF65-F5344CB8AC3E}">
        <p14:creationId xmlns:p14="http://schemas.microsoft.com/office/powerpoint/2010/main" val="98888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6941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b="1" dirty="0"/>
              <a:t>Ekosystémy: </a:t>
            </a:r>
            <a:r>
              <a:rPr lang="cs-CZ" sz="2000" dirty="0"/>
              <a:t>Ztráta přirozených biotopů, ohrožení druhů, degradace půdy a znečištění vod</a:t>
            </a:r>
          </a:p>
          <a:p>
            <a:pPr algn="just"/>
            <a:r>
              <a:rPr lang="cs-CZ" sz="2000" b="1" dirty="0"/>
              <a:t>Lidské zdraví: </a:t>
            </a:r>
            <a:r>
              <a:rPr lang="cs-CZ" sz="2000" dirty="0"/>
              <a:t>Zvýšený výskyt respiračních onemocnění, rakoviny, stresu a dalších zdravotních problémů.</a:t>
            </a:r>
          </a:p>
          <a:p>
            <a:pPr algn="just"/>
            <a:r>
              <a:rPr lang="cs-CZ" sz="2000" b="1" dirty="0"/>
              <a:t>Ekonomika: </a:t>
            </a:r>
            <a:r>
              <a:rPr lang="cs-CZ" sz="2000" dirty="0"/>
              <a:t>Náklady na sanaci znečištěných oblastí, kompenzace za škody způsobené přírodními katastrofami, ztráta produktivity.</a:t>
            </a:r>
          </a:p>
          <a:p>
            <a:pPr algn="just"/>
            <a:r>
              <a:rPr lang="cs-CZ" sz="2000" b="1" dirty="0"/>
              <a:t>Globální změny: </a:t>
            </a:r>
            <a:r>
              <a:rPr lang="cs-CZ" sz="2000" dirty="0"/>
              <a:t>Zrychlování klimatických změn a jejich dlouhodobé dopady.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endParaRPr lang="cs-CZ" sz="2000" dirty="0"/>
          </a:p>
          <a:p>
            <a:pPr algn="just"/>
            <a:endParaRPr lang="cs-CZ" sz="2000" dirty="0"/>
          </a:p>
          <a:p>
            <a:pPr marL="0" indent="0" algn="just">
              <a:buNone/>
            </a:pPr>
            <a:endParaRPr lang="pt-BR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Dopady negativních environmentálních aspektů</a:t>
            </a:r>
          </a:p>
        </p:txBody>
      </p:sp>
    </p:spTree>
    <p:extLst>
      <p:ext uri="{BB962C8B-B14F-4D97-AF65-F5344CB8AC3E}">
        <p14:creationId xmlns:p14="http://schemas.microsoft.com/office/powerpoint/2010/main" val="2256312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000" dirty="0"/>
              <a:t>Hodnocení environmentálních aspektů se provádí s cílem určit, které environmentální aspekty jsou významné a vyžadují opatření. </a:t>
            </a:r>
          </a:p>
          <a:p>
            <a:pPr marL="0" indent="0" algn="just">
              <a:buNone/>
            </a:pPr>
            <a:endParaRPr lang="cs-CZ" sz="2000" dirty="0"/>
          </a:p>
          <a:p>
            <a:pPr marL="0" indent="0" algn="just">
              <a:buNone/>
            </a:pPr>
            <a:r>
              <a:rPr lang="cs-CZ" sz="2000" dirty="0"/>
              <a:t>K hodnocení se často používají kritéria, jako je:</a:t>
            </a:r>
          </a:p>
          <a:p>
            <a:r>
              <a:rPr lang="cs-CZ" sz="2000" dirty="0"/>
              <a:t>Míra dopadu na životní prostředí</a:t>
            </a:r>
          </a:p>
          <a:p>
            <a:r>
              <a:rPr lang="cs-CZ" sz="2000" dirty="0"/>
              <a:t>Právní a regulační požadavky</a:t>
            </a:r>
          </a:p>
          <a:p>
            <a:r>
              <a:rPr lang="cs-CZ" sz="2000" dirty="0"/>
              <a:t>Pravděpodobnost výskytu a jeho závažnost</a:t>
            </a:r>
          </a:p>
          <a:p>
            <a:r>
              <a:rPr lang="cs-CZ" sz="2000" dirty="0"/>
              <a:t>Možnost kontroly nebo vlivu organizace</a:t>
            </a:r>
          </a:p>
          <a:p>
            <a:pPr algn="just"/>
            <a:endParaRPr lang="pt-BR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Hodnocení environmentálních aspektů</a:t>
            </a:r>
          </a:p>
        </p:txBody>
      </p:sp>
    </p:spTree>
    <p:extLst>
      <p:ext uri="{BB962C8B-B14F-4D97-AF65-F5344CB8AC3E}">
        <p14:creationId xmlns:p14="http://schemas.microsoft.com/office/powerpoint/2010/main" val="1424374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dirty="0"/>
              <a:t>Environmentální aspekty se řeší v souladu s legislativou (např. zákon o ochraně životního prostředí) a mezinárodními standardy, jako je </a:t>
            </a:r>
            <a:r>
              <a:rPr lang="cs-CZ" sz="2000" b="1" dirty="0"/>
              <a:t>ISO 14001: Environmentální management</a:t>
            </a:r>
            <a:r>
              <a:rPr lang="cs-CZ" sz="2000" dirty="0"/>
              <a:t>. </a:t>
            </a:r>
          </a:p>
          <a:p>
            <a:pPr algn="just"/>
            <a:r>
              <a:rPr lang="cs-CZ" sz="2000" b="1" dirty="0"/>
              <a:t>EMAS (</a:t>
            </a:r>
            <a:r>
              <a:rPr lang="cs-CZ" sz="2000" b="1" dirty="0" err="1"/>
              <a:t>Eco</a:t>
            </a:r>
            <a:r>
              <a:rPr lang="cs-CZ" sz="2000" b="1" dirty="0"/>
              <a:t>-Management and Audit </a:t>
            </a:r>
            <a:r>
              <a:rPr lang="cs-CZ" sz="2000" b="1" dirty="0" err="1"/>
              <a:t>Scheme</a:t>
            </a:r>
            <a:r>
              <a:rPr lang="cs-CZ" sz="2000" b="1" dirty="0"/>
              <a:t>):</a:t>
            </a:r>
            <a:r>
              <a:rPr lang="cs-CZ" sz="2000" dirty="0"/>
              <a:t> Dobrovolný nástroj Evropské unie pro zlepšení environmentální výkonnosti.</a:t>
            </a:r>
          </a:p>
          <a:p>
            <a:pPr algn="just"/>
            <a:r>
              <a:rPr lang="cs-CZ" sz="2000" dirty="0"/>
              <a:t>Organizace by měly systematicky identifikovat a řídit své environmentální aspekty, aby minimalizovaly negativní dopady a zlepšovaly svou environmentální výkonnost.</a:t>
            </a:r>
            <a:endParaRPr lang="pt-BR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Právní rámec a standardy pro environmentální aspekty</a:t>
            </a:r>
          </a:p>
        </p:txBody>
      </p:sp>
    </p:spTree>
    <p:extLst>
      <p:ext uri="{BB962C8B-B14F-4D97-AF65-F5344CB8AC3E}">
        <p14:creationId xmlns:p14="http://schemas.microsoft.com/office/powerpoint/2010/main" val="2306493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dirty="0"/>
              <a:t>EMAS versus 14001 – certifikace ISO</a:t>
            </a:r>
          </a:p>
          <a:p>
            <a:pPr marL="0" indent="0" algn="just">
              <a:buNone/>
            </a:pPr>
            <a:endParaRPr lang="cs-CZ" sz="2000" dirty="0"/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Právní rámec a standardy pro environmentální aspekty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735013F-CEC5-4EAA-904C-DD19E1B3BC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5651" y="1199227"/>
            <a:ext cx="4422573" cy="3512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01389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03189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1600" dirty="0"/>
              <a:t>Environmentální výkonnost označuje měřitelné výsledky organizace v oblasti řízení jejích environmentálních aspektů. Jde o vyhodnocení, jak dobře organizace snižuje negativní dopady na životní prostředí a plní své cíle v oblasti udržitelnosti.</a:t>
            </a:r>
          </a:p>
          <a:p>
            <a:pPr algn="just"/>
            <a:endParaRPr lang="cs-CZ" sz="1600" b="1" dirty="0"/>
          </a:p>
          <a:p>
            <a:pPr marL="0" indent="0" algn="just">
              <a:buNone/>
            </a:pPr>
            <a:r>
              <a:rPr lang="cs-CZ" sz="1600" b="1" dirty="0"/>
              <a:t>Klíčové ukazatele environmentální výkonnosti:</a:t>
            </a:r>
          </a:p>
          <a:p>
            <a:pPr algn="just"/>
            <a:r>
              <a:rPr lang="cs-CZ" sz="1600" dirty="0"/>
              <a:t>Spotřeba zdrojů (snížení spotřeby energie na jednotku výroby, použití obnovitelných zdrojů energie)</a:t>
            </a:r>
          </a:p>
          <a:p>
            <a:pPr algn="just"/>
            <a:r>
              <a:rPr lang="cs-CZ" sz="1600" dirty="0"/>
              <a:t>Snižování emisí (množství emisí CO₂ na jednotku produkce, eliminace úniků škodlivých látek do ovzduší nebo vody)</a:t>
            </a:r>
          </a:p>
          <a:p>
            <a:pPr algn="just"/>
            <a:r>
              <a:rPr lang="cs-CZ" sz="1600" dirty="0"/>
              <a:t>Odpadové hospodářství (podíl recyklovaného odpadu, snížení celkového objemu odpadu)</a:t>
            </a:r>
          </a:p>
          <a:p>
            <a:pPr algn="just"/>
            <a:r>
              <a:rPr lang="cs-CZ" sz="1600" dirty="0"/>
              <a:t>Ochrana ekosystémů (rekultivace narušených oblastí, ochrana biodiverzity v místě provozu)</a:t>
            </a:r>
          </a:p>
          <a:p>
            <a:pPr algn="just"/>
            <a:r>
              <a:rPr lang="cs-CZ" sz="1600" dirty="0"/>
              <a:t>Soulad s legislativou (dodržování environmentálních zákonů a předpisů, certifikace ISO 14001 nebo EMAS)</a:t>
            </a: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Environmentální aspekty a environmentální výkonnost</a:t>
            </a:r>
          </a:p>
        </p:txBody>
      </p:sp>
    </p:spTree>
    <p:extLst>
      <p:ext uri="{BB962C8B-B14F-4D97-AF65-F5344CB8AC3E}">
        <p14:creationId xmlns:p14="http://schemas.microsoft.com/office/powerpoint/2010/main" val="2095753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03189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cs-CZ" sz="1500" b="1" dirty="0"/>
              <a:t>Identifikace environmentálních aspektů</a:t>
            </a:r>
            <a:endParaRPr lang="cs-CZ" sz="1500" dirty="0"/>
          </a:p>
          <a:p>
            <a:pPr marL="357188" indent="0">
              <a:buNone/>
            </a:pPr>
            <a:r>
              <a:rPr lang="cs-CZ" sz="1500" dirty="0"/>
              <a:t>Organizace nejprve identifikuje a posoudí své environmentální aspekty, aby určila, které z nich mají významný dopad na životní prostředí.</a:t>
            </a:r>
          </a:p>
          <a:p>
            <a:pPr marL="357188" indent="-357188">
              <a:buFont typeface="+mj-lt"/>
              <a:buAutoNum type="arabicPeriod" startAt="2"/>
            </a:pPr>
            <a:r>
              <a:rPr lang="cs-CZ" sz="1500" b="1" dirty="0"/>
              <a:t>Stanovení cílů environmentální výkonnosti</a:t>
            </a:r>
            <a:endParaRPr lang="cs-CZ" sz="1500" dirty="0"/>
          </a:p>
          <a:p>
            <a:pPr marL="357188" indent="0">
              <a:buNone/>
            </a:pPr>
            <a:r>
              <a:rPr lang="cs-CZ" sz="1500" dirty="0"/>
              <a:t>Na základě významných aspektů si organizace stanoví cíle (např. snížení emisí CO₂ o 20 % do roku 2030).</a:t>
            </a:r>
          </a:p>
          <a:p>
            <a:pPr marL="357188" indent="-357188">
              <a:buFont typeface="+mj-lt"/>
              <a:buAutoNum type="arabicPeriod" startAt="3"/>
            </a:pPr>
            <a:r>
              <a:rPr lang="cs-CZ" sz="1500" b="1" dirty="0"/>
              <a:t>Řízení a opatření</a:t>
            </a:r>
            <a:endParaRPr lang="cs-CZ" sz="1500" dirty="0"/>
          </a:p>
          <a:p>
            <a:pPr marL="357188" indent="0">
              <a:buNone/>
            </a:pPr>
            <a:r>
              <a:rPr lang="cs-CZ" sz="1500" dirty="0"/>
              <a:t>Implementují se opatření ke zlepšení výkonnosti (např. modernizace technologií, optimalizace spotřeby energií, zlepšení odpadového hospodářství).</a:t>
            </a:r>
          </a:p>
          <a:p>
            <a:pPr marL="357188" indent="-357188">
              <a:buFont typeface="+mj-lt"/>
              <a:buAutoNum type="arabicPeriod" startAt="4"/>
            </a:pPr>
            <a:r>
              <a:rPr lang="cs-CZ" sz="1500" b="1" dirty="0"/>
              <a:t>Měření a hodnocení výkonnosti</a:t>
            </a:r>
            <a:endParaRPr lang="cs-CZ" sz="1500" dirty="0"/>
          </a:p>
          <a:p>
            <a:pPr marL="357188" indent="0">
              <a:buNone/>
            </a:pPr>
            <a:r>
              <a:rPr lang="cs-CZ" sz="1500" dirty="0"/>
              <a:t>Pomocí ukazatelů (např. uhlíková stopa, energetická náročnost) se pravidelně vyhodnocuje, zda organizace dosahuje stanovených cílů.</a:t>
            </a:r>
          </a:p>
          <a:p>
            <a:pPr marL="357188" indent="-357188">
              <a:buFont typeface="+mj-lt"/>
              <a:buAutoNum type="arabicPeriod" startAt="5"/>
            </a:pPr>
            <a:r>
              <a:rPr lang="cs-CZ" sz="1500" b="1" dirty="0"/>
              <a:t>Neustálé zlepšování</a:t>
            </a:r>
            <a:endParaRPr lang="cs-CZ" sz="1500" dirty="0"/>
          </a:p>
          <a:p>
            <a:pPr marL="357188" indent="0">
              <a:buNone/>
            </a:pPr>
            <a:r>
              <a:rPr lang="cs-CZ" sz="1500" dirty="0"/>
              <a:t>Na základě výsledků měření se implementují další změny a organizace pokračuje ve snižování svého environmentálního dopadu.</a:t>
            </a:r>
          </a:p>
          <a:p>
            <a:pPr marL="0" indent="0">
              <a:buNone/>
            </a:pPr>
            <a:endParaRPr lang="cs-CZ" sz="1500" dirty="0"/>
          </a:p>
          <a:p>
            <a:pPr marL="0" indent="0">
              <a:buNone/>
            </a:pPr>
            <a:endParaRPr lang="cs-CZ" sz="1500" dirty="0"/>
          </a:p>
          <a:p>
            <a:pPr algn="just"/>
            <a:endParaRPr lang="cs-CZ" sz="1500" dirty="0"/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000" dirty="0"/>
              <a:t>Propojení environmentálních aspektů a environmentální výkonnosti</a:t>
            </a:r>
          </a:p>
        </p:txBody>
      </p:sp>
    </p:spTree>
    <p:extLst>
      <p:ext uri="{BB962C8B-B14F-4D97-AF65-F5344CB8AC3E}">
        <p14:creationId xmlns:p14="http://schemas.microsoft.com/office/powerpoint/2010/main" val="16838905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03189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dirty="0"/>
              <a:t>Integrace přírodního podnikatelského prostředí a environmentálních aspektů do strategie firem je nezbytná pro dosažení dlouhodobé udržitelnosti. </a:t>
            </a:r>
          </a:p>
          <a:p>
            <a:pPr algn="just"/>
            <a:r>
              <a:rPr lang="cs-CZ" sz="2000" dirty="0"/>
              <a:t>Společnosti, které proaktivně reagují na environmentální výzvy, mohou získat nejen ekonomické výhody, ale také přispět ke zlepšení životního prostředí a celkového blaha společnosti.</a:t>
            </a:r>
          </a:p>
          <a:p>
            <a:pPr algn="just"/>
            <a:r>
              <a:rPr lang="cs-CZ" sz="2000" dirty="0"/>
              <a:t>Environmentální aspekty jsou úzce spjaty s odpovědným přístupem k využívání přírodních zdrojů a snižováním negativních dopadů podnikání na životní prostředí.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000" dirty="0"/>
              <a:t>Environmentální aspekty a udržitelnost podnikání  </a:t>
            </a:r>
          </a:p>
        </p:txBody>
      </p:sp>
    </p:spTree>
    <p:extLst>
      <p:ext uri="{BB962C8B-B14F-4D97-AF65-F5344CB8AC3E}">
        <p14:creationId xmlns:p14="http://schemas.microsoft.com/office/powerpoint/2010/main" val="15465536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03189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700" b="1" dirty="0"/>
              <a:t>Udržitelný rozvoj</a:t>
            </a:r>
            <a:r>
              <a:rPr lang="cs-CZ" sz="1700" dirty="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Podniky by měly zajistit dlouhodobou udržitelnost svých činností.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To zahrnuje efektivní využití zdrojů a minimalizaci odpadu.</a:t>
            </a:r>
          </a:p>
          <a:p>
            <a:r>
              <a:rPr lang="cs-CZ" sz="1700" b="1" dirty="0"/>
              <a:t>Environmentální legislativa</a:t>
            </a:r>
            <a:r>
              <a:rPr lang="cs-CZ" sz="1700" dirty="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Dodržování zákonů a předpisů (např. limity emisí, ochrana vodních zdrojů).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Zvyšování požadavků na ekologické audity a certifikace (ISO 14001).</a:t>
            </a:r>
          </a:p>
          <a:p>
            <a:r>
              <a:rPr lang="cs-CZ" sz="1700" b="1" dirty="0"/>
              <a:t>Environmentální řízení a inovace</a:t>
            </a:r>
            <a:r>
              <a:rPr lang="cs-CZ" sz="1700" dirty="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Zavádění ekologických výrobních procesů.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Investice do obnovitelných energií a cirkulární ekonomiky.</a:t>
            </a:r>
          </a:p>
          <a:p>
            <a:r>
              <a:rPr lang="cs-CZ" sz="1700" b="1" dirty="0"/>
              <a:t>Společenská odpovědnost firem (CSR)</a:t>
            </a:r>
            <a:r>
              <a:rPr lang="cs-CZ" sz="1700" dirty="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Integrace environmentálních cílů do strategie firmy.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Transparentnost a komunikace ekologických iniciativ vůči veřejnosti.</a:t>
            </a:r>
          </a:p>
          <a:p>
            <a:pPr marL="0" indent="0" algn="just">
              <a:buNone/>
            </a:pPr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000" dirty="0"/>
              <a:t>Environmentální aspekty pro udržitelnost podnikání  </a:t>
            </a:r>
          </a:p>
        </p:txBody>
      </p:sp>
    </p:spTree>
    <p:extLst>
      <p:ext uri="{BB962C8B-B14F-4D97-AF65-F5344CB8AC3E}">
        <p14:creationId xmlns:p14="http://schemas.microsoft.com/office/powerpoint/2010/main" val="3382807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703189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700" b="1" dirty="0"/>
              <a:t>Snížení nákladů</a:t>
            </a:r>
            <a:r>
              <a:rPr lang="cs-CZ" sz="1700" dirty="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Úspory energie a zdrojů.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Nižší náklady na likvidaci odpadu díky recyklaci.</a:t>
            </a:r>
          </a:p>
          <a:p>
            <a:r>
              <a:rPr lang="cs-CZ" sz="1700" b="1" dirty="0"/>
              <a:t>Konkurenční výhoda</a:t>
            </a:r>
            <a:r>
              <a:rPr lang="cs-CZ" sz="1700" dirty="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Získání zákazníků, kteří preferují ekologické produkty.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Vylepšení reputace firmy.</a:t>
            </a:r>
          </a:p>
          <a:p>
            <a:r>
              <a:rPr lang="cs-CZ" sz="1700" b="1" dirty="0"/>
              <a:t>Minimalizace rizik</a:t>
            </a:r>
            <a:r>
              <a:rPr lang="cs-CZ" sz="1700" dirty="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Vyhnutí se sankcím za nedodržování předpisů.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Předcházení škodám způsobeným změnou klimatu.</a:t>
            </a:r>
          </a:p>
          <a:p>
            <a:r>
              <a:rPr lang="cs-CZ" sz="1700" b="1" dirty="0"/>
              <a:t>Podpora inovací</a:t>
            </a:r>
            <a:r>
              <a:rPr lang="cs-CZ" sz="1700" dirty="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Rozvoj ekologických produktů a služeb.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700" dirty="0"/>
              <a:t>Vstup na nové trhy spojené s obnovitelnými zdroji a zelenými technologiemi.</a:t>
            </a:r>
          </a:p>
          <a:p>
            <a:pPr marL="0" indent="0" algn="just">
              <a:buNone/>
            </a:pPr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000" dirty="0"/>
              <a:t>Výhody zohlednění environmentálních aspektů</a:t>
            </a:r>
          </a:p>
        </p:txBody>
      </p:sp>
    </p:spTree>
    <p:extLst>
      <p:ext uri="{BB962C8B-B14F-4D97-AF65-F5344CB8AC3E}">
        <p14:creationId xmlns:p14="http://schemas.microsoft.com/office/powerpoint/2010/main" val="508331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1131590"/>
            <a:ext cx="8280920" cy="302433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800" b="1" dirty="0"/>
              <a:t>Struktura přednášky:</a:t>
            </a:r>
          </a:p>
          <a:p>
            <a:pPr>
              <a:buFont typeface="+mj-lt"/>
              <a:buAutoNum type="arabicPeriod"/>
            </a:pPr>
            <a:r>
              <a:rPr lang="cs-CZ" sz="1800" dirty="0"/>
              <a:t>Úvod do problematiky</a:t>
            </a:r>
          </a:p>
          <a:p>
            <a:pPr>
              <a:buFont typeface="+mj-lt"/>
              <a:buAutoNum type="arabicPeriod"/>
            </a:pPr>
            <a:r>
              <a:rPr lang="cs-CZ" sz="1800" dirty="0"/>
              <a:t>Členění environmentálních aspektů</a:t>
            </a:r>
          </a:p>
          <a:p>
            <a:pPr>
              <a:buFont typeface="+mj-lt"/>
              <a:buAutoNum type="arabicPeriod"/>
            </a:pPr>
            <a:r>
              <a:rPr lang="cs-CZ" sz="1800" dirty="0"/>
              <a:t>Dopady a hodnocení environmentálních aspektů</a:t>
            </a:r>
          </a:p>
          <a:p>
            <a:pPr>
              <a:buFont typeface="+mj-lt"/>
              <a:buAutoNum type="arabicPeriod"/>
            </a:pPr>
            <a:r>
              <a:rPr lang="cs-CZ" sz="1800" dirty="0"/>
              <a:t>Právní rámec pro environmentální aspekty</a:t>
            </a:r>
          </a:p>
          <a:p>
            <a:pPr>
              <a:buFont typeface="+mj-lt"/>
              <a:buAutoNum type="arabicPeriod"/>
            </a:pPr>
            <a:r>
              <a:rPr lang="cs-CZ" sz="1800" dirty="0"/>
              <a:t>Environmentální aspekty a environmentální výkonnost</a:t>
            </a:r>
          </a:p>
          <a:p>
            <a:pPr>
              <a:buFont typeface="+mj-lt"/>
              <a:buAutoNum type="arabicPeriod"/>
            </a:pPr>
            <a:endParaRPr lang="cs-CZ" sz="1800" dirty="0"/>
          </a:p>
          <a:p>
            <a:pPr>
              <a:buFont typeface="+mj-lt"/>
              <a:buAutoNum type="arabicPeriod"/>
            </a:pPr>
            <a:endParaRPr lang="cs-CZ" sz="1800" dirty="0"/>
          </a:p>
          <a:p>
            <a:pPr>
              <a:buFont typeface="+mj-lt"/>
              <a:buAutoNum type="arabicPeriod"/>
            </a:pPr>
            <a:endParaRPr lang="cs-CZ" sz="1800" dirty="0"/>
          </a:p>
          <a:p>
            <a:pPr>
              <a:buFont typeface="+mj-lt"/>
              <a:buAutoNum type="arabicPeriod"/>
            </a:pPr>
            <a:endParaRPr lang="cs-CZ" sz="1800" dirty="0"/>
          </a:p>
          <a:p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1500" dirty="0"/>
              <a:t>PŘÍRODNÍ PROSTŘEDÍ A ENVIRONMENTÁLNÍ ASPEKTY</a:t>
            </a:r>
            <a:br>
              <a:rPr lang="cs-CZ" sz="1500" dirty="0"/>
            </a:b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b="1" dirty="0"/>
              <a:t>Vysoké počáteční náklady</a:t>
            </a:r>
            <a:r>
              <a:rPr lang="cs-CZ" sz="2000" dirty="0"/>
              <a:t>:</a:t>
            </a:r>
          </a:p>
          <a:p>
            <a:pPr marL="0" indent="357188" algn="just">
              <a:buNone/>
            </a:pPr>
            <a:r>
              <a:rPr lang="cs-CZ" sz="2000" dirty="0"/>
              <a:t>Investice do technologií a ekologických řešení mohou být nákladné.</a:t>
            </a:r>
          </a:p>
          <a:p>
            <a:pPr algn="just"/>
            <a:r>
              <a:rPr lang="cs-CZ" sz="2000" b="1" dirty="0"/>
              <a:t>Nejasná regulace</a:t>
            </a:r>
            <a:r>
              <a:rPr lang="cs-CZ" sz="2000" dirty="0"/>
              <a:t>:</a:t>
            </a:r>
          </a:p>
          <a:p>
            <a:pPr marL="0" indent="357188" algn="just">
              <a:buNone/>
            </a:pPr>
            <a:r>
              <a:rPr lang="cs-CZ" sz="2000" dirty="0"/>
              <a:t>Změny v environmentální legislativě mohou způsobit nejistotu.</a:t>
            </a:r>
          </a:p>
          <a:p>
            <a:pPr algn="just"/>
            <a:r>
              <a:rPr lang="cs-CZ" sz="2000" b="1" dirty="0"/>
              <a:t>Omezené zdroje</a:t>
            </a:r>
            <a:r>
              <a:rPr lang="cs-CZ" sz="2000" dirty="0"/>
              <a:t>:</a:t>
            </a:r>
          </a:p>
          <a:p>
            <a:pPr marL="357188" indent="0" algn="just">
              <a:buNone/>
            </a:pPr>
            <a:r>
              <a:rPr lang="cs-CZ" sz="2000" dirty="0"/>
              <a:t>Nedostatek znalostí a kvalifikovaného personálu v oblasti udržitelného rozvoje.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endParaRPr lang="cs-CZ" sz="2000" dirty="0"/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sz="2000" dirty="0"/>
              <a:t>Výzvy a omezení environmentálních aspektů v podnikání</a:t>
            </a:r>
          </a:p>
        </p:txBody>
      </p:sp>
    </p:spTree>
    <p:extLst>
      <p:ext uri="{BB962C8B-B14F-4D97-AF65-F5344CB8AC3E}">
        <p14:creationId xmlns:p14="http://schemas.microsoft.com/office/powerpoint/2010/main" val="3034744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200" dirty="0"/>
              <a:t>Podnikatelské prostředí představuje soubor vlivů a faktorů, které ovlivňují podnikatelský subjekt.</a:t>
            </a:r>
          </a:p>
          <a:p>
            <a:pPr algn="just"/>
            <a:r>
              <a:rPr lang="cs-CZ" sz="2200" dirty="0"/>
              <a:t>Jedním ze složek podnikatelského prostředí je přírodní prostředí.</a:t>
            </a:r>
          </a:p>
          <a:p>
            <a:pPr algn="just"/>
            <a:r>
              <a:rPr lang="cs-CZ" sz="2200" b="1" dirty="0"/>
              <a:t>Přírodní podnikatelské prostředí</a:t>
            </a:r>
            <a:r>
              <a:rPr lang="cs-CZ" sz="2200" dirty="0"/>
              <a:t> se týká všech přírodních faktorů, které ovlivňují podnikání, včetně geografie, klimatu, přírodních zdrojů a ekologického prostředí. </a:t>
            </a:r>
          </a:p>
          <a:p>
            <a:pPr algn="just"/>
            <a:r>
              <a:rPr lang="cs-CZ" sz="2200" dirty="0"/>
              <a:t>Tyto faktory mohou představovat příležitosti i hrozby pro podnikatele a vyžadují zohlednění environmentálních aspektů.</a:t>
            </a:r>
          </a:p>
          <a:p>
            <a:pPr algn="just"/>
            <a:endParaRPr lang="pt-BR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Přírodní podnikatelské prostředí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9434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dirty="0"/>
              <a:t>Environmentální aspekty jsou prvky činností, produktů a služeb organizace, které mají nebo mohou mít dopad na životní prostředí. </a:t>
            </a:r>
          </a:p>
          <a:p>
            <a:pPr algn="just"/>
            <a:r>
              <a:rPr lang="cs-CZ" sz="2000" dirty="0"/>
              <a:t>Tyto aspekty hrají klíčovou roli při řízení environmentálních rizik a implementaci environmentálního managementu, například v rámci systémů řízení podle normy ISO 14001.</a:t>
            </a:r>
          </a:p>
          <a:p>
            <a:pPr algn="just"/>
            <a:r>
              <a:rPr lang="cs-CZ" sz="2000" dirty="0"/>
              <a:t>Environmentální aspekty jsou úzce spojeny se sociální a environmentální odpovědností podniku.</a:t>
            </a:r>
          </a:p>
          <a:p>
            <a:pPr algn="just"/>
            <a:r>
              <a:rPr lang="cs-CZ" sz="2000" dirty="0"/>
              <a:t>Environmentální aspekt může způsobit </a:t>
            </a:r>
            <a:r>
              <a:rPr lang="cs-CZ" sz="2000" i="1" dirty="0"/>
              <a:t>environmentální dopad (dopady).</a:t>
            </a:r>
          </a:p>
          <a:p>
            <a:pPr algn="just"/>
            <a:r>
              <a:rPr lang="cs-CZ" sz="2000" dirty="0"/>
              <a:t>Významný environmentální aspekt je aspekt, který má nebo může mít jeden environmentální dopad nebo více významných environmentálních dopadů</a:t>
            </a:r>
            <a:endParaRPr lang="pt-BR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Environmentální aspekty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6613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Environmentální aspekty a management podniku</a:t>
            </a:r>
            <a:br>
              <a:rPr lang="cs-CZ" dirty="0"/>
            </a:b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3F8B9DB-A363-4B5C-BF7A-3259E657B67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323033"/>
            <a:ext cx="6984776" cy="2622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506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31540" y="98757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sz="2000" dirty="0"/>
              <a:t>Environmentální aspekty jsou členěny z pohledu vlivu podniku na 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 dirty="0"/>
              <a:t>přímé 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 dirty="0"/>
              <a:t>nepřímé.</a:t>
            </a:r>
          </a:p>
          <a:p>
            <a:pPr marL="357187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Environmentální aspekty jsou dále členěny z pohledu vlivu na životní prostředí na 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 dirty="0"/>
              <a:t>pozitivní </a:t>
            </a:r>
          </a:p>
          <a:p>
            <a:pPr marL="720725" indent="-363538" algn="just">
              <a:buFont typeface="Courier New" panose="02070309020205020404" pitchFamily="49" charset="0"/>
              <a:buChar char="o"/>
            </a:pPr>
            <a:r>
              <a:rPr lang="cs-CZ" sz="2000" dirty="0"/>
              <a:t>negativní.</a:t>
            </a:r>
          </a:p>
          <a:p>
            <a:pPr algn="just"/>
            <a:endParaRPr lang="pt-BR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Členění environmentálních aspektů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7046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736425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dirty="0"/>
              <a:t>Jedná se o prvky činností, produktů a služeb, které jsou přímo spojené s činnostmi organizace a jsou pod její kontrolou. Patří zde:</a:t>
            </a:r>
          </a:p>
          <a:p>
            <a:r>
              <a:rPr lang="cs-CZ" sz="1400" b="1" dirty="0"/>
              <a:t>Spotřeba zdrojů:</a:t>
            </a:r>
            <a:endParaRPr lang="cs-CZ" sz="1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Spotřeba energie (elektřina, plyn, fosilní paliva)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Spotřeba vody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Využívání nerostných surovin a jiných materiálů</a:t>
            </a:r>
          </a:p>
          <a:p>
            <a:r>
              <a:rPr lang="cs-CZ" sz="1400" b="1" dirty="0"/>
              <a:t>Emise a odpady:</a:t>
            </a:r>
            <a:endParaRPr lang="cs-CZ" sz="1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Emise skleníkových plynů (CO₂, CH₄)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Vypouštění odpadních vod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Produkce pevných odpadů (komunální, nebezpečné odpady)</a:t>
            </a:r>
          </a:p>
          <a:p>
            <a:r>
              <a:rPr lang="cs-CZ" sz="1400" b="1" dirty="0"/>
              <a:t>Znečištění ovzduší:</a:t>
            </a:r>
            <a:endParaRPr lang="cs-CZ" sz="1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Emise částic (PM10, PM2.5)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Chemické znečištění (NOₓ, SO₂, VOC)</a:t>
            </a:r>
          </a:p>
          <a:p>
            <a:r>
              <a:rPr lang="cs-CZ" sz="1400" b="1" dirty="0"/>
              <a:t>Ovlivnění půdy a biodiverzity:</a:t>
            </a:r>
            <a:endParaRPr lang="cs-CZ" sz="14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Degradace půdy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Negativní dopady na místní ekosystémy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200" dirty="0"/>
              <a:t>Úbytek biodiverzity (např. v důsledku kácení lesů)</a:t>
            </a:r>
          </a:p>
          <a:p>
            <a:pPr algn="just"/>
            <a:endParaRPr lang="pt-BR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Přímé environmentální aspekty</a:t>
            </a:r>
          </a:p>
        </p:txBody>
      </p:sp>
    </p:spTree>
    <p:extLst>
      <p:ext uri="{BB962C8B-B14F-4D97-AF65-F5344CB8AC3E}">
        <p14:creationId xmlns:p14="http://schemas.microsoft.com/office/powerpoint/2010/main" val="4023942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600" dirty="0"/>
              <a:t>Jedná se o prvky činností, produktů a služeb, které jsou výsledkem činností dodavatelů, zákazníků nebo partnerů, které organizace nemůže plně kontrolovat, ale může je ovlivnit. Patří zde:</a:t>
            </a:r>
          </a:p>
          <a:p>
            <a:r>
              <a:rPr lang="cs-CZ" sz="1600" b="1" dirty="0"/>
              <a:t>Dodavatelské řetězce:</a:t>
            </a:r>
            <a:endParaRPr lang="cs-CZ" sz="16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600" dirty="0"/>
              <a:t>Výroba a těžba surovin s vysokým environmentálním dopadem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600" dirty="0"/>
              <a:t>Použití neobnovitelných zdrojů v dodavatelském řetězci</a:t>
            </a:r>
          </a:p>
          <a:p>
            <a:r>
              <a:rPr lang="cs-CZ" sz="1600" b="1" dirty="0"/>
              <a:t>Dopady produktů a služeb:</a:t>
            </a:r>
            <a:endParaRPr lang="cs-CZ" sz="16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600" dirty="0"/>
              <a:t>Energetická náročnost a uhlíková stopa produktu během jeho životního cyklu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600" dirty="0"/>
              <a:t>Vznik odpadů při používání nebo likvidaci produktu</a:t>
            </a:r>
          </a:p>
          <a:p>
            <a:r>
              <a:rPr lang="cs-CZ" sz="1600" b="1" dirty="0"/>
              <a:t>Dopravní a logistické procesy:</a:t>
            </a:r>
            <a:endParaRPr lang="cs-CZ" sz="16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600" dirty="0"/>
              <a:t>Emise z přepravy materiálů nebo hotových produktů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1600" dirty="0"/>
              <a:t>Znečištění z dopravy</a:t>
            </a:r>
          </a:p>
          <a:p>
            <a:pPr algn="just"/>
            <a:endParaRPr lang="pt-BR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Nepřímé environmentální aspekty</a:t>
            </a:r>
          </a:p>
        </p:txBody>
      </p:sp>
    </p:spTree>
    <p:extLst>
      <p:ext uri="{BB962C8B-B14F-4D97-AF65-F5344CB8AC3E}">
        <p14:creationId xmlns:p14="http://schemas.microsoft.com/office/powerpoint/2010/main" val="1291687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23528" y="807554"/>
            <a:ext cx="745282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000" dirty="0"/>
              <a:t>Pozitivní environmentální aspekty zahrnují aktivity a procesy podniku, které mají příznivý vliv na životní prostředí.</a:t>
            </a:r>
          </a:p>
          <a:p>
            <a:pPr marL="0" indent="0" algn="just">
              <a:buNone/>
            </a:pPr>
            <a:r>
              <a:rPr lang="cs-CZ" sz="2000" dirty="0"/>
              <a:t>Příklady pozitivních environmentálních aspektů:</a:t>
            </a:r>
          </a:p>
          <a:p>
            <a:r>
              <a:rPr lang="cs-CZ" sz="2000" b="1" dirty="0"/>
              <a:t>Obnovitelné zdroje energie</a:t>
            </a:r>
            <a:endParaRPr lang="cs-CZ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/>
              <a:t>Používání solární, větrné nebo vodní energie</a:t>
            </a:r>
          </a:p>
          <a:p>
            <a:r>
              <a:rPr lang="cs-CZ" sz="2000" b="1" dirty="0"/>
              <a:t>Snižování emisí</a:t>
            </a:r>
            <a:endParaRPr lang="cs-CZ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/>
              <a:t>Implementace technologií ke snížení uhlíkové stopy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/>
              <a:t>Efektivní recyklace odpadů</a:t>
            </a:r>
          </a:p>
          <a:p>
            <a:r>
              <a:rPr lang="cs-CZ" sz="2000" b="1" dirty="0"/>
              <a:t>Zlepšování biodiverzity</a:t>
            </a:r>
            <a:endParaRPr lang="cs-CZ" sz="2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000" dirty="0"/>
              <a:t>Vysazování stromů a zlepšení habitatu pro divokou přírodu</a:t>
            </a:r>
          </a:p>
          <a:p>
            <a:pPr algn="just"/>
            <a:endParaRPr lang="pt-BR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cs-CZ" dirty="0"/>
              <a:t>Pozitivní environmentální aspekty</a:t>
            </a:r>
          </a:p>
        </p:txBody>
      </p:sp>
    </p:spTree>
    <p:extLst>
      <p:ext uri="{BB962C8B-B14F-4D97-AF65-F5344CB8AC3E}">
        <p14:creationId xmlns:p14="http://schemas.microsoft.com/office/powerpoint/2010/main" val="279801817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C9A9D91184F124BBC056FE70CE4DFA9" ma:contentTypeVersion="8" ma:contentTypeDescription="Vytvoří nový dokument" ma:contentTypeScope="" ma:versionID="6cd6180065da8935f5ffffdb05084a6d">
  <xsd:schema xmlns:xsd="http://www.w3.org/2001/XMLSchema" xmlns:xs="http://www.w3.org/2001/XMLSchema" xmlns:p="http://schemas.microsoft.com/office/2006/metadata/properties" xmlns:ns2="9ca12918-d314-4413-b5b7-584a54177208" targetNamespace="http://schemas.microsoft.com/office/2006/metadata/properties" ma:root="true" ma:fieldsID="7f3d64f9162e9ee842a9a8e6ae9c2335" ns2:_="">
    <xsd:import namespace="9ca12918-d314-4413-b5b7-584a5417720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a12918-d314-4413-b5b7-584a541772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AC0436-976F-41DA-9149-7F40966998C3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9ca12918-d314-4413-b5b7-584a54177208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8F3779A5-4EE1-42BA-BC4C-B2086746A6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644472-0E68-4222-A0CB-17CE5847B4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ca12918-d314-4413-b5b7-584a541772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8905</TotalTime>
  <Words>1451</Words>
  <Application>Microsoft Office PowerPoint</Application>
  <PresentationFormat>Předvádění na obrazovce (16:9)</PresentationFormat>
  <Paragraphs>208</Paragraphs>
  <Slides>20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Courier New</vt:lpstr>
      <vt:lpstr>Times New Roman</vt:lpstr>
      <vt:lpstr>SLU</vt:lpstr>
      <vt:lpstr>Prezentace aplikace PowerPoint</vt:lpstr>
      <vt:lpstr>PŘÍRODNÍ PROSTŘEDÍ A ENVIRONMENTÁLNÍ ASPEKTY </vt:lpstr>
      <vt:lpstr>Přírodní podnikatelské prostředí </vt:lpstr>
      <vt:lpstr>Environmentální aspekty </vt:lpstr>
      <vt:lpstr>Environmentální aspekty a management podniku </vt:lpstr>
      <vt:lpstr>Členění environmentálních aspektů </vt:lpstr>
      <vt:lpstr>Přímé environmentální aspekty</vt:lpstr>
      <vt:lpstr>Nepřímé environmentální aspekty</vt:lpstr>
      <vt:lpstr>Pozitivní environmentální aspekty</vt:lpstr>
      <vt:lpstr>Negativní environmentální aspekty</vt:lpstr>
      <vt:lpstr>Dopady negativních environmentálních aspektů</vt:lpstr>
      <vt:lpstr>Hodnocení environmentálních aspektů</vt:lpstr>
      <vt:lpstr>Právní rámec a standardy pro environmentální aspekty</vt:lpstr>
      <vt:lpstr>Právní rámec a standardy pro environmentální aspekty</vt:lpstr>
      <vt:lpstr>Environmentální aspekty a environmentální výkonnost</vt:lpstr>
      <vt:lpstr>Propojení environmentálních aspektů a environmentální výkonnosti</vt:lpstr>
      <vt:lpstr>Environmentální aspekty a udržitelnost podnikání  </vt:lpstr>
      <vt:lpstr>Environmentální aspekty pro udržitelnost podnikání  </vt:lpstr>
      <vt:lpstr>Výhody zohlednění environmentálních aspektů</vt:lpstr>
      <vt:lpstr>Výzvy a omezení environmentálních aspektů v podnikání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125</cp:revision>
  <dcterms:created xsi:type="dcterms:W3CDTF">2016-07-06T15:42:34Z</dcterms:created>
  <dcterms:modified xsi:type="dcterms:W3CDTF">2025-02-17T15:20:02Z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0x0101007C9A9D91184F124BBC056FE70CE4DFA9</vt:lpwstr>
  </property>
</Properties>
</file>