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63" r:id="rId5"/>
    <p:sldId id="257" r:id="rId6"/>
    <p:sldId id="316" r:id="rId7"/>
    <p:sldId id="321" r:id="rId8"/>
    <p:sldId id="320" r:id="rId9"/>
    <p:sldId id="322" r:id="rId10"/>
    <p:sldId id="317" r:id="rId11"/>
    <p:sldId id="318" r:id="rId12"/>
    <p:sldId id="319" r:id="rId13"/>
    <p:sldId id="326" r:id="rId14"/>
    <p:sldId id="325" r:id="rId15"/>
    <p:sldId id="323" r:id="rId16"/>
    <p:sldId id="324" r:id="rId1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02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0654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6006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184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5770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608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7450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47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189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1244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25863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927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Udržitelný rozvoj 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podnikatelského prostředí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1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1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Podnikatelské prostředí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sz="1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Šárka Zapletalová, Ph.D.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407809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kompetencí pro udržitelnou budoucnost na SU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NPO_SU_MSMT-2122/2024-5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AA3AC73-2D56-48F6-BA39-9430C25CD07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19" y="173037"/>
            <a:ext cx="5620385" cy="1304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269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03189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500" b="1" dirty="0"/>
              <a:t>Agenda 2030 a Cíle udržitelného rozvoje (</a:t>
            </a:r>
            <a:r>
              <a:rPr lang="cs-CZ" sz="1500" b="1" dirty="0" err="1"/>
              <a:t>SDGs</a:t>
            </a:r>
            <a:r>
              <a:rPr lang="cs-CZ" sz="1500" b="1" dirty="0"/>
              <a:t>)</a:t>
            </a:r>
            <a:endParaRPr lang="cs-CZ" sz="1500" dirty="0"/>
          </a:p>
          <a:p>
            <a:pPr lvl="1"/>
            <a:r>
              <a:rPr lang="cs-CZ" sz="1500" dirty="0"/>
              <a:t>Přijaty OSN v roce 2015, obsahují 17 cílů a 169 podcílů, které zahrnují oblasti jako klimatická akce, eliminace chudoby, udržitelné energie, zdraví, vzdělávání, a rovnost.</a:t>
            </a:r>
          </a:p>
          <a:p>
            <a:pPr lvl="1"/>
            <a:r>
              <a:rPr lang="cs-CZ" sz="1500" dirty="0"/>
              <a:t>Příklady cílů: SDG 13: Klimatická opatření, SDG 7: Dostupná a čistá energie.</a:t>
            </a:r>
          </a:p>
          <a:p>
            <a:r>
              <a:rPr lang="cs-CZ" sz="1500" b="1" dirty="0"/>
              <a:t>Pařížská dohoda (2015)</a:t>
            </a:r>
            <a:endParaRPr lang="cs-CZ" sz="1500" dirty="0"/>
          </a:p>
          <a:p>
            <a:pPr lvl="1"/>
            <a:r>
              <a:rPr lang="cs-CZ" sz="1500" dirty="0"/>
              <a:t>Mezinárodní dohoda o zmírnění změny klimatu, jejímž cílem je udržet globální oteplování pod 2 °C ve srovnání s předindustriální úrovní.</a:t>
            </a:r>
          </a:p>
          <a:p>
            <a:r>
              <a:rPr lang="cs-CZ" sz="1500" b="1" dirty="0"/>
              <a:t>Evropská zelená dohoda (</a:t>
            </a:r>
            <a:r>
              <a:rPr lang="cs-CZ" sz="1500" b="1" dirty="0" err="1"/>
              <a:t>European</a:t>
            </a:r>
            <a:r>
              <a:rPr lang="cs-CZ" sz="1500" b="1" dirty="0"/>
              <a:t> Green </a:t>
            </a:r>
            <a:r>
              <a:rPr lang="cs-CZ" sz="1500" b="1" dirty="0" err="1"/>
              <a:t>Deal</a:t>
            </a:r>
            <a:r>
              <a:rPr lang="cs-CZ" sz="1500" b="1" dirty="0"/>
              <a:t>)</a:t>
            </a:r>
            <a:endParaRPr lang="cs-CZ" sz="1500" dirty="0"/>
          </a:p>
          <a:p>
            <a:pPr lvl="1"/>
            <a:r>
              <a:rPr lang="cs-CZ" sz="1500" dirty="0"/>
              <a:t>Ambice Evropské unie stát se do roku 2050 klimaticky neutrální. Klíčové body:</a:t>
            </a:r>
          </a:p>
          <a:p>
            <a:pPr lvl="2"/>
            <a:r>
              <a:rPr lang="cs-CZ" sz="1500" dirty="0"/>
              <a:t>Podpora obnovitelných zdrojů energie.</a:t>
            </a:r>
          </a:p>
          <a:p>
            <a:pPr lvl="2"/>
            <a:r>
              <a:rPr lang="cs-CZ" sz="1500" dirty="0"/>
              <a:t>Ochrana biodiverzity.</a:t>
            </a:r>
          </a:p>
          <a:p>
            <a:pPr lvl="2"/>
            <a:r>
              <a:rPr lang="cs-CZ" sz="1500" dirty="0"/>
              <a:t>Udržitelná mobilita.</a:t>
            </a:r>
          </a:p>
          <a:p>
            <a:r>
              <a:rPr lang="cs-CZ" sz="1500" b="1" dirty="0"/>
              <a:t>Konvence OSN o biologické rozmanitosti (CBD)</a:t>
            </a:r>
            <a:endParaRPr lang="cs-CZ" sz="1500" dirty="0"/>
          </a:p>
          <a:p>
            <a:pPr lvl="1"/>
            <a:r>
              <a:rPr lang="cs-CZ" sz="1500" dirty="0"/>
              <a:t>Rámec pro ochranu biodiverzity a zajištění udržitelného využívání přírodních zdrojů.</a:t>
            </a:r>
          </a:p>
          <a:p>
            <a:pPr algn="just"/>
            <a:endParaRPr lang="cs-CZ" sz="1500" dirty="0"/>
          </a:p>
          <a:p>
            <a:pPr algn="just"/>
            <a:endParaRPr lang="cs-CZ" sz="1500" dirty="0"/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000" dirty="0"/>
              <a:t>Mezinárodní rámce a iniciativy udržitelného rozvoje</a:t>
            </a:r>
          </a:p>
        </p:txBody>
      </p:sp>
    </p:spTree>
    <p:extLst>
      <p:ext uri="{BB962C8B-B14F-4D97-AF65-F5344CB8AC3E}">
        <p14:creationId xmlns:p14="http://schemas.microsoft.com/office/powerpoint/2010/main" val="2914740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000" dirty="0"/>
              <a:t>Cíle udržitelného rozvoje podle OSN do roku 2030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B300423-70F9-47E1-BAC3-B2503DCE2E7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01" b="11954"/>
          <a:stretch/>
        </p:blipFill>
        <p:spPr>
          <a:xfrm>
            <a:off x="251520" y="845381"/>
            <a:ext cx="7715250" cy="3452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653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1800" dirty="0"/>
              <a:t>Na národní úrovni v reakci na Agendu 2030 vznikl „Strategický rámec Česká republika 2030“, v němž bylo 17 cílů Agendy 2030 transformováno do podmínek České republiky. </a:t>
            </a:r>
          </a:p>
          <a:p>
            <a:pPr algn="just"/>
            <a:r>
              <a:rPr lang="cs-CZ" sz="1800" dirty="0"/>
              <a:t>Zaměřuje se na cíle, které jsou pro naši zemi relevantní. Tyto cíle jsou rozčleněny do 6 klíčových oblastí s 27 strategickými a 97 specifickými cíli.</a:t>
            </a:r>
          </a:p>
          <a:p>
            <a:pPr algn="just"/>
            <a:r>
              <a:rPr lang="cs-CZ" sz="1800" dirty="0"/>
              <a:t>ČR 2030 představuje základní dokument státní správy pro udržitelný rozvoj a zvyšování kvality života obyvatel a vymezuje oblasti, které jsou z dlouhodobého hlediska rozhodující. </a:t>
            </a:r>
          </a:p>
          <a:p>
            <a:pPr algn="just"/>
            <a:r>
              <a:rPr lang="cs-CZ" sz="1800" dirty="0"/>
              <a:t>Naplnění ČR 2030 by mělo nasměrovat zemi k rozvoji, který bude udržitelný po sociální, ekonomické i environmentální stránce.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000" dirty="0"/>
              <a:t>Česká strategie udržitelného rozvoje</a:t>
            </a:r>
          </a:p>
        </p:txBody>
      </p:sp>
    </p:spTree>
    <p:extLst>
      <p:ext uri="{BB962C8B-B14F-4D97-AF65-F5344CB8AC3E}">
        <p14:creationId xmlns:p14="http://schemas.microsoft.com/office/powerpoint/2010/main" val="1103667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000" dirty="0"/>
              <a:t>Myšlenka ČR 2030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28CCCE6-3807-4059-B042-C2E7B58ED9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807554"/>
            <a:ext cx="3722980" cy="3895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175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/>
              <a:t>Struktura přednášky:</a:t>
            </a:r>
          </a:p>
          <a:p>
            <a:pPr>
              <a:buFont typeface="+mj-lt"/>
              <a:buAutoNum type="arabicPeriod"/>
            </a:pPr>
            <a:r>
              <a:rPr lang="cs-CZ" sz="1800" dirty="0"/>
              <a:t>Úvod do problematiky</a:t>
            </a:r>
          </a:p>
          <a:p>
            <a:pPr>
              <a:buFont typeface="+mj-lt"/>
              <a:buAutoNum type="arabicPeriod"/>
            </a:pPr>
            <a:r>
              <a:rPr lang="cs-CZ" sz="1800" dirty="0"/>
              <a:t>Udržitelný rozvoj podnikatelského prostředí</a:t>
            </a:r>
          </a:p>
          <a:p>
            <a:pPr>
              <a:buFont typeface="+mj-lt"/>
              <a:buAutoNum type="arabicPeriod"/>
            </a:pPr>
            <a:r>
              <a:rPr lang="cs-CZ" sz="1800" dirty="0"/>
              <a:t>Hodnocení kvality podnikatelského prostředí</a:t>
            </a:r>
          </a:p>
          <a:p>
            <a:pPr>
              <a:buFont typeface="+mj-lt"/>
              <a:buAutoNum type="arabicPeriod"/>
            </a:pPr>
            <a:r>
              <a:rPr lang="cs-CZ" sz="1800" dirty="0"/>
              <a:t>Mezinárodní rámec udržitelného rozvoje</a:t>
            </a:r>
          </a:p>
          <a:p>
            <a:pPr>
              <a:buFont typeface="+mj-lt"/>
              <a:buAutoNum type="arabicPeriod"/>
            </a:pPr>
            <a:r>
              <a:rPr lang="cs-CZ" sz="1800" dirty="0"/>
              <a:t>Česká strategie udržitelného rozvoje</a:t>
            </a:r>
          </a:p>
          <a:p>
            <a:pPr>
              <a:buFont typeface="+mj-lt"/>
              <a:buAutoNum type="arabicPeriod"/>
            </a:pPr>
            <a:endParaRPr lang="cs-CZ" sz="1800" dirty="0"/>
          </a:p>
          <a:p>
            <a:pPr>
              <a:buFont typeface="+mj-lt"/>
              <a:buAutoNum type="arabicPeriod"/>
            </a:pPr>
            <a:endParaRPr lang="cs-CZ" sz="1800" dirty="0"/>
          </a:p>
          <a:p>
            <a:pPr>
              <a:buFont typeface="+mj-lt"/>
              <a:buAutoNum type="arabicPeriod"/>
            </a:pPr>
            <a:endParaRPr lang="cs-CZ" sz="1800" dirty="0"/>
          </a:p>
          <a:p>
            <a:pPr>
              <a:buFont typeface="+mj-lt"/>
              <a:buAutoNum type="arabicPeriod"/>
            </a:pPr>
            <a:endParaRPr lang="cs-CZ" sz="1800" dirty="0"/>
          </a:p>
          <a:p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1500" dirty="0"/>
              <a:t>UDRŽITELNÝ ROZVOJ PODNIKATELSKÉHO PROSTŘEDÍ</a:t>
            </a:r>
            <a:br>
              <a:rPr lang="cs-CZ" sz="1500" dirty="0"/>
            </a:b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b="1" dirty="0"/>
              <a:t>Rozvoj podnikatelského prostředí</a:t>
            </a:r>
            <a:r>
              <a:rPr lang="cs-CZ" sz="2000" dirty="0"/>
              <a:t> je proces, jehož cílem je vytvořit podmínky pro efektivní fungování a růst podniků v rámci ekonomiky. </a:t>
            </a:r>
          </a:p>
          <a:p>
            <a:pPr algn="just"/>
            <a:r>
              <a:rPr lang="cs-CZ" sz="2000" dirty="0"/>
              <a:t>Tento proces zahrnuje podporu podnikání, zlepšení regulačního rámce, infrastruktury, dostupnosti financování a kvality pracovního trhu. </a:t>
            </a:r>
          </a:p>
          <a:p>
            <a:pPr algn="just"/>
            <a:r>
              <a:rPr lang="cs-CZ" sz="2000" dirty="0"/>
              <a:t>Zdravé podnikatelské prostředí je základem pro inovace, investice a ekonomickou prosperitu.</a:t>
            </a:r>
          </a:p>
          <a:p>
            <a:pPr algn="just"/>
            <a:r>
              <a:rPr lang="cs-CZ" sz="2000" dirty="0"/>
              <a:t>Rozvoj podnikatelského prostředí je klíčovým předpokladem pro modernizaci ekonomiky a vytváření příležitostí pro všechny typy podniků, od malých rodinných firem až po velké nadnárodní společnosti.</a:t>
            </a: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000" dirty="0"/>
              <a:t>Rozvoj podnikatelského prostředí</a:t>
            </a:r>
          </a:p>
        </p:txBody>
      </p:sp>
    </p:spTree>
    <p:extLst>
      <p:ext uri="{BB962C8B-B14F-4D97-AF65-F5344CB8AC3E}">
        <p14:creationId xmlns:p14="http://schemas.microsoft.com/office/powerpoint/2010/main" val="2180664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400" b="1" dirty="0"/>
              <a:t>Hospodářský růst</a:t>
            </a:r>
            <a:r>
              <a:rPr lang="cs-CZ" sz="2400" dirty="0"/>
              <a:t>: Vytváření nových pracovních míst, zvyšování produktivity a rozšiřování hospodářských aktivit.</a:t>
            </a:r>
          </a:p>
          <a:p>
            <a:pPr algn="just"/>
            <a:r>
              <a:rPr lang="cs-CZ" sz="2400" b="1" dirty="0"/>
              <a:t>Zvýšení konkurenceschopnosti</a:t>
            </a:r>
            <a:r>
              <a:rPr lang="cs-CZ" sz="2400" dirty="0"/>
              <a:t>: Lepší podmínky pro podniky podporují inovace a růst.</a:t>
            </a:r>
          </a:p>
          <a:p>
            <a:pPr algn="just"/>
            <a:r>
              <a:rPr lang="cs-CZ" sz="2400" b="1" dirty="0"/>
              <a:t>Zlepšení kvality života</a:t>
            </a:r>
            <a:r>
              <a:rPr lang="cs-CZ" sz="2400" dirty="0"/>
              <a:t>: Úspěšné podnikatelské prostředí přispívá ke zvýšení příjmů a lepším veřejným službám.</a:t>
            </a:r>
          </a:p>
          <a:p>
            <a:pPr algn="just"/>
            <a:r>
              <a:rPr lang="cs-CZ" sz="2400" b="1" dirty="0"/>
              <a:t>Podpora udržitelnosti</a:t>
            </a:r>
            <a:r>
              <a:rPr lang="cs-CZ" sz="2400" dirty="0"/>
              <a:t>: Podněty k zavádění ekologicky šetrných technologií a podpora cirkulární ekonomiky.</a:t>
            </a:r>
          </a:p>
          <a:p>
            <a:pPr algn="just"/>
            <a:endParaRPr lang="cs-CZ" sz="2400" dirty="0"/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000" dirty="0"/>
              <a:t>Význam rozvoje podnikatelského prostředí</a:t>
            </a:r>
          </a:p>
        </p:txBody>
      </p:sp>
    </p:spTree>
    <p:extLst>
      <p:ext uri="{BB962C8B-B14F-4D97-AF65-F5344CB8AC3E}">
        <p14:creationId xmlns:p14="http://schemas.microsoft.com/office/powerpoint/2010/main" val="2082348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b="1" dirty="0"/>
              <a:t>Udržitelný rozvoj podnikatelského prostředí</a:t>
            </a:r>
            <a:r>
              <a:rPr lang="cs-CZ" sz="2000" dirty="0"/>
              <a:t> je klíčovým konceptem, který spojuje ekonomické aktivity s environmentálními a sociálními aspekty. </a:t>
            </a:r>
          </a:p>
          <a:p>
            <a:pPr algn="just"/>
            <a:r>
              <a:rPr lang="cs-CZ" sz="2000" dirty="0"/>
              <a:t>Jeho cílem je zajistit dlouhodobou prosperitu podniků a zároveň minimalizovat negativní dopady na společnost a životní prostředí. </a:t>
            </a:r>
          </a:p>
          <a:p>
            <a:pPr algn="just"/>
            <a:r>
              <a:rPr lang="cs-CZ" sz="2000" dirty="0"/>
              <a:t>Implementace principů udržitelného rozvoje v podnikatelském prostředí není jen trendem, ale nutností pro dlouhodobou stabilitu a růst firem i společnosti jako celku.</a:t>
            </a:r>
          </a:p>
          <a:p>
            <a:pPr algn="just"/>
            <a:endParaRPr lang="cs-CZ" sz="2000" dirty="0"/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000" dirty="0"/>
              <a:t>Udržitelný rozvoj podnikatelského prostředí</a:t>
            </a:r>
          </a:p>
        </p:txBody>
      </p:sp>
    </p:spTree>
    <p:extLst>
      <p:ext uri="{BB962C8B-B14F-4D97-AF65-F5344CB8AC3E}">
        <p14:creationId xmlns:p14="http://schemas.microsoft.com/office/powerpoint/2010/main" val="1474741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E306A33F-89C5-4EEA-BF02-74E470B32B15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2557" y="808038"/>
            <a:ext cx="4287635" cy="3848573"/>
          </a:xfrm>
          <a:prstGeom prst="rect">
            <a:avLst/>
          </a:prstGeom>
        </p:spPr>
      </p:pic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000" dirty="0"/>
              <a:t>Podstata udržitelného rozvoje podnikatelského prostředí</a:t>
            </a:r>
          </a:p>
        </p:txBody>
      </p:sp>
    </p:spTree>
    <p:extLst>
      <p:ext uri="{BB962C8B-B14F-4D97-AF65-F5344CB8AC3E}">
        <p14:creationId xmlns:p14="http://schemas.microsoft.com/office/powerpoint/2010/main" val="2530331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/>
              <a:t>Ekonomická udržitelnost</a:t>
            </a:r>
            <a:r>
              <a:rPr lang="cs-CZ" sz="1400" dirty="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Podpora inovací a technologického pokroku pro efektivnější využití zdrojů.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Budování odolnosti firem vůči ekonomickým a klimatickým změnám.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Investice do cirkulární ekonomiky a ekologicky šetrných technologií.</a:t>
            </a:r>
          </a:p>
          <a:p>
            <a:r>
              <a:rPr lang="cs-CZ" sz="1400" b="1" dirty="0"/>
              <a:t>Environmentální udržitelnost</a:t>
            </a:r>
            <a:r>
              <a:rPr lang="cs-CZ" sz="1400" dirty="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Snižování emisí skleníkových plynů a energetická účinnost.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Používání obnovitelných zdrojů energie.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Odpovědné nakládání s odpady a recyklace.</a:t>
            </a:r>
          </a:p>
          <a:p>
            <a:r>
              <a:rPr lang="cs-CZ" sz="1400" b="1" dirty="0"/>
              <a:t>Sociální udržitelnost</a:t>
            </a:r>
            <a:r>
              <a:rPr lang="cs-CZ" sz="1400" dirty="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Důraz na etické podnikání a rovné příležitosti.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Podpora místních komunit a zajištění dobrých pracovních podmínek.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Zapojení </a:t>
            </a:r>
            <a:r>
              <a:rPr lang="cs-CZ" sz="1200" dirty="0" err="1"/>
              <a:t>stakeholderů</a:t>
            </a:r>
            <a:r>
              <a:rPr lang="cs-CZ" sz="1200" dirty="0"/>
              <a:t> (zaměstnanců, zákazníků, partnerů) do rozhodovacích procesů.</a:t>
            </a:r>
          </a:p>
          <a:p>
            <a:r>
              <a:rPr lang="cs-CZ" sz="1400" b="1" dirty="0"/>
              <a:t>Právní a politický rámec</a:t>
            </a:r>
            <a:r>
              <a:rPr lang="cs-CZ" sz="1400" dirty="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Soulad s mezinárodními standardy, jako jsou Cíle udržitelného rozvoje OSN (</a:t>
            </a:r>
            <a:r>
              <a:rPr lang="cs-CZ" sz="1200" dirty="0" err="1"/>
              <a:t>SDGs</a:t>
            </a:r>
            <a:r>
              <a:rPr lang="cs-CZ" sz="1200" dirty="0"/>
              <a:t>).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Plnění požadavků na ESG (environmentální, sociální a správní aspekty).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Spolupráce se státními orgány na zavádění odpovědných politik.</a:t>
            </a:r>
          </a:p>
          <a:p>
            <a:pPr algn="just"/>
            <a:endParaRPr lang="cs-CZ" sz="1400" dirty="0"/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000" dirty="0"/>
              <a:t>Klíčové aspekty udržitelného rozvoje podnikatelského prostředí</a:t>
            </a:r>
          </a:p>
        </p:txBody>
      </p:sp>
    </p:spTree>
    <p:extLst>
      <p:ext uri="{BB962C8B-B14F-4D97-AF65-F5344CB8AC3E}">
        <p14:creationId xmlns:p14="http://schemas.microsoft.com/office/powerpoint/2010/main" val="2918526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cs-CZ" sz="2400" b="1" dirty="0"/>
              <a:t>Strategické plánování</a:t>
            </a:r>
            <a:r>
              <a:rPr lang="cs-CZ" sz="2400" dirty="0"/>
              <a:t>: Zavedení udržitelnosti do dlouhodobé vize firmy.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b="1" dirty="0"/>
              <a:t>Měření a reporting</a:t>
            </a:r>
            <a:r>
              <a:rPr lang="cs-CZ" sz="2400" dirty="0"/>
              <a:t>: Zavedení systémů pro měření environmentální a sociální stopy (např. uhlíková stopa).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b="1" dirty="0"/>
              <a:t>Vzdělávání a komunikace</a:t>
            </a:r>
            <a:r>
              <a:rPr lang="cs-CZ" sz="2400" dirty="0"/>
              <a:t>: Školení zaměstnanců a komunikace principů udržitelnosti navenek.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b="1" dirty="0"/>
              <a:t>Inovace</a:t>
            </a:r>
            <a:r>
              <a:rPr lang="cs-CZ" sz="2400" dirty="0"/>
              <a:t>: Investice do výzkumu a vývoje nových produktů a služeb, které podporují udržitelnost.</a:t>
            </a:r>
          </a:p>
          <a:p>
            <a:pPr algn="just"/>
            <a:endParaRPr lang="cs-CZ" sz="2400" dirty="0"/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000" dirty="0"/>
              <a:t>Kroky vedoucí k dlouhodobé udržitelnosti</a:t>
            </a:r>
          </a:p>
        </p:txBody>
      </p:sp>
    </p:spTree>
    <p:extLst>
      <p:ext uri="{BB962C8B-B14F-4D97-AF65-F5344CB8AC3E}">
        <p14:creationId xmlns:p14="http://schemas.microsoft.com/office/powerpoint/2010/main" val="560580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600" b="1" dirty="0"/>
              <a:t>Přínosy pro podniky:</a:t>
            </a:r>
          </a:p>
          <a:p>
            <a:pPr algn="just"/>
            <a:r>
              <a:rPr lang="cs-CZ" sz="1600" b="1" dirty="0"/>
              <a:t>Konkurenční výhoda</a:t>
            </a:r>
            <a:r>
              <a:rPr lang="cs-CZ" sz="1600" dirty="0"/>
              <a:t>: Spotřebitelé a investoři preferují firmy, které jsou odpovědné a transparentní.</a:t>
            </a:r>
          </a:p>
          <a:p>
            <a:pPr algn="just"/>
            <a:r>
              <a:rPr lang="cs-CZ" sz="1600" b="1" dirty="0"/>
              <a:t>Snížení rizik</a:t>
            </a:r>
            <a:r>
              <a:rPr lang="cs-CZ" sz="1600" dirty="0"/>
              <a:t>: Lepší řízení environmentálních a sociálních rizik.</a:t>
            </a:r>
          </a:p>
          <a:p>
            <a:pPr algn="just"/>
            <a:r>
              <a:rPr lang="cs-CZ" sz="1600" b="1" dirty="0"/>
              <a:t>Zvýšení efektivity</a:t>
            </a:r>
            <a:r>
              <a:rPr lang="cs-CZ" sz="1600" dirty="0"/>
              <a:t>: Nižší náklady díky optimalizaci zdrojů a procesů.</a:t>
            </a:r>
          </a:p>
          <a:p>
            <a:pPr algn="just"/>
            <a:r>
              <a:rPr lang="cs-CZ" sz="1600" b="1" dirty="0"/>
              <a:t>Reputace</a:t>
            </a:r>
            <a:r>
              <a:rPr lang="cs-CZ" sz="1600" dirty="0"/>
              <a:t>: Posílení důvěry u zákazníků a partnerů.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/>
              <a:t>Výzvy a překážky:</a:t>
            </a:r>
          </a:p>
          <a:p>
            <a:pPr algn="just"/>
            <a:r>
              <a:rPr lang="cs-CZ" sz="1600" b="1" dirty="0"/>
              <a:t>Finanční náklady</a:t>
            </a:r>
            <a:r>
              <a:rPr lang="cs-CZ" sz="1600" dirty="0"/>
              <a:t>: Počáteční investice do udržitelných technologií mohou být vysoké.</a:t>
            </a:r>
          </a:p>
          <a:p>
            <a:pPr algn="just"/>
            <a:r>
              <a:rPr lang="cs-CZ" sz="1600" b="1" dirty="0"/>
              <a:t>Regulační nejistota</a:t>
            </a:r>
            <a:r>
              <a:rPr lang="cs-CZ" sz="1600" dirty="0"/>
              <a:t>: Různorodost právních rámců v různých zemích.</a:t>
            </a:r>
          </a:p>
          <a:p>
            <a:pPr algn="just"/>
            <a:r>
              <a:rPr lang="cs-CZ" sz="1600" b="1" dirty="0"/>
              <a:t>Odpovědnost dodavatelského řetězce</a:t>
            </a:r>
            <a:r>
              <a:rPr lang="cs-CZ" sz="1600" dirty="0"/>
              <a:t>: Zajištění udržitelnosti nejen ve vlastních procesech, ale i u dodavatelů.</a:t>
            </a:r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000" dirty="0"/>
              <a:t>Přínosy, výzvy a překážky dlouhodobé udržitelnosti</a:t>
            </a:r>
          </a:p>
        </p:txBody>
      </p:sp>
    </p:spTree>
    <p:extLst>
      <p:ext uri="{BB962C8B-B14F-4D97-AF65-F5344CB8AC3E}">
        <p14:creationId xmlns:p14="http://schemas.microsoft.com/office/powerpoint/2010/main" val="283492557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9A9D91184F124BBC056FE70CE4DFA9" ma:contentTypeVersion="8" ma:contentTypeDescription="Vytvoří nový dokument" ma:contentTypeScope="" ma:versionID="6cd6180065da8935f5ffffdb05084a6d">
  <xsd:schema xmlns:xsd="http://www.w3.org/2001/XMLSchema" xmlns:xs="http://www.w3.org/2001/XMLSchema" xmlns:p="http://schemas.microsoft.com/office/2006/metadata/properties" xmlns:ns2="9ca12918-d314-4413-b5b7-584a54177208" targetNamespace="http://schemas.microsoft.com/office/2006/metadata/properties" ma:root="true" ma:fieldsID="7f3d64f9162e9ee842a9a8e6ae9c2335" ns2:_="">
    <xsd:import namespace="9ca12918-d314-4413-b5b7-584a541772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12918-d314-4413-b5b7-584a541772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3779A5-4EE1-42BA-BC4C-B2086746A6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6AC0436-976F-41DA-9149-7F40966998C3}">
  <ds:schemaRefs>
    <ds:schemaRef ds:uri="http://www.w3.org/XML/1998/namespace"/>
    <ds:schemaRef ds:uri="9ca12918-d314-4413-b5b7-584a54177208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2A644472-0E68-4222-A0CB-17CE5847B4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12918-d314-4413-b5b7-584a541772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8906</TotalTime>
  <Words>857</Words>
  <Application>Microsoft Office PowerPoint</Application>
  <PresentationFormat>Předvádění na obrazovce (16:9)</PresentationFormat>
  <Paragraphs>115</Paragraphs>
  <Slides>13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Courier New</vt:lpstr>
      <vt:lpstr>Times New Roman</vt:lpstr>
      <vt:lpstr>SLU</vt:lpstr>
      <vt:lpstr>Prezentace aplikace PowerPoint</vt:lpstr>
      <vt:lpstr>UDRŽITELNÝ ROZVOJ PODNIKATELSKÉHO PROSTŘEDÍ </vt:lpstr>
      <vt:lpstr>Rozvoj podnikatelského prostředí</vt:lpstr>
      <vt:lpstr>Význam rozvoje podnikatelského prostředí</vt:lpstr>
      <vt:lpstr>Udržitelný rozvoj podnikatelského prostředí</vt:lpstr>
      <vt:lpstr>Podstata udržitelného rozvoje podnikatelského prostředí</vt:lpstr>
      <vt:lpstr>Klíčové aspekty udržitelného rozvoje podnikatelského prostředí</vt:lpstr>
      <vt:lpstr>Kroky vedoucí k dlouhodobé udržitelnosti</vt:lpstr>
      <vt:lpstr>Přínosy, výzvy a překážky dlouhodobé udržitelnosti</vt:lpstr>
      <vt:lpstr>Mezinárodní rámce a iniciativy udržitelného rozvoje</vt:lpstr>
      <vt:lpstr>Cíle udržitelného rozvoje podle OSN do roku 2030</vt:lpstr>
      <vt:lpstr>Česká strategie udržitelného rozvoje</vt:lpstr>
      <vt:lpstr>Myšlenka ČR 2030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126</cp:revision>
  <dcterms:created xsi:type="dcterms:W3CDTF">2016-07-06T15:42:34Z</dcterms:created>
  <dcterms:modified xsi:type="dcterms:W3CDTF">2025-02-17T15:18:54Z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0x0101007C9A9D91184F124BBC056FE70CE4DFA9</vt:lpwstr>
  </property>
</Properties>
</file>