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8"/>
  </p:notesMasterIdLst>
  <p:sldIdLst>
    <p:sldId id="256" r:id="rId2"/>
    <p:sldId id="269" r:id="rId3"/>
    <p:sldId id="277" r:id="rId4"/>
    <p:sldId id="378" r:id="rId5"/>
    <p:sldId id="395" r:id="rId6"/>
    <p:sldId id="379" r:id="rId7"/>
    <p:sldId id="393" r:id="rId8"/>
    <p:sldId id="329" r:id="rId9"/>
    <p:sldId id="394" r:id="rId10"/>
    <p:sldId id="382" r:id="rId11"/>
    <p:sldId id="383" r:id="rId12"/>
    <p:sldId id="384" r:id="rId13"/>
    <p:sldId id="397" r:id="rId14"/>
    <p:sldId id="398" r:id="rId15"/>
    <p:sldId id="385" r:id="rId16"/>
    <p:sldId id="386" r:id="rId17"/>
    <p:sldId id="399" r:id="rId18"/>
    <p:sldId id="400" r:id="rId19"/>
    <p:sldId id="387" r:id="rId20"/>
    <p:sldId id="401" r:id="rId21"/>
    <p:sldId id="402" r:id="rId22"/>
    <p:sldId id="403" r:id="rId23"/>
    <p:sldId id="404" r:id="rId24"/>
    <p:sldId id="405" r:id="rId25"/>
    <p:sldId id="406" r:id="rId26"/>
    <p:sldId id="273" r:id="rId27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5" d="100"/>
          <a:sy n="85" d="100"/>
        </p:scale>
        <p:origin x="90" y="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F268B-29E7-4F0A-A3D7-3EB7047F47D7}" type="datetimeFigureOut">
              <a:rPr lang="cs-CZ" smtClean="0"/>
              <a:pPr/>
              <a:t>04.10.2017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CA0EB-0176-48EE-8647-7C1CD54BE0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957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CA0EB-0176-48EE-8647-7C1CD54BE0A5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5365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58" y="4365625"/>
            <a:ext cx="8429684" cy="1730375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 smtClean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cs-CZ" sz="3600" b="1" dirty="0" smtClean="0">
                <a:solidFill>
                  <a:schemeClr val="bg2"/>
                </a:solidFill>
              </a:rPr>
              <a:t>Získávání pracovníků</a:t>
            </a:r>
            <a:endParaRPr lang="cs-CZ" sz="3500" b="1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14554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ŘÍZENÍ LIDSKÝCH ZDROJŮ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smtClean="0">
                <a:latin typeface="Arial" pitchFamily="34" charset="0"/>
                <a:cs typeface="Arial" pitchFamily="34" charset="0"/>
              </a:rPr>
              <a:t>5.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přednáška</a:t>
            </a:r>
          </a:p>
        </p:txBody>
      </p:sp>
      <p:pic>
        <p:nvPicPr>
          <p:cNvPr id="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058" y="404664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628800"/>
            <a:ext cx="8643998" cy="501491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V procesu získávání pracovníků participují dvě strany: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   – </a:t>
            </a:r>
            <a:r>
              <a:rPr lang="cs-CZ" sz="2800" b="1" dirty="0" smtClean="0">
                <a:solidFill>
                  <a:schemeClr val="bg2"/>
                </a:solidFill>
              </a:rPr>
              <a:t>organizace </a:t>
            </a:r>
            <a:r>
              <a:rPr lang="cs-CZ" sz="2500" b="1" dirty="0" smtClean="0">
                <a:solidFill>
                  <a:schemeClr val="bg2"/>
                </a:solidFill>
              </a:rPr>
              <a:t>(zaměstnavatel) </a:t>
            </a:r>
            <a:r>
              <a:rPr lang="cs-CZ" sz="2800" dirty="0" smtClean="0">
                <a:solidFill>
                  <a:schemeClr val="bg2"/>
                </a:solidFill>
              </a:rPr>
              <a:t>– se svou potřebou pracovních sil;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– </a:t>
            </a:r>
            <a:r>
              <a:rPr lang="cs-CZ" sz="2800" b="1" dirty="0" smtClean="0">
                <a:solidFill>
                  <a:schemeClr val="bg2"/>
                </a:solidFill>
              </a:rPr>
              <a:t>potenciální uchazeči</a:t>
            </a:r>
            <a:r>
              <a:rPr lang="cs-CZ" sz="2800" dirty="0" smtClean="0">
                <a:solidFill>
                  <a:schemeClr val="bg2"/>
                </a:solidFill>
              </a:rPr>
              <a:t> </a:t>
            </a:r>
            <a:r>
              <a:rPr lang="cs-CZ" sz="2800" b="1" dirty="0" smtClean="0">
                <a:solidFill>
                  <a:schemeClr val="bg2"/>
                </a:solidFill>
              </a:rPr>
              <a:t>o práci </a:t>
            </a:r>
            <a:r>
              <a:rPr lang="cs-CZ" sz="2800" dirty="0" smtClean="0">
                <a:solidFill>
                  <a:schemeClr val="bg2"/>
                </a:solidFill>
              </a:rPr>
              <a:t>– tj. osoby hledající vhodné nebo vhodnější zaměstnání.</a:t>
            </a:r>
          </a:p>
          <a:p>
            <a:pPr marL="0" indent="0"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Proces získávání pracovníků má zajistit</a:t>
            </a:r>
            <a:r>
              <a:rPr lang="cs-CZ" sz="2800" dirty="0" smtClean="0">
                <a:solidFill>
                  <a:schemeClr val="bg2"/>
                </a:solidFill>
              </a:rPr>
              <a:t> takový tok informací mezi oběma stranami, aby potenciální zájemci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o práci zareagovali na nabídku zaměstnání v organizaci.</a:t>
            </a:r>
            <a:endParaRPr lang="cs-CZ" sz="2800" b="1" i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841866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PROCES získávání pracovníků a jeho kroky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84784"/>
            <a:ext cx="8643998" cy="515892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Předpokladem efektivního procesu získávání pracovníků je </a:t>
            </a:r>
            <a:r>
              <a:rPr lang="cs-CZ" sz="2900" b="1" dirty="0" smtClean="0">
                <a:solidFill>
                  <a:schemeClr val="bg2"/>
                </a:solidFill>
              </a:rPr>
              <a:t>dokonalá znalost povahy jednotlivých pracovních míst </a:t>
            </a: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900" dirty="0" smtClean="0">
                <a:solidFill>
                  <a:schemeClr val="bg2"/>
                </a:solidFill>
              </a:rPr>
              <a:t>kterou přináší </a:t>
            </a:r>
            <a:r>
              <a:rPr lang="cs-CZ" sz="2900" u="sng" dirty="0" smtClean="0">
                <a:solidFill>
                  <a:schemeClr val="bg2"/>
                </a:solidFill>
              </a:rPr>
              <a:t>analýza pracovních míst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(APM), </a:t>
            </a:r>
            <a:r>
              <a:rPr lang="cs-CZ" sz="2900" dirty="0" smtClean="0">
                <a:solidFill>
                  <a:schemeClr val="bg2"/>
                </a:solidFill>
              </a:rPr>
              <a:t>v souvislostech s predikcí </a:t>
            </a:r>
            <a:r>
              <a:rPr lang="cs-CZ" sz="2900" u="sng" dirty="0" smtClean="0">
                <a:solidFill>
                  <a:schemeClr val="bg2"/>
                </a:solidFill>
              </a:rPr>
              <a:t>záměru uvolňování pracovníků</a:t>
            </a:r>
            <a:r>
              <a:rPr lang="cs-CZ" sz="2900" dirty="0" smtClean="0">
                <a:solidFill>
                  <a:schemeClr val="bg2"/>
                </a:solidFill>
              </a:rPr>
              <a:t> či naopak </a:t>
            </a:r>
            <a:r>
              <a:rPr lang="cs-CZ" sz="2900" u="sng" dirty="0" smtClean="0">
                <a:solidFill>
                  <a:schemeClr val="bg2"/>
                </a:solidFill>
              </a:rPr>
              <a:t>vytváření nových pracovních míst.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D</a:t>
            </a:r>
            <a:r>
              <a:rPr lang="cs-CZ" sz="2900" b="1" dirty="0" smtClean="0">
                <a:solidFill>
                  <a:schemeClr val="bg2"/>
                </a:solidFill>
              </a:rPr>
              <a:t>okonalá znalost povahy jednotlivých pracovních míst </a:t>
            </a:r>
            <a:r>
              <a:rPr lang="cs-CZ" sz="2900" dirty="0" smtClean="0">
                <a:solidFill>
                  <a:schemeClr val="bg2"/>
                </a:solidFill>
              </a:rPr>
              <a:t>je nedílnou součástí procesu personálního plánování v organizaci.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535322" cy="62584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chemeClr val="bg2"/>
                </a:solidFill>
                <a:effectLst/>
                <a:latin typeface="+mn-lt"/>
              </a:rPr>
              <a:t>Proces získávání pracovníků</a:t>
            </a:r>
            <a:endParaRPr lang="ro-RO" sz="3200" b="1" dirty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715436" cy="523093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Proces získávání pracovníků </a:t>
            </a:r>
            <a:r>
              <a:rPr lang="cs-CZ" sz="2900" u="sng" dirty="0" smtClean="0">
                <a:solidFill>
                  <a:schemeClr val="bg2"/>
                </a:solidFill>
              </a:rPr>
              <a:t>zahrnuje tyto kroky</a:t>
            </a:r>
            <a:r>
              <a:rPr lang="cs-CZ" sz="290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b="1" i="1" dirty="0" smtClean="0">
                <a:solidFill>
                  <a:schemeClr val="bg2"/>
                </a:solidFill>
              </a:rPr>
              <a:t>I.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i="1" dirty="0" smtClean="0">
                <a:solidFill>
                  <a:schemeClr val="bg2"/>
                </a:solidFill>
              </a:rPr>
              <a:t>Identifikace potřeby získávání pracovníků </a:t>
            </a:r>
            <a:r>
              <a:rPr lang="cs-CZ" sz="2900" dirty="0" smtClean="0">
                <a:solidFill>
                  <a:schemeClr val="bg2"/>
                </a:solidFill>
              </a:rPr>
              <a:t>– vychází z podnikových plánů a momentální potřeby.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b="1" i="1" dirty="0" smtClean="0">
                <a:solidFill>
                  <a:schemeClr val="bg2"/>
                </a:solidFill>
              </a:rPr>
              <a:t>II.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i="1" dirty="0" smtClean="0">
                <a:solidFill>
                  <a:schemeClr val="bg2"/>
                </a:solidFill>
              </a:rPr>
              <a:t>Popis a specifikace obsazovaných míst </a:t>
            </a:r>
            <a:r>
              <a:rPr lang="cs-CZ" sz="2900" dirty="0" smtClean="0">
                <a:solidFill>
                  <a:schemeClr val="bg2"/>
                </a:solidFill>
              </a:rPr>
              <a:t>– je výsledkem analýzy pracovních míst, přičemž důležitou roli zde hraje právě specifikace pracovního místa.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b="1" i="1" dirty="0" smtClean="0">
                <a:solidFill>
                  <a:schemeClr val="bg2"/>
                </a:solidFill>
              </a:rPr>
              <a:t>III.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i="1" dirty="0" smtClean="0">
                <a:solidFill>
                  <a:schemeClr val="bg2"/>
                </a:solidFill>
              </a:rPr>
              <a:t>Identifikace zdrojů uchazečů a jejich přilákání </a:t>
            </a:r>
            <a:r>
              <a:rPr lang="cs-CZ" sz="2900" dirty="0" smtClean="0">
                <a:solidFill>
                  <a:schemeClr val="bg2"/>
                </a:solidFill>
              </a:rPr>
              <a:t>– je v první řadě záležitostí rozpoznání, vyhodnocení a využití nejvhodnějších zdrojů potenciálních uchazečů </a:t>
            </a:r>
            <a:r>
              <a:rPr lang="cs-CZ" sz="2500" dirty="0" smtClean="0">
                <a:solidFill>
                  <a:schemeClr val="bg2"/>
                </a:solidFill>
              </a:rPr>
              <a:t>(vnitřních nebo vnějších zdrojů, příp. obou).</a:t>
            </a:r>
          </a:p>
          <a:p>
            <a:pPr algn="just"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625842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Proces získávání pracovníků a jeho kroky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715436" cy="530294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Proces získávání pracovníků </a:t>
            </a:r>
            <a:r>
              <a:rPr lang="cs-CZ" sz="2900" u="sng" dirty="0" smtClean="0">
                <a:solidFill>
                  <a:schemeClr val="bg2"/>
                </a:solidFill>
              </a:rPr>
              <a:t>zahrnuje tyto kroky</a:t>
            </a:r>
            <a:r>
              <a:rPr lang="cs-CZ" sz="2900" dirty="0" smtClean="0">
                <a:solidFill>
                  <a:schemeClr val="bg2"/>
                </a:solidFill>
              </a:rPr>
              <a:t>: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b="1" i="1" dirty="0" smtClean="0">
                <a:solidFill>
                  <a:schemeClr val="bg2"/>
                </a:solidFill>
              </a:rPr>
              <a:t>IV.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i="1" dirty="0" smtClean="0">
                <a:solidFill>
                  <a:schemeClr val="bg2"/>
                </a:solidFill>
              </a:rPr>
              <a:t>Volba metod získávání pracovníků </a:t>
            </a:r>
            <a:r>
              <a:rPr lang="cs-CZ" sz="2900" dirty="0" smtClean="0">
                <a:solidFill>
                  <a:schemeClr val="bg2"/>
                </a:solidFill>
              </a:rPr>
              <a:t>– výběr vhodné(</a:t>
            </a:r>
            <a:r>
              <a:rPr lang="cs-CZ" sz="2900" dirty="0" err="1" smtClean="0">
                <a:solidFill>
                  <a:schemeClr val="bg2"/>
                </a:solidFill>
              </a:rPr>
              <a:t>ných</a:t>
            </a:r>
            <a:r>
              <a:rPr lang="cs-CZ" sz="2900" dirty="0" smtClean="0">
                <a:solidFill>
                  <a:schemeClr val="bg2"/>
                </a:solidFill>
              </a:rPr>
              <a:t>) metod pro úspěšné získání potenciálního uchazeče </a:t>
            </a:r>
            <a:r>
              <a:rPr lang="cs-CZ" sz="2500" dirty="0" smtClean="0">
                <a:solidFill>
                  <a:schemeClr val="bg2"/>
                </a:solidFill>
              </a:rPr>
              <a:t>(jednotlivé metody viz dále). 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b="1" i="1" dirty="0" smtClean="0">
                <a:solidFill>
                  <a:schemeClr val="bg2"/>
                </a:solidFill>
              </a:rPr>
              <a:t>V. </a:t>
            </a: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i="1" dirty="0" smtClean="0">
                <a:solidFill>
                  <a:schemeClr val="bg2"/>
                </a:solidFill>
              </a:rPr>
              <a:t>Hodnocení dokumentů zaslaných uchazeči </a:t>
            </a:r>
            <a:br>
              <a:rPr lang="cs-CZ" sz="2900" b="1" i="1" dirty="0" smtClean="0">
                <a:solidFill>
                  <a:schemeClr val="bg2"/>
                </a:solidFill>
              </a:rPr>
            </a:br>
            <a:r>
              <a:rPr lang="cs-CZ" sz="2900" b="1" i="1" dirty="0" smtClean="0">
                <a:solidFill>
                  <a:schemeClr val="bg2"/>
                </a:solidFill>
              </a:rPr>
              <a:t>o zaměstnání </a:t>
            </a:r>
            <a:r>
              <a:rPr lang="cs-CZ" sz="2900" dirty="0" smtClean="0">
                <a:solidFill>
                  <a:schemeClr val="bg2"/>
                </a:solidFill>
              </a:rPr>
              <a:t>– uchazeči v odpovědi na inzerát povětšinou posílají </a:t>
            </a:r>
            <a:r>
              <a:rPr lang="cs-CZ" sz="2900" u="sng" dirty="0" smtClean="0">
                <a:solidFill>
                  <a:schemeClr val="bg2"/>
                </a:solidFill>
              </a:rPr>
              <a:t>motivační dopis</a:t>
            </a:r>
            <a:r>
              <a:rPr lang="cs-CZ" sz="2900" b="1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(tj. zdůvodnění žádosti o zaměstnání nebo žádosti o zařazení do výběrového řízení), </a:t>
            </a:r>
            <a:r>
              <a:rPr lang="cs-CZ" sz="2900" u="sng" dirty="0" smtClean="0">
                <a:solidFill>
                  <a:schemeClr val="bg2"/>
                </a:solidFill>
              </a:rPr>
              <a:t>životopis, kopii o ukončení studia </a:t>
            </a:r>
            <a:r>
              <a:rPr lang="cs-CZ" sz="2500" u="sng" dirty="0" smtClean="0">
                <a:solidFill>
                  <a:schemeClr val="bg2"/>
                </a:solidFill>
              </a:rPr>
              <a:t>(diplom, vysvědčení), </a:t>
            </a:r>
            <a:r>
              <a:rPr lang="cs-CZ" sz="2900" u="sng" dirty="0" smtClean="0">
                <a:solidFill>
                  <a:schemeClr val="bg2"/>
                </a:solidFill>
              </a:rPr>
              <a:t>a kopii certifikátu o ukončení dalšího vzdělávání apod.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500066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Proces získávání pracovníků a jeho kroky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700808"/>
            <a:ext cx="8643998" cy="4942902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Vzbudí-li uchazeč zájem, je zpravidla vyzván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k předložení dalších materiálů, jako např.: </a:t>
            </a:r>
            <a:r>
              <a:rPr lang="cs-CZ" sz="2900" b="1" dirty="0" smtClean="0">
                <a:solidFill>
                  <a:schemeClr val="bg2"/>
                </a:solidFill>
              </a:rPr>
              <a:t>osobní dotazník, pracovní posudky, reference, lékařské vysvědčení, seznam publikační činnosti </a:t>
            </a:r>
            <a:r>
              <a:rPr lang="cs-CZ" sz="2900" dirty="0" smtClean="0">
                <a:solidFill>
                  <a:schemeClr val="bg2"/>
                </a:solidFill>
              </a:rPr>
              <a:t>apod., na základě nichž </a:t>
            </a:r>
            <a:r>
              <a:rPr lang="cs-CZ" sz="2900" u="sng" dirty="0" smtClean="0">
                <a:solidFill>
                  <a:schemeClr val="bg2"/>
                </a:solidFill>
              </a:rPr>
              <a:t>probíhá samotný výběr pracovníka</a:t>
            </a:r>
            <a:r>
              <a:rPr lang="cs-CZ" sz="2900" dirty="0" smtClean="0">
                <a:solidFill>
                  <a:schemeClr val="bg2"/>
                </a:solidFill>
              </a:rPr>
              <a:t>. 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857232"/>
            <a:ext cx="8606760" cy="357190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Proces získávání pracovníků a jeho kroky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988840"/>
            <a:ext cx="8786874" cy="465487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Jeden z nástrojů získávání pracovníků tkví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b="1" dirty="0" smtClean="0">
                <a:solidFill>
                  <a:schemeClr val="bg2"/>
                </a:solidFill>
              </a:rPr>
              <a:t>v nabídce vyšší mzdy či platu</a:t>
            </a:r>
            <a:r>
              <a:rPr lang="cs-CZ" sz="2900" dirty="0" smtClean="0">
                <a:solidFill>
                  <a:schemeClr val="bg2"/>
                </a:solidFill>
              </a:rPr>
              <a:t>, přičemž mnohé pracovníky přiláká i nabídka širšího portfolia zaměstnaneckých výhod.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Je třeba podotknout, že </a:t>
            </a:r>
            <a:r>
              <a:rPr lang="cs-CZ" sz="2900" u="sng" dirty="0" smtClean="0">
                <a:solidFill>
                  <a:schemeClr val="bg2"/>
                </a:solidFill>
              </a:rPr>
              <a:t>některé organizace </a:t>
            </a:r>
            <a:r>
              <a:rPr lang="cs-CZ" sz="2900" b="1" u="sng" dirty="0" smtClean="0">
                <a:solidFill>
                  <a:schemeClr val="bg2"/>
                </a:solidFill>
              </a:rPr>
              <a:t>přeceňují</a:t>
            </a:r>
            <a:r>
              <a:rPr lang="cs-CZ" sz="2900" u="sng" dirty="0" smtClean="0">
                <a:solidFill>
                  <a:schemeClr val="bg2"/>
                </a:solidFill>
              </a:rPr>
              <a:t> význam peněz a materiálních výho</a:t>
            </a:r>
            <a:r>
              <a:rPr lang="cs-CZ" sz="2900" dirty="0" smtClean="0">
                <a:solidFill>
                  <a:schemeClr val="bg2"/>
                </a:solidFill>
              </a:rPr>
              <a:t>d a podceňují faktory spokojenosti pracovníků, faktory, které významně spoluutvářejí pověst organizace jako zaměstnavatele a přitahují pracovníky.</a:t>
            </a:r>
          </a:p>
          <a:p>
            <a:pPr algn="just">
              <a:spcBef>
                <a:spcPts val="600"/>
              </a:spcBef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1201906"/>
          </a:xfrm>
        </p:spPr>
        <p:txBody>
          <a:bodyPr/>
          <a:lstStyle/>
          <a:p>
            <a:pPr>
              <a:defRPr/>
            </a:pPr>
            <a:r>
              <a:rPr lang="ro-RO" sz="3100" b="1" dirty="0" smtClean="0">
                <a:solidFill>
                  <a:srgbClr val="000000"/>
                </a:solidFill>
                <a:effectLst/>
                <a:latin typeface="Times New Roman"/>
              </a:rPr>
              <a:t>NÁSTROJE a METODY získávání pracovníků a jejich stabilizace v podniku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715436" cy="5302942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Ke zvýšení efektivnosti a úspěchu v procesu získávání pracovníků může přispět: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smtClean="0">
                <a:solidFill>
                  <a:schemeClr val="bg2"/>
                </a:solidFill>
              </a:rPr>
              <a:t>– </a:t>
            </a:r>
            <a:r>
              <a:rPr lang="cs-CZ" sz="2800" b="1" smtClean="0">
                <a:solidFill>
                  <a:schemeClr val="bg2"/>
                </a:solidFill>
              </a:rPr>
              <a:t>náležitý </a:t>
            </a:r>
            <a:r>
              <a:rPr lang="cs-CZ" sz="2800" b="1" dirty="0" smtClean="0">
                <a:solidFill>
                  <a:schemeClr val="bg2"/>
                </a:solidFill>
              </a:rPr>
              <a:t>zájem (snaha) zaměstnavatele o adekvátní pracovní podmínky</a:t>
            </a:r>
            <a:r>
              <a:rPr lang="cs-CZ" sz="2800" dirty="0" smtClean="0">
                <a:solidFill>
                  <a:schemeClr val="bg2"/>
                </a:solidFill>
              </a:rPr>
              <a:t> – péče o pracovní prostředí, odstraňování obtížné a rizikové práce;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náležitá péče o sociálně hygienické podmínky práce</a:t>
            </a:r>
            <a:r>
              <a:rPr lang="cs-CZ" sz="2800" dirty="0" smtClean="0">
                <a:solidFill>
                  <a:schemeClr val="bg2"/>
                </a:solidFill>
              </a:rPr>
              <a:t>,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tj. neustálé zlepšování péče o pohodlí pracovníků, (stravování, šatny, umývárny);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snaha o zlepšování  mezilidských vztahů a sociálního klimatu na pracovišti </a:t>
            </a:r>
            <a:r>
              <a:rPr lang="cs-CZ" sz="2800" dirty="0" smtClean="0">
                <a:solidFill>
                  <a:schemeClr val="bg2"/>
                </a:solidFill>
              </a:rPr>
              <a:t>– prosazování participativního stylu vedení lidí, vztah nadřízený podřízený se mění na vedoucí a spolupracovník;</a:t>
            </a:r>
          </a:p>
          <a:p>
            <a:pPr algn="just">
              <a:spcBef>
                <a:spcPts val="600"/>
              </a:spcBef>
              <a:buNone/>
            </a:pPr>
            <a:endParaRPr lang="cs-CZ" sz="280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571504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NÁSTROJE získávání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642918"/>
            <a:ext cx="8715436" cy="6000792"/>
          </a:xfrm>
        </p:spPr>
        <p:txBody>
          <a:bodyPr/>
          <a:lstStyle/>
          <a:p>
            <a:pPr algn="ctr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</a:t>
            </a:r>
            <a:r>
              <a:rPr lang="cs-CZ" sz="2900" u="sng" dirty="0" smtClean="0">
                <a:solidFill>
                  <a:schemeClr val="bg2"/>
                </a:solidFill>
              </a:rPr>
              <a:t>Ke zvýšení efektivnosti a úspěchu v procesu </a:t>
            </a:r>
            <a:br>
              <a:rPr lang="cs-CZ" sz="2900" u="sng" dirty="0" smtClean="0">
                <a:solidFill>
                  <a:schemeClr val="bg2"/>
                </a:solidFill>
              </a:rPr>
            </a:br>
            <a:r>
              <a:rPr lang="cs-CZ" sz="2900" u="sng" dirty="0" smtClean="0">
                <a:solidFill>
                  <a:schemeClr val="bg2"/>
                </a:solidFill>
              </a:rPr>
              <a:t>získávání pracovníků může dále přispět:</a:t>
            </a:r>
          </a:p>
          <a:p>
            <a:pPr algn="ctr">
              <a:spcBef>
                <a:spcPts val="600"/>
              </a:spcBef>
              <a:buNone/>
            </a:pPr>
            <a:endParaRPr lang="cs-CZ" sz="500" u="sng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péče o vzdělávání a rozvoj pracovníků – </a:t>
            </a:r>
            <a:r>
              <a:rPr lang="cs-CZ" sz="2800" dirty="0" smtClean="0">
                <a:solidFill>
                  <a:schemeClr val="bg2"/>
                </a:solidFill>
              </a:rPr>
              <a:t>existence systematického vzdělávání pracovníků v organizaci,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ať už se jedná o doškolování, přeškolování, zvyšování kvalifikace, či další  rozvoj pracovníků.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	Systematické vzdělávání a rozvoj pracovníků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v organizaci zvyšuje atraktivitu a konkurenceschopnost daného subjektu v tržním prostředí.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význam organizace, její úspěšnost a perspektivy </a:t>
            </a: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lidé přehodnocují riziko spočívající v případné participaci (</a:t>
            </a:r>
            <a:r>
              <a:rPr lang="cs-CZ" sz="2500" dirty="0" smtClean="0">
                <a:solidFill>
                  <a:schemeClr val="bg2"/>
                </a:solidFill>
              </a:rPr>
              <a:t>ve spojení) </a:t>
            </a:r>
            <a:r>
              <a:rPr lang="cs-CZ" sz="2800" dirty="0" smtClean="0">
                <a:solidFill>
                  <a:schemeClr val="bg2"/>
                </a:solidFill>
              </a:rPr>
              <a:t>s neúspěšnou </a:t>
            </a:r>
            <a:r>
              <a:rPr lang="cs-CZ" sz="2500" dirty="0" smtClean="0">
                <a:solidFill>
                  <a:schemeClr val="bg2"/>
                </a:solidFill>
              </a:rPr>
              <a:t>(neperspektivní) </a:t>
            </a:r>
            <a:r>
              <a:rPr lang="cs-CZ" sz="2800" dirty="0" smtClean="0">
                <a:solidFill>
                  <a:schemeClr val="bg2"/>
                </a:solidFill>
              </a:rPr>
              <a:t>či špatně řízenou organizací;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908720"/>
            <a:ext cx="8643998" cy="5734990"/>
          </a:xfrm>
        </p:spPr>
        <p:txBody>
          <a:bodyPr/>
          <a:lstStyle/>
          <a:p>
            <a:pPr algn="ctr">
              <a:spcBef>
                <a:spcPts val="600"/>
              </a:spcBef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Ke zvýšení efektivnosti a úspěchu v procesu získávání pracovníků může dále přispět:</a:t>
            </a:r>
          </a:p>
          <a:p>
            <a:pPr algn="just" eaLnBrk="1" hangingPunct="1">
              <a:spcBef>
                <a:spcPts val="24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serióznost ve vztahu k zákazníkům a etika podnikání </a:t>
            </a:r>
            <a:r>
              <a:rPr lang="cs-CZ" sz="2800" dirty="0" smtClean="0">
                <a:solidFill>
                  <a:schemeClr val="bg2"/>
                </a:solidFill>
              </a:rPr>
              <a:t>= snaha o standardní úroveň poskytování služeb </a:t>
            </a:r>
            <a:r>
              <a:rPr lang="cs-CZ" sz="2500" dirty="0" smtClean="0">
                <a:solidFill>
                  <a:schemeClr val="bg2"/>
                </a:solidFill>
              </a:rPr>
              <a:t>(výrobků) </a:t>
            </a:r>
            <a:r>
              <a:rPr lang="cs-CZ" sz="2800" dirty="0" smtClean="0">
                <a:solidFill>
                  <a:schemeClr val="bg2"/>
                </a:solidFill>
              </a:rPr>
              <a:t>deklarujících vyspělost a dobré jméno organizace. </a:t>
            </a:r>
            <a:endParaRPr lang="cs-CZ" sz="2800" u="sng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340768"/>
            <a:ext cx="8715436" cy="5374380"/>
          </a:xfrm>
        </p:spPr>
        <p:txBody>
          <a:bodyPr/>
          <a:lstStyle/>
          <a:p>
            <a:pPr marL="0" indent="0"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b="1" dirty="0" smtClean="0">
                <a:solidFill>
                  <a:schemeClr val="bg2"/>
                </a:solidFill>
              </a:rPr>
              <a:t>Metody získávání pracovníků </a:t>
            </a:r>
            <a:r>
              <a:rPr lang="cs-CZ" sz="2900" dirty="0" smtClean="0">
                <a:solidFill>
                  <a:schemeClr val="bg2"/>
                </a:solidFill>
              </a:rPr>
              <a:t>musí podtrhovat skutečnost, že </a:t>
            </a:r>
            <a:r>
              <a:rPr lang="cs-CZ" sz="2900" u="sng" dirty="0" smtClean="0">
                <a:solidFill>
                  <a:schemeClr val="bg2"/>
                </a:solidFill>
              </a:rPr>
              <a:t>je třeba dát na vědomí volné pracovní síle na trhu práce informaci o volných pracovních místech v konkrétní organizaci</a:t>
            </a:r>
            <a:r>
              <a:rPr lang="cs-CZ" sz="2900" dirty="0" smtClean="0">
                <a:solidFill>
                  <a:schemeClr val="bg2"/>
                </a:solidFill>
              </a:rPr>
              <a:t> a následně získat náklonnost potenciálních uchazečů v podobě </a:t>
            </a:r>
            <a:r>
              <a:rPr lang="cs-CZ" sz="2900" u="sng" dirty="0" smtClean="0">
                <a:solidFill>
                  <a:schemeClr val="bg2"/>
                </a:solidFill>
              </a:rPr>
              <a:t>vyvolání jejich zájmu o nabízené pracovní místo.</a:t>
            </a:r>
          </a:p>
          <a:p>
            <a:pPr algn="just" eaLnBrk="1" hangingPunct="1">
              <a:lnSpc>
                <a:spcPct val="90000"/>
              </a:lnSpc>
              <a:spcBef>
                <a:spcPts val="24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Mezi metody získávání pracovníků řadíme následující: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b="1" dirty="0" smtClean="0">
                <a:solidFill>
                  <a:schemeClr val="bg2"/>
                </a:solidFill>
              </a:rPr>
              <a:t>uchazeči se nabízejí sami;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 </a:t>
            </a:r>
            <a:r>
              <a:rPr lang="cs-CZ" sz="2900" b="1" dirty="0" smtClean="0">
                <a:solidFill>
                  <a:schemeClr val="bg2"/>
                </a:solidFill>
              </a:rPr>
              <a:t>doporučení současného pracovníka organizace;</a:t>
            </a: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letáky vkládané do poštovních schránek potenci-</a:t>
            </a:r>
            <a:r>
              <a:rPr lang="cs-CZ" sz="2900" b="1" dirty="0" err="1" smtClean="0">
                <a:solidFill>
                  <a:schemeClr val="bg2"/>
                </a:solidFill>
              </a:rPr>
              <a:t>álních</a:t>
            </a:r>
            <a:r>
              <a:rPr lang="cs-CZ" sz="2900" b="1" dirty="0" smtClean="0">
                <a:solidFill>
                  <a:schemeClr val="bg2"/>
                </a:solidFill>
              </a:rPr>
              <a:t> uchazečů;</a:t>
            </a:r>
          </a:p>
          <a:p>
            <a:pPr algn="just" eaLnBrk="1" hangingPunct="1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606760" cy="571504"/>
          </a:xfrm>
        </p:spPr>
        <p:txBody>
          <a:bodyPr/>
          <a:lstStyle/>
          <a:p>
            <a:pPr>
              <a:defRPr/>
            </a:pPr>
            <a:r>
              <a:rPr lang="ro-RO" sz="3200" b="1" dirty="0" smtClean="0">
                <a:solidFill>
                  <a:srgbClr val="000000"/>
                </a:solidFill>
                <a:effectLst/>
                <a:latin typeface="Times New Roman"/>
              </a:rPr>
              <a:t>METODY získávání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642919"/>
            <a:ext cx="7815290" cy="71437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 smtClean="0">
                <a:solidFill>
                  <a:schemeClr val="bg2"/>
                </a:solidFill>
                <a:effectLst/>
                <a:latin typeface="+mn-lt"/>
              </a:rPr>
              <a:t>Tematické zaměření dnešní přednášky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14488"/>
            <a:ext cx="8929718" cy="4810136"/>
          </a:xfrm>
        </p:spPr>
        <p:txBody>
          <a:bodyPr/>
          <a:lstStyle/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Charakteristika a úkoly získávání pracovníků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Vnitřní a vnější zdroje pracovníků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Proces získávání pracovníků a jeho kroky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Nástroje a metody získávání pracovníků a jejich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   stabilizace v podniku</a:t>
            </a:r>
          </a:p>
          <a:p>
            <a:pPr algn="just">
              <a:spcBef>
                <a:spcPts val="12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Vztah získávání pracovníků k jiným personálním </a:t>
            </a:r>
          </a:p>
          <a:p>
            <a:pPr algn="just">
              <a:spcBef>
                <a:spcPts val="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    procesům</a:t>
            </a: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 ŘÍZENÍ LIDSKÝCH ZDROJŮ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					  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2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8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 advAuto="3000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642918"/>
            <a:ext cx="8715436" cy="600079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Mezi další metody získávání pracovníků řadíme: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přímé oslovení vyhlédnutého jedince -  </a:t>
            </a:r>
            <a:r>
              <a:rPr lang="cs-CZ" sz="2800" dirty="0" smtClean="0">
                <a:solidFill>
                  <a:schemeClr val="bg2"/>
                </a:solidFill>
              </a:rPr>
              <a:t>metoda klade určité nároky na všechny vedoucí pracovníky, přičemž od nich vyžaduje, aby sledovali, kdo je v určitém oboru dobrý </a:t>
            </a:r>
            <a:r>
              <a:rPr lang="cs-CZ" sz="2500" dirty="0" smtClean="0">
                <a:solidFill>
                  <a:schemeClr val="bg2"/>
                </a:solidFill>
              </a:rPr>
              <a:t>(kreativní) </a:t>
            </a:r>
            <a:r>
              <a:rPr lang="cs-CZ" sz="2800" dirty="0" smtClean="0">
                <a:solidFill>
                  <a:schemeClr val="bg2"/>
                </a:solidFill>
              </a:rPr>
              <a:t>a vhodný na danou pozici.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V případě potřeby je pak daný jedinec osloven s nabídkou.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vývěsky </a:t>
            </a:r>
            <a:r>
              <a:rPr lang="cs-CZ" sz="2800" dirty="0" smtClean="0">
                <a:solidFill>
                  <a:schemeClr val="bg2"/>
                </a:solidFill>
              </a:rPr>
              <a:t>– relativně technicky nenáročná a finančně nikterak nákladná metoda. Vývěsky jsou zpravidla umístěny na takovém místě v organizaci, kde se vyšší četnost průchodu pracovníků.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	Pokud má zájem organizace na získávání pracovníků z vnějších zdrojů, bývají vývěsky umístěny tak, aby k nim měla přístup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i veřejnost nevstupující na území organizace.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642918"/>
            <a:ext cx="8715436" cy="6000792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Mezi další metody získávání pracovníků řadíme: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inzerce ve sdělovacích prostředcích a na webových portálech </a:t>
            </a:r>
            <a:r>
              <a:rPr lang="cs-CZ" sz="2800" dirty="0" smtClean="0">
                <a:solidFill>
                  <a:schemeClr val="bg2"/>
                </a:solidFill>
              </a:rPr>
              <a:t>– jedná se o moderní způsob získávání pracovníků, a to v podobě inzerce v tištěných </a:t>
            </a:r>
            <a:r>
              <a:rPr lang="cs-CZ" sz="2500" dirty="0" smtClean="0">
                <a:solidFill>
                  <a:schemeClr val="bg2"/>
                </a:solidFill>
              </a:rPr>
              <a:t>(zejména odborných)</a:t>
            </a:r>
            <a:r>
              <a:rPr lang="cs-CZ" sz="2800" dirty="0" smtClean="0">
                <a:solidFill>
                  <a:schemeClr val="bg2"/>
                </a:solidFill>
              </a:rPr>
              <a:t> periodicích, přičemž stále častější je upřednostňována inzerce prostřednictvím webových portálů.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500" dirty="0" smtClean="0">
                <a:solidFill>
                  <a:schemeClr val="bg2"/>
                </a:solidFill>
              </a:rPr>
              <a:t>	Daná inzerce může být zaměřena výhradně na region, </a:t>
            </a:r>
            <a:br>
              <a:rPr lang="cs-CZ" sz="25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v němž organizace působí, příp. na území celého státu nebo může mít mezinárodní charakter.</a:t>
            </a:r>
            <a:endParaRPr lang="cs-CZ" sz="2500" b="1" i="1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b="1" dirty="0" smtClean="0">
                <a:solidFill>
                  <a:schemeClr val="bg2"/>
                </a:solidFill>
              </a:rPr>
              <a:t>spolupráce s úřady práce;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spolupráce se sdruženími odborníků, stavovskými organizacemi a vědeckými společnosti;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85794"/>
            <a:ext cx="8572560" cy="585791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u="sng" dirty="0" smtClean="0">
                <a:solidFill>
                  <a:schemeClr val="bg2"/>
                </a:solidFill>
              </a:rPr>
              <a:t>Mezi další metody získávání pracovníků řadíme: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spolupráce dané organizace se vzdělávacími institucemi a odbory </a:t>
            </a:r>
            <a:r>
              <a:rPr lang="cs-CZ" sz="2800" dirty="0" smtClean="0">
                <a:solidFill>
                  <a:schemeClr val="bg2"/>
                </a:solidFill>
              </a:rPr>
              <a:t>– řada organizací se spolupodílí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na vzdělávání a přípravě jedinců na dělnická povolání </a:t>
            </a:r>
            <a:br>
              <a:rPr lang="cs-CZ" sz="2800" dirty="0" smtClean="0">
                <a:solidFill>
                  <a:schemeClr val="bg2"/>
                </a:solidFill>
              </a:rPr>
            </a:br>
            <a:r>
              <a:rPr lang="cs-CZ" sz="2800" dirty="0" smtClean="0">
                <a:solidFill>
                  <a:schemeClr val="bg2"/>
                </a:solidFill>
              </a:rPr>
              <a:t>a zajišťuje si tak přísun mladých manuálně zručných pracovníků. Participace se SŠ a VŠ usnadňuje získávání mladých odborníků příslušného vzdělání.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využívání služeb komerčních zprostředkovatelen </a:t>
            </a:r>
            <a:r>
              <a:rPr lang="cs-CZ" sz="2800" dirty="0" smtClean="0">
                <a:solidFill>
                  <a:schemeClr val="bg2"/>
                </a:solidFill>
              </a:rPr>
              <a:t>–</a:t>
            </a:r>
            <a:r>
              <a:rPr lang="cs-CZ" sz="2800" b="1" dirty="0" smtClean="0">
                <a:solidFill>
                  <a:schemeClr val="bg2"/>
                </a:solidFill>
              </a:rPr>
              <a:t> </a:t>
            </a:r>
            <a:r>
              <a:rPr lang="cs-CZ" sz="2800" dirty="0" smtClean="0">
                <a:solidFill>
                  <a:schemeClr val="bg2"/>
                </a:solidFill>
              </a:rPr>
              <a:t>využití služeb komerční zprostředkovatelny usnadňuje získávání a výběr především těch   pracovníků, o něž je na trhu práce nouze </a:t>
            </a:r>
            <a:r>
              <a:rPr lang="cs-CZ" sz="2500" dirty="0" smtClean="0">
                <a:solidFill>
                  <a:schemeClr val="bg2"/>
                </a:solidFill>
              </a:rPr>
              <a:t>(špičkové odborníky, manažery). 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Jedná se o značně nákladný způsob získávání pracovníků.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714356"/>
            <a:ext cx="8572560" cy="5929354"/>
          </a:xfrm>
        </p:spPr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Mezi další metody získávání pracovníků řadíme: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Při </a:t>
            </a:r>
            <a:r>
              <a:rPr lang="cs-CZ" sz="2800" b="1" dirty="0" smtClean="0">
                <a:solidFill>
                  <a:schemeClr val="bg2"/>
                </a:solidFill>
              </a:rPr>
              <a:t>využívání služeb komerčních zprostředkovatelen </a:t>
            </a:r>
            <a:r>
              <a:rPr lang="cs-CZ" sz="2800" dirty="0" smtClean="0">
                <a:solidFill>
                  <a:schemeClr val="bg2"/>
                </a:solidFill>
              </a:rPr>
              <a:t>je třeba dbát z pohledu zadavatele požadavku </a:t>
            </a:r>
            <a:r>
              <a:rPr lang="cs-CZ" sz="2800" u="sng" dirty="0" smtClean="0">
                <a:solidFill>
                  <a:schemeClr val="bg2"/>
                </a:solidFill>
              </a:rPr>
              <a:t>na dodržení odpovídající úrovně ve smyslu adekvátní kvality a spolehlivosti poskytovaných služeb</a:t>
            </a:r>
            <a:r>
              <a:rPr lang="cs-CZ" sz="2800" dirty="0" smtClean="0">
                <a:solidFill>
                  <a:schemeClr val="bg2"/>
                </a:solidFill>
              </a:rPr>
              <a:t>.</a:t>
            </a:r>
          </a:p>
          <a:p>
            <a:pPr algn="just">
              <a:spcBef>
                <a:spcPts val="10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 </a:t>
            </a:r>
            <a:r>
              <a:rPr lang="cs-CZ" sz="2800" b="1" dirty="0" smtClean="0">
                <a:solidFill>
                  <a:schemeClr val="bg2"/>
                </a:solidFill>
              </a:rPr>
              <a:t>personální  a </a:t>
            </a:r>
            <a:r>
              <a:rPr lang="cs-CZ" sz="2800" b="1" dirty="0" err="1" smtClean="0">
                <a:solidFill>
                  <a:schemeClr val="bg2"/>
                </a:solidFill>
              </a:rPr>
              <a:t>headhuntingové</a:t>
            </a:r>
            <a:r>
              <a:rPr lang="cs-CZ" sz="2800" b="1" dirty="0" smtClean="0">
                <a:solidFill>
                  <a:schemeClr val="bg2"/>
                </a:solidFill>
              </a:rPr>
              <a:t> agentury;</a:t>
            </a:r>
            <a:endParaRPr lang="cs-CZ" sz="2500" dirty="0" smtClean="0">
              <a:solidFill>
                <a:schemeClr val="bg2"/>
              </a:solidFill>
            </a:endParaRPr>
          </a:p>
          <a:p>
            <a:pPr algn="just">
              <a:spcBef>
                <a:spcPts val="10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získání pracovníků na základě realizace </a:t>
            </a:r>
            <a:r>
              <a:rPr lang="cs-CZ" sz="2800" b="1" dirty="0" smtClean="0">
                <a:solidFill>
                  <a:schemeClr val="bg2"/>
                </a:solidFill>
              </a:rPr>
              <a:t>talent managementu;</a:t>
            </a:r>
          </a:p>
          <a:p>
            <a:pPr algn="just">
              <a:spcBef>
                <a:spcPts val="10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</a:t>
            </a:r>
            <a:r>
              <a:rPr lang="cs-CZ" sz="2800" b="1" dirty="0" smtClean="0">
                <a:solidFill>
                  <a:schemeClr val="bg2"/>
                </a:solidFill>
              </a:rPr>
              <a:t>nabídka práce na vlastním webu;</a:t>
            </a:r>
          </a:p>
          <a:p>
            <a:pPr algn="just">
              <a:spcBef>
                <a:spcPts val="10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 realizace </a:t>
            </a:r>
            <a:r>
              <a:rPr lang="cs-CZ" sz="2800" b="1" dirty="0" smtClean="0">
                <a:solidFill>
                  <a:schemeClr val="bg2"/>
                </a:solidFill>
              </a:rPr>
              <a:t>pracovních veletrhů;</a:t>
            </a:r>
          </a:p>
          <a:p>
            <a:pPr algn="just">
              <a:spcBef>
                <a:spcPts val="1000"/>
              </a:spcBef>
              <a:buNone/>
              <a:defRPr/>
            </a:pPr>
            <a:r>
              <a:rPr lang="cs-CZ" sz="2800" dirty="0" smtClean="0">
                <a:solidFill>
                  <a:schemeClr val="bg2"/>
                </a:solidFill>
              </a:rPr>
              <a:t>– nabídka práce </a:t>
            </a:r>
            <a:r>
              <a:rPr lang="cs-CZ" sz="2800" b="1" dirty="0" smtClean="0">
                <a:solidFill>
                  <a:schemeClr val="bg2"/>
                </a:solidFill>
              </a:rPr>
              <a:t>prostřednictvím rodiny, přátel doporučení od známých. 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8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916832"/>
            <a:ext cx="8786874" cy="4941168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Získávání pracovníků je jednou </a:t>
            </a:r>
            <a:r>
              <a:rPr lang="cs-CZ" sz="2900" u="sng" dirty="0" smtClean="0">
                <a:solidFill>
                  <a:schemeClr val="bg2"/>
                </a:solidFill>
              </a:rPr>
              <a:t>z klíčových činností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v rámci procesu řízení lidských zdrojů.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Získávání pracovníků velmi úzce </a:t>
            </a:r>
            <a:r>
              <a:rPr lang="cs-CZ" sz="2900" u="sng" dirty="0" smtClean="0">
                <a:solidFill>
                  <a:schemeClr val="bg2"/>
                </a:solidFill>
              </a:rPr>
              <a:t>souvisí a je propojeno </a:t>
            </a:r>
            <a:r>
              <a:rPr lang="cs-CZ" sz="2900" b="1" dirty="0" smtClean="0">
                <a:solidFill>
                  <a:schemeClr val="bg2"/>
                </a:solidFill>
              </a:rPr>
              <a:t>s výběrem a přijímáním pracovníků.</a:t>
            </a: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Je tedy třeba dbát na </a:t>
            </a:r>
            <a:r>
              <a:rPr lang="cs-CZ" sz="2900" u="sng" dirty="0" smtClean="0">
                <a:solidFill>
                  <a:schemeClr val="bg2"/>
                </a:solidFill>
              </a:rPr>
              <a:t>důslednost při procesu získávání </a:t>
            </a:r>
            <a:r>
              <a:rPr lang="cs-CZ" sz="2900" dirty="0" smtClean="0">
                <a:solidFill>
                  <a:schemeClr val="bg2"/>
                </a:solidFill>
              </a:rPr>
              <a:t>pracovníků – dbát na </a:t>
            </a:r>
            <a:r>
              <a:rPr lang="cs-CZ" sz="2900" u="sng" dirty="0" smtClean="0">
                <a:solidFill>
                  <a:schemeClr val="bg2"/>
                </a:solidFill>
              </a:rPr>
              <a:t>správnost volby při procesu výběru</a:t>
            </a:r>
            <a:r>
              <a:rPr lang="cs-CZ" sz="2900" dirty="0" smtClean="0">
                <a:solidFill>
                  <a:schemeClr val="bg2"/>
                </a:solidFill>
              </a:rPr>
              <a:t> pracovníků, eliminovat negativní dopady na činnost podniku</a:t>
            </a:r>
            <a:r>
              <a:rPr lang="cs-CZ" sz="2500" dirty="0" smtClean="0">
                <a:solidFill>
                  <a:schemeClr val="bg2"/>
                </a:solidFill>
              </a:rPr>
              <a:t> (vlivem </a:t>
            </a:r>
            <a:r>
              <a:rPr lang="cs-CZ" sz="2500" u="sng" dirty="0" smtClean="0">
                <a:solidFill>
                  <a:schemeClr val="bg2"/>
                </a:solidFill>
              </a:rPr>
              <a:t>nesprávného rozhodnutí</a:t>
            </a:r>
            <a:r>
              <a:rPr lang="cs-CZ" sz="2500" dirty="0" smtClean="0">
                <a:solidFill>
                  <a:schemeClr val="bg2"/>
                </a:solidFill>
              </a:rPr>
              <a:t> při výběru pracovníků).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057890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Strategický aspekt získávání pracovníků – VZTAH </a:t>
            </a:r>
            <a:b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K JINÝM personálním PROCESŮM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772816"/>
            <a:ext cx="8929718" cy="5085184"/>
          </a:xfrm>
        </p:spPr>
        <p:txBody>
          <a:bodyPr/>
          <a:lstStyle/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– Na proces získávání pracovníků </a:t>
            </a:r>
            <a:r>
              <a:rPr lang="cs-CZ" sz="2750" u="sng" dirty="0" smtClean="0">
                <a:solidFill>
                  <a:schemeClr val="bg2"/>
                </a:solidFill>
              </a:rPr>
              <a:t>dále bezprostředně navazuje a odvíjí</a:t>
            </a:r>
            <a:r>
              <a:rPr lang="cs-CZ" sz="2750" dirty="0" smtClean="0">
                <a:solidFill>
                  <a:schemeClr val="bg2"/>
                </a:solidFill>
              </a:rPr>
              <a:t> se </a:t>
            </a:r>
            <a:r>
              <a:rPr lang="cs-CZ" sz="2750" b="1" dirty="0" smtClean="0">
                <a:solidFill>
                  <a:schemeClr val="bg2"/>
                </a:solidFill>
              </a:rPr>
              <a:t>přijímání</a:t>
            </a:r>
            <a:r>
              <a:rPr lang="cs-CZ" sz="2750" dirty="0" smtClean="0">
                <a:solidFill>
                  <a:schemeClr val="bg2"/>
                </a:solidFill>
              </a:rPr>
              <a:t>, </a:t>
            </a:r>
            <a:r>
              <a:rPr lang="cs-CZ" sz="2750" b="1" dirty="0" smtClean="0">
                <a:solidFill>
                  <a:schemeClr val="bg2"/>
                </a:solidFill>
              </a:rPr>
              <a:t>orientace</a:t>
            </a:r>
            <a:r>
              <a:rPr lang="cs-CZ" sz="275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(adaptace) </a:t>
            </a:r>
            <a:r>
              <a:rPr lang="cs-CZ" sz="2750" dirty="0" smtClean="0">
                <a:solidFill>
                  <a:schemeClr val="bg2"/>
                </a:solidFill>
              </a:rPr>
              <a:t>nového pracovníka v dané organizaci. 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sz="2750" dirty="0" smtClean="0">
                <a:solidFill>
                  <a:schemeClr val="bg2"/>
                </a:solidFill>
              </a:rPr>
              <a:t>V neposlední řadě také </a:t>
            </a:r>
            <a:r>
              <a:rPr lang="cs-CZ" sz="2750" u="sng" dirty="0" smtClean="0">
                <a:solidFill>
                  <a:schemeClr val="bg2"/>
                </a:solidFill>
              </a:rPr>
              <a:t>možnost koncepční práce</a:t>
            </a:r>
            <a:r>
              <a:rPr lang="cs-CZ" sz="2750" dirty="0" smtClean="0">
                <a:solidFill>
                  <a:schemeClr val="bg2"/>
                </a:solidFill>
              </a:rPr>
              <a:t> s daným jedincem z hlediska </a:t>
            </a:r>
            <a:r>
              <a:rPr lang="cs-CZ" sz="2750" b="1" dirty="0" smtClean="0">
                <a:solidFill>
                  <a:schemeClr val="bg2"/>
                </a:solidFill>
              </a:rPr>
              <a:t>vzdělávání a rozvoje</a:t>
            </a:r>
            <a:r>
              <a:rPr lang="cs-CZ" sz="2750" dirty="0" smtClean="0">
                <a:solidFill>
                  <a:schemeClr val="bg2"/>
                </a:solidFill>
              </a:rPr>
              <a:t>, proces </a:t>
            </a:r>
            <a:r>
              <a:rPr lang="cs-CZ" sz="2750" b="1" dirty="0" smtClean="0">
                <a:solidFill>
                  <a:schemeClr val="bg2"/>
                </a:solidFill>
              </a:rPr>
              <a:t>hodnocení a odměňování</a:t>
            </a:r>
            <a:r>
              <a:rPr lang="cs-CZ" sz="2750" dirty="0" smtClean="0">
                <a:solidFill>
                  <a:schemeClr val="bg2"/>
                </a:solidFill>
              </a:rPr>
              <a:t>, míra </a:t>
            </a:r>
            <a:r>
              <a:rPr lang="cs-CZ" sz="2750" b="1" dirty="0" smtClean="0">
                <a:solidFill>
                  <a:schemeClr val="bg2"/>
                </a:solidFill>
              </a:rPr>
              <a:t>(ne)komunikace a kvalita vztahů na pracoviš</a:t>
            </a:r>
            <a:r>
              <a:rPr lang="cs-CZ" sz="2750" dirty="0" smtClean="0">
                <a:solidFill>
                  <a:schemeClr val="bg2"/>
                </a:solidFill>
              </a:rPr>
              <a:t>ti mající spojitost také s </a:t>
            </a:r>
            <a:r>
              <a:rPr lang="cs-CZ" sz="2750" b="1" dirty="0" smtClean="0">
                <a:solidFill>
                  <a:schemeClr val="bg2"/>
                </a:solidFill>
              </a:rPr>
              <a:t>BOZP.</a:t>
            </a: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 – </a:t>
            </a:r>
            <a:r>
              <a:rPr lang="cs-CZ" sz="2750" b="1" dirty="0" smtClean="0">
                <a:solidFill>
                  <a:schemeClr val="bg2"/>
                </a:solidFill>
              </a:rPr>
              <a:t>Ke stabilizaci pracovníků v organizaci </a:t>
            </a:r>
            <a:r>
              <a:rPr lang="cs-CZ" sz="2750" dirty="0" smtClean="0">
                <a:solidFill>
                  <a:schemeClr val="bg2"/>
                </a:solidFill>
              </a:rPr>
              <a:t>nestačí pouze nástroje, které posloužily k jejich získání, </a:t>
            </a:r>
            <a:r>
              <a:rPr lang="cs-CZ" sz="2750" u="sng" dirty="0" smtClean="0">
                <a:solidFill>
                  <a:schemeClr val="bg2"/>
                </a:solidFill>
              </a:rPr>
              <a:t>ale jsou důležité i další faktory soustředěné na zvyšování spokojenosti zaměstnanců a jejich rozvoj.</a:t>
            </a:r>
          </a:p>
          <a:p>
            <a:pPr algn="just">
              <a:spcBef>
                <a:spcPts val="600"/>
              </a:spcBef>
              <a:buFontTx/>
              <a:buChar char="-"/>
            </a:pPr>
            <a:endParaRPr lang="cs-CZ" sz="27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857256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Získávání pracovníků – vztah k jiným </a:t>
            </a:r>
            <a:b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personálním procesům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42" name="Picture 18" descr="PE0193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950080" y="2708920"/>
            <a:ext cx="3408133" cy="3701528"/>
          </a:xfrm>
        </p:spPr>
      </p:pic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	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85720" y="1268760"/>
            <a:ext cx="6215106" cy="1374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Děkuji vám za pozornost</a:t>
            </a:r>
            <a:r>
              <a:rPr kumimoji="0" lang="cs-CZ" sz="3500" b="0" i="0" u="none" strike="noStrike" kern="0" cap="none" spc="0" normalizeH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b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přeji příjemný zbytek dne. </a:t>
            </a:r>
            <a:r>
              <a:rPr kumimoji="0" lang="cs-CZ" sz="35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</a:t>
            </a:r>
            <a:endParaRPr kumimoji="0" lang="cs-CZ" sz="3500" b="0" i="0" u="none" strike="noStrike" kern="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 advAuto="3000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988840"/>
            <a:ext cx="8572560" cy="4654870"/>
          </a:xfrm>
        </p:spPr>
        <p:txBody>
          <a:bodyPr/>
          <a:lstStyle/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Obecným </a:t>
            </a:r>
            <a:r>
              <a:rPr lang="cs-CZ" sz="2900" b="1" dirty="0" smtClean="0">
                <a:solidFill>
                  <a:schemeClr val="bg2"/>
                </a:solidFill>
              </a:rPr>
              <a:t>cílem získávání pracovníků </a:t>
            </a:r>
            <a:r>
              <a:rPr lang="cs-CZ" sz="2900" u="sng" dirty="0" smtClean="0">
                <a:solidFill>
                  <a:schemeClr val="bg2"/>
                </a:solidFill>
              </a:rPr>
              <a:t>je získat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s vynaložením minimálních finančních nákladů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500" dirty="0" smtClean="0">
                <a:solidFill>
                  <a:schemeClr val="bg2"/>
                </a:solidFill>
              </a:rPr>
              <a:t>(v předem stanoveném časovém horizontu)</a:t>
            </a:r>
            <a:r>
              <a:rPr lang="cs-CZ" sz="2900" dirty="0" smtClean="0">
                <a:solidFill>
                  <a:schemeClr val="bg2"/>
                </a:solidFill>
              </a:rPr>
              <a:t> </a:t>
            </a:r>
            <a:r>
              <a:rPr lang="cs-CZ" sz="2900" u="sng" dirty="0" smtClean="0">
                <a:solidFill>
                  <a:schemeClr val="bg2"/>
                </a:solidFill>
              </a:rPr>
              <a:t>takové množství a takovou kvalitu pracovníků, jež jsou žádoucí pro uspokojení podnikové potřeby lidských zdrojů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V pojetí získávání pracovníků je tedy obsaženo úsilí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o hospodaření s pracovní silou, úsilí o zvyšování produktivity práce.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714356"/>
            <a:ext cx="9144000" cy="928694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CHARAKTERISTIKA  a  ÚKOLY </a:t>
            </a:r>
            <a:b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</a:b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získávání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572560" cy="530120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b="1" dirty="0" smtClean="0">
                <a:solidFill>
                  <a:schemeClr val="bg2"/>
                </a:solidFill>
              </a:rPr>
              <a:t>Nábor pracovníků </a:t>
            </a:r>
            <a:r>
              <a:rPr lang="cs-CZ" sz="2900" dirty="0" smtClean="0">
                <a:solidFill>
                  <a:schemeClr val="bg2"/>
                </a:solidFill>
              </a:rPr>
              <a:t>– představuje získávání pracovníků </a:t>
            </a:r>
            <a:r>
              <a:rPr lang="cs-CZ" sz="2900" u="sng" dirty="0" smtClean="0">
                <a:solidFill>
                  <a:schemeClr val="bg2"/>
                </a:solidFill>
              </a:rPr>
              <a:t>z vnějších zdrojů</a:t>
            </a:r>
            <a:r>
              <a:rPr lang="cs-CZ" sz="2900" dirty="0" smtClean="0">
                <a:solidFill>
                  <a:schemeClr val="bg2"/>
                </a:solidFill>
              </a:rPr>
              <a:t>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– </a:t>
            </a:r>
            <a:r>
              <a:rPr lang="cs-CZ" sz="2900" u="sng" dirty="0" smtClean="0">
                <a:solidFill>
                  <a:schemeClr val="bg2"/>
                </a:solidFill>
              </a:rPr>
              <a:t>Racionální přístup k získávání pracovníků</a:t>
            </a:r>
            <a:r>
              <a:rPr lang="cs-CZ" sz="2900" dirty="0" smtClean="0">
                <a:solidFill>
                  <a:schemeClr val="bg2"/>
                </a:solidFill>
              </a:rPr>
              <a:t> usiluje nejen o získávání lidských zdrojů z vnějšku </a:t>
            </a:r>
            <a:r>
              <a:rPr lang="cs-CZ" sz="2500" dirty="0" smtClean="0">
                <a:solidFill>
                  <a:schemeClr val="bg2"/>
                </a:solidFill>
              </a:rPr>
              <a:t>(mimo organizaci), </a:t>
            </a:r>
            <a:r>
              <a:rPr lang="cs-CZ" sz="2900" dirty="0" smtClean="0">
                <a:solidFill>
                  <a:schemeClr val="bg2"/>
                </a:solidFill>
              </a:rPr>
              <a:t>ale zejména o získávání lidských zdrojů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z řad současných pracovníků organizace.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Na základě vytvořeného plánu počtu a struktury pracovníků a realizované analýzy pracovních míst </a:t>
            </a:r>
            <a:r>
              <a:rPr lang="cs-CZ" sz="2500" dirty="0" smtClean="0">
                <a:solidFill>
                  <a:schemeClr val="bg2"/>
                </a:solidFill>
              </a:rPr>
              <a:t>(APM) </a:t>
            </a:r>
            <a:r>
              <a:rPr lang="cs-CZ" sz="2900" dirty="0" smtClean="0">
                <a:solidFill>
                  <a:schemeClr val="bg2"/>
                </a:solidFill>
              </a:rPr>
              <a:t>v podniku </a:t>
            </a:r>
            <a:r>
              <a:rPr lang="cs-CZ" sz="2900" u="sng" dirty="0" smtClean="0">
                <a:solidFill>
                  <a:schemeClr val="bg2"/>
                </a:solidFill>
              </a:rPr>
              <a:t>je možné přistoupit k vyhledávání a získávání pracovníků</a:t>
            </a:r>
            <a:r>
              <a:rPr lang="cs-CZ" sz="2900" dirty="0" smtClean="0">
                <a:solidFill>
                  <a:schemeClr val="bg2"/>
                </a:solidFill>
              </a:rPr>
              <a:t>, tj. k procesu, který zahrnuje: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86808" cy="642942"/>
          </a:xfrm>
        </p:spPr>
        <p:txBody>
          <a:bodyPr/>
          <a:lstStyle/>
          <a:p>
            <a:pPr algn="just"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Charakteristika a úkoly </a:t>
            </a:r>
            <a:r>
              <a:rPr lang="pl-PL" sz="3100" b="1" dirty="0" smtClean="0">
                <a:solidFill>
                  <a:srgbClr val="000000"/>
                </a:solidFill>
                <a:effectLst/>
                <a:latin typeface="Times New Roman"/>
              </a:rPr>
              <a:t>získávání pracovníků</a:t>
            </a:r>
            <a:endParaRPr lang="pl-PL" sz="31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79512" y="1412776"/>
            <a:ext cx="8607330" cy="544522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=  </a:t>
            </a:r>
            <a:r>
              <a:rPr lang="cs-CZ" sz="2900" u="sng" dirty="0" smtClean="0">
                <a:solidFill>
                  <a:schemeClr val="bg2"/>
                </a:solidFill>
              </a:rPr>
              <a:t>rozpoznávání a vyhledáván</a:t>
            </a:r>
            <a:r>
              <a:rPr lang="cs-CZ" sz="2900" dirty="0" smtClean="0">
                <a:solidFill>
                  <a:schemeClr val="bg2"/>
                </a:solidFill>
              </a:rPr>
              <a:t>í vhodných pracovních zdrojů;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= </a:t>
            </a:r>
            <a:r>
              <a:rPr lang="cs-CZ" sz="2900" u="sng" dirty="0" smtClean="0">
                <a:solidFill>
                  <a:schemeClr val="bg2"/>
                </a:solidFill>
              </a:rPr>
              <a:t>informování</a:t>
            </a:r>
            <a:r>
              <a:rPr lang="cs-CZ" sz="2900" dirty="0" smtClean="0">
                <a:solidFill>
                  <a:schemeClr val="bg2"/>
                </a:solidFill>
              </a:rPr>
              <a:t> o volných pracovních místech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v podniku;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= </a:t>
            </a:r>
            <a:r>
              <a:rPr lang="cs-CZ" sz="2900" u="sng" dirty="0" smtClean="0">
                <a:solidFill>
                  <a:schemeClr val="bg2"/>
                </a:solidFill>
              </a:rPr>
              <a:t>nabízení</a:t>
            </a:r>
            <a:r>
              <a:rPr lang="cs-CZ" sz="2900" dirty="0" smtClean="0">
                <a:solidFill>
                  <a:schemeClr val="bg2"/>
                </a:solidFill>
              </a:rPr>
              <a:t> těchto volných pracovních míst a přesvědčování vhodných jedinců o vhodnosti těchto míst pro ně;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= </a:t>
            </a:r>
            <a:r>
              <a:rPr lang="cs-CZ" sz="2900" u="sng" dirty="0" smtClean="0">
                <a:solidFill>
                  <a:schemeClr val="bg2"/>
                </a:solidFill>
              </a:rPr>
              <a:t>jednání s uchazeči</a:t>
            </a:r>
            <a:r>
              <a:rPr lang="cs-CZ" sz="2900" dirty="0" smtClean="0">
                <a:solidFill>
                  <a:schemeClr val="bg2"/>
                </a:solidFill>
              </a:rPr>
              <a:t> a získávání přiměřených informací o nich;</a:t>
            </a:r>
          </a:p>
          <a:p>
            <a:pPr algn="just"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=  </a:t>
            </a:r>
            <a:r>
              <a:rPr lang="cs-CZ" sz="2900" u="sng" dirty="0" smtClean="0">
                <a:solidFill>
                  <a:schemeClr val="bg2"/>
                </a:solidFill>
              </a:rPr>
              <a:t>organizační a administrativní zajištění</a:t>
            </a:r>
            <a:r>
              <a:rPr lang="cs-CZ" sz="2900" dirty="0" smtClean="0">
                <a:solidFill>
                  <a:schemeClr val="bg2"/>
                </a:solidFill>
              </a:rPr>
              <a:t> všech těchto činností.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42918"/>
            <a:ext cx="7387754" cy="697850"/>
          </a:xfrm>
        </p:spPr>
        <p:txBody>
          <a:bodyPr/>
          <a:lstStyle/>
          <a:p>
            <a:pPr>
              <a:defRPr/>
            </a:pPr>
            <a:r>
              <a:rPr lang="pl-PL" sz="3300" b="1" dirty="0" smtClean="0">
                <a:solidFill>
                  <a:srgbClr val="000000"/>
                </a:solidFill>
                <a:effectLst/>
                <a:latin typeface="Times New Roman"/>
              </a:rPr>
              <a:t>Získávání pracovníků</a:t>
            </a:r>
            <a:endParaRPr lang="pl-PL" sz="3300" b="1" dirty="0" smtClean="0">
              <a:solidFill>
                <a:schemeClr val="bg2"/>
              </a:solidFill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556792"/>
            <a:ext cx="8643998" cy="5086918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Organizace může obsazovat volná pracovní místa jak </a:t>
            </a:r>
            <a:br>
              <a:rPr lang="cs-CZ" sz="2900" dirty="0" smtClean="0">
                <a:solidFill>
                  <a:schemeClr val="bg2"/>
                </a:solidFill>
              </a:rPr>
            </a:br>
            <a:r>
              <a:rPr lang="cs-CZ" sz="2900" dirty="0" smtClean="0">
                <a:solidFill>
                  <a:schemeClr val="bg2"/>
                </a:solidFill>
              </a:rPr>
              <a:t>z vnitřních zdrojů, tak z vnějších zdrojů pracovních sil.</a:t>
            </a:r>
          </a:p>
          <a:p>
            <a:pPr algn="just" eaLnBrk="1" hangingPunct="1">
              <a:lnSpc>
                <a:spcPct val="90000"/>
              </a:lnSpc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Mezi </a:t>
            </a:r>
            <a:r>
              <a:rPr lang="cs-CZ" sz="2900" b="1" u="sng" dirty="0" smtClean="0">
                <a:solidFill>
                  <a:schemeClr val="bg2"/>
                </a:solidFill>
              </a:rPr>
              <a:t>VNITŘNÍ zdroje pracovních sil </a:t>
            </a:r>
            <a:r>
              <a:rPr lang="cs-CZ" sz="2900" u="sng" dirty="0" smtClean="0">
                <a:solidFill>
                  <a:schemeClr val="bg2"/>
                </a:solidFill>
              </a:rPr>
              <a:t>tvoří: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pracovníci, kteří dozráli k tomu, aby mohli vykonávat náročnější práci, než jakou zastávají na současném pracovišti,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pracovní síly uvolňované v souvislosti s ukončením určité činnosti či s jinými organizačními změnami,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pracovní síly uspořené v důsledku technického rozvoje, tj. nahrazování lidské práce stroji.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1200"/>
              </a:spcBef>
              <a:buClr>
                <a:schemeClr val="bg2"/>
              </a:buClr>
              <a:buNone/>
            </a:pPr>
            <a:endParaRPr lang="cs-CZ" sz="285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769858"/>
          </a:xfrm>
        </p:spPr>
        <p:txBody>
          <a:bodyPr/>
          <a:lstStyle/>
          <a:p>
            <a:pPr>
              <a:defRPr/>
            </a:pPr>
            <a:r>
              <a:rPr lang="pl-PL" sz="3100" b="1" dirty="0" smtClean="0">
                <a:solidFill>
                  <a:schemeClr val="bg2"/>
                </a:solidFill>
                <a:effectLst/>
                <a:latin typeface="+mn-lt"/>
              </a:rPr>
              <a:t>VNITŘNÍ A VNĚJŠÍ ZDROJE pracovníků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14282" y="1412776"/>
            <a:ext cx="8643998" cy="5230934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Výhody:</a:t>
            </a:r>
          </a:p>
          <a:p>
            <a:pPr algn="just" eaLnBrk="1" hangingPunct="1">
              <a:spcBef>
                <a:spcPts val="0"/>
              </a:spcBef>
              <a:buClr>
                <a:schemeClr val="bg2"/>
              </a:buClr>
              <a:buNone/>
              <a:tabLst>
                <a:tab pos="625475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	– </a:t>
            </a:r>
            <a:r>
              <a:rPr lang="cs-CZ" sz="2750" u="sng" dirty="0" smtClean="0">
                <a:solidFill>
                  <a:schemeClr val="bg2"/>
                </a:solidFill>
              </a:rPr>
              <a:t>organizace</a:t>
            </a:r>
            <a:r>
              <a:rPr lang="cs-CZ" sz="2500" u="sng" dirty="0" smtClean="0">
                <a:solidFill>
                  <a:schemeClr val="bg2"/>
                </a:solidFill>
              </a:rPr>
              <a:t> (zaměstnavatel) </a:t>
            </a:r>
            <a:r>
              <a:rPr lang="cs-CZ" sz="2750" u="sng" dirty="0" smtClean="0">
                <a:solidFill>
                  <a:schemeClr val="bg2"/>
                </a:solidFill>
              </a:rPr>
              <a:t>lépe zná silné a slabé stránky </a:t>
            </a:r>
            <a:r>
              <a:rPr lang="cs-CZ" sz="2750" dirty="0" smtClean="0">
                <a:solidFill>
                  <a:schemeClr val="bg2"/>
                </a:solidFill>
              </a:rPr>
              <a:t>	</a:t>
            </a:r>
            <a:r>
              <a:rPr lang="cs-CZ" sz="2750" u="sng" dirty="0" smtClean="0">
                <a:solidFill>
                  <a:schemeClr val="bg2"/>
                </a:solidFill>
              </a:rPr>
              <a:t>daného ucha</a:t>
            </a:r>
            <a:r>
              <a:rPr lang="cs-CZ" sz="2750" dirty="0" smtClean="0">
                <a:solidFill>
                  <a:schemeClr val="bg2"/>
                </a:solidFill>
              </a:rPr>
              <a:t>zeče;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 </a:t>
            </a:r>
            <a:r>
              <a:rPr lang="cs-CZ" sz="2750" u="sng" dirty="0" smtClean="0">
                <a:solidFill>
                  <a:schemeClr val="bg2"/>
                </a:solidFill>
              </a:rPr>
              <a:t>uchazeč zná lépe </a:t>
            </a:r>
            <a:r>
              <a:rPr lang="cs-CZ" sz="2500" u="sng" dirty="0" smtClean="0">
                <a:solidFill>
                  <a:schemeClr val="bg2"/>
                </a:solidFill>
              </a:rPr>
              <a:t>(staronovou)</a:t>
            </a:r>
            <a:r>
              <a:rPr lang="cs-CZ" sz="2750" u="sng" dirty="0" smtClean="0">
                <a:solidFill>
                  <a:schemeClr val="bg2"/>
                </a:solidFill>
              </a:rPr>
              <a:t> organizaci</a:t>
            </a:r>
            <a:r>
              <a:rPr lang="cs-CZ" sz="275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–  </a:t>
            </a:r>
            <a:r>
              <a:rPr lang="cs-CZ" sz="2750" u="sng" dirty="0" smtClean="0">
                <a:solidFill>
                  <a:schemeClr val="bg2"/>
                </a:solidFill>
              </a:rPr>
              <a:t>pozitivní vliv na morálku</a:t>
            </a:r>
            <a:r>
              <a:rPr lang="cs-CZ" sz="2750" dirty="0" smtClean="0">
                <a:solidFill>
                  <a:schemeClr val="bg2"/>
                </a:solidFill>
              </a:rPr>
              <a:t> a motivaci zaměstnanců.</a:t>
            </a:r>
          </a:p>
          <a:p>
            <a:pPr algn="just" eaLnBrk="1" hangingPunct="1">
              <a:spcBef>
                <a:spcPts val="1200"/>
              </a:spcBef>
              <a:buClr>
                <a:schemeClr val="bg2"/>
              </a:buClr>
              <a:buNone/>
            </a:pPr>
            <a:r>
              <a:rPr lang="cs-CZ" sz="2750" b="1" dirty="0" smtClean="0">
                <a:solidFill>
                  <a:schemeClr val="bg2"/>
                </a:solidFill>
              </a:rPr>
              <a:t>Nevýhody: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  <a:tabLst>
                <a:tab pos="808038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	– </a:t>
            </a:r>
            <a:r>
              <a:rPr lang="cs-CZ" sz="2750" u="sng" dirty="0" smtClean="0">
                <a:solidFill>
                  <a:schemeClr val="bg2"/>
                </a:solidFill>
              </a:rPr>
              <a:t>překážky pronikání nových myšlenek</a:t>
            </a:r>
            <a:r>
              <a:rPr lang="cs-CZ" sz="2750" dirty="0" smtClean="0">
                <a:solidFill>
                  <a:schemeClr val="bg2"/>
                </a:solidFill>
              </a:rPr>
              <a:t> a přístupů 	zvenku;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	 –  </a:t>
            </a:r>
            <a:r>
              <a:rPr lang="cs-CZ" sz="2750" u="sng" dirty="0" smtClean="0">
                <a:solidFill>
                  <a:schemeClr val="bg2"/>
                </a:solidFill>
              </a:rPr>
              <a:t>omezený výběr uchazečů</a:t>
            </a:r>
            <a:r>
              <a:rPr lang="cs-CZ" sz="275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  <a:tabLst>
                <a:tab pos="808038" algn="l"/>
              </a:tabLst>
            </a:pPr>
            <a:r>
              <a:rPr lang="cs-CZ" sz="2750" dirty="0" smtClean="0">
                <a:solidFill>
                  <a:schemeClr val="bg2"/>
                </a:solidFill>
              </a:rPr>
              <a:t>	 – </a:t>
            </a:r>
            <a:r>
              <a:rPr lang="cs-CZ" sz="2750" u="sng" dirty="0" smtClean="0">
                <a:solidFill>
                  <a:schemeClr val="bg2"/>
                </a:solidFill>
              </a:rPr>
              <a:t>boj o povýšení</a:t>
            </a:r>
            <a:r>
              <a:rPr lang="cs-CZ" sz="2750" dirty="0" smtClean="0">
                <a:solidFill>
                  <a:schemeClr val="bg2"/>
                </a:solidFill>
              </a:rPr>
              <a:t> může negativně ovlivnit morálku a 	mezilidské vztahy v organizaci.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 eaLnBrk="1" hangingPunct="1">
              <a:lnSpc>
                <a:spcPct val="90000"/>
              </a:lnSpc>
              <a:spcBef>
                <a:spcPts val="600"/>
              </a:spcBef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42918"/>
            <a:ext cx="9215470" cy="625842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(Ne)výhody získávání pracovníků </a:t>
            </a:r>
            <a:r>
              <a:rPr lang="pl-PL" sz="3000" b="1" u="sng" dirty="0" smtClean="0">
                <a:solidFill>
                  <a:schemeClr val="bg2"/>
                </a:solidFill>
                <a:effectLst/>
                <a:latin typeface="+mn-lt"/>
              </a:rPr>
              <a:t>z vnitřních</a:t>
            </a: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 zdrojů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556792"/>
            <a:ext cx="8643998" cy="5086918"/>
          </a:xfrm>
        </p:spPr>
        <p:txBody>
          <a:bodyPr/>
          <a:lstStyle/>
          <a:p>
            <a:pPr algn="just" eaLnBrk="1" hangingPunct="1">
              <a:buClr>
                <a:schemeClr val="bg2"/>
              </a:buClr>
              <a:buNone/>
            </a:pPr>
            <a:r>
              <a:rPr lang="cs-CZ" sz="2900" u="sng" dirty="0" smtClean="0">
                <a:solidFill>
                  <a:schemeClr val="bg2"/>
                </a:solidFill>
              </a:rPr>
              <a:t>Mezi </a:t>
            </a:r>
            <a:r>
              <a:rPr lang="cs-CZ" sz="2900" b="1" u="sng" dirty="0" smtClean="0">
                <a:solidFill>
                  <a:schemeClr val="bg2"/>
                </a:solidFill>
              </a:rPr>
              <a:t>hlavní VNĚJŠÍ zdroje pracovních sil </a:t>
            </a:r>
            <a:r>
              <a:rPr lang="cs-CZ" sz="2900" u="sng" dirty="0" smtClean="0">
                <a:solidFill>
                  <a:schemeClr val="bg2"/>
                </a:solidFill>
              </a:rPr>
              <a:t>patří: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volné pracovní síly na trhu práce,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čerství absolventi škol či jiných institucí připravujících mládež na povolání,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 zaměstnanci jiných organizací, kteří jsou rozhodnuti změnit zaměstnavatele.</a:t>
            </a:r>
          </a:p>
          <a:p>
            <a:pPr algn="just" eaLnBrk="1" hangingPunct="1">
              <a:spcBef>
                <a:spcPts val="1800"/>
              </a:spcBef>
              <a:buClr>
                <a:schemeClr val="bg2"/>
              </a:buClr>
              <a:buNone/>
            </a:pPr>
            <a:r>
              <a:rPr lang="cs-CZ" sz="2900" b="1" u="sng" dirty="0" smtClean="0">
                <a:solidFill>
                  <a:schemeClr val="bg2"/>
                </a:solidFill>
              </a:rPr>
              <a:t>Mezi doplňkové vnější zdroje </a:t>
            </a:r>
            <a:r>
              <a:rPr lang="cs-CZ" sz="2900" u="sng" dirty="0" smtClean="0">
                <a:solidFill>
                  <a:schemeClr val="bg2"/>
                </a:solidFill>
              </a:rPr>
              <a:t>řadíme:</a:t>
            </a:r>
          </a:p>
          <a:p>
            <a:pPr algn="just" eaLnBrk="1" hangingPunct="1">
              <a:buClr>
                <a:schemeClr val="bg2"/>
              </a:buClr>
              <a:buNone/>
            </a:pPr>
            <a:r>
              <a:rPr lang="cs-CZ" sz="2900" dirty="0" smtClean="0">
                <a:solidFill>
                  <a:schemeClr val="bg2"/>
                </a:solidFill>
              </a:rPr>
              <a:t>	– studenty, důchodce, ženy v domácnosti, pracovní sílu ze zahraničí.</a:t>
            </a:r>
          </a:p>
          <a:p>
            <a:pPr algn="just" eaLnBrk="1" hangingPunct="1">
              <a:buClr>
                <a:schemeClr val="bg2"/>
              </a:buClr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spcBef>
                <a:spcPts val="300"/>
              </a:spcBef>
              <a:buNone/>
            </a:pPr>
            <a:r>
              <a:rPr lang="cs-CZ" sz="280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300"/>
              </a:spcBef>
              <a:buNone/>
            </a:pPr>
            <a:endParaRPr lang="cs-CZ" sz="28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4282" y="609600"/>
            <a:ext cx="8678198" cy="676260"/>
          </a:xfrm>
        </p:spPr>
        <p:txBody>
          <a:bodyPr/>
          <a:lstStyle/>
          <a:p>
            <a:pPr>
              <a:defRPr/>
            </a:pPr>
            <a:r>
              <a:rPr lang="pl-PL" sz="3200" b="1" dirty="0" smtClean="0">
                <a:solidFill>
                  <a:schemeClr val="bg2"/>
                </a:solidFill>
                <a:effectLst/>
                <a:latin typeface="+mn-lt"/>
              </a:rPr>
              <a:t>Vnější zdroje pracovníků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42844" y="1268760"/>
            <a:ext cx="8786874" cy="5589240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b="1" dirty="0" smtClean="0">
                <a:solidFill>
                  <a:schemeClr val="bg2"/>
                </a:solidFill>
              </a:rPr>
              <a:t>Výhody: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do organizace mohou být př</a:t>
            </a:r>
            <a:r>
              <a:rPr lang="cs-CZ" sz="2700" u="sng" dirty="0" smtClean="0">
                <a:solidFill>
                  <a:schemeClr val="bg2"/>
                </a:solidFill>
              </a:rPr>
              <a:t>ineseny nové </a:t>
            </a:r>
            <a:r>
              <a:rPr lang="cs-CZ" sz="2500" u="sng" dirty="0" smtClean="0">
                <a:solidFill>
                  <a:schemeClr val="bg2"/>
                </a:solidFill>
              </a:rPr>
              <a:t>(inovativní) </a:t>
            </a:r>
            <a:r>
              <a:rPr lang="cs-CZ" sz="2700" u="sng" dirty="0" smtClean="0">
                <a:solidFill>
                  <a:schemeClr val="bg2"/>
                </a:solidFill>
              </a:rPr>
              <a:t>pohledy, názory, poznatky, zkušenosti z venku</a:t>
            </a:r>
            <a:r>
              <a:rPr lang="cs-CZ" sz="2700" dirty="0" smtClean="0">
                <a:solidFill>
                  <a:schemeClr val="bg2"/>
                </a:solidFill>
              </a:rPr>
              <a:t>;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</a:t>
            </a:r>
            <a:r>
              <a:rPr lang="cs-CZ" sz="2700" u="sng" dirty="0" smtClean="0">
                <a:solidFill>
                  <a:schemeClr val="bg2"/>
                </a:solidFill>
              </a:rPr>
              <a:t>rozšíření škály, palety schopností</a:t>
            </a:r>
            <a:r>
              <a:rPr lang="cs-CZ" sz="2700" dirty="0" smtClean="0">
                <a:solidFill>
                  <a:schemeClr val="bg2"/>
                </a:solidFill>
              </a:rPr>
              <a:t> oproti aktuální situaci </a:t>
            </a:r>
            <a:br>
              <a:rPr lang="cs-CZ" sz="2700" dirty="0" smtClean="0">
                <a:solidFill>
                  <a:schemeClr val="bg2"/>
                </a:solidFill>
              </a:rPr>
            </a:br>
            <a:r>
              <a:rPr lang="cs-CZ" sz="2700" dirty="0" smtClean="0">
                <a:solidFill>
                  <a:schemeClr val="bg2"/>
                </a:solidFill>
              </a:rPr>
              <a:t>v podniku a možnost objevu talentů mimo podnik.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b="1" dirty="0" smtClean="0">
                <a:solidFill>
                  <a:schemeClr val="bg2"/>
                </a:solidFill>
              </a:rPr>
              <a:t>Nevýhody: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 adaptace a orientace nových pracovníků </a:t>
            </a:r>
            <a:r>
              <a:rPr lang="cs-CZ" sz="2700" u="sng" dirty="0" smtClean="0">
                <a:solidFill>
                  <a:schemeClr val="bg2"/>
                </a:solidFill>
              </a:rPr>
              <a:t>probíhá delší čas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přilákání, kontaktování a hodnocení potenciálních zaměstnanců je </a:t>
            </a:r>
            <a:r>
              <a:rPr lang="cs-CZ" sz="2700" u="sng" dirty="0" smtClean="0">
                <a:solidFill>
                  <a:schemeClr val="bg2"/>
                </a:solidFill>
              </a:rPr>
              <a:t>obtížnější a nákladnější</a:t>
            </a:r>
            <a:r>
              <a:rPr lang="cs-CZ" sz="2700" dirty="0" smtClean="0">
                <a:solidFill>
                  <a:schemeClr val="bg2"/>
                </a:solidFill>
              </a:rPr>
              <a:t> </a:t>
            </a:r>
            <a:r>
              <a:rPr lang="cs-CZ" sz="2500" dirty="0" smtClean="0">
                <a:solidFill>
                  <a:schemeClr val="bg2"/>
                </a:solidFill>
              </a:rPr>
              <a:t>(drahá inzerce),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r>
              <a:rPr lang="cs-CZ" sz="2700" dirty="0" smtClean="0">
                <a:solidFill>
                  <a:schemeClr val="bg2"/>
                </a:solidFill>
              </a:rPr>
              <a:t>	– mohou vzniknout ne</a:t>
            </a:r>
            <a:r>
              <a:rPr lang="cs-CZ" sz="2700" u="sng" dirty="0" smtClean="0">
                <a:solidFill>
                  <a:schemeClr val="bg2"/>
                </a:solidFill>
              </a:rPr>
              <a:t>příjemnosti se stávajícími pracovníky organizace</a:t>
            </a:r>
            <a:r>
              <a:rPr lang="cs-CZ" sz="2700" dirty="0" smtClean="0">
                <a:solidFill>
                  <a:schemeClr val="bg2"/>
                </a:solidFill>
              </a:rPr>
              <a:t>, kteří se cítili kvalifikováni či oprávněni získat obsazené místo.</a:t>
            </a:r>
          </a:p>
          <a:p>
            <a:pPr algn="just" eaLnBrk="1" hangingPunct="1">
              <a:spcBef>
                <a:spcPts val="600"/>
              </a:spcBef>
              <a:buClr>
                <a:schemeClr val="bg2"/>
              </a:buClr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None/>
            </a:pPr>
            <a:r>
              <a:rPr lang="cs-CZ" sz="2750" dirty="0" smtClean="0">
                <a:solidFill>
                  <a:schemeClr val="bg2"/>
                </a:solidFill>
              </a:rPr>
              <a:t> 	</a:t>
            </a:r>
          </a:p>
          <a:p>
            <a:pPr algn="just">
              <a:spcBef>
                <a:spcPts val="600"/>
              </a:spcBef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spcBef>
                <a:spcPts val="600"/>
              </a:spcBef>
              <a:buClr>
                <a:schemeClr val="bg2"/>
              </a:buClr>
              <a:buNone/>
            </a:pPr>
            <a:endParaRPr lang="cs-CZ" sz="275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lnSpc>
                <a:spcPct val="90000"/>
              </a:lnSpc>
              <a:buClr>
                <a:schemeClr val="bg2"/>
              </a:buClr>
              <a:buNone/>
            </a:pPr>
            <a:endParaRPr lang="cs-CZ" sz="2900" dirty="0" smtClean="0">
              <a:solidFill>
                <a:schemeClr val="bg2"/>
              </a:solidFill>
            </a:endParaRPr>
          </a:p>
          <a:p>
            <a:pPr algn="just">
              <a:buNone/>
            </a:pPr>
            <a:endParaRPr lang="cs-CZ" sz="2900" dirty="0" smtClean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   ŘÍZENÍ LIDSKÝCH ZDROJŮ 			</a:t>
            </a:r>
            <a:r>
              <a:rPr lang="cs-CZ" sz="1500" b="1" i="1" dirty="0">
                <a:latin typeface="Arial" pitchFamily="34" charset="0"/>
                <a:cs typeface="Arial" pitchFamily="34" charset="0"/>
              </a:rPr>
              <a:t>			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1500" b="1" dirty="0" smtClean="0">
                <a:latin typeface="Arial" pitchFamily="34" charset="0"/>
                <a:cs typeface="Arial" pitchFamily="34" charset="0"/>
              </a:rPr>
              <a:t>KPEM SU </a:t>
            </a:r>
            <a:r>
              <a:rPr lang="cs-CZ" sz="1500" b="1" dirty="0">
                <a:latin typeface="Arial" pitchFamily="34" charset="0"/>
                <a:cs typeface="Arial" pitchFamily="34" charset="0"/>
              </a:rPr>
              <a:t>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533384"/>
          </a:xfrm>
        </p:spPr>
        <p:txBody>
          <a:bodyPr/>
          <a:lstStyle/>
          <a:p>
            <a:pPr>
              <a:defRPr/>
            </a:pP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(Ne)výhody získávání pracovníků </a:t>
            </a:r>
            <a:r>
              <a:rPr lang="pl-PL" sz="3000" b="1" u="sng" dirty="0" smtClean="0">
                <a:solidFill>
                  <a:schemeClr val="bg2"/>
                </a:solidFill>
                <a:effectLst/>
                <a:latin typeface="+mn-lt"/>
              </a:rPr>
              <a:t>z vnějších</a:t>
            </a:r>
            <a:r>
              <a:rPr lang="pl-PL" sz="3000" b="1" dirty="0" smtClean="0">
                <a:solidFill>
                  <a:schemeClr val="bg2"/>
                </a:solidFill>
                <a:effectLst/>
                <a:latin typeface="+mn-lt"/>
              </a:rPr>
              <a:t> zdrojů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42000"/>
                            </p:stCondLst>
                            <p:childTnLst>
                              <p:par>
                                <p:cTn id="2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2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3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23500"/>
                            </p:stCondLst>
                            <p:childTnLst>
                              <p:par>
                                <p:cTn id="40" presetID="2" presetClass="entr" presetSubtype="1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4828</TotalTime>
  <Words>929</Words>
  <Application>Microsoft Office PowerPoint</Application>
  <PresentationFormat>Předvádění na obrazovce (4:3)</PresentationFormat>
  <Paragraphs>164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Arial</vt:lpstr>
      <vt:lpstr>Calibri</vt:lpstr>
      <vt:lpstr>Times New Roman</vt:lpstr>
      <vt:lpstr>Wingdings</vt:lpstr>
      <vt:lpstr>Vzletný</vt:lpstr>
      <vt:lpstr>Prezentace aplikace PowerPoint</vt:lpstr>
      <vt:lpstr>Tematické zaměření dnešní přednášky</vt:lpstr>
      <vt:lpstr>CHARAKTERISTIKA  a  ÚKOLY  získávání pracovníků</vt:lpstr>
      <vt:lpstr>Charakteristika a úkoly získávání pracovníků</vt:lpstr>
      <vt:lpstr>Získávání pracovníků</vt:lpstr>
      <vt:lpstr>VNITŘNÍ A VNĚJŠÍ ZDROJE pracovníků </vt:lpstr>
      <vt:lpstr>(Ne)výhody získávání pracovníků z vnitřních zdrojů</vt:lpstr>
      <vt:lpstr>Vnější zdroje pracovníků</vt:lpstr>
      <vt:lpstr>(Ne)výhody získávání pracovníků z vnějších zdrojů</vt:lpstr>
      <vt:lpstr>PROCES získávání pracovníků a jeho kroky</vt:lpstr>
      <vt:lpstr>Proces získávání pracovníků</vt:lpstr>
      <vt:lpstr>Proces získávání pracovníků a jeho kroky</vt:lpstr>
      <vt:lpstr>Proces získávání pracovníků a jeho kroky</vt:lpstr>
      <vt:lpstr>Proces získávání pracovníků a jeho kroky</vt:lpstr>
      <vt:lpstr>NÁSTROJE a METODY získávání pracovníků a jejich stabilizace v podniku</vt:lpstr>
      <vt:lpstr>NÁSTROJE získávání pracovníků</vt:lpstr>
      <vt:lpstr>Prezentace aplikace PowerPoint</vt:lpstr>
      <vt:lpstr>Prezentace aplikace PowerPoint</vt:lpstr>
      <vt:lpstr>METODY získávání pracovníků</vt:lpstr>
      <vt:lpstr>Prezentace aplikace PowerPoint</vt:lpstr>
      <vt:lpstr>Prezentace aplikace PowerPoint</vt:lpstr>
      <vt:lpstr>Prezentace aplikace PowerPoint</vt:lpstr>
      <vt:lpstr>Prezentace aplikace PowerPoint</vt:lpstr>
      <vt:lpstr>Strategický aspekt získávání pracovníků – VZTAH  K JINÝM personálním PROCESŮM</vt:lpstr>
      <vt:lpstr>Získávání pracovníků – vztah k jiným  personálním procesům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Malatek</cp:lastModifiedBy>
  <cp:revision>369</cp:revision>
  <cp:lastPrinted>1601-01-01T00:00:00Z</cp:lastPrinted>
  <dcterms:created xsi:type="dcterms:W3CDTF">2005-09-23T13:42:26Z</dcterms:created>
  <dcterms:modified xsi:type="dcterms:W3CDTF">2017-10-04T10:18:11Z</dcterms:modified>
</cp:coreProperties>
</file>