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sldIdLst>
    <p:sldId id="256" r:id="rId2"/>
    <p:sldId id="269" r:id="rId3"/>
    <p:sldId id="277" r:id="rId4"/>
    <p:sldId id="378" r:id="rId5"/>
    <p:sldId id="407" r:id="rId6"/>
    <p:sldId id="393" r:id="rId7"/>
    <p:sldId id="408" r:id="rId8"/>
    <p:sldId id="383" r:id="rId9"/>
    <p:sldId id="398" r:id="rId10"/>
    <p:sldId id="385" r:id="rId11"/>
    <p:sldId id="386" r:id="rId12"/>
    <p:sldId id="409" r:id="rId13"/>
    <p:sldId id="405" r:id="rId14"/>
    <p:sldId id="410" r:id="rId15"/>
    <p:sldId id="406" r:id="rId16"/>
    <p:sldId id="411" r:id="rId17"/>
    <p:sldId id="412" r:id="rId18"/>
    <p:sldId id="413" r:id="rId19"/>
    <p:sldId id="414" r:id="rId20"/>
    <p:sldId id="417" r:id="rId21"/>
    <p:sldId id="415" r:id="rId22"/>
    <p:sldId id="416" r:id="rId23"/>
    <p:sldId id="418" r:id="rId24"/>
    <p:sldId id="273" r:id="rId25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90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68B-29E7-4F0A-A3D7-3EB7047F47D7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A0EB-0176-48EE-8647-7C1CD54BE0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357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06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581128"/>
            <a:ext cx="8429684" cy="151487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 smtClean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600" b="1" dirty="0" smtClean="0">
                <a:solidFill>
                  <a:schemeClr val="bg2"/>
                </a:solidFill>
              </a:rPr>
              <a:t>Výběr pracovníků</a:t>
            </a:r>
            <a:endParaRPr lang="cs-CZ" sz="35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14554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058" y="536117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484784"/>
            <a:ext cx="8786874" cy="515892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Výběr pracovníků se </a:t>
            </a:r>
            <a:r>
              <a:rPr lang="cs-CZ" sz="2750" b="1" dirty="0" smtClean="0">
                <a:solidFill>
                  <a:schemeClr val="bg2"/>
                </a:solidFill>
              </a:rPr>
              <a:t>často </a:t>
            </a:r>
            <a:r>
              <a:rPr lang="cs-CZ" sz="2750" b="1" u="sng" dirty="0" smtClean="0">
                <a:solidFill>
                  <a:schemeClr val="bg2"/>
                </a:solidFill>
              </a:rPr>
              <a:t>nesprávně soustřeďuje</a:t>
            </a:r>
            <a:r>
              <a:rPr lang="cs-CZ" sz="2750" u="sng" dirty="0" smtClean="0">
                <a:solidFill>
                  <a:schemeClr val="bg2"/>
                </a:solidFill>
              </a:rPr>
              <a:t> </a:t>
            </a:r>
            <a:r>
              <a:rPr lang="cs-CZ" sz="2750" b="1" u="sng" dirty="0" smtClean="0">
                <a:solidFill>
                  <a:schemeClr val="bg2"/>
                </a:solidFill>
              </a:rPr>
              <a:t>především na posouzení</a:t>
            </a:r>
            <a:r>
              <a:rPr lang="cs-CZ" sz="2750" b="1" dirty="0" smtClean="0">
                <a:solidFill>
                  <a:schemeClr val="bg2"/>
                </a:solidFill>
              </a:rPr>
              <a:t> skutečnosti, </a:t>
            </a:r>
            <a:r>
              <a:rPr lang="cs-CZ" sz="2750" dirty="0" smtClean="0">
                <a:solidFill>
                  <a:schemeClr val="bg2"/>
                </a:solidFill>
              </a:rPr>
              <a:t>do jaké míry uchazeč o pracovní místo</a:t>
            </a:r>
            <a:r>
              <a:rPr lang="cs-CZ" sz="2750" b="1" dirty="0" smtClean="0">
                <a:solidFill>
                  <a:schemeClr val="bg2"/>
                </a:solidFill>
              </a:rPr>
              <a:t> naplňuje požadavky kladené na obsazované pracovní místo.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Trend</a:t>
            </a:r>
            <a:r>
              <a:rPr lang="cs-CZ" sz="2750" dirty="0" smtClean="0">
                <a:solidFill>
                  <a:schemeClr val="bg2"/>
                </a:solidFill>
              </a:rPr>
              <a:t> posledních let však směřuje </a:t>
            </a:r>
            <a:r>
              <a:rPr lang="cs-CZ" sz="2750" b="1" dirty="0" smtClean="0">
                <a:solidFill>
                  <a:schemeClr val="bg2"/>
                </a:solidFill>
              </a:rPr>
              <a:t>k potřebě vnímat soubor více </a:t>
            </a:r>
            <a:r>
              <a:rPr lang="cs-CZ" sz="2750" b="1" dirty="0" err="1" smtClean="0">
                <a:solidFill>
                  <a:schemeClr val="bg2"/>
                </a:solidFill>
              </a:rPr>
              <a:t>kriterií</a:t>
            </a:r>
            <a:r>
              <a:rPr lang="cs-CZ" sz="2750" b="1" dirty="0" smtClean="0">
                <a:solidFill>
                  <a:schemeClr val="bg2"/>
                </a:solidFill>
              </a:rPr>
              <a:t> než jedno hledisko.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Zvláště v nadnárodních společnostech je výběr uchazeče limitován </a:t>
            </a:r>
            <a:r>
              <a:rPr lang="cs-CZ" sz="2750" u="sng" dirty="0" smtClean="0">
                <a:solidFill>
                  <a:schemeClr val="bg2"/>
                </a:solidFill>
              </a:rPr>
              <a:t>požadavkem splnění dalších kriterii</a:t>
            </a:r>
            <a:r>
              <a:rPr lang="cs-CZ" sz="2750" dirty="0" smtClean="0">
                <a:solidFill>
                  <a:schemeClr val="bg2"/>
                </a:solidFill>
              </a:rPr>
              <a:t>.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Jedná se o:   – </a:t>
            </a:r>
            <a:r>
              <a:rPr lang="cs-CZ" sz="2750" dirty="0" err="1" smtClean="0">
                <a:solidFill>
                  <a:schemeClr val="bg2"/>
                </a:solidFill>
              </a:rPr>
              <a:t>celoorganizační</a:t>
            </a:r>
            <a:r>
              <a:rPr lang="cs-CZ" sz="2750" dirty="0" smtClean="0">
                <a:solidFill>
                  <a:schemeClr val="bg2"/>
                </a:solidFill>
              </a:rPr>
              <a:t> kriteria</a:t>
            </a:r>
          </a:p>
          <a:p>
            <a:pPr algn="just" eaLnBrk="1" hangingPunct="1"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	    – útvarová, resp. týmová kriteria</a:t>
            </a:r>
          </a:p>
          <a:p>
            <a:pPr algn="just" eaLnBrk="1" hangingPunct="1"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	    – kriteria daného pracovního místa </a:t>
            </a:r>
            <a:r>
              <a:rPr lang="cs-CZ" sz="2500" dirty="0" smtClean="0">
                <a:solidFill>
                  <a:schemeClr val="bg2"/>
                </a:solidFill>
              </a:rPr>
              <a:t>(základní)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678198" cy="625842"/>
          </a:xfrm>
        </p:spPr>
        <p:txBody>
          <a:bodyPr/>
          <a:lstStyle/>
          <a:p>
            <a:pPr>
              <a:defRPr/>
            </a:pPr>
            <a:r>
              <a:rPr lang="ro-RO" sz="3300" b="1" dirty="0" smtClean="0">
                <a:solidFill>
                  <a:srgbClr val="000000"/>
                </a:solidFill>
                <a:effectLst/>
                <a:latin typeface="Times New Roman"/>
              </a:rPr>
              <a:t>Kriteria výběru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56792"/>
            <a:ext cx="8572560" cy="50869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u="sng" dirty="0" err="1" smtClean="0">
                <a:solidFill>
                  <a:schemeClr val="bg2"/>
                </a:solidFill>
              </a:rPr>
              <a:t>Celoorganizační</a:t>
            </a:r>
            <a:r>
              <a:rPr lang="cs-CZ" sz="2800" b="1" u="sng" dirty="0" smtClean="0">
                <a:solidFill>
                  <a:schemeClr val="bg2"/>
                </a:solidFill>
              </a:rPr>
              <a:t> (celopodniková) kriteria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týkají se takových vlastností, jež organizace považuje u svých pracovníků </a:t>
            </a:r>
            <a:r>
              <a:rPr lang="cs-CZ" sz="2800" u="sng" dirty="0" smtClean="0">
                <a:solidFill>
                  <a:schemeClr val="bg2"/>
                </a:solidFill>
              </a:rPr>
              <a:t>za cenné a důležité a které ovlivňují posuzování předpokladů uchazeče počínat si v </a:t>
            </a:r>
            <a:r>
              <a:rPr lang="cs-CZ" sz="2800" u="sng" dirty="0" err="1" smtClean="0">
                <a:solidFill>
                  <a:schemeClr val="bg2"/>
                </a:solidFill>
              </a:rPr>
              <a:t>organi</a:t>
            </a:r>
            <a:r>
              <a:rPr lang="cs-CZ" sz="2800" u="sng" dirty="0" smtClean="0">
                <a:solidFill>
                  <a:schemeClr val="bg2"/>
                </a:solidFill>
              </a:rPr>
              <a:t>-</a:t>
            </a:r>
            <a:r>
              <a:rPr lang="cs-CZ" sz="2800" u="sng" dirty="0" err="1" smtClean="0">
                <a:solidFill>
                  <a:schemeClr val="bg2"/>
                </a:solidFill>
              </a:rPr>
              <a:t>zaci</a:t>
            </a:r>
            <a:r>
              <a:rPr lang="cs-CZ" sz="2800" u="sng" dirty="0" smtClean="0">
                <a:solidFill>
                  <a:schemeClr val="bg2"/>
                </a:solidFill>
              </a:rPr>
              <a:t> úspěšně</a:t>
            </a:r>
            <a:r>
              <a:rPr lang="cs-CZ" sz="2800" dirty="0" smtClean="0">
                <a:solidFill>
                  <a:schemeClr val="bg2"/>
                </a:solidFill>
              </a:rPr>
              <a:t>.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u="sng" dirty="0" smtClean="0">
                <a:solidFill>
                  <a:schemeClr val="bg2"/>
                </a:solidFill>
              </a:rPr>
              <a:t>Útvarová, resp. týmová kriteria</a:t>
            </a:r>
            <a:r>
              <a:rPr lang="cs-CZ" sz="2800" dirty="0" smtClean="0">
                <a:solidFill>
                  <a:schemeClr val="bg2"/>
                </a:solidFill>
              </a:rPr>
              <a:t> – stanovují výčet vlastností, </a:t>
            </a:r>
            <a:r>
              <a:rPr lang="cs-CZ" sz="2800" u="sng" dirty="0" smtClean="0">
                <a:solidFill>
                  <a:schemeClr val="bg2"/>
                </a:solidFill>
              </a:rPr>
              <a:t>kterými by měl uchazeč disponovat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resp. které by měl mít zaměstnanec pracující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v určitém útvaru či týmu.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642942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Kriteria výběru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28800"/>
            <a:ext cx="8572560" cy="501491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u="sng" dirty="0" smtClean="0">
                <a:solidFill>
                  <a:schemeClr val="bg2"/>
                </a:solidFill>
              </a:rPr>
              <a:t>Kritéria určitého pracovního místa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stanovení kriterií se odvíjí od specifikace konkrétního pracovního místa.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Tato kriteria jsou bezpochyby podstatná, nicméně jejich splnění v rámci procesu výběru pracovníka je </a:t>
            </a:r>
            <a:r>
              <a:rPr lang="cs-CZ" sz="2800" u="sng" dirty="0" smtClean="0">
                <a:solidFill>
                  <a:schemeClr val="bg2"/>
                </a:solidFill>
              </a:rPr>
              <a:t>doprovázeno požadavkem na vyhovění také v dalších</a:t>
            </a:r>
            <a:r>
              <a:rPr lang="cs-CZ" sz="2800" dirty="0" smtClean="0">
                <a:solidFill>
                  <a:schemeClr val="bg2"/>
                </a:solidFill>
              </a:rPr>
              <a:t> (již zmiňovaných) </a:t>
            </a:r>
            <a:r>
              <a:rPr lang="cs-CZ" sz="2800" u="sng" dirty="0" smtClean="0">
                <a:solidFill>
                  <a:schemeClr val="bg2"/>
                </a:solidFill>
              </a:rPr>
              <a:t>oblastech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(viz kritéria </a:t>
            </a:r>
            <a:r>
              <a:rPr lang="cs-CZ" sz="2500" dirty="0" err="1" smtClean="0">
                <a:solidFill>
                  <a:schemeClr val="bg2"/>
                </a:solidFill>
              </a:rPr>
              <a:t>celoorganizační</a:t>
            </a:r>
            <a:r>
              <a:rPr lang="cs-CZ" sz="2500" dirty="0" smtClean="0">
                <a:solidFill>
                  <a:schemeClr val="bg2"/>
                </a:solidFill>
              </a:rPr>
              <a:t>, útvarová). </a:t>
            </a:r>
            <a:endParaRPr lang="cs-CZ" sz="2500" u="sng" dirty="0" smtClean="0">
              <a:solidFill>
                <a:schemeClr val="bg2"/>
              </a:solidFill>
            </a:endParaRPr>
          </a:p>
          <a:p>
            <a:pPr eaLnBrk="1" hangingPunct="1">
              <a:spcBef>
                <a:spcPts val="600"/>
              </a:spcBef>
              <a:buClr>
                <a:schemeClr val="bg2"/>
              </a:buClr>
              <a:buFont typeface="Wingdings" pitchFamily="2" charset="2"/>
              <a:buChar char="Ø"/>
            </a:pPr>
            <a:endParaRPr lang="cs-CZ" sz="2850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769858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Kriteria výběru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8786842" cy="530120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</a:t>
            </a:r>
            <a:r>
              <a:rPr lang="cs-CZ" sz="2900" dirty="0" smtClean="0">
                <a:solidFill>
                  <a:schemeClr val="bg2"/>
                </a:solidFill>
              </a:rPr>
              <a:t>V rámci procesu výběru pracovníků se zpravidla rozlišují dvě fáze: </a:t>
            </a:r>
            <a:r>
              <a:rPr lang="cs-CZ" sz="2900" b="1" dirty="0" smtClean="0">
                <a:solidFill>
                  <a:schemeClr val="bg2"/>
                </a:solidFill>
              </a:rPr>
              <a:t>předběžná a vyhodnocovací.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</a:t>
            </a:r>
            <a:r>
              <a:rPr lang="cs-CZ" sz="2900" b="1" u="sng" dirty="0" smtClean="0">
                <a:solidFill>
                  <a:schemeClr val="bg2"/>
                </a:solidFill>
              </a:rPr>
              <a:t>Předběžná fáze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900" dirty="0" smtClean="0">
                <a:solidFill>
                  <a:schemeClr val="bg2"/>
                </a:solidFill>
              </a:rPr>
              <a:t>–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900" dirty="0" smtClean="0">
                <a:solidFill>
                  <a:schemeClr val="bg2"/>
                </a:solidFill>
              </a:rPr>
              <a:t>spočívá </a:t>
            </a:r>
            <a:r>
              <a:rPr lang="cs-CZ" sz="2900" u="sng" dirty="0" smtClean="0">
                <a:solidFill>
                  <a:schemeClr val="bg2"/>
                </a:solidFill>
              </a:rPr>
              <a:t>v potřebě obsadit</a:t>
            </a:r>
            <a:r>
              <a:rPr lang="cs-CZ" sz="2900" dirty="0" smtClean="0">
                <a:solidFill>
                  <a:schemeClr val="bg2"/>
                </a:solidFill>
              </a:rPr>
              <a:t> volné nebo potenciální volné pracovní místo. </a:t>
            </a: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Dva kroky charakterizující předběžnou fázi.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	</a:t>
            </a:r>
            <a:r>
              <a:rPr lang="cs-CZ" sz="2900" dirty="0" smtClean="0">
                <a:solidFill>
                  <a:schemeClr val="bg2"/>
                </a:solidFill>
              </a:rPr>
              <a:t> – </a:t>
            </a:r>
            <a:r>
              <a:rPr lang="cs-CZ" sz="2900" b="1" dirty="0" smtClean="0">
                <a:solidFill>
                  <a:schemeClr val="bg2"/>
                </a:solidFill>
              </a:rPr>
              <a:t>I. krok </a:t>
            </a: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definování příslušného pracovního místa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(popis pracovního místa),</a:t>
            </a:r>
            <a:r>
              <a:rPr lang="cs-CZ" sz="2900" dirty="0" smtClean="0">
                <a:solidFill>
                  <a:schemeClr val="bg2"/>
                </a:solidFill>
              </a:rPr>
              <a:t> stanovují se základní pracovní podmínky na něm.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97850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FÁZE A METODY výběru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484784"/>
            <a:ext cx="8643998" cy="537321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II. krok </a:t>
            </a:r>
            <a:r>
              <a:rPr lang="cs-CZ" sz="2900" dirty="0" smtClean="0">
                <a:solidFill>
                  <a:schemeClr val="bg2"/>
                </a:solidFill>
              </a:rPr>
              <a:t>– v rámci druhého kroku </a:t>
            </a:r>
            <a:r>
              <a:rPr lang="cs-CZ" sz="2900" b="1" dirty="0" smtClean="0">
                <a:solidFill>
                  <a:schemeClr val="bg2"/>
                </a:solidFill>
              </a:rPr>
              <a:t>se analyzuje </a:t>
            </a:r>
            <a:r>
              <a:rPr lang="cs-CZ" sz="2500" b="1" dirty="0" smtClean="0">
                <a:solidFill>
                  <a:schemeClr val="bg2"/>
                </a:solidFill>
              </a:rPr>
              <a:t>(vyhodnocuje)</a:t>
            </a:r>
            <a:r>
              <a:rPr lang="cs-CZ" sz="2900" b="1" dirty="0" smtClean="0">
                <a:solidFill>
                  <a:schemeClr val="bg2"/>
                </a:solidFill>
              </a:rPr>
              <a:t> a stanovuje</a:t>
            </a:r>
            <a:r>
              <a:rPr lang="cs-CZ" sz="2500" b="1" dirty="0" smtClean="0">
                <a:solidFill>
                  <a:schemeClr val="bg2"/>
                </a:solidFill>
              </a:rPr>
              <a:t> </a:t>
            </a:r>
            <a:r>
              <a:rPr lang="cs-CZ" sz="2900" dirty="0" smtClean="0">
                <a:solidFill>
                  <a:schemeClr val="bg2"/>
                </a:solidFill>
              </a:rPr>
              <a:t>jakou kvalifikaci, jaké znalosti a dovednosti, jaké vlastnosti </a:t>
            </a:r>
            <a:r>
              <a:rPr lang="cs-CZ" sz="2900" b="1" dirty="0" smtClean="0">
                <a:solidFill>
                  <a:schemeClr val="bg2"/>
                </a:solidFill>
              </a:rPr>
              <a:t>by měl pracovník mít,</a:t>
            </a:r>
            <a:r>
              <a:rPr lang="cs-CZ" sz="2900" dirty="0" smtClean="0">
                <a:solidFill>
                  <a:schemeClr val="bg2"/>
                </a:solidFill>
              </a:rPr>
              <a:t> aby mohl úspěšně vykonávat práci na obsazovaném místě </a:t>
            </a:r>
            <a:r>
              <a:rPr lang="cs-CZ" sz="2500" dirty="0" smtClean="0">
                <a:solidFill>
                  <a:schemeClr val="bg2"/>
                </a:solidFill>
              </a:rPr>
              <a:t>(specifikace požadavků na uchazeče o pracovní místo):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  <a:tabLst>
                <a:tab pos="711200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	= specifikace požadavků </a:t>
            </a:r>
            <a:r>
              <a:rPr lang="cs-CZ" sz="2900" u="sng" dirty="0" smtClean="0">
                <a:solidFill>
                  <a:schemeClr val="bg2"/>
                </a:solidFill>
              </a:rPr>
              <a:t>na vzdělání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(včetně jazykové 	vybavenosti)</a:t>
            </a:r>
            <a:r>
              <a:rPr lang="cs-CZ" sz="2900" dirty="0">
                <a:solidFill>
                  <a:schemeClr val="bg2"/>
                </a:solidFill>
              </a:rPr>
              <a:t>,</a:t>
            </a: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=  na </a:t>
            </a:r>
            <a:r>
              <a:rPr lang="cs-CZ" sz="2900" u="sng" dirty="0" smtClean="0">
                <a:solidFill>
                  <a:schemeClr val="bg2"/>
                </a:solidFill>
              </a:rPr>
              <a:t>kvalifikaci</a:t>
            </a:r>
            <a:r>
              <a:rPr lang="cs-CZ" sz="2900" dirty="0" smtClean="0">
                <a:solidFill>
                  <a:schemeClr val="bg2"/>
                </a:solidFill>
              </a:rPr>
              <a:t>, užší </a:t>
            </a:r>
            <a:r>
              <a:rPr lang="cs-CZ" sz="2900" u="sng" dirty="0" smtClean="0">
                <a:solidFill>
                  <a:schemeClr val="bg2"/>
                </a:solidFill>
              </a:rPr>
              <a:t>specializaci</a:t>
            </a:r>
            <a:r>
              <a:rPr lang="cs-CZ" sz="2900" dirty="0" smtClean="0">
                <a:solidFill>
                  <a:schemeClr val="bg2"/>
                </a:solidFill>
              </a:rPr>
              <a:t>, délku </a:t>
            </a:r>
            <a:r>
              <a:rPr lang="cs-CZ" sz="2900" u="sng" dirty="0" smtClean="0">
                <a:solidFill>
                  <a:schemeClr val="bg2"/>
                </a:solidFill>
              </a:rPr>
              <a:t>praxe;</a:t>
            </a: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  <a:tabLst>
                <a:tab pos="711200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	= osobní vlastnosti nezbytné pro to, aby uchazeč o 	zaměstnání byl shledán vhodným apod.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Font typeface="Wingdings" pitchFamily="2" charset="2"/>
              <a:buChar char="Ø"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25842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Fáze výběru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643998" cy="515892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b="1" u="sng" dirty="0" smtClean="0">
                <a:solidFill>
                  <a:schemeClr val="bg2"/>
                </a:solidFill>
              </a:rPr>
              <a:t>Vyhodnocovací fáze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– následuje po předběžné fázi, a to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s určitým časovým odstupem. Interval odstupu charakterizuje proces získávání pracovníků, resp. </a:t>
            </a:r>
            <a:r>
              <a:rPr lang="cs-CZ" sz="2850" u="sng" dirty="0" smtClean="0">
                <a:solidFill>
                  <a:schemeClr val="bg2"/>
                </a:solidFill>
              </a:rPr>
              <a:t>získání dostatečného počtu vhodných uchazečů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o pracovní místo.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V rámci vyhodnocovací fáze se zpravidla využívá kombinace následujících kroků:</a:t>
            </a:r>
          </a:p>
          <a:p>
            <a:pPr marL="514350" indent="-514350"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1) </a:t>
            </a:r>
            <a:r>
              <a:rPr lang="cs-CZ" sz="2850" b="1" dirty="0" smtClean="0">
                <a:solidFill>
                  <a:schemeClr val="bg2"/>
                </a:solidFill>
              </a:rPr>
              <a:t>zkoumání dotazníků a jiných dokumentů </a:t>
            </a:r>
            <a:r>
              <a:rPr lang="cs-CZ" sz="2850" dirty="0" smtClean="0">
                <a:solidFill>
                  <a:schemeClr val="bg2"/>
                </a:solidFill>
              </a:rPr>
              <a:t>zaslaných uchazečem </a:t>
            </a:r>
            <a:r>
              <a:rPr lang="cs-CZ" sz="2500" dirty="0" smtClean="0">
                <a:solidFill>
                  <a:schemeClr val="bg2"/>
                </a:solidFill>
              </a:rPr>
              <a:t>(zkoumání životopisu, referencí apod.);</a:t>
            </a: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84129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Fáze výběru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501122" cy="5214974"/>
          </a:xfrm>
        </p:spPr>
        <p:txBody>
          <a:bodyPr/>
          <a:lstStyle/>
          <a:p>
            <a:pPr marL="514350" indent="-51435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2) </a:t>
            </a:r>
            <a:r>
              <a:rPr lang="cs-CZ" sz="2800" b="1" dirty="0" smtClean="0">
                <a:solidFill>
                  <a:schemeClr val="bg2"/>
                </a:solidFill>
              </a:rPr>
              <a:t>předběžný pohovor </a:t>
            </a:r>
            <a:r>
              <a:rPr lang="cs-CZ" sz="2800" dirty="0" smtClean="0">
                <a:solidFill>
                  <a:schemeClr val="bg2"/>
                </a:solidFill>
              </a:rPr>
              <a:t>–  jeho realizace tkví v záměru doplnit (objasnit) některé skutečnosti obsažené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v dotazníku a dalších písemných dokumentech;</a:t>
            </a:r>
          </a:p>
          <a:p>
            <a:pPr algn="just" eaLnBrk="1" hangingPunct="1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3) </a:t>
            </a:r>
            <a:r>
              <a:rPr lang="cs-CZ" sz="2900" b="1" dirty="0" smtClean="0">
                <a:solidFill>
                  <a:schemeClr val="bg2"/>
                </a:solidFill>
              </a:rPr>
              <a:t>testování uchazečů pomocí </a:t>
            </a:r>
            <a:r>
              <a:rPr lang="cs-CZ" sz="2900" dirty="0" smtClean="0">
                <a:solidFill>
                  <a:schemeClr val="bg2"/>
                </a:solidFill>
              </a:rPr>
              <a:t>tzv. individuálních a skupinových </a:t>
            </a:r>
            <a:r>
              <a:rPr lang="cs-CZ" sz="2900" b="1" dirty="0" smtClean="0">
                <a:solidFill>
                  <a:schemeClr val="bg2"/>
                </a:solidFill>
              </a:rPr>
              <a:t>výběrových testů</a:t>
            </a:r>
            <a:r>
              <a:rPr lang="cs-CZ" sz="2900" dirty="0" smtClean="0">
                <a:solidFill>
                  <a:schemeClr val="bg2"/>
                </a:solidFill>
              </a:rPr>
              <a:t>;</a:t>
            </a:r>
          </a:p>
          <a:p>
            <a:pPr algn="just" eaLnBrk="1" hangingPunct="1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4) </a:t>
            </a:r>
            <a:r>
              <a:rPr lang="cs-CZ" sz="2900" b="1" dirty="0" smtClean="0">
                <a:solidFill>
                  <a:schemeClr val="bg2"/>
                </a:solidFill>
              </a:rPr>
              <a:t>výběrový pohovor</a:t>
            </a:r>
            <a:r>
              <a:rPr lang="cs-CZ" sz="2900" dirty="0" smtClean="0">
                <a:solidFill>
                  <a:schemeClr val="bg2"/>
                </a:solidFill>
              </a:rPr>
              <a:t>;</a:t>
            </a:r>
          </a:p>
          <a:p>
            <a:pPr algn="just" eaLnBrk="1" hangingPunct="1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5) </a:t>
            </a:r>
            <a:r>
              <a:rPr lang="cs-CZ" sz="2900" b="1" dirty="0" smtClean="0">
                <a:solidFill>
                  <a:schemeClr val="bg2"/>
                </a:solidFill>
              </a:rPr>
              <a:t>lékařské vyšetření </a:t>
            </a:r>
            <a:r>
              <a:rPr lang="cs-CZ" sz="2500" dirty="0" smtClean="0">
                <a:solidFill>
                  <a:schemeClr val="bg2"/>
                </a:solidFill>
              </a:rPr>
              <a:t>(pokud je potřebné);</a:t>
            </a:r>
          </a:p>
          <a:p>
            <a:pPr algn="just" eaLnBrk="1" hangingPunct="1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6) </a:t>
            </a:r>
            <a:r>
              <a:rPr lang="cs-CZ" sz="2900" b="1" dirty="0" smtClean="0">
                <a:solidFill>
                  <a:schemeClr val="bg2"/>
                </a:solidFill>
              </a:rPr>
              <a:t>rozhodnutí o ne/výběru konkrétního uchazeče</a:t>
            </a:r>
            <a:r>
              <a:rPr lang="cs-CZ" sz="2900" dirty="0" smtClean="0">
                <a:solidFill>
                  <a:schemeClr val="bg2"/>
                </a:solidFill>
              </a:rPr>
              <a:t>;</a:t>
            </a:r>
          </a:p>
          <a:p>
            <a:pPr algn="just" eaLnBrk="1" hangingPunct="1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7) </a:t>
            </a:r>
            <a:r>
              <a:rPr lang="cs-CZ" sz="2900" b="1" dirty="0" smtClean="0">
                <a:solidFill>
                  <a:schemeClr val="bg2"/>
                </a:solidFill>
              </a:rPr>
              <a:t>informování uchazeče </a:t>
            </a:r>
            <a:r>
              <a:rPr lang="cs-CZ" sz="2900" dirty="0" smtClean="0">
                <a:solidFill>
                  <a:schemeClr val="bg2"/>
                </a:solidFill>
              </a:rPr>
              <a:t>o rozhodnutí ne/výběru.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785818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Fáze výběru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u="sng" dirty="0" smtClean="0">
                <a:solidFill>
                  <a:schemeClr val="bg2"/>
                </a:solidFill>
              </a:rPr>
              <a:t>Metody založené na testování uchazečů: </a:t>
            </a:r>
          </a:p>
          <a:p>
            <a:pPr marL="0" indent="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INDIVIDUÁLNÍ testy pracovní způsobilosti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slouží jako pomocný či doplňkový nástroj výběru pracovníků: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Může se jednat o:</a:t>
            </a:r>
          </a:p>
          <a:p>
            <a:pPr algn="just" eaLnBrk="1" hangingPunct="1"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testy </a:t>
            </a:r>
            <a:r>
              <a:rPr lang="cs-CZ" sz="2800" b="1" dirty="0" smtClean="0">
                <a:solidFill>
                  <a:schemeClr val="bg2"/>
                </a:solidFill>
              </a:rPr>
              <a:t>znalostí a dovedností;</a:t>
            </a:r>
          </a:p>
          <a:p>
            <a:pPr algn="just" eaLnBrk="1" hangingPunct="1"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testy </a:t>
            </a:r>
            <a:r>
              <a:rPr lang="cs-CZ" sz="2800" b="1" dirty="0" smtClean="0">
                <a:solidFill>
                  <a:schemeClr val="bg2"/>
                </a:solidFill>
              </a:rPr>
              <a:t>schopností a výkonnosti; </a:t>
            </a:r>
          </a:p>
          <a:p>
            <a:pPr algn="just" eaLnBrk="1" hangingPunct="1"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testy </a:t>
            </a:r>
            <a:r>
              <a:rPr lang="cs-CZ" sz="2800" b="1" dirty="0" smtClean="0">
                <a:solidFill>
                  <a:schemeClr val="bg2"/>
                </a:solidFill>
              </a:rPr>
              <a:t>vzdělanosti; </a:t>
            </a:r>
          </a:p>
          <a:p>
            <a:pPr algn="just" eaLnBrk="1" hangingPunct="1"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</a:t>
            </a:r>
            <a:r>
              <a:rPr lang="cs-CZ" sz="2800" b="1" dirty="0" smtClean="0">
                <a:solidFill>
                  <a:schemeClr val="bg2"/>
                </a:solidFill>
              </a:rPr>
              <a:t>psychologické testy </a:t>
            </a:r>
            <a:r>
              <a:rPr lang="cs-CZ" sz="2800" dirty="0" smtClean="0">
                <a:solidFill>
                  <a:schemeClr val="bg2"/>
                </a:solidFill>
              </a:rPr>
              <a:t>= testy inteligence, testy </a:t>
            </a:r>
          </a:p>
          <a:p>
            <a:pPr algn="just" eaLnBrk="1" hangingPunct="1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   osobnosti, testy chování;</a:t>
            </a:r>
          </a:p>
          <a:p>
            <a:pPr algn="just" eaLnBrk="1" hangingPunct="1"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</a:t>
            </a:r>
            <a:r>
              <a:rPr lang="cs-CZ" sz="2800" b="1" dirty="0" smtClean="0">
                <a:solidFill>
                  <a:schemeClr val="bg2"/>
                </a:solidFill>
              </a:rPr>
              <a:t>grafologické rozbory </a:t>
            </a:r>
            <a:r>
              <a:rPr lang="cs-CZ" sz="2800" i="1" dirty="0" smtClean="0">
                <a:solidFill>
                  <a:schemeClr val="bg2"/>
                </a:solidFill>
              </a:rPr>
              <a:t>–</a:t>
            </a:r>
            <a:r>
              <a:rPr lang="cs-CZ" sz="2800" dirty="0" smtClean="0">
                <a:solidFill>
                  <a:schemeClr val="bg2"/>
                </a:solidFill>
              </a:rPr>
              <a:t> spočívající v rozboru </a:t>
            </a:r>
          </a:p>
          <a:p>
            <a:pPr algn="just" eaLnBrk="1" hangingPunct="1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   písma uchazeče;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720080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METODY výběru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8929718" cy="592935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i="1" dirty="0" smtClean="0"/>
              <a:t>- </a:t>
            </a:r>
            <a:r>
              <a:rPr lang="cs-CZ" sz="2900" b="1" dirty="0" smtClean="0">
                <a:solidFill>
                  <a:schemeClr val="bg2"/>
                </a:solidFill>
              </a:rPr>
              <a:t>komplexní zdravotní posouzení </a:t>
            </a:r>
            <a:r>
              <a:rPr lang="cs-CZ" sz="2500" dirty="0" smtClean="0">
                <a:solidFill>
                  <a:schemeClr val="bg2"/>
                </a:solidFill>
              </a:rPr>
              <a:t>(lékařské vyšetření) </a:t>
            </a:r>
            <a:r>
              <a:rPr lang="cs-CZ" sz="2900" dirty="0" smtClean="0">
                <a:solidFill>
                  <a:schemeClr val="bg2"/>
                </a:solidFill>
              </a:rPr>
              <a:t>– 	je speciálním </a:t>
            </a:r>
            <a:r>
              <a:rPr lang="cs-CZ" sz="2500" dirty="0" smtClean="0">
                <a:solidFill>
                  <a:schemeClr val="bg2"/>
                </a:solidFill>
              </a:rPr>
              <a:t>(ale již standardním) </a:t>
            </a:r>
            <a:r>
              <a:rPr lang="cs-CZ" sz="2900" dirty="0" smtClean="0">
                <a:solidFill>
                  <a:schemeClr val="bg2"/>
                </a:solidFill>
              </a:rPr>
              <a:t>případem 	individuálních testů pracovní způsobilostí. 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</a:t>
            </a:r>
            <a:r>
              <a:rPr lang="cs-CZ" sz="2900" u="sng" dirty="0" smtClean="0">
                <a:solidFill>
                  <a:schemeClr val="bg2"/>
                </a:solidFill>
              </a:rPr>
              <a:t>SKUPINOVÉ výběrové testy</a:t>
            </a:r>
            <a:r>
              <a:rPr lang="cs-CZ" sz="2900" i="1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i="1" dirty="0" smtClean="0">
                <a:solidFill>
                  <a:schemeClr val="bg2"/>
                </a:solidFill>
              </a:rPr>
              <a:t>	</a:t>
            </a: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err="1" smtClean="0">
                <a:solidFill>
                  <a:schemeClr val="bg2"/>
                </a:solidFill>
              </a:rPr>
              <a:t>Assessment</a:t>
            </a:r>
            <a:r>
              <a:rPr lang="cs-CZ" sz="2900" b="1" dirty="0" smtClean="0">
                <a:solidFill>
                  <a:schemeClr val="bg2"/>
                </a:solidFill>
              </a:rPr>
              <a:t> centre </a:t>
            </a:r>
            <a:r>
              <a:rPr lang="cs-CZ" sz="2500" dirty="0" smtClean="0">
                <a:solidFill>
                  <a:schemeClr val="bg2"/>
                </a:solidFill>
              </a:rPr>
              <a:t>(AC) </a:t>
            </a: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800" dirty="0" smtClean="0">
                <a:solidFill>
                  <a:schemeClr val="bg2"/>
                </a:solidFill>
              </a:rPr>
              <a:t>založené na sérii </a:t>
            </a:r>
            <a:r>
              <a:rPr lang="cs-CZ" sz="2800" dirty="0" err="1" smtClean="0">
                <a:solidFill>
                  <a:schemeClr val="bg2"/>
                </a:solidFill>
              </a:rPr>
              <a:t>simalucí</a:t>
            </a:r>
            <a:r>
              <a:rPr lang="cs-CZ" sz="2800" dirty="0" smtClean="0">
                <a:solidFill>
                  <a:schemeClr val="bg2"/>
                </a:solidFill>
              </a:rPr>
              <a:t> typických manažerských pracovních činností, při nichž </a:t>
            </a:r>
            <a:r>
              <a:rPr lang="cs-CZ" sz="2800" b="1" dirty="0" smtClean="0">
                <a:solidFill>
                  <a:schemeClr val="bg2"/>
                </a:solidFill>
              </a:rPr>
              <a:t>se testuje pracovní způsobilost uchazeče o manažer. funkci;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b="1" dirty="0" err="1" smtClean="0">
                <a:solidFill>
                  <a:schemeClr val="bg2"/>
                </a:solidFill>
              </a:rPr>
              <a:t>Outdoor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900" b="1" dirty="0" err="1" smtClean="0">
                <a:solidFill>
                  <a:schemeClr val="bg2"/>
                </a:solidFill>
              </a:rPr>
              <a:t>Assessment</a:t>
            </a:r>
            <a:r>
              <a:rPr lang="cs-CZ" sz="2900" b="1" dirty="0" smtClean="0">
                <a:solidFill>
                  <a:schemeClr val="bg2"/>
                </a:solidFill>
              </a:rPr>
              <a:t> Centre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(OAC) </a:t>
            </a:r>
            <a:r>
              <a:rPr lang="cs-CZ" sz="2800" dirty="0" smtClean="0">
                <a:solidFill>
                  <a:schemeClr val="bg2"/>
                </a:solidFill>
              </a:rPr>
              <a:t>– jedná se o </a:t>
            </a:r>
            <a:r>
              <a:rPr lang="cs-CZ" sz="2800" dirty="0" err="1" smtClean="0">
                <a:solidFill>
                  <a:schemeClr val="bg2"/>
                </a:solidFill>
              </a:rPr>
              <a:t>outdoor</a:t>
            </a:r>
            <a:r>
              <a:rPr lang="cs-CZ" sz="2800" dirty="0" smtClean="0">
                <a:solidFill>
                  <a:schemeClr val="bg2"/>
                </a:solidFill>
              </a:rPr>
              <a:t> aktivity, které jsou vyváženě kombinovány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s diskusními a interaktivními simulačními hrami a </a:t>
            </a:r>
            <a:r>
              <a:rPr lang="cs-CZ" sz="2800" dirty="0" err="1" smtClean="0">
                <a:solidFill>
                  <a:schemeClr val="bg2"/>
                </a:solidFill>
              </a:rPr>
              <a:t>doplňo</a:t>
            </a:r>
            <a:r>
              <a:rPr lang="cs-CZ" sz="2800" dirty="0" smtClean="0">
                <a:solidFill>
                  <a:schemeClr val="bg2"/>
                </a:solidFill>
              </a:rPr>
              <a:t>-vány řízeným rozhovorem a administrací psychologických či manažerských osobnostních a výkonových testů.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b="1" u="sng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7158" y="1484784"/>
            <a:ext cx="8501122" cy="515892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Metoda – </a:t>
            </a:r>
            <a:r>
              <a:rPr lang="cs-CZ" sz="2850" b="1" u="sng" dirty="0" smtClean="0">
                <a:solidFill>
                  <a:schemeClr val="bg2"/>
                </a:solidFill>
              </a:rPr>
              <a:t>výběrový pohovor </a:t>
            </a:r>
            <a:r>
              <a:rPr lang="cs-CZ" sz="2500" b="1" u="sng" dirty="0" smtClean="0">
                <a:solidFill>
                  <a:schemeClr val="bg2"/>
                </a:solidFill>
              </a:rPr>
              <a:t>(rozhovor</a:t>
            </a:r>
            <a:r>
              <a:rPr lang="cs-CZ" sz="2500" u="sng" dirty="0" smtClean="0">
                <a:solidFill>
                  <a:schemeClr val="bg2"/>
                </a:solidFill>
              </a:rPr>
              <a:t>)</a:t>
            </a:r>
            <a:r>
              <a:rPr lang="cs-CZ" sz="2500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– klíčová a často </a:t>
            </a:r>
          </a:p>
          <a:p>
            <a:pPr algn="just" eaLnBrk="1" hangingPunct="1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užívaná při výběru pracovníků. 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50" u="sng" dirty="0" smtClean="0">
                <a:solidFill>
                  <a:schemeClr val="bg2"/>
                </a:solidFill>
              </a:rPr>
              <a:t>Cílem výběrového pohovoru</a:t>
            </a:r>
            <a:r>
              <a:rPr lang="cs-CZ" sz="2850" dirty="0" smtClean="0">
                <a:solidFill>
                  <a:schemeClr val="bg2"/>
                </a:solidFill>
              </a:rPr>
              <a:t> je  získat informace: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zda uchazeč o práci může dané povolání vykonávat;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zda je bude chtít vykonávat;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jak se uchazeč jeví ve srovnání s ostatními pracovníky</a:t>
            </a:r>
            <a:r>
              <a:rPr lang="cs-CZ" sz="2850" dirty="0" smtClean="0">
                <a:solidFill>
                  <a:schemeClr val="bg2"/>
                </a:solidFill>
              </a:rPr>
              <a:t>, kteří projevili o danou práci zájem.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50" u="sng" dirty="0" smtClean="0">
                <a:solidFill>
                  <a:schemeClr val="bg2"/>
                </a:solidFill>
              </a:rPr>
              <a:t>Podstatou pohovoru je</a:t>
            </a:r>
            <a:r>
              <a:rPr lang="cs-CZ" sz="2850" dirty="0" smtClean="0">
                <a:solidFill>
                  <a:schemeClr val="bg2"/>
                </a:solidFill>
              </a:rPr>
              <a:t> úspěšné navázání profesionálního </a:t>
            </a:r>
          </a:p>
          <a:p>
            <a:pPr algn="just" eaLnBrk="1" hangingPunct="1"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pracovního vztahu na přátelské bázi, navození pocitu</a:t>
            </a:r>
          </a:p>
          <a:p>
            <a:pPr algn="just" eaLnBrk="1" hangingPunct="1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důvěryhodnosti a otevřenosti ve vzájemné komunikaci. </a:t>
            </a:r>
            <a:endParaRPr lang="cs-CZ" sz="2850" i="1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714380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METODY výběru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642919"/>
            <a:ext cx="7815290" cy="71437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42908" y="1700808"/>
            <a:ext cx="9286908" cy="4823816"/>
          </a:xfrm>
        </p:spPr>
        <p:txBody>
          <a:bodyPr/>
          <a:lstStyle/>
          <a:p>
            <a:pP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Úkoly výběru pracovníků</a:t>
            </a:r>
          </a:p>
          <a:p>
            <a:pPr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Metody posuzování uchazečů</a:t>
            </a:r>
          </a:p>
          <a:p>
            <a:pPr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Kriteria výběru, validita a spolehlivost faktorů </a:t>
            </a:r>
            <a:r>
              <a:rPr lang="cs-CZ" sz="2900" dirty="0" err="1" smtClean="0">
                <a:solidFill>
                  <a:schemeClr val="bg2"/>
                </a:solidFill>
              </a:rPr>
              <a:t>uplatňo</a:t>
            </a:r>
            <a:r>
              <a:rPr lang="cs-CZ" sz="2900" dirty="0" smtClean="0">
                <a:solidFill>
                  <a:schemeClr val="bg2"/>
                </a:solidFill>
              </a:rPr>
              <a:t>-     </a:t>
            </a:r>
          </a:p>
          <a:p>
            <a:pPr>
              <a:spcBef>
                <a:spcPts val="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        </a:t>
            </a:r>
            <a:r>
              <a:rPr lang="cs-CZ" sz="2900" dirty="0" err="1" smtClean="0">
                <a:solidFill>
                  <a:schemeClr val="bg2"/>
                </a:solidFill>
              </a:rPr>
              <a:t>vaných</a:t>
            </a:r>
            <a:r>
              <a:rPr lang="cs-CZ" sz="2900" dirty="0" smtClean="0">
                <a:solidFill>
                  <a:schemeClr val="bg2"/>
                </a:solidFill>
              </a:rPr>
              <a:t> k predikci úspěšného pracovního výkonu</a:t>
            </a:r>
          </a:p>
          <a:p>
            <a:pPr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Fáze výběru pracovníků</a:t>
            </a:r>
          </a:p>
          <a:p>
            <a:pPr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Zásady a metody výběru pracovníků</a:t>
            </a:r>
          </a:p>
          <a:p>
            <a:pPr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Vztah výběru k přijímání pracovníků</a:t>
            </a:r>
          </a:p>
          <a:p>
            <a:pPr algn="just">
              <a:spcBef>
                <a:spcPts val="12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  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268760"/>
            <a:ext cx="8643998" cy="5374950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Nejčastější CHYBY </a:t>
            </a:r>
            <a:r>
              <a:rPr lang="cs-CZ" sz="2750" dirty="0" smtClean="0">
                <a:solidFill>
                  <a:schemeClr val="bg2"/>
                </a:solidFill>
              </a:rPr>
              <a:t>pracovníka zodpovědného za realizaci objektivního</a:t>
            </a:r>
            <a:r>
              <a:rPr lang="cs-CZ" sz="2750" b="1" dirty="0" smtClean="0">
                <a:solidFill>
                  <a:schemeClr val="bg2"/>
                </a:solidFill>
              </a:rPr>
              <a:t> výběrového pohovoru: 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– Většina kladených otázek je náhodných, dopředu  nepřipravených.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–  Tazatel </a:t>
            </a:r>
            <a:r>
              <a:rPr lang="cs-CZ" sz="2750" u="sng" dirty="0" smtClean="0">
                <a:solidFill>
                  <a:schemeClr val="bg2"/>
                </a:solidFill>
              </a:rPr>
              <a:t>podléhá emocím</a:t>
            </a:r>
            <a:r>
              <a:rPr lang="cs-CZ" sz="2750" dirty="0" smtClean="0">
                <a:solidFill>
                  <a:schemeClr val="bg2"/>
                </a:solidFill>
              </a:rPr>
              <a:t>, a subjektivnímu pocitu.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– Tazatelův postoj (hodnocení) </a:t>
            </a:r>
            <a:r>
              <a:rPr lang="cs-CZ" sz="2750" u="sng" dirty="0" smtClean="0">
                <a:solidFill>
                  <a:schemeClr val="bg2"/>
                </a:solidFill>
              </a:rPr>
              <a:t>se odvíjí od prvního dojmu</a:t>
            </a:r>
            <a:r>
              <a:rPr lang="cs-CZ" sz="2750" dirty="0" smtClean="0">
                <a:solidFill>
                  <a:schemeClr val="bg2"/>
                </a:solidFill>
              </a:rPr>
              <a:t>, kterým se uchazeč v rámci výběr. pohovoru prezentoval.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– Tazatel </a:t>
            </a:r>
            <a:r>
              <a:rPr lang="cs-CZ" sz="2750" u="sng" dirty="0" smtClean="0">
                <a:solidFill>
                  <a:schemeClr val="bg2"/>
                </a:solidFill>
              </a:rPr>
              <a:t>pokládá předem záměrné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(cíleně zaměřené až účelové) </a:t>
            </a:r>
            <a:r>
              <a:rPr lang="cs-CZ" sz="2750" u="sng" dirty="0" smtClean="0">
                <a:solidFill>
                  <a:schemeClr val="bg2"/>
                </a:solidFill>
              </a:rPr>
              <a:t>otázky</a:t>
            </a:r>
            <a:r>
              <a:rPr lang="cs-CZ" sz="2750" dirty="0" smtClean="0">
                <a:solidFill>
                  <a:schemeClr val="bg2"/>
                </a:solidFill>
              </a:rPr>
              <a:t>; tazatel sám více hovoří, než naslouchá.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– Tazatel </a:t>
            </a:r>
            <a:r>
              <a:rPr lang="cs-CZ" sz="2750" u="sng" dirty="0" smtClean="0">
                <a:solidFill>
                  <a:schemeClr val="bg2"/>
                </a:solidFill>
              </a:rPr>
              <a:t>hodnotí </a:t>
            </a:r>
            <a:r>
              <a:rPr lang="cs-CZ" sz="2500" u="sng" dirty="0" smtClean="0">
                <a:solidFill>
                  <a:schemeClr val="bg2"/>
                </a:solidFill>
              </a:rPr>
              <a:t>(komentuje) </a:t>
            </a:r>
            <a:r>
              <a:rPr lang="cs-CZ" sz="2750" u="sng" dirty="0" smtClean="0">
                <a:solidFill>
                  <a:schemeClr val="bg2"/>
                </a:solidFill>
              </a:rPr>
              <a:t>uchazeče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(to, jak se tazateli jeví) </a:t>
            </a:r>
            <a:r>
              <a:rPr lang="cs-CZ" sz="2750" dirty="0" smtClean="0">
                <a:solidFill>
                  <a:schemeClr val="bg2"/>
                </a:solidFill>
              </a:rPr>
              <a:t>již během rozhovoru.</a:t>
            </a:r>
            <a:endParaRPr lang="cs-CZ" sz="25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300"/>
              </a:spcBef>
              <a:buClr>
                <a:schemeClr val="bg2"/>
              </a:buClr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Výběrový pohovor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7158" y="1628800"/>
            <a:ext cx="8501122" cy="501491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b="1" u="sng" dirty="0" smtClean="0">
                <a:solidFill>
                  <a:schemeClr val="bg2"/>
                </a:solidFill>
              </a:rPr>
              <a:t>Konkurzní řízení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Tato forma výběru pracovníků je využívána </a:t>
            </a:r>
            <a:r>
              <a:rPr lang="cs-CZ" sz="2800" u="sng" dirty="0" smtClean="0">
                <a:solidFill>
                  <a:schemeClr val="bg2"/>
                </a:solidFill>
              </a:rPr>
              <a:t>ve zvlášť odůvodněných případech</a:t>
            </a:r>
            <a:r>
              <a:rPr lang="cs-CZ" sz="2800" dirty="0" smtClean="0">
                <a:solidFill>
                  <a:schemeClr val="bg2"/>
                </a:solidFill>
              </a:rPr>
              <a:t>, např. pro výběr manažerů, funkcí specialistů rozhodujících podnikových pozic apod.</a:t>
            </a:r>
          </a:p>
          <a:p>
            <a:pPr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Další možné přístupy a nové metody:</a:t>
            </a:r>
          </a:p>
          <a:p>
            <a:pPr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b="1" u="sng" dirty="0" smtClean="0">
                <a:solidFill>
                  <a:schemeClr val="bg2"/>
                </a:solidFill>
              </a:rPr>
              <a:t>kamerové zkoušky</a:t>
            </a:r>
            <a:endParaRPr lang="cs-CZ" sz="2800" b="1" dirty="0" smtClean="0">
              <a:solidFill>
                <a:schemeClr val="bg2"/>
              </a:solidFill>
            </a:endParaRPr>
          </a:p>
          <a:p>
            <a:pPr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b="1" u="sng" dirty="0" smtClean="0">
                <a:solidFill>
                  <a:schemeClr val="bg2"/>
                </a:solidFill>
              </a:rPr>
              <a:t>metody založené na astrologických principech</a:t>
            </a:r>
            <a:r>
              <a:rPr lang="cs-CZ" sz="2800" b="1" dirty="0" smtClean="0">
                <a:solidFill>
                  <a:schemeClr val="bg2"/>
                </a:solidFill>
              </a:rPr>
              <a:t>,  </a:t>
            </a:r>
          </a:p>
          <a:p>
            <a:pPr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	   tvaru ruky a uspořádání vrásek na dlani aj.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714380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Další METODY výběru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628800"/>
            <a:ext cx="8715436" cy="5014910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  Zákon č. 435/2004 Sb., o zaměstnanosti 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u="sng" dirty="0" smtClean="0">
                <a:solidFill>
                  <a:schemeClr val="bg2"/>
                </a:solidFill>
              </a:rPr>
              <a:t>nedovoluje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b="1" u="sng" dirty="0" smtClean="0">
                <a:solidFill>
                  <a:schemeClr val="bg2"/>
                </a:solidFill>
              </a:rPr>
              <a:t>zaměstnavatelům </a:t>
            </a:r>
            <a:r>
              <a:rPr lang="cs-CZ" sz="2800" u="sng" dirty="0" smtClean="0">
                <a:solidFill>
                  <a:schemeClr val="bg2"/>
                </a:solidFill>
              </a:rPr>
              <a:t>uplatňovat při získávání a výběru zaměstnanců postup, který diskriminuje uchazeče</a:t>
            </a:r>
            <a:r>
              <a:rPr lang="cs-CZ" sz="2800" dirty="0" smtClean="0">
                <a:solidFill>
                  <a:schemeClr val="bg2"/>
                </a:solidFill>
              </a:rPr>
              <a:t> podle pohlaví, jazyka, barvy pleti, zdravotního stavu, věku, rodinného stavu apod.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		…s výjimkou případů</a:t>
            </a:r>
            <a:r>
              <a:rPr lang="cs-CZ" sz="2800" dirty="0" smtClean="0">
                <a:solidFill>
                  <a:schemeClr val="bg2"/>
                </a:solidFill>
              </a:rPr>
              <a:t>, kdy to stanoví zákon 	nebo </a:t>
            </a:r>
            <a:r>
              <a:rPr lang="cs-CZ" sz="2800" u="sng" dirty="0" smtClean="0">
                <a:solidFill>
                  <a:schemeClr val="bg2"/>
                </a:solidFill>
              </a:rPr>
              <a:t>kdy je pro to věcný důvod spočívající </a:t>
            </a:r>
            <a:br>
              <a:rPr lang="cs-CZ" sz="2800" u="sng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	</a:t>
            </a:r>
            <a:r>
              <a:rPr lang="cs-CZ" sz="2800" u="sng" dirty="0" smtClean="0">
                <a:solidFill>
                  <a:schemeClr val="bg2"/>
                </a:solidFill>
              </a:rPr>
              <a:t>v předpokladech, požadavcích a povaze zaměstnání, </a:t>
            </a:r>
            <a:r>
              <a:rPr lang="cs-CZ" sz="2800" dirty="0" smtClean="0">
                <a:solidFill>
                  <a:schemeClr val="bg2"/>
                </a:solidFill>
              </a:rPr>
              <a:t>	které by měl občan vykonávat a který je pro výkon 	zaměstnání nezbytný.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91330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Diskriminace uchazečů v rámci procesu výběru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06190" cy="5445224"/>
          </a:xfrm>
        </p:spPr>
        <p:txBody>
          <a:bodyPr/>
          <a:lstStyle/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b="1" dirty="0" smtClean="0">
                <a:solidFill>
                  <a:schemeClr val="bg2"/>
                </a:solidFill>
              </a:rPr>
              <a:t>Po uskutečnění výběru potřebného počtu uchazečů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dirty="0" smtClean="0">
                <a:solidFill>
                  <a:schemeClr val="bg2"/>
                </a:solidFill>
              </a:rPr>
              <a:t>o volná pracovní místa v podniku </a:t>
            </a:r>
            <a:r>
              <a:rPr lang="cs-CZ" sz="2700" b="1" dirty="0" smtClean="0">
                <a:solidFill>
                  <a:schemeClr val="bg2"/>
                </a:solidFill>
              </a:rPr>
              <a:t>dochází</a:t>
            </a:r>
            <a:r>
              <a:rPr lang="cs-CZ" sz="2700" dirty="0" smtClean="0">
                <a:solidFill>
                  <a:schemeClr val="bg2"/>
                </a:solidFill>
              </a:rPr>
              <a:t> mezi zaměstnavatelem a </a:t>
            </a:r>
            <a:r>
              <a:rPr lang="cs-CZ" sz="2700" b="1" dirty="0" smtClean="0">
                <a:solidFill>
                  <a:schemeClr val="bg2"/>
                </a:solidFill>
              </a:rPr>
              <a:t>zaměstnancem k aktivitám spojeným s přijímáním pracovníků do pracovního vztahu</a:t>
            </a:r>
            <a:r>
              <a:rPr lang="cs-CZ" sz="2700" dirty="0" smtClean="0">
                <a:solidFill>
                  <a:schemeClr val="bg2"/>
                </a:solidFill>
              </a:rPr>
              <a:t> – a to buď ve formě pracovního poměru, nebo na základě dohod o pracích konaných mimo pracovní poměr.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b="1" u="sng" dirty="0" smtClean="0">
                <a:solidFill>
                  <a:schemeClr val="bg2"/>
                </a:solidFill>
              </a:rPr>
              <a:t>Provázanost personálních činnosti</a:t>
            </a:r>
            <a:r>
              <a:rPr lang="cs-CZ" sz="2700" dirty="0" smtClean="0">
                <a:solidFill>
                  <a:schemeClr val="bg2"/>
                </a:solidFill>
              </a:rPr>
              <a:t> zaměřujících se na </a:t>
            </a:r>
            <a:r>
              <a:rPr lang="cs-CZ" sz="2700" u="sng" dirty="0" smtClean="0">
                <a:solidFill>
                  <a:schemeClr val="bg2"/>
                </a:solidFill>
              </a:rPr>
              <a:t>získávání</a:t>
            </a:r>
            <a:r>
              <a:rPr lang="cs-CZ" sz="2700" dirty="0" smtClean="0">
                <a:solidFill>
                  <a:schemeClr val="bg2"/>
                </a:solidFill>
              </a:rPr>
              <a:t>, </a:t>
            </a:r>
            <a:r>
              <a:rPr lang="cs-CZ" sz="2700" u="sng" dirty="0" smtClean="0">
                <a:solidFill>
                  <a:schemeClr val="bg2"/>
                </a:solidFill>
              </a:rPr>
              <a:t>výběr</a:t>
            </a:r>
            <a:r>
              <a:rPr lang="cs-CZ" sz="2700" dirty="0" smtClean="0">
                <a:solidFill>
                  <a:schemeClr val="bg2"/>
                </a:solidFill>
              </a:rPr>
              <a:t> a následné </a:t>
            </a:r>
            <a:r>
              <a:rPr lang="cs-CZ" sz="2700" u="sng" dirty="0" smtClean="0">
                <a:solidFill>
                  <a:schemeClr val="bg2"/>
                </a:solidFill>
              </a:rPr>
              <a:t>přijímání</a:t>
            </a:r>
            <a:r>
              <a:rPr lang="cs-CZ" sz="2700" dirty="0" smtClean="0">
                <a:solidFill>
                  <a:schemeClr val="bg2"/>
                </a:solidFill>
              </a:rPr>
              <a:t> pracovníka – stejně jako aktivity </a:t>
            </a:r>
            <a:r>
              <a:rPr lang="cs-CZ" sz="2700" u="sng" dirty="0" smtClean="0">
                <a:solidFill>
                  <a:schemeClr val="bg2"/>
                </a:solidFill>
              </a:rPr>
              <a:t>rozmísťování</a:t>
            </a:r>
            <a:r>
              <a:rPr lang="cs-CZ" sz="2700" dirty="0" smtClean="0">
                <a:solidFill>
                  <a:schemeClr val="bg2"/>
                </a:solidFill>
              </a:rPr>
              <a:t>, </a:t>
            </a:r>
            <a:r>
              <a:rPr lang="cs-CZ" sz="2700" u="sng" dirty="0" smtClean="0">
                <a:solidFill>
                  <a:schemeClr val="bg2"/>
                </a:solidFill>
              </a:rPr>
              <a:t>orientace</a:t>
            </a:r>
            <a:r>
              <a:rPr lang="cs-CZ" sz="2700" dirty="0" smtClean="0">
                <a:solidFill>
                  <a:schemeClr val="bg2"/>
                </a:solidFill>
              </a:rPr>
              <a:t> a </a:t>
            </a:r>
            <a:r>
              <a:rPr lang="cs-CZ" sz="2700" u="sng" dirty="0" smtClean="0">
                <a:solidFill>
                  <a:schemeClr val="bg2"/>
                </a:solidFill>
              </a:rPr>
              <a:t>adaptace</a:t>
            </a:r>
            <a:r>
              <a:rPr lang="cs-CZ" sz="2700" dirty="0" smtClean="0">
                <a:solidFill>
                  <a:schemeClr val="bg2"/>
                </a:solidFill>
              </a:rPr>
              <a:t> – </a:t>
            </a:r>
            <a:r>
              <a:rPr lang="cs-CZ" sz="2700" b="1" u="sng" dirty="0" smtClean="0">
                <a:solidFill>
                  <a:schemeClr val="bg2"/>
                </a:solidFill>
              </a:rPr>
              <a:t>je velmi podstatná a směrodatná pro další práci s lidským kapitálem</a:t>
            </a:r>
            <a:r>
              <a:rPr lang="cs-CZ" sz="2700" dirty="0" smtClean="0">
                <a:solidFill>
                  <a:schemeClr val="bg2"/>
                </a:solidFill>
              </a:rPr>
              <a:t>, v podobě rozvoje a vzdělávání ve </a:t>
            </a:r>
            <a:r>
              <a:rPr lang="cs-CZ" sz="2600" dirty="0" smtClean="0">
                <a:solidFill>
                  <a:schemeClr val="bg2"/>
                </a:solidFill>
              </a:rPr>
              <a:t>snaze o maximální využití potenciálu daného zaměstnance. 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600" dirty="0" smtClean="0">
                <a:solidFill>
                  <a:schemeClr val="bg2"/>
                </a:solidFill>
              </a:rPr>
              <a:t>  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769288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VZTAH výběru k přijímání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45742" y="2924944"/>
            <a:ext cx="2955281" cy="3209691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5720" y="1268760"/>
            <a:ext cx="6215106" cy="137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Děkuji vám za pozornost</a:t>
            </a:r>
            <a:r>
              <a:rPr kumimoji="0" lang="cs-CZ" sz="3500" b="0" i="0" u="none" strike="noStrike" kern="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přeji příjemný zbytek dne.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</a:t>
            </a:r>
            <a:endParaRPr kumimoji="0" lang="cs-CZ" sz="35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572560" cy="5302942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Úkolem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výběru pracovníků </a:t>
            </a:r>
            <a:r>
              <a:rPr lang="cs-CZ" sz="2800" dirty="0" smtClean="0">
                <a:solidFill>
                  <a:schemeClr val="bg2"/>
                </a:solidFill>
              </a:rPr>
              <a:t>je </a:t>
            </a:r>
            <a:r>
              <a:rPr lang="cs-CZ" sz="2800" u="sng" dirty="0" smtClean="0">
                <a:solidFill>
                  <a:schemeClr val="bg2"/>
                </a:solidFill>
              </a:rPr>
              <a:t>rozpoznat, který </a:t>
            </a:r>
            <a:br>
              <a:rPr lang="cs-CZ" sz="2800" u="sng" dirty="0" smtClean="0">
                <a:solidFill>
                  <a:schemeClr val="bg2"/>
                </a:solidFill>
              </a:rPr>
            </a:br>
            <a:r>
              <a:rPr lang="cs-CZ" sz="2800" u="sng" dirty="0" smtClean="0">
                <a:solidFill>
                  <a:schemeClr val="bg2"/>
                </a:solidFill>
              </a:rPr>
              <a:t>z uchazečů o práci v podniku</a:t>
            </a:r>
            <a:r>
              <a:rPr lang="cs-CZ" sz="2800" dirty="0" smtClean="0">
                <a:solidFill>
                  <a:schemeClr val="bg2"/>
                </a:solidFill>
              </a:rPr>
              <a:t>, zainteresovaných během procesu získávání pracovníků, </a:t>
            </a:r>
            <a:r>
              <a:rPr lang="cs-CZ" sz="2800" u="sng" dirty="0" smtClean="0">
                <a:solidFill>
                  <a:schemeClr val="bg2"/>
                </a:solidFill>
              </a:rPr>
              <a:t>bude pravděpodobně nejlépe vyhovovat nejen požadavkům příslušného pracovního místa, ale přispěje i k harmonizaci mezilidských vztahů v podniku,</a:t>
            </a:r>
            <a:r>
              <a:rPr lang="cs-CZ" sz="2800" dirty="0" smtClean="0">
                <a:solidFill>
                  <a:schemeClr val="bg2"/>
                </a:solidFill>
              </a:rPr>
              <a:t> v příslušné pracovní skupině. Klíčovou aktivitou</a:t>
            </a:r>
            <a:r>
              <a:rPr lang="cs-CZ" sz="2800" b="1" dirty="0" smtClean="0">
                <a:solidFill>
                  <a:schemeClr val="bg2"/>
                </a:solidFill>
              </a:rPr>
              <a:t> je objektivní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posuzování uchazečů o práci.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V rámci posuzování se </a:t>
            </a:r>
            <a:r>
              <a:rPr lang="cs-CZ" sz="2800" b="1" dirty="0" smtClean="0">
                <a:solidFill>
                  <a:schemeClr val="bg2"/>
                </a:solidFill>
              </a:rPr>
              <a:t>porovnává povaha pracovního místa </a:t>
            </a:r>
            <a:r>
              <a:rPr lang="cs-CZ" sz="2400" dirty="0" smtClean="0">
                <a:solidFill>
                  <a:schemeClr val="bg2"/>
                </a:solidFill>
              </a:rPr>
              <a:t>(daná jeho popisem a specifikací) </a:t>
            </a:r>
            <a:r>
              <a:rPr lang="cs-CZ" sz="2800" b="1" dirty="0" smtClean="0">
                <a:solidFill>
                  <a:schemeClr val="bg2"/>
                </a:solidFill>
              </a:rPr>
              <a:t>se zjištěnými nebo deklarovanými charakteristikami uchazeče, </a:t>
            </a:r>
            <a:r>
              <a:rPr lang="cs-CZ" sz="2800" dirty="0" smtClean="0">
                <a:solidFill>
                  <a:schemeClr val="bg2"/>
                </a:solidFill>
              </a:rPr>
              <a:t>jež by měly popisovat jeho pracovní způsobilost.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50006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ÚKOLY výběru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8929718" cy="5301208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  Jedná se především o </a:t>
            </a:r>
            <a:r>
              <a:rPr lang="cs-CZ" sz="2850" u="sng" dirty="0" smtClean="0">
                <a:solidFill>
                  <a:schemeClr val="bg2"/>
                </a:solidFill>
              </a:rPr>
              <a:t>systematické posouzení uchazečem zaslané (vyžádané) dokumentace</a:t>
            </a:r>
            <a:r>
              <a:rPr lang="cs-CZ" sz="2850" dirty="0" smtClean="0">
                <a:solidFill>
                  <a:schemeClr val="bg2"/>
                </a:solidFill>
              </a:rPr>
              <a:t> z hlediska </a:t>
            </a:r>
            <a:r>
              <a:rPr lang="cs-CZ" sz="2850" b="1" dirty="0" smtClean="0">
                <a:solidFill>
                  <a:schemeClr val="bg2"/>
                </a:solidFill>
              </a:rPr>
              <a:t>formy, obsahu, dojmu a styl</a:t>
            </a:r>
            <a:r>
              <a:rPr lang="cs-CZ" sz="2850" b="1" i="1" dirty="0" smtClean="0">
                <a:solidFill>
                  <a:schemeClr val="bg2"/>
                </a:solidFill>
              </a:rPr>
              <a:t>u</a:t>
            </a:r>
            <a:r>
              <a:rPr lang="cs-CZ" sz="2850" dirty="0" smtClean="0">
                <a:solidFill>
                  <a:schemeClr val="bg2"/>
                </a:solidFill>
              </a:rPr>
              <a:t>, přičemž se posuzují zejména tyto materiály:</a:t>
            </a:r>
          </a:p>
          <a:p>
            <a:pPr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  –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b="1" i="1" dirty="0" smtClean="0">
                <a:solidFill>
                  <a:schemeClr val="bg2"/>
                </a:solidFill>
              </a:rPr>
              <a:t>motivační dopis</a:t>
            </a:r>
            <a:endParaRPr lang="cs-CZ" sz="2850" dirty="0" smtClean="0">
              <a:solidFill>
                <a:schemeClr val="bg2"/>
              </a:solidFill>
            </a:endParaRPr>
          </a:p>
          <a:p>
            <a:pPr>
              <a:spcBef>
                <a:spcPts val="600"/>
              </a:spcBef>
              <a:buNone/>
            </a:pPr>
            <a:r>
              <a:rPr lang="cs-CZ" sz="2850" b="1" i="1" dirty="0" smtClean="0">
                <a:solidFill>
                  <a:schemeClr val="bg2"/>
                </a:solidFill>
              </a:rPr>
              <a:t>    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500" dirty="0" smtClean="0">
                <a:solidFill>
                  <a:schemeClr val="bg2"/>
                </a:solidFill>
              </a:rPr>
              <a:t>(strukturovaný)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50" b="1" i="1" dirty="0" smtClean="0">
                <a:solidFill>
                  <a:schemeClr val="bg2"/>
                </a:solidFill>
              </a:rPr>
              <a:t>životopis</a:t>
            </a:r>
            <a:endParaRPr lang="cs-CZ" sz="2850" dirty="0" smtClean="0">
              <a:solidFill>
                <a:schemeClr val="bg2"/>
              </a:solidFill>
            </a:endParaRPr>
          </a:p>
          <a:p>
            <a:pPr>
              <a:spcBef>
                <a:spcPts val="600"/>
              </a:spcBef>
              <a:buNone/>
            </a:pPr>
            <a:r>
              <a:rPr lang="cs-CZ" sz="2850" b="1" i="1" dirty="0" smtClean="0">
                <a:solidFill>
                  <a:schemeClr val="bg2"/>
                </a:solidFill>
              </a:rPr>
              <a:t>    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b="1" i="1" dirty="0" smtClean="0">
                <a:solidFill>
                  <a:schemeClr val="bg2"/>
                </a:solidFill>
              </a:rPr>
              <a:t>osobní dotazník</a:t>
            </a:r>
            <a:endParaRPr lang="cs-CZ" sz="2850" dirty="0" smtClean="0">
              <a:solidFill>
                <a:schemeClr val="bg2"/>
              </a:solidFill>
            </a:endParaRPr>
          </a:p>
          <a:p>
            <a:pPr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  – </a:t>
            </a:r>
            <a:r>
              <a:rPr lang="cs-CZ" sz="2850" b="1" i="1" dirty="0" smtClean="0">
                <a:solidFill>
                  <a:schemeClr val="bg2"/>
                </a:solidFill>
              </a:rPr>
              <a:t>pracovní posudky a reference z předchozích pracovišť</a:t>
            </a: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None/>
            </a:pPr>
            <a:r>
              <a:rPr lang="cs-CZ" sz="2850" b="1" i="1" dirty="0" smtClean="0">
                <a:solidFill>
                  <a:schemeClr val="bg2"/>
                </a:solidFill>
              </a:rPr>
              <a:t>	</a:t>
            </a:r>
            <a:r>
              <a:rPr lang="cs-CZ" sz="2850" u="sng" dirty="0" smtClean="0">
                <a:solidFill>
                  <a:schemeClr val="bg2"/>
                </a:solidFill>
              </a:rPr>
              <a:t>Hodnocení uchazečů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(prostřednictvím posuzování zaslaných materiálů)</a:t>
            </a:r>
            <a:r>
              <a:rPr lang="cs-CZ" sz="2850" dirty="0" smtClean="0">
                <a:solidFill>
                  <a:schemeClr val="bg2"/>
                </a:solidFill>
              </a:rPr>
              <a:t> provádějí zpravidla </a:t>
            </a:r>
            <a:r>
              <a:rPr lang="cs-CZ" sz="2850" u="sng" dirty="0" smtClean="0">
                <a:solidFill>
                  <a:schemeClr val="bg2"/>
                </a:solidFill>
              </a:rPr>
              <a:t>personalisté</a:t>
            </a:r>
            <a:r>
              <a:rPr lang="cs-CZ" sz="2850" dirty="0" smtClean="0">
                <a:solidFill>
                  <a:schemeClr val="bg2"/>
                </a:solidFill>
              </a:rPr>
              <a:t>, přičemž: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42918"/>
            <a:ext cx="8462744" cy="769858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rgbClr val="000000"/>
                </a:solidFill>
                <a:effectLst/>
                <a:latin typeface="Times New Roman"/>
              </a:rPr>
              <a:t>METODY POSUZOVÁNÍ uchazeců</a:t>
            </a:r>
            <a:endParaRPr lang="pl-PL" sz="3100" b="1" dirty="0" smtClean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643998" cy="530294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</a:t>
            </a:r>
            <a:r>
              <a:rPr lang="cs-CZ" sz="2700" u="sng" dirty="0" smtClean="0">
                <a:solidFill>
                  <a:schemeClr val="bg2"/>
                </a:solidFill>
              </a:rPr>
              <a:t>Personalisté následně postupují seznam kandidátů </a:t>
            </a:r>
            <a:r>
              <a:rPr lang="cs-CZ" sz="2700" dirty="0" smtClean="0">
                <a:solidFill>
                  <a:schemeClr val="bg2"/>
                </a:solidFill>
              </a:rPr>
              <a:t>připadajících v úvahu pro další fázi přijímacího řízení </a:t>
            </a:r>
            <a:r>
              <a:rPr lang="cs-CZ" sz="2700" u="sng" dirty="0" smtClean="0">
                <a:solidFill>
                  <a:schemeClr val="bg2"/>
                </a:solidFill>
              </a:rPr>
              <a:t>k rukám přímého nadřízeného</a:t>
            </a:r>
            <a:r>
              <a:rPr lang="cs-CZ" sz="2700" dirty="0" smtClean="0">
                <a:solidFill>
                  <a:schemeClr val="bg2"/>
                </a:solidFill>
              </a:rPr>
              <a:t>, v jehož kompetenci je obsazované pracovním místo.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u="sng" dirty="0" smtClean="0">
                <a:solidFill>
                  <a:schemeClr val="bg2"/>
                </a:solidFill>
              </a:rPr>
              <a:t>Pro doplnění a upřesnění některých skutečností</a:t>
            </a:r>
            <a:r>
              <a:rPr lang="cs-CZ" sz="2700" dirty="0" smtClean="0">
                <a:solidFill>
                  <a:schemeClr val="bg2"/>
                </a:solidFill>
              </a:rPr>
              <a:t> obsažených v zaslané dokumentaci slouží </a:t>
            </a:r>
            <a:r>
              <a:rPr lang="cs-CZ" sz="2700" b="1" dirty="0" smtClean="0">
                <a:solidFill>
                  <a:schemeClr val="bg2"/>
                </a:solidFill>
              </a:rPr>
              <a:t>předběžný pohovor. </a:t>
            </a:r>
            <a:endParaRPr lang="cs-CZ" sz="2700" dirty="0" smtClean="0">
              <a:solidFill>
                <a:schemeClr val="bg2"/>
              </a:solidFill>
            </a:endParaRPr>
          </a:p>
          <a:p>
            <a:pPr algn="just">
              <a:spcBef>
                <a:spcPts val="10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Na základě údajů zjištěných ze zaslaných dokumentů (případně doplněných prostřednictvím předběžného pohovoru) personalisté provedou </a:t>
            </a:r>
            <a:r>
              <a:rPr lang="cs-CZ" sz="2700" b="1" dirty="0" smtClean="0">
                <a:solidFill>
                  <a:schemeClr val="bg2"/>
                </a:solidFill>
              </a:rPr>
              <a:t>předvýběr</a:t>
            </a:r>
            <a:r>
              <a:rPr lang="cs-CZ" sz="2700" dirty="0" smtClean="0">
                <a:solidFill>
                  <a:schemeClr val="bg2"/>
                </a:solidFill>
              </a:rPr>
              <a:t>, v rámci něhož </a:t>
            </a:r>
            <a:r>
              <a:rPr lang="cs-CZ" sz="2700" u="sng" dirty="0" smtClean="0">
                <a:solidFill>
                  <a:schemeClr val="bg2"/>
                </a:solidFill>
              </a:rPr>
              <a:t>vyřadí zjevně nevyhovující zájemce ještě dříve</a:t>
            </a:r>
            <a:r>
              <a:rPr lang="cs-CZ" sz="2700" dirty="0" smtClean="0">
                <a:solidFill>
                  <a:schemeClr val="bg2"/>
                </a:solidFill>
              </a:rPr>
              <a:t>, než se přikročí k shromažďování podrobnějších informací </a:t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dirty="0" smtClean="0">
                <a:solidFill>
                  <a:schemeClr val="bg2"/>
                </a:solidFill>
              </a:rPr>
              <a:t>o těch uchazečích, kteří kritéria alespoň zčásti splňují.</a:t>
            </a:r>
            <a:endParaRPr lang="cs-CZ" sz="2700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786" y="642918"/>
            <a:ext cx="8072494" cy="500066"/>
          </a:xfrm>
        </p:spPr>
        <p:txBody>
          <a:bodyPr/>
          <a:lstStyle/>
          <a:p>
            <a:pPr algn="just">
              <a:defRPr/>
            </a:pPr>
            <a:r>
              <a:rPr lang="pl-PL" sz="3100" b="1" dirty="0" smtClean="0">
                <a:solidFill>
                  <a:srgbClr val="000000"/>
                </a:solidFill>
                <a:effectLst/>
                <a:latin typeface="Times New Roman"/>
              </a:rPr>
              <a:t>Posuzování  uchazečů v rámci procesu výběru</a:t>
            </a:r>
            <a:endParaRPr lang="pl-PL" sz="3100" b="1" dirty="0" smtClean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2060848"/>
            <a:ext cx="8572560" cy="4582862"/>
          </a:xfrm>
        </p:spPr>
        <p:txBody>
          <a:bodyPr/>
          <a:lstStyle/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Validita a spolehlivost informací o uchazeči </a:t>
            </a:r>
            <a:r>
              <a:rPr lang="cs-CZ" sz="2850" dirty="0" smtClean="0">
                <a:solidFill>
                  <a:schemeClr val="bg2"/>
                </a:solidFill>
              </a:rPr>
              <a:t>– spočívá </a:t>
            </a:r>
            <a:r>
              <a:rPr lang="cs-CZ" sz="2850" u="sng" dirty="0" smtClean="0">
                <a:solidFill>
                  <a:schemeClr val="bg2"/>
                </a:solidFill>
              </a:rPr>
              <a:t>v získání objektivních, dostatečně podrobných </a:t>
            </a:r>
            <a:r>
              <a:rPr lang="cs-CZ" sz="2500" dirty="0" smtClean="0">
                <a:solidFill>
                  <a:schemeClr val="bg2"/>
                </a:solidFill>
              </a:rPr>
              <a:t>(dostačujících a účelu přiměřených) </a:t>
            </a:r>
            <a:r>
              <a:rPr lang="cs-CZ" sz="2500" u="sng" dirty="0" smtClean="0">
                <a:solidFill>
                  <a:schemeClr val="bg2"/>
                </a:solidFill>
              </a:rPr>
              <a:t>informací </a:t>
            </a:r>
            <a:r>
              <a:rPr lang="cs-CZ" sz="2850" u="sng" dirty="0" smtClean="0">
                <a:solidFill>
                  <a:schemeClr val="bg2"/>
                </a:solidFill>
              </a:rPr>
              <a:t>a jejich ověření</a:t>
            </a:r>
            <a:r>
              <a:rPr lang="cs-CZ" sz="2850" dirty="0" smtClean="0">
                <a:solidFill>
                  <a:schemeClr val="bg2"/>
                </a:solidFill>
              </a:rPr>
              <a:t> ze zaslaných </a:t>
            </a:r>
            <a:r>
              <a:rPr lang="cs-CZ" sz="2500" dirty="0" smtClean="0">
                <a:solidFill>
                  <a:schemeClr val="bg2"/>
                </a:solidFill>
              </a:rPr>
              <a:t>(po uchazeči požadovaných) </a:t>
            </a:r>
            <a:r>
              <a:rPr lang="cs-CZ" sz="2850" dirty="0" smtClean="0">
                <a:solidFill>
                  <a:schemeClr val="bg2"/>
                </a:solidFill>
              </a:rPr>
              <a:t>dokumentů </a:t>
            </a:r>
            <a:r>
              <a:rPr lang="cs-CZ" sz="2500" dirty="0" smtClean="0">
                <a:solidFill>
                  <a:schemeClr val="bg2"/>
                </a:solidFill>
              </a:rPr>
              <a:t>(příp. na základě vyplnění dotazníku, realizace výběrového pohovoru; výběrových testů, posouzením referencí apod.)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400" dirty="0" smtClean="0">
                <a:solidFill>
                  <a:schemeClr val="bg2"/>
                </a:solidFill>
              </a:rPr>
              <a:t>– </a:t>
            </a:r>
            <a:r>
              <a:rPr lang="cs-CZ" sz="2500" b="1" dirty="0" smtClean="0">
                <a:solidFill>
                  <a:schemeClr val="bg2"/>
                </a:solidFill>
              </a:rPr>
              <a:t>J</a:t>
            </a:r>
            <a:r>
              <a:rPr lang="cs-CZ" sz="2850" b="1" dirty="0" smtClean="0">
                <a:solidFill>
                  <a:schemeClr val="bg2"/>
                </a:solidFill>
              </a:rPr>
              <a:t>e třeba dbát na plnohodnotnou verifikaci těchto informací </a:t>
            </a:r>
            <a:r>
              <a:rPr lang="cs-CZ" sz="2400" dirty="0" smtClean="0">
                <a:solidFill>
                  <a:schemeClr val="bg2"/>
                </a:solidFill>
              </a:rPr>
              <a:t>(kombinací adekvátních metod výběru).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1129898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VALIDITA, SPOLEHLIVOST </a:t>
            </a:r>
            <a:b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a KRITERIA výběru uchazečů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643998" cy="5158926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V rámci metod výběru pracovníků budou výběrové testy (individuální, skupinové) </a:t>
            </a:r>
            <a:r>
              <a:rPr lang="cs-CZ" sz="2800" b="1" dirty="0" smtClean="0">
                <a:solidFill>
                  <a:schemeClr val="bg2"/>
                </a:solidFill>
              </a:rPr>
              <a:t>s velkou pravděpodobností užitečné a validní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  <a:r>
              <a:rPr lang="cs-CZ" sz="2800" u="sng" dirty="0" smtClean="0">
                <a:solidFill>
                  <a:schemeClr val="bg2"/>
                </a:solidFill>
              </a:rPr>
              <a:t>jestliže je využijeme na základě racionální úvahy </a:t>
            </a:r>
            <a:r>
              <a:rPr lang="cs-CZ" sz="2800" b="1" u="sng" dirty="0" smtClean="0">
                <a:solidFill>
                  <a:schemeClr val="bg2"/>
                </a:solidFill>
              </a:rPr>
              <a:t>jen jako jednu – dílčí – část výběrového procesu</a:t>
            </a:r>
            <a:r>
              <a:rPr lang="cs-CZ" sz="2800" u="sng" dirty="0" smtClean="0">
                <a:solidFill>
                  <a:schemeClr val="bg2"/>
                </a:solidFill>
              </a:rPr>
              <a:t> </a:t>
            </a:r>
            <a:r>
              <a:rPr lang="cs-CZ" sz="2800" b="1" u="sng" dirty="0" smtClean="0">
                <a:solidFill>
                  <a:schemeClr val="bg2"/>
                </a:solidFill>
              </a:rPr>
              <a:t>doplněnou o další metody výběru,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	…a to v případech</a:t>
            </a:r>
            <a:r>
              <a:rPr lang="cs-CZ" sz="2800" dirty="0" smtClean="0">
                <a:solidFill>
                  <a:schemeClr val="bg2"/>
                </a:solidFill>
              </a:rPr>
              <a:t>, kde se </a:t>
            </a:r>
            <a:r>
              <a:rPr lang="cs-CZ" sz="2800" b="1" dirty="0" smtClean="0">
                <a:solidFill>
                  <a:schemeClr val="bg2"/>
                </a:solidFill>
              </a:rPr>
              <a:t>výběrový proces dotýká velkého množství uchazečů</a:t>
            </a:r>
            <a:r>
              <a:rPr lang="cs-CZ" sz="2800" dirty="0" smtClean="0">
                <a:solidFill>
                  <a:schemeClr val="bg2"/>
                </a:solidFill>
              </a:rPr>
              <a:t> a </a:t>
            </a:r>
            <a:r>
              <a:rPr lang="cs-CZ" sz="2800" u="sng" dirty="0" smtClean="0">
                <a:solidFill>
                  <a:schemeClr val="bg2"/>
                </a:solidFill>
              </a:rPr>
              <a:t>kdy není možné se zcela spolehnout</a:t>
            </a:r>
            <a:r>
              <a:rPr lang="cs-CZ" sz="2800" dirty="0" smtClean="0">
                <a:solidFill>
                  <a:schemeClr val="bg2"/>
                </a:solidFill>
              </a:rPr>
              <a:t> na výsledky šetření, zkoušek a pohovorů či na informace o předchozích zkušenostech jako východisko pro předvídání budoucího </a:t>
            </a:r>
            <a:r>
              <a:rPr lang="cs-CZ" sz="2800" dirty="0" err="1" smtClean="0">
                <a:solidFill>
                  <a:schemeClr val="bg2"/>
                </a:solidFill>
              </a:rPr>
              <a:t>pracov</a:t>
            </a:r>
            <a:r>
              <a:rPr lang="cs-CZ" sz="2800" dirty="0" smtClean="0">
                <a:solidFill>
                  <a:schemeClr val="bg2"/>
                </a:solidFill>
              </a:rPr>
              <a:t>. výkonu.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571504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VALIDITA, SPOLEHLIVOST výběru uchazečů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643998" cy="5158926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Specifikace požadavků na uchazeče představuje především: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	</a:t>
            </a: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schopnosti </a:t>
            </a:r>
            <a:r>
              <a:rPr lang="cs-CZ" sz="2900" dirty="0" smtClean="0">
                <a:solidFill>
                  <a:schemeClr val="bg2"/>
                </a:solidFill>
              </a:rPr>
              <a:t>– co daný jedinec musí znát a být schopen vykonávat při plnění příslušné role, včetně zvláštních požadovaných dovednosti a vloh;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b="1" dirty="0" smtClean="0">
                <a:solidFill>
                  <a:schemeClr val="bg2"/>
                </a:solidFill>
              </a:rPr>
              <a:t>odborná příprava a výcvik</a:t>
            </a:r>
            <a:r>
              <a:rPr lang="cs-CZ" sz="2900" dirty="0" smtClean="0">
                <a:solidFill>
                  <a:schemeClr val="bg2"/>
                </a:solidFill>
              </a:rPr>
              <a:t> – požadovaná odbornost, vzdělání nebo výcvik;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b="1" dirty="0" smtClean="0">
                <a:solidFill>
                  <a:schemeClr val="bg2"/>
                </a:solidFill>
              </a:rPr>
              <a:t>zkušenosti a praxe</a:t>
            </a:r>
            <a:r>
              <a:rPr lang="cs-CZ" sz="2900" dirty="0" smtClean="0">
                <a:solidFill>
                  <a:schemeClr val="bg2"/>
                </a:solidFill>
              </a:rPr>
              <a:t> – zejména ve stejném oboru nebo v oboru příbuzném, míra dosud vykonávané činnosti a úspěšnost v ní. 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	</a:t>
            </a:r>
            <a:r>
              <a:rPr lang="cs-CZ" sz="2900" dirty="0" smtClean="0">
                <a:solidFill>
                  <a:schemeClr val="bg2"/>
                </a:solidFill>
              </a:rPr>
              <a:t> – </a:t>
            </a:r>
            <a:r>
              <a:rPr lang="cs-CZ" sz="2900" b="1" dirty="0" smtClean="0">
                <a:solidFill>
                  <a:schemeClr val="bg2"/>
                </a:solidFill>
              </a:rPr>
              <a:t>vhodnost uchazeče pro organizaci</a:t>
            </a:r>
            <a:r>
              <a:rPr lang="cs-CZ" sz="2900" dirty="0" smtClean="0">
                <a:solidFill>
                  <a:schemeClr val="bg2"/>
                </a:solidFill>
              </a:rPr>
              <a:t> – předpoklad (ne)sdílení podnikové kultury a mezilidských vztahů.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625842"/>
          </a:xfrm>
        </p:spPr>
        <p:txBody>
          <a:bodyPr/>
          <a:lstStyle/>
          <a:p>
            <a:pPr>
              <a:defRPr/>
            </a:pPr>
            <a:r>
              <a:rPr lang="ro-RO" sz="3000" b="1" dirty="0" smtClean="0">
                <a:solidFill>
                  <a:schemeClr val="bg2"/>
                </a:solidFill>
                <a:effectLst/>
                <a:latin typeface="+mn-lt"/>
              </a:rPr>
              <a:t>KRITERIA výběru pracovníků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908720"/>
            <a:ext cx="8643998" cy="5734990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zvláštní požadavky </a:t>
            </a:r>
            <a:r>
              <a:rPr lang="cs-CZ" sz="2800" dirty="0" smtClean="0">
                <a:solidFill>
                  <a:schemeClr val="bg2"/>
                </a:solidFill>
              </a:rPr>
              <a:t>– speciální požadavky na uchazeče </a:t>
            </a:r>
            <a:r>
              <a:rPr lang="cs-CZ" sz="2800" u="sng" dirty="0" smtClean="0">
                <a:solidFill>
                  <a:schemeClr val="bg2"/>
                </a:solidFill>
              </a:rPr>
              <a:t>především u pracovního místa, kde úlohou držitele </a:t>
            </a:r>
            <a:r>
              <a:rPr lang="cs-CZ" sz="2800" dirty="0" smtClean="0">
                <a:solidFill>
                  <a:schemeClr val="bg2"/>
                </a:solidFill>
              </a:rPr>
              <a:t>pracovního místa </a:t>
            </a:r>
            <a:r>
              <a:rPr lang="cs-CZ" sz="2800" u="sng" dirty="0" smtClean="0">
                <a:solidFill>
                  <a:schemeClr val="bg2"/>
                </a:solidFill>
              </a:rPr>
              <a:t>bude uspět v určitých specifických oblastech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(např. nacházet nové trhy, získávat nové klienty – zákazníky, zvyšovat podíl úspěšnosti prodeje apod.).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další specifické požadavky</a:t>
            </a:r>
            <a:r>
              <a:rPr lang="cs-CZ" sz="2800" dirty="0" smtClean="0">
                <a:solidFill>
                  <a:schemeClr val="bg2"/>
                </a:solidFill>
              </a:rPr>
              <a:t> – vyšší míra četnosti pracovních cest, specifická </a:t>
            </a:r>
            <a:r>
              <a:rPr lang="cs-CZ" sz="2400" dirty="0" smtClean="0">
                <a:solidFill>
                  <a:schemeClr val="bg2"/>
                </a:solidFill>
              </a:rPr>
              <a:t>(neobvyklá) </a:t>
            </a:r>
            <a:r>
              <a:rPr lang="cs-CZ" sz="2800" dirty="0" smtClean="0">
                <a:solidFill>
                  <a:schemeClr val="bg2"/>
                </a:solidFill>
              </a:rPr>
              <a:t>pracovní doba, delší pobyt mimo místo bydliště (region) pracovníka;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míra možnosti splnit očekávání uchazeče zaměstnavatelem</a:t>
            </a:r>
            <a:r>
              <a:rPr lang="cs-CZ" sz="2800" dirty="0" smtClean="0">
                <a:solidFill>
                  <a:schemeClr val="bg2"/>
                </a:solidFill>
              </a:rPr>
              <a:t> – míra, v jaké může organizace splnit očekávání uchazečů pokud jde o možnosti kariéry, vzdělávání, jistoty zaměstnání atd.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5313</TotalTime>
  <Words>715</Words>
  <Application>Microsoft Office PowerPoint</Application>
  <PresentationFormat>Předvádění na obrazovce (4:3)</PresentationFormat>
  <Paragraphs>153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Vzletný</vt:lpstr>
      <vt:lpstr>Prezentace aplikace PowerPoint</vt:lpstr>
      <vt:lpstr>Tematické zaměření dnešní přednášky</vt:lpstr>
      <vt:lpstr>ÚKOLY výběru pracovníků</vt:lpstr>
      <vt:lpstr>METODY POSUZOVÁNÍ uchazeců</vt:lpstr>
      <vt:lpstr>Posuzování  uchazečů v rámci procesu výběru</vt:lpstr>
      <vt:lpstr>VALIDITA, SPOLEHLIVOST  a KRITERIA výběru uchazečů</vt:lpstr>
      <vt:lpstr>VALIDITA, SPOLEHLIVOST výběru uchazečů</vt:lpstr>
      <vt:lpstr>KRITERIA výběru pracovníků</vt:lpstr>
      <vt:lpstr>Prezentace aplikace PowerPoint</vt:lpstr>
      <vt:lpstr>Kriteria výběru pracovníků</vt:lpstr>
      <vt:lpstr>Kriteria výběru pracovníků</vt:lpstr>
      <vt:lpstr>Kriteria výběru pracovníků</vt:lpstr>
      <vt:lpstr>FÁZE A METODY výběru pracovníků</vt:lpstr>
      <vt:lpstr>Fáze výběru pracovníků</vt:lpstr>
      <vt:lpstr>Fáze výběru pracovníků</vt:lpstr>
      <vt:lpstr>Fáze výběru pracovníků</vt:lpstr>
      <vt:lpstr>METODY výběru pracovníků</vt:lpstr>
      <vt:lpstr>Prezentace aplikace PowerPoint</vt:lpstr>
      <vt:lpstr>METODY výběru pracovníků</vt:lpstr>
      <vt:lpstr>Výběrový pohovor</vt:lpstr>
      <vt:lpstr>Další METODY výběru pracovníků</vt:lpstr>
      <vt:lpstr>Diskriminace uchazečů v rámci procesu výběru</vt:lpstr>
      <vt:lpstr>VZTAH výběru k přijímání pracovníků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Malatek</cp:lastModifiedBy>
  <cp:revision>421</cp:revision>
  <cp:lastPrinted>1601-01-01T00:00:00Z</cp:lastPrinted>
  <dcterms:created xsi:type="dcterms:W3CDTF">2005-09-23T13:42:26Z</dcterms:created>
  <dcterms:modified xsi:type="dcterms:W3CDTF">2017-10-04T10:18:31Z</dcterms:modified>
</cp:coreProperties>
</file>