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sldIdLst>
    <p:sldId id="256" r:id="rId2"/>
    <p:sldId id="269" r:id="rId3"/>
    <p:sldId id="277" r:id="rId4"/>
    <p:sldId id="329" r:id="rId5"/>
    <p:sldId id="359" r:id="rId6"/>
    <p:sldId id="328" r:id="rId7"/>
    <p:sldId id="362" r:id="rId8"/>
    <p:sldId id="366" r:id="rId9"/>
    <p:sldId id="365" r:id="rId10"/>
    <p:sldId id="364" r:id="rId11"/>
    <p:sldId id="368" r:id="rId12"/>
    <p:sldId id="363" r:id="rId13"/>
    <p:sldId id="367" r:id="rId14"/>
    <p:sldId id="334" r:id="rId15"/>
    <p:sldId id="374" r:id="rId16"/>
    <p:sldId id="369" r:id="rId17"/>
    <p:sldId id="370" r:id="rId18"/>
    <p:sldId id="375" r:id="rId19"/>
    <p:sldId id="371" r:id="rId20"/>
    <p:sldId id="372" r:id="rId21"/>
    <p:sldId id="373" r:id="rId22"/>
    <p:sldId id="335" r:id="rId23"/>
    <p:sldId id="377" r:id="rId24"/>
    <p:sldId id="376" r:id="rId25"/>
    <p:sldId id="378" r:id="rId26"/>
    <p:sldId id="379" r:id="rId27"/>
    <p:sldId id="380" r:id="rId28"/>
    <p:sldId id="381" r:id="rId29"/>
    <p:sldId id="382" r:id="rId30"/>
    <p:sldId id="383" r:id="rId31"/>
    <p:sldId id="390" r:id="rId32"/>
    <p:sldId id="385" r:id="rId33"/>
    <p:sldId id="386" r:id="rId34"/>
    <p:sldId id="387" r:id="rId35"/>
    <p:sldId id="388" r:id="rId36"/>
    <p:sldId id="389" r:id="rId37"/>
    <p:sldId id="273" r:id="rId3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83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500" b="1" dirty="0" smtClean="0">
                <a:solidFill>
                  <a:schemeClr val="bg2"/>
                </a:solidFill>
              </a:rPr>
              <a:t>Personální informační systém </a:t>
            </a:r>
            <a:br>
              <a:rPr lang="cs-CZ" sz="3500" b="1" dirty="0" smtClean="0">
                <a:solidFill>
                  <a:schemeClr val="bg2"/>
                </a:solidFill>
              </a:rPr>
            </a:br>
            <a:r>
              <a:rPr lang="cs-CZ" sz="3500" b="1" dirty="0" smtClean="0">
                <a:solidFill>
                  <a:schemeClr val="bg2"/>
                </a:solidFill>
              </a:rPr>
              <a:t>a ochrana osobních dat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13.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04664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572560" cy="5086918"/>
          </a:xfrm>
        </p:spPr>
        <p:txBody>
          <a:bodyPr/>
          <a:lstStyle/>
          <a:p>
            <a:pPr algn="just">
              <a:spcBef>
                <a:spcPts val="3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Efektivní fungování PIS je dále podmíněno: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</a:t>
            </a: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 </a:t>
            </a:r>
            <a:r>
              <a:rPr lang="cs-CZ" sz="2850" u="sng" dirty="0" smtClean="0">
                <a:solidFill>
                  <a:schemeClr val="bg2"/>
                </a:solidFill>
              </a:rPr>
              <a:t>kvalitou prezentace</a:t>
            </a:r>
            <a:r>
              <a:rPr lang="cs-CZ" sz="2850" dirty="0" smtClean="0">
                <a:solidFill>
                  <a:schemeClr val="bg2"/>
                </a:solidFill>
              </a:rPr>
              <a:t> požadovaných výstupů,</a:t>
            </a:r>
          </a:p>
          <a:p>
            <a:pPr algn="just">
              <a:spcBef>
                <a:spcPts val="600"/>
              </a:spcBef>
              <a:buNone/>
              <a:tabLst>
                <a:tab pos="715963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– jednoznačným </a:t>
            </a:r>
            <a:r>
              <a:rPr lang="cs-CZ" sz="2850" u="sng" dirty="0" smtClean="0">
                <a:solidFill>
                  <a:schemeClr val="bg2"/>
                </a:solidFill>
              </a:rPr>
              <a:t>vymezením odpovědnosti</a:t>
            </a:r>
            <a:r>
              <a:rPr lang="cs-CZ" sz="2850" dirty="0" smtClean="0">
                <a:solidFill>
                  <a:schemeClr val="bg2"/>
                </a:solidFill>
              </a:rPr>
              <a:t> za </a:t>
            </a:r>
            <a:r>
              <a:rPr lang="cs-CZ" sz="2850" dirty="0" err="1" smtClean="0">
                <a:solidFill>
                  <a:schemeClr val="bg2"/>
                </a:solidFill>
              </a:rPr>
              <a:t>posky</a:t>
            </a:r>
            <a:r>
              <a:rPr lang="cs-CZ" sz="2850" dirty="0" smtClean="0">
                <a:solidFill>
                  <a:schemeClr val="bg2"/>
                </a:solidFill>
              </a:rPr>
              <a:t>- 	</a:t>
            </a:r>
            <a:r>
              <a:rPr lang="cs-CZ" sz="2850" dirty="0" err="1" smtClean="0">
                <a:solidFill>
                  <a:schemeClr val="bg2"/>
                </a:solidFill>
              </a:rPr>
              <a:t>tování</a:t>
            </a:r>
            <a:r>
              <a:rPr lang="cs-CZ" sz="2850" dirty="0" smtClean="0">
                <a:solidFill>
                  <a:schemeClr val="bg2"/>
                </a:solidFill>
              </a:rPr>
              <a:t> vstupních dat, za jejich sběr, zpracování 	a uchovávání,</a:t>
            </a:r>
          </a:p>
          <a:p>
            <a:pPr algn="just">
              <a:spcBef>
                <a:spcPts val="600"/>
              </a:spcBef>
              <a:buNone/>
              <a:tabLst>
                <a:tab pos="715963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u="sng" dirty="0" smtClean="0">
                <a:solidFill>
                  <a:schemeClr val="bg2"/>
                </a:solidFill>
              </a:rPr>
              <a:t>vymezením osob</a:t>
            </a:r>
            <a:r>
              <a:rPr lang="cs-CZ" sz="2850" dirty="0" smtClean="0">
                <a:solidFill>
                  <a:schemeClr val="bg2"/>
                </a:solidFill>
              </a:rPr>
              <a:t> oprávněných získávat různé 	výstupy ze systému,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</a:t>
            </a:r>
            <a:r>
              <a:rPr lang="cs-CZ" sz="2850" b="1" dirty="0" smtClean="0">
                <a:solidFill>
                  <a:schemeClr val="bg2"/>
                </a:solidFill>
              </a:rPr>
              <a:t>  </a:t>
            </a:r>
            <a:r>
              <a:rPr lang="cs-CZ" sz="2850" u="sng" dirty="0" smtClean="0">
                <a:solidFill>
                  <a:schemeClr val="bg2"/>
                </a:solidFill>
              </a:rPr>
              <a:t>stanovením</a:t>
            </a:r>
            <a:r>
              <a:rPr lang="cs-CZ" sz="2850" dirty="0" smtClean="0">
                <a:solidFill>
                  <a:schemeClr val="bg2"/>
                </a:solidFill>
              </a:rPr>
              <a:t> účinných způsobů a forem </a:t>
            </a:r>
            <a:r>
              <a:rPr lang="cs-CZ" sz="2850" u="sng" dirty="0" smtClean="0">
                <a:solidFill>
                  <a:schemeClr val="bg2"/>
                </a:solidFill>
              </a:rPr>
              <a:t>ochrany dat</a:t>
            </a:r>
            <a:r>
              <a:rPr lang="cs-CZ" sz="2850" dirty="0" smtClean="0">
                <a:solidFill>
                  <a:schemeClr val="bg2"/>
                </a:solidFill>
              </a:rPr>
              <a:t>.</a:t>
            </a:r>
          </a:p>
          <a:p>
            <a:pPr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 </a:t>
            </a:r>
            <a:endParaRPr lang="cs-CZ" sz="36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803176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Efektivní fungování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715436" cy="530294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u="sng" dirty="0" smtClean="0">
                <a:solidFill>
                  <a:schemeClr val="bg2"/>
                </a:solidFill>
              </a:rPr>
              <a:t>data, informace a dokumenty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750" b="1" dirty="0" smtClean="0">
                <a:solidFill>
                  <a:schemeClr val="bg2"/>
                </a:solidFill>
              </a:rPr>
              <a:t>do systému vstupují průběžně a průběžně se aktualizují </a:t>
            </a:r>
            <a:r>
              <a:rPr lang="cs-CZ" sz="2750" dirty="0" smtClean="0">
                <a:solidFill>
                  <a:schemeClr val="bg2"/>
                </a:solidFill>
              </a:rPr>
              <a:t>– eviduje se i datum aktualizace. </a:t>
            </a:r>
            <a:r>
              <a:rPr lang="cs-CZ" sz="2500" dirty="0" smtClean="0">
                <a:solidFill>
                  <a:schemeClr val="bg2"/>
                </a:solidFill>
              </a:rPr>
              <a:t>(PIS obsahuje nejen údaje, </a:t>
            </a:r>
            <a:r>
              <a:rPr lang="cs-CZ" sz="2500" u="sng" dirty="0" smtClean="0">
                <a:solidFill>
                  <a:schemeClr val="bg2"/>
                </a:solidFill>
              </a:rPr>
              <a:t>ale i různé dokumenty</a:t>
            </a:r>
            <a:r>
              <a:rPr lang="cs-CZ" sz="2500" dirty="0" smtClean="0">
                <a:solidFill>
                  <a:schemeClr val="bg2"/>
                </a:solidFill>
              </a:rPr>
              <a:t>, jako jsou např. popisy a specifikace pracovních míst, výsledky hodnocení či plány osobního rozvoje jednotlivých pracovníků, zákony a předpisy, kolektivní smlouva aj.),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dlouhodobé uchování i retrospektivních dat </a:t>
            </a:r>
            <a:r>
              <a:rPr lang="cs-CZ" sz="2800" dirty="0" smtClean="0">
                <a:solidFill>
                  <a:schemeClr val="bg2"/>
                </a:solidFill>
              </a:rPr>
              <a:t>sloužících k poznávání vývojových zákonitostí a zlepšování výkonu v jednotlivých oblastech personální práce,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propojení s dalšími informačními systémy,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otázka </a:t>
            </a:r>
            <a:r>
              <a:rPr lang="cs-CZ" sz="2800" b="1" dirty="0" smtClean="0">
                <a:solidFill>
                  <a:schemeClr val="bg2"/>
                </a:solidFill>
              </a:rPr>
              <a:t>relevantnosti zdrojů,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otázka </a:t>
            </a:r>
            <a:r>
              <a:rPr lang="cs-CZ" sz="2800" b="1" dirty="0" smtClean="0">
                <a:solidFill>
                  <a:schemeClr val="bg2"/>
                </a:solidFill>
              </a:rPr>
              <a:t>práv přístupu </a:t>
            </a:r>
            <a:r>
              <a:rPr lang="cs-CZ" sz="2800" dirty="0" smtClean="0">
                <a:solidFill>
                  <a:schemeClr val="bg2"/>
                </a:solidFill>
              </a:rPr>
              <a:t>k některým údajům.</a:t>
            </a:r>
          </a:p>
          <a:p>
            <a:pPr algn="just">
              <a:spcBef>
                <a:spcPts val="4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659160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Charakteristické rysy PIS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501122" cy="5158926"/>
          </a:xfrm>
        </p:spPr>
        <p:txBody>
          <a:bodyPr/>
          <a:lstStyle/>
          <a:p>
            <a:pPr lvl="0"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umožňuje zkvalitnění a usnadnění práce</a:t>
            </a:r>
            <a:r>
              <a:rPr lang="cs-CZ" sz="2850" dirty="0" smtClean="0">
                <a:solidFill>
                  <a:schemeClr val="bg2"/>
                </a:solidFill>
              </a:rPr>
              <a:t> personalistů a vedoucích pracovníků, podporuje posilování jejich pravomocí,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PIS </a:t>
            </a:r>
            <a:r>
              <a:rPr lang="cs-CZ" sz="2850" u="sng" dirty="0" smtClean="0">
                <a:solidFill>
                  <a:schemeClr val="bg2"/>
                </a:solidFill>
              </a:rPr>
              <a:t>zasahuje do mnoha dalších oblastí, kde lze využít výstupy z informací uložených v systému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(manažerský informační systém apod.),</a:t>
            </a:r>
            <a:endParaRPr lang="cs-CZ" sz="2800" dirty="0" smtClean="0">
              <a:solidFill>
                <a:schemeClr val="bg2"/>
              </a:solidFill>
            </a:endParaRPr>
          </a:p>
          <a:p>
            <a:pPr lvl="0"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snižuje náklady personální práce,</a:t>
            </a:r>
            <a:r>
              <a:rPr lang="cs-CZ" sz="2850" dirty="0" smtClean="0">
                <a:solidFill>
                  <a:schemeClr val="bg2"/>
                </a:solidFill>
              </a:rPr>
              <a:t> zefektivňuje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(mj. urychluje) </a:t>
            </a:r>
            <a:r>
              <a:rPr lang="cs-CZ" sz="2850" dirty="0" smtClean="0">
                <a:solidFill>
                  <a:schemeClr val="bg2"/>
                </a:solidFill>
              </a:rPr>
              <a:t>realizaci personálních činnosti,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u="sng" dirty="0" smtClean="0">
                <a:solidFill>
                  <a:schemeClr val="bg2"/>
                </a:solidFill>
              </a:rPr>
              <a:t>usnadňuje vnitropodnikovou komunikaci</a:t>
            </a:r>
            <a:r>
              <a:rPr lang="cs-CZ" sz="2800" dirty="0" smtClean="0">
                <a:solidFill>
                  <a:schemeClr val="bg2"/>
                </a:solidFill>
              </a:rPr>
              <a:t> 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propojení personálního oddělení a vedoucích pracovníků,</a:t>
            </a:r>
          </a:p>
          <a:p>
            <a:pPr lvl="0"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Výhody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84784"/>
            <a:ext cx="8572560" cy="5158926"/>
          </a:xfrm>
        </p:spPr>
        <p:txBody>
          <a:bodyPr/>
          <a:lstStyle/>
          <a:p>
            <a:pPr lvl="0" algn="just">
              <a:spcBef>
                <a:spcPts val="4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u="sng" dirty="0" smtClean="0">
                <a:solidFill>
                  <a:schemeClr val="bg2"/>
                </a:solidFill>
              </a:rPr>
              <a:t>umožňuje a usnadňuje aktualizace údajů a jejich uchováván</a:t>
            </a:r>
            <a:r>
              <a:rPr lang="cs-CZ" sz="2800" dirty="0" smtClean="0">
                <a:solidFill>
                  <a:schemeClr val="bg2"/>
                </a:solidFill>
              </a:rPr>
              <a:t>í sloužící mj. k poznávání vývojových zákonitostí a zlepšování výkonu v jednotlivých oblastech personální práce,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umožňuje efektivní zahrnutí a využívání dat o vnějších podmínkách formování a fungování pracovní sily organizace,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zvyšuje význam personálního útvaru</a:t>
            </a:r>
            <a:r>
              <a:rPr lang="cs-CZ" sz="2800" dirty="0" smtClean="0">
                <a:solidFill>
                  <a:schemeClr val="bg2"/>
                </a:solidFill>
              </a:rPr>
              <a:t> v podnikové organizační struktuře, 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u="sng" dirty="0" smtClean="0">
                <a:solidFill>
                  <a:schemeClr val="bg2"/>
                </a:solidFill>
              </a:rPr>
              <a:t>napomáhá v rozvoji podnikové kultury.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65916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Výhody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spcBef>
                <a:spcPts val="3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PIS by se měl skládat z následujících subsystémů: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1) Informace o pracovnících: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u="sng" dirty="0" smtClean="0">
                <a:solidFill>
                  <a:schemeClr val="bg2"/>
                </a:solidFill>
              </a:rPr>
              <a:t>osobní identifikační údaje</a:t>
            </a:r>
            <a:r>
              <a:rPr lang="cs-CZ" sz="2850" dirty="0" smtClean="0">
                <a:solidFill>
                  <a:schemeClr val="bg2"/>
                </a:solidFill>
              </a:rPr>
              <a:t>;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údaje </a:t>
            </a:r>
            <a:r>
              <a:rPr lang="cs-CZ" sz="2850" u="sng" dirty="0" smtClean="0">
                <a:solidFill>
                  <a:schemeClr val="bg2"/>
                </a:solidFill>
              </a:rPr>
              <a:t>o vzdělání, kvalifikaci, dosavadních zaměstnáních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(kariéře); 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údaje </a:t>
            </a:r>
            <a:r>
              <a:rPr lang="cs-CZ" sz="2850" u="sng" dirty="0" smtClean="0">
                <a:solidFill>
                  <a:schemeClr val="bg2"/>
                </a:solidFill>
              </a:rPr>
              <a:t>o zaměstnancově pracovní době</a:t>
            </a:r>
            <a:r>
              <a:rPr lang="cs-CZ" sz="2850" dirty="0" smtClean="0">
                <a:solidFill>
                  <a:schemeClr val="bg2"/>
                </a:solidFill>
              </a:rPr>
              <a:t>, pracovním režimu </a:t>
            </a:r>
            <a:r>
              <a:rPr lang="cs-CZ" sz="2500" dirty="0" smtClean="0">
                <a:solidFill>
                  <a:schemeClr val="bg2"/>
                </a:solidFill>
              </a:rPr>
              <a:t>(případná individuální specifika);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údaje týkající se </a:t>
            </a:r>
            <a:r>
              <a:rPr lang="cs-CZ" sz="2850" u="sng" dirty="0" smtClean="0">
                <a:solidFill>
                  <a:schemeClr val="bg2"/>
                </a:solidFill>
              </a:rPr>
              <a:t>hodnocení za kratší období</a:t>
            </a:r>
            <a:r>
              <a:rPr lang="cs-CZ" sz="2850" dirty="0" smtClean="0">
                <a:solidFill>
                  <a:schemeClr val="bg2"/>
                </a:solidFill>
              </a:rPr>
              <a:t>;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údaje a informace požadované </a:t>
            </a:r>
            <a:r>
              <a:rPr lang="cs-CZ" sz="2850" u="sng" dirty="0" smtClean="0">
                <a:solidFill>
                  <a:schemeClr val="bg2"/>
                </a:solidFill>
              </a:rPr>
              <a:t>pro účely mzdového zúčtování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(odvody na zdravotní a sociální pojištění, zdanění příjmu);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65916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Subsystémy tvořící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715436" cy="5086918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údaje související s </a:t>
            </a:r>
            <a:r>
              <a:rPr lang="cs-CZ" sz="2800" u="sng" dirty="0" smtClean="0">
                <a:solidFill>
                  <a:schemeClr val="bg2"/>
                </a:solidFill>
              </a:rPr>
              <a:t>pracovní kázní, disciplinárním řízením;</a:t>
            </a:r>
            <a:r>
              <a:rPr lang="cs-CZ" sz="2800" dirty="0" smtClean="0">
                <a:solidFill>
                  <a:schemeClr val="bg2"/>
                </a:solidFill>
              </a:rPr>
              <a:t> čerpanou dovolenou, pracovní neschopností… </a:t>
            </a:r>
          </a:p>
          <a:p>
            <a:pPr algn="just">
              <a:spcBef>
                <a:spcPts val="240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Dokumentace týkající se pracovníka:</a:t>
            </a:r>
          </a:p>
          <a:p>
            <a:pPr algn="just">
              <a:spcBef>
                <a:spcPts val="9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životopis a jeho dodatky, </a:t>
            </a:r>
          </a:p>
          <a:p>
            <a:pPr algn="just">
              <a:spcBef>
                <a:spcPts val="9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pracovní smlouva, </a:t>
            </a:r>
          </a:p>
          <a:p>
            <a:pPr algn="just">
              <a:spcBef>
                <a:spcPts val="9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reference a posudky od předchozích zaměstnavatelů,</a:t>
            </a:r>
          </a:p>
          <a:p>
            <a:pPr algn="just">
              <a:spcBef>
                <a:spcPts val="9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dokumenty o vzdělání a praxi atd.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73116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Subsystémy tvořící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>
              <a:spcBef>
                <a:spcPts val="3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2) I</a:t>
            </a:r>
            <a:r>
              <a:rPr lang="cs-CZ" sz="2800" b="1" dirty="0" smtClean="0">
                <a:solidFill>
                  <a:schemeClr val="bg2"/>
                </a:solidFill>
              </a:rPr>
              <a:t>nformace o pracovních místech: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informace </a:t>
            </a:r>
            <a:r>
              <a:rPr lang="cs-CZ" sz="2800" u="sng" dirty="0" smtClean="0">
                <a:solidFill>
                  <a:schemeClr val="bg2"/>
                </a:solidFill>
              </a:rPr>
              <a:t>o aktuální ne/obsazenosti</a:t>
            </a:r>
            <a:r>
              <a:rPr lang="cs-CZ" sz="2800" dirty="0" smtClean="0">
                <a:solidFill>
                  <a:schemeClr val="bg2"/>
                </a:solidFill>
              </a:rPr>
              <a:t> pracovního místa;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informace o účelu, místě výkonu práce;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informace o zařazení pracovního místa do rizikové skupiny;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o charakteru – „dlouhodobosti“– pracovního místa – dočasně vytvořené, sezónní, trvale;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informace </a:t>
            </a:r>
            <a:r>
              <a:rPr lang="cs-CZ" sz="2800" u="sng" dirty="0" smtClean="0">
                <a:solidFill>
                  <a:schemeClr val="bg2"/>
                </a:solidFill>
              </a:rPr>
              <a:t>o dalších požadavcích na pracovní místo</a:t>
            </a:r>
            <a:r>
              <a:rPr lang="cs-CZ" sz="2800" dirty="0" smtClean="0">
                <a:solidFill>
                  <a:schemeClr val="bg2"/>
                </a:solidFill>
              </a:rPr>
              <a:t> včetně otázky hmotné zodpovědnosti, četnosti pracovních cest, požadavků na komunikaci v cizím jazyce atd. 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731168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Subsystémy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algn="just">
              <a:spcBef>
                <a:spcPts val="3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3) I</a:t>
            </a:r>
            <a:r>
              <a:rPr lang="cs-CZ" sz="2800" b="1" dirty="0" smtClean="0">
                <a:solidFill>
                  <a:schemeClr val="bg2"/>
                </a:solidFill>
              </a:rPr>
              <a:t>nformace o personálních činnostech: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mají </a:t>
            </a:r>
            <a:r>
              <a:rPr lang="cs-CZ" sz="2800" u="sng" dirty="0" smtClean="0">
                <a:solidFill>
                  <a:schemeClr val="bg2"/>
                </a:solidFill>
              </a:rPr>
              <a:t>většinou podobu ucelené dokumentace</a:t>
            </a:r>
            <a:r>
              <a:rPr lang="cs-CZ" sz="2800" dirty="0" smtClean="0">
                <a:solidFill>
                  <a:schemeClr val="bg2"/>
                </a:solidFill>
              </a:rPr>
              <a:t> obsahující využívané </a:t>
            </a:r>
            <a:r>
              <a:rPr lang="cs-CZ" sz="2800" u="sng" dirty="0" smtClean="0">
                <a:solidFill>
                  <a:schemeClr val="bg2"/>
                </a:solidFill>
              </a:rPr>
              <a:t>metody a techniky</a:t>
            </a:r>
            <a:r>
              <a:rPr lang="cs-CZ" sz="2800" dirty="0" smtClean="0">
                <a:solidFill>
                  <a:schemeClr val="bg2"/>
                </a:solidFill>
              </a:rPr>
              <a:t> pro jednotlivé personální činnosti: – získávání, výběr, přijímání, hodnocení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odměňování pracovníků,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		 – pro identifikaci </a:t>
            </a:r>
            <a:r>
              <a:rPr lang="cs-CZ" sz="2500" dirty="0" smtClean="0">
                <a:solidFill>
                  <a:schemeClr val="bg2"/>
                </a:solidFill>
              </a:rPr>
              <a:t>(analýzu) </a:t>
            </a:r>
            <a:r>
              <a:rPr lang="cs-CZ" sz="2800" dirty="0" smtClean="0">
                <a:solidFill>
                  <a:schemeClr val="bg2"/>
                </a:solidFill>
              </a:rPr>
              <a:t>krátkodobých a dlouhodobých vzdělávacích potřeb a rozvoje pracovníků.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u="sng" dirty="0" smtClean="0">
                <a:solidFill>
                  <a:schemeClr val="bg2"/>
                </a:solidFill>
              </a:rPr>
              <a:t>dokumenty obsahují mj.</a:t>
            </a:r>
            <a:r>
              <a:rPr lang="cs-CZ" sz="2800" dirty="0" smtClean="0">
                <a:solidFill>
                  <a:schemeClr val="bg2"/>
                </a:solidFill>
              </a:rPr>
              <a:t> dotazníky používané k analýze pracovních míst, plánování následnictví a kariéry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(a zpětnou vazbu);</a:t>
            </a:r>
            <a:r>
              <a:rPr lang="cs-CZ" sz="2800" dirty="0" smtClean="0">
                <a:solidFill>
                  <a:schemeClr val="bg2"/>
                </a:solidFill>
              </a:rPr>
              <a:t> uplatňovaný pracovní řád, metodiku </a:t>
            </a:r>
            <a:r>
              <a:rPr lang="cs-CZ" sz="2800" dirty="0" err="1" smtClean="0">
                <a:solidFill>
                  <a:schemeClr val="bg2"/>
                </a:solidFill>
              </a:rPr>
              <a:t>cafetéria</a:t>
            </a:r>
            <a:r>
              <a:rPr lang="cs-CZ" sz="2800" dirty="0" smtClean="0">
                <a:solidFill>
                  <a:schemeClr val="bg2"/>
                </a:solidFill>
              </a:rPr>
              <a:t> systému poskytování </a:t>
            </a:r>
            <a:r>
              <a:rPr lang="cs-CZ" sz="2800" dirty="0" err="1" smtClean="0">
                <a:solidFill>
                  <a:schemeClr val="bg2"/>
                </a:solidFill>
              </a:rPr>
              <a:t>zaměstnan</a:t>
            </a:r>
            <a:r>
              <a:rPr lang="cs-CZ" sz="2800" dirty="0" smtClean="0">
                <a:solidFill>
                  <a:schemeClr val="bg2"/>
                </a:solidFill>
              </a:rPr>
              <a:t>. výhod apod.  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63884" cy="62641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Subsystémy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572560" cy="5086918"/>
          </a:xfrm>
        </p:spPr>
        <p:txBody>
          <a:bodyPr/>
          <a:lstStyle/>
          <a:p>
            <a:pPr algn="just">
              <a:spcBef>
                <a:spcPts val="300"/>
              </a:spcBef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4) Informace o vnějších podmínkách: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informace o situaci na trhu práce </a:t>
            </a:r>
            <a:r>
              <a:rPr lang="cs-CZ" sz="2500" dirty="0" smtClean="0">
                <a:solidFill>
                  <a:schemeClr val="bg2"/>
                </a:solidFill>
              </a:rPr>
              <a:t>(zejména v regionu, kraji, spádové oblasti působení organizace); 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sociologická šetření v oblasti mzdové politiky, sociální politiky, BOZP ;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stav a vývoj obyvatelstva </a:t>
            </a:r>
            <a:r>
              <a:rPr lang="cs-CZ" sz="2500" dirty="0" smtClean="0">
                <a:solidFill>
                  <a:schemeClr val="bg2"/>
                </a:solidFill>
              </a:rPr>
              <a:t>(zejména v zázemí organizace);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vybrané údaje školské a zdravotnické statistiky;</a:t>
            </a:r>
          </a:p>
          <a:p>
            <a:pPr algn="just">
              <a:spcBef>
                <a:spcPts val="10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informace o pracovně právních vztazích a platné legislativě.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 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63884" cy="62641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Subsystémy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85926"/>
            <a:ext cx="8715436" cy="4857784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50" b="1" dirty="0" smtClean="0">
                <a:solidFill>
                  <a:schemeClr val="bg2"/>
                </a:solidFill>
              </a:rPr>
              <a:t>Řízení informačních systémů v organizaci </a:t>
            </a:r>
            <a:r>
              <a:rPr lang="cs-CZ" sz="2850" dirty="0" smtClean="0">
                <a:solidFill>
                  <a:schemeClr val="bg2"/>
                </a:solidFill>
              </a:rPr>
              <a:t>musí přispívat k realizaci jejich </a:t>
            </a:r>
            <a:r>
              <a:rPr lang="pl-PL" sz="2850" dirty="0" smtClean="0">
                <a:solidFill>
                  <a:schemeClr val="bg2"/>
                </a:solidFill>
              </a:rPr>
              <a:t>cílů a je zrcadlem její organizační struktury.</a:t>
            </a:r>
            <a:endParaRPr lang="cs-CZ" sz="2850" i="1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50" b="1" i="1" u="sng" dirty="0" smtClean="0">
                <a:solidFill>
                  <a:schemeClr val="bg2"/>
                </a:solidFill>
              </a:rPr>
              <a:t>Ruční PIS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</a:t>
            </a:r>
            <a:r>
              <a:rPr lang="cs-CZ" sz="2850" dirty="0" smtClean="0">
                <a:solidFill>
                  <a:schemeClr val="bg2"/>
                </a:solidFill>
              </a:rPr>
              <a:t>  má </a:t>
            </a:r>
            <a:r>
              <a:rPr lang="cs-CZ" sz="2850" b="1" dirty="0" smtClean="0">
                <a:solidFill>
                  <a:schemeClr val="bg2"/>
                </a:solidFill>
              </a:rPr>
              <a:t>uplatnění zejména v malých firmách</a:t>
            </a:r>
            <a:r>
              <a:rPr lang="cs-CZ" sz="2850" dirty="0" smtClean="0">
                <a:solidFill>
                  <a:schemeClr val="bg2"/>
                </a:solidFill>
              </a:rPr>
              <a:t>, a to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v malém měřítku </a:t>
            </a:r>
            <a:r>
              <a:rPr lang="cs-CZ" sz="2500" dirty="0" smtClean="0">
                <a:solidFill>
                  <a:schemeClr val="bg2"/>
                </a:solidFill>
              </a:rPr>
              <a:t>(především vlivem nástupu moderních technologií a sdílením aktuálních trendů).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50" u="sng" dirty="0" smtClean="0">
                <a:solidFill>
                  <a:schemeClr val="bg2"/>
                </a:solidFill>
              </a:rPr>
              <a:t>V rámci ručního PIS se vedou údaje o</a:t>
            </a:r>
            <a:r>
              <a:rPr lang="cs-CZ" sz="2850" dirty="0" smtClean="0">
                <a:solidFill>
                  <a:schemeClr val="bg2"/>
                </a:solidFill>
              </a:rPr>
              <a:t>: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–</a:t>
            </a:r>
            <a:r>
              <a:rPr lang="cs-CZ" sz="2850" dirty="0" smtClean="0">
                <a:solidFill>
                  <a:schemeClr val="bg2"/>
                </a:solidFill>
              </a:rPr>
              <a:t>	jednotlivých zaměstnancích </a:t>
            </a:r>
            <a:r>
              <a:rPr lang="cs-CZ" sz="2500" dirty="0" smtClean="0">
                <a:solidFill>
                  <a:schemeClr val="bg2"/>
                </a:solidFill>
              </a:rPr>
              <a:t>(osobní údaje, kvalifikace, mzdové náležitosti, atd.),</a:t>
            </a: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1033450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RUČNÍ a POČÍTAČOVÝ personální </a:t>
            </a:r>
            <a:b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informační systém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913873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72816"/>
            <a:ext cx="8607455" cy="4751808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	– </a:t>
            </a:r>
            <a:r>
              <a:rPr lang="cs-CZ" sz="3000" dirty="0" smtClean="0">
                <a:solidFill>
                  <a:schemeClr val="bg2"/>
                </a:solidFill>
                <a:ea typeface="Calibri"/>
                <a:cs typeface="Times New Roman"/>
              </a:rPr>
              <a:t>Pojetí, úkoly a obsah personálního informačního  </a:t>
            </a:r>
          </a:p>
          <a:p>
            <a:pPr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3000" dirty="0" smtClean="0">
                <a:solidFill>
                  <a:schemeClr val="bg2"/>
                </a:solidFill>
                <a:ea typeface="Calibri"/>
                <a:cs typeface="Times New Roman"/>
              </a:rPr>
              <a:t>       systému </a:t>
            </a:r>
            <a:r>
              <a:rPr lang="cs-CZ" sz="2700" dirty="0" smtClean="0">
                <a:solidFill>
                  <a:schemeClr val="bg2"/>
                </a:solidFill>
                <a:ea typeface="Calibri"/>
                <a:cs typeface="Times New Roman"/>
              </a:rPr>
              <a:t>(PIS)</a:t>
            </a:r>
            <a:endParaRPr lang="cs-CZ" sz="27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	– </a:t>
            </a:r>
            <a:r>
              <a:rPr lang="cs-CZ" sz="3000" dirty="0" smtClean="0">
                <a:solidFill>
                  <a:schemeClr val="bg2"/>
                </a:solidFill>
                <a:ea typeface="Calibri"/>
                <a:cs typeface="Times New Roman"/>
              </a:rPr>
              <a:t>Podmínky efektivního fungování PIS</a:t>
            </a:r>
            <a:endParaRPr lang="cs-CZ" sz="30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	– </a:t>
            </a:r>
            <a:r>
              <a:rPr lang="cs-CZ" sz="3000" dirty="0" smtClean="0">
                <a:solidFill>
                  <a:schemeClr val="bg2"/>
                </a:solidFill>
                <a:ea typeface="Calibri"/>
                <a:cs typeface="Times New Roman"/>
              </a:rPr>
              <a:t>Ruční a počítačový PIS</a:t>
            </a:r>
            <a:endParaRPr lang="cs-CZ" sz="30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	– </a:t>
            </a:r>
            <a:r>
              <a:rPr lang="cs-CZ" sz="3000" dirty="0" smtClean="0">
                <a:solidFill>
                  <a:schemeClr val="bg2"/>
                </a:solidFill>
                <a:ea typeface="Calibri"/>
                <a:cs typeface="Times New Roman"/>
              </a:rPr>
              <a:t>Právní ochrana osobních dat</a:t>
            </a:r>
            <a:endParaRPr lang="cs-CZ" sz="3000" dirty="0" smtClean="0">
              <a:solidFill>
                <a:schemeClr val="bg2"/>
              </a:solidFill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cs-CZ" sz="31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715436" cy="5302942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	personálních údajích firmy jako celku </a:t>
            </a:r>
            <a:r>
              <a:rPr lang="cs-CZ" sz="2500" dirty="0" smtClean="0">
                <a:solidFill>
                  <a:schemeClr val="bg2"/>
                </a:solidFill>
              </a:rPr>
              <a:t>(počty, kategorie a strukturu pracovníků, mzdové tarify a platové třídy).</a:t>
            </a:r>
          </a:p>
          <a:p>
            <a:pPr algn="just" eaLnBrk="1" hangingPunct="1">
              <a:spcBef>
                <a:spcPts val="2400"/>
              </a:spcBef>
              <a:buClr>
                <a:schemeClr val="bg2"/>
              </a:buClr>
              <a:buNone/>
            </a:pPr>
            <a:r>
              <a:rPr lang="cs-CZ" sz="2800" b="1" i="1" u="sng" dirty="0" smtClean="0">
                <a:solidFill>
                  <a:schemeClr val="bg2"/>
                </a:solidFill>
              </a:rPr>
              <a:t>Počítačový PIS</a:t>
            </a:r>
            <a:endParaRPr lang="cs-CZ" sz="2800" b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Uživateli informací z personální oblasti je umožněno:	</a:t>
            </a:r>
          </a:p>
          <a:p>
            <a:pPr algn="just" eaLnBrk="1" hangingPunct="1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zautomatizovat personální administrativu a snížit náklady na výkon rutinních personálních činností;</a:t>
            </a:r>
          </a:p>
          <a:p>
            <a:pPr algn="just" eaLnBrk="1" hangingPunct="1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rychle zabezpečovat personální služby pro liniové manažery a přispět tak k posilování jejich pravomoci při řízení lidských zdrojů;</a:t>
            </a:r>
          </a:p>
          <a:p>
            <a:pPr algn="just" eaLnBrk="1" hangingPunct="1">
              <a:spcBef>
                <a:spcPts val="20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	– </a:t>
            </a:r>
            <a:r>
              <a:rPr lang="cs-CZ" sz="2800" dirty="0" smtClean="0">
                <a:solidFill>
                  <a:schemeClr val="bg2"/>
                </a:solidFill>
              </a:rPr>
              <a:t>provádět operativní analýzy v oblasti personalistiky na základě aktuálních informací;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58715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Ruční a počítačový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836712"/>
            <a:ext cx="8715436" cy="5806998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</a:pPr>
            <a:r>
              <a:rPr lang="ro-RO" sz="2800" u="sng" dirty="0" smtClean="0">
                <a:solidFill>
                  <a:schemeClr val="bg2"/>
                </a:solidFill>
              </a:rPr>
              <a:t>Počítačový PIS dále umožňuje:</a:t>
            </a:r>
            <a:r>
              <a:rPr lang="cs-CZ" sz="2800" dirty="0" smtClean="0">
                <a:solidFill>
                  <a:schemeClr val="bg2"/>
                </a:solidFill>
              </a:rPr>
              <a:t>	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</a:t>
            </a:r>
            <a:r>
              <a:rPr lang="cs-CZ" sz="2850" dirty="0" smtClean="0">
                <a:solidFill>
                  <a:schemeClr val="bg2"/>
                </a:solidFill>
              </a:rPr>
              <a:t>	vypracovat podklady pro strategická rozhodnutí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v oblasti lidských zdrojů,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umožňuje propojení s dalšími informačními systémy, např. s informačními systémy institucí trhu práce, sociálního a zdravotního pojištění, státní statistiky a dalších institucí.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500" dirty="0" smtClean="0">
              <a:solidFill>
                <a:schemeClr val="bg2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Volitelné moduly </a:t>
            </a:r>
            <a:r>
              <a:rPr lang="cs-CZ" sz="2800" u="sng" dirty="0" smtClean="0">
                <a:solidFill>
                  <a:schemeClr val="bg2"/>
                </a:solidFill>
              </a:rPr>
              <a:t>konfigurované v rámci PIS nejčastěji představují:</a:t>
            </a:r>
          </a:p>
          <a:p>
            <a:pPr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–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sledování docházky 		   – hodnocení zaměstnanců</a:t>
            </a:r>
          </a:p>
          <a:p>
            <a:pPr lvl="0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– elektronickou kniha jízd 	   – digitalizaci dokumentů</a:t>
            </a:r>
          </a:p>
          <a:p>
            <a:pPr lvl="0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– databázi právních předpisů     – sledování trhu práce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jedná se o </a:t>
            </a:r>
            <a:r>
              <a:rPr lang="cs-CZ" sz="2750" b="1" dirty="0" smtClean="0">
                <a:solidFill>
                  <a:schemeClr val="bg2"/>
                </a:solidFill>
              </a:rPr>
              <a:t>zaměstnanecký samoobslužný systém personálních produktů a služeb dostupný prostřednictvím informačních sítí;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umožňuje, aby zaměstnanci doslova „pomáhali sami sobě“ a vybírali si z plné nabídky služeb </a:t>
            </a:r>
            <a:r>
              <a:rPr lang="cs-CZ" sz="2750" dirty="0" smtClean="0">
                <a:solidFill>
                  <a:schemeClr val="bg2"/>
                </a:solidFill>
              </a:rPr>
              <a:t>dosažitelných na </a:t>
            </a:r>
            <a:r>
              <a:rPr lang="cs-CZ" sz="2750" dirty="0" err="1" smtClean="0">
                <a:solidFill>
                  <a:schemeClr val="bg2"/>
                </a:solidFill>
              </a:rPr>
              <a:t>websitu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400" dirty="0" smtClean="0">
                <a:solidFill>
                  <a:schemeClr val="bg2"/>
                </a:solidFill>
              </a:rPr>
              <a:t>(v souboru tematicky zaměřených internetových stránek) </a:t>
            </a:r>
            <a:r>
              <a:rPr lang="cs-CZ" sz="2750" b="1" dirty="0" smtClean="0">
                <a:solidFill>
                  <a:schemeClr val="bg2"/>
                </a:solidFill>
              </a:rPr>
              <a:t>personálního útvaru zaměstnavatele;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přináší zaměstnancům možnost mít přehled o svých údajích a informacích,</a:t>
            </a:r>
            <a:r>
              <a:rPr lang="cs-CZ" sz="2750" dirty="0" smtClean="0">
                <a:solidFill>
                  <a:schemeClr val="bg2"/>
                </a:solidFill>
              </a:rPr>
              <a:t> které firma v systému zpracovává, </a:t>
            </a:r>
            <a:r>
              <a:rPr lang="cs-CZ" sz="2750" b="1" dirty="0" smtClean="0">
                <a:solidFill>
                  <a:schemeClr val="bg2"/>
                </a:solidFill>
              </a:rPr>
              <a:t>příležitost rozhodovat se o dalším profesním rozvoji</a:t>
            </a:r>
            <a:r>
              <a:rPr lang="cs-CZ" sz="2750" dirty="0" smtClean="0">
                <a:solidFill>
                  <a:schemeClr val="bg2"/>
                </a:solidFill>
              </a:rPr>
              <a:t> a spolupodílet se na rozhodování </a:t>
            </a:r>
            <a:br>
              <a:rPr lang="cs-CZ" sz="2750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o své osobě;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65916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Moderní přístup podpory Empowermentu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501122" cy="5086918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ze </a:t>
            </a:r>
            <a:r>
              <a:rPr lang="cs-CZ" sz="2850" b="1" dirty="0" smtClean="0">
                <a:solidFill>
                  <a:schemeClr val="bg2"/>
                </a:solidFill>
              </a:rPr>
              <a:t>strany zaměstnance vyžaduje aktivní přístup </a:t>
            </a:r>
            <a:r>
              <a:rPr lang="cs-CZ" sz="2850" dirty="0" smtClean="0">
                <a:solidFill>
                  <a:schemeClr val="bg2"/>
                </a:solidFill>
              </a:rPr>
              <a:t>při sledování poskytovaných informací a zodpovědnost za udržování aktuálních dat.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patří mezi </a:t>
            </a:r>
            <a:r>
              <a:rPr lang="cs-CZ" sz="2850" b="1" dirty="0" smtClean="0">
                <a:solidFill>
                  <a:schemeClr val="bg2"/>
                </a:solidFill>
              </a:rPr>
              <a:t>důležité strategické metody motivace</a:t>
            </a:r>
            <a:r>
              <a:rPr lang="cs-CZ" sz="285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50" dirty="0" smtClean="0">
                <a:solidFill>
                  <a:schemeClr val="bg2"/>
                </a:solidFill>
              </a:rPr>
              <a:t>poměrně </a:t>
            </a:r>
            <a:r>
              <a:rPr lang="cs-CZ" sz="2850" u="sng" dirty="0" smtClean="0">
                <a:solidFill>
                  <a:schemeClr val="bg2"/>
                </a:solidFill>
              </a:rPr>
              <a:t>často je však tento koncept v organizacích zaveden neefektivně</a:t>
            </a:r>
            <a:r>
              <a:rPr lang="cs-CZ" sz="2850" dirty="0" smtClean="0">
                <a:solidFill>
                  <a:schemeClr val="bg2"/>
                </a:solidFill>
              </a:rPr>
              <a:t> a povrchně tzv. „</a:t>
            </a:r>
            <a:r>
              <a:rPr lang="cs-CZ" sz="2850" dirty="0" err="1" smtClean="0">
                <a:solidFill>
                  <a:schemeClr val="bg2"/>
                </a:solidFill>
              </a:rPr>
              <a:t>proforma</a:t>
            </a:r>
            <a:r>
              <a:rPr lang="cs-CZ" sz="2850" dirty="0" smtClean="0">
                <a:solidFill>
                  <a:schemeClr val="bg2"/>
                </a:solidFill>
              </a:rPr>
              <a:t>“ bez dosažení plnohodnotného efektu jak pro zaměstnance, tak zaměstnavatele.</a:t>
            </a:r>
          </a:p>
          <a:p>
            <a:pPr algn="just">
              <a:spcBef>
                <a:spcPts val="3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803176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Empowerment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Samoobslužné systémy</a:t>
            </a:r>
            <a:r>
              <a:rPr lang="cs-CZ" sz="2800" b="1" dirty="0" smtClean="0">
                <a:solidFill>
                  <a:schemeClr val="bg2"/>
                </a:solidFill>
              </a:rPr>
              <a:t> se od sebe liší v závislosti: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na rozsahu podnikových personálních programů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jednotlivých organizacích 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na </a:t>
            </a:r>
            <a:r>
              <a:rPr lang="cs-CZ" sz="2800" u="sng" dirty="0" smtClean="0">
                <a:solidFill>
                  <a:schemeClr val="bg2"/>
                </a:solidFill>
              </a:rPr>
              <a:t>tom, kolik ze zaměstnaneckých programů je zahrnuto do modelu „zaměstnaneckého </a:t>
            </a:r>
            <a:r>
              <a:rPr lang="cs-CZ" sz="2800" u="sng" dirty="0" err="1" smtClean="0">
                <a:solidFill>
                  <a:schemeClr val="bg2"/>
                </a:solidFill>
              </a:rPr>
              <a:t>empowermentu</a:t>
            </a:r>
            <a:r>
              <a:rPr lang="cs-CZ" sz="2800" u="sng" dirty="0" smtClean="0">
                <a:solidFill>
                  <a:schemeClr val="bg2"/>
                </a:solidFill>
              </a:rPr>
              <a:t>“</a:t>
            </a:r>
            <a:r>
              <a:rPr lang="cs-CZ" sz="2800" dirty="0" smtClean="0">
                <a:solidFill>
                  <a:schemeClr val="bg2"/>
                </a:solidFill>
              </a:rPr>
              <a:t> realizovaného </a:t>
            </a:r>
            <a:r>
              <a:rPr lang="cs-CZ" sz="2800" u="sng" dirty="0" smtClean="0">
                <a:solidFill>
                  <a:schemeClr val="bg2"/>
                </a:solidFill>
              </a:rPr>
              <a:t>v daném podniku</a:t>
            </a:r>
            <a:r>
              <a:rPr lang="cs-CZ" sz="2800" dirty="0" smtClean="0">
                <a:solidFill>
                  <a:schemeClr val="bg2"/>
                </a:solidFill>
              </a:rPr>
              <a:t> pomocí integrovaných personálních webových stránek.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Příklady nabídky položek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u="sng" dirty="0" smtClean="0">
                <a:solidFill>
                  <a:schemeClr val="bg2"/>
                </a:solidFill>
              </a:rPr>
              <a:t>které mohou zaměstnanci</a:t>
            </a:r>
            <a:r>
              <a:rPr lang="cs-CZ" sz="2800" dirty="0" smtClean="0">
                <a:solidFill>
                  <a:schemeClr val="bg2"/>
                </a:solidFill>
              </a:rPr>
              <a:t> ve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své firmě po samoobslužném systému vyžadovat </a:t>
            </a:r>
            <a:r>
              <a:rPr lang="cs-CZ" sz="2500" dirty="0" smtClean="0">
                <a:solidFill>
                  <a:schemeClr val="bg2"/>
                </a:solidFill>
              </a:rPr>
              <a:t>(využívat):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plánování termínů dovolených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žádost o zařazení na nové pracovní místo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533384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Empowerment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</a:t>
            </a:r>
            <a:r>
              <a:rPr lang="cs-CZ" sz="2850" dirty="0" smtClean="0">
                <a:solidFill>
                  <a:schemeClr val="bg2"/>
                </a:solidFill>
              </a:rPr>
              <a:t>–  výběr z flexibilní nabídky programu </a:t>
            </a:r>
            <a:r>
              <a:rPr lang="cs-CZ" sz="2850" dirty="0" err="1" smtClean="0">
                <a:solidFill>
                  <a:schemeClr val="bg2"/>
                </a:solidFill>
              </a:rPr>
              <a:t>zaměst</a:t>
            </a:r>
            <a:r>
              <a:rPr lang="cs-CZ" sz="2850" dirty="0" smtClean="0">
                <a:solidFill>
                  <a:schemeClr val="bg2"/>
                </a:solidFill>
              </a:rPr>
              <a:t>. </a:t>
            </a:r>
            <a:r>
              <a:rPr lang="cs-CZ" sz="2850" dirty="0" err="1" smtClean="0">
                <a:solidFill>
                  <a:schemeClr val="bg2"/>
                </a:solidFill>
              </a:rPr>
              <a:t>benefitů</a:t>
            </a:r>
            <a:endParaRPr lang="cs-CZ" sz="2850" dirty="0" smtClean="0">
              <a:solidFill>
                <a:schemeClr val="bg2"/>
              </a:solidFill>
            </a:endParaRPr>
          </a:p>
          <a:p>
            <a:pPr algn="just">
              <a:buNone/>
              <a:tabLst>
                <a:tab pos="715963" algn="l"/>
                <a:tab pos="808038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–  aktualizace informací o adrese zaměstnance, 		rodinných příslušnících a jiných osobních údajích;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  zápis na vzdělávací nebo rozvojový program;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  revize portfolia penzijního plánu;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  participace na počítačem řízeném školení;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  účast na průzkumu mínění zaměstnanců;</a:t>
            </a:r>
          </a:p>
          <a:p>
            <a:pPr algn="just">
              <a:buNone/>
              <a:tabLst>
                <a:tab pos="898525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– hodnocení spolupracovníků v rámci metody 	hodnocení 360 stupňů</a:t>
            </a:r>
            <a:r>
              <a:rPr lang="cs-CZ" sz="2800" dirty="0" smtClean="0">
                <a:solidFill>
                  <a:schemeClr val="bg2"/>
                </a:solidFill>
              </a:rPr>
              <a:t>;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 –  objednání zlevněných výrobků / služeb;</a:t>
            </a: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803176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Empowerment </a:t>
            </a: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– příklady nabídky položek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</a:t>
            </a:r>
            <a:r>
              <a:rPr lang="cs-CZ" sz="2850" u="sng" dirty="0" smtClean="0">
                <a:solidFill>
                  <a:schemeClr val="bg2"/>
                </a:solidFill>
              </a:rPr>
              <a:t>získání odpovědí</a:t>
            </a:r>
            <a:r>
              <a:rPr lang="cs-CZ" sz="2850" dirty="0" smtClean="0">
                <a:solidFill>
                  <a:schemeClr val="bg2"/>
                </a:solidFill>
              </a:rPr>
              <a:t> na otázky o: 	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	– všech dostupných personálních produktech 		    / službách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	–  vlastní působnosti, způsobilosti atd. 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	 – zaměstnavateli </a:t>
            </a:r>
            <a:r>
              <a:rPr lang="cs-CZ" sz="2500" dirty="0" smtClean="0">
                <a:solidFill>
                  <a:schemeClr val="bg2"/>
                </a:solidFill>
              </a:rPr>
              <a:t>(podniku)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Zavedení PIS </a:t>
            </a:r>
            <a:r>
              <a:rPr lang="cs-CZ" sz="2800" dirty="0" smtClean="0">
                <a:solidFill>
                  <a:schemeClr val="bg2"/>
                </a:solidFill>
              </a:rPr>
              <a:t>je vždy výhodné, </a:t>
            </a:r>
            <a:r>
              <a:rPr lang="cs-CZ" sz="2800" u="sng" dirty="0" smtClean="0">
                <a:solidFill>
                  <a:schemeClr val="bg2"/>
                </a:solidFill>
              </a:rPr>
              <a:t>avšak s přihlédnutím  k velikosti </a:t>
            </a:r>
            <a:r>
              <a:rPr lang="cs-CZ" sz="2500" u="sng" dirty="0" smtClean="0">
                <a:solidFill>
                  <a:schemeClr val="bg2"/>
                </a:solidFill>
              </a:rPr>
              <a:t>(počtu zaměstnanců) </a:t>
            </a:r>
            <a:r>
              <a:rPr lang="cs-CZ" sz="2800" u="sng" dirty="0" smtClean="0">
                <a:solidFill>
                  <a:schemeClr val="bg2"/>
                </a:solidFill>
              </a:rPr>
              <a:t>a podnikové organizační struktuře.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Vždy je nutné zvážit výběr konkrétního informačního systému, přičemž </a:t>
            </a:r>
            <a:r>
              <a:rPr lang="cs-CZ" sz="2800" u="sng" dirty="0" smtClean="0">
                <a:solidFill>
                  <a:schemeClr val="bg2"/>
                </a:solidFill>
              </a:rPr>
              <a:t>je třeba mít na paměti finanční náklady spojené s PIS</a:t>
            </a:r>
            <a:r>
              <a:rPr lang="cs-CZ" sz="2800" dirty="0" smtClean="0">
                <a:solidFill>
                  <a:schemeClr val="bg2"/>
                </a:solidFill>
              </a:rPr>
              <a:t> a jeho moduly.</a:t>
            </a:r>
          </a:p>
          <a:p>
            <a:pPr algn="just">
              <a:buNone/>
            </a:pPr>
            <a:endParaRPr lang="cs-CZ" sz="25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609600"/>
            <a:ext cx="8463884" cy="65916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Empowerment – příklady nabídky položek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pro plné využití systému </a:t>
            </a:r>
            <a:r>
              <a:rPr lang="cs-CZ" sz="2800" b="1" dirty="0" smtClean="0">
                <a:solidFill>
                  <a:schemeClr val="bg2"/>
                </a:solidFill>
              </a:rPr>
              <a:t>je třeba nepodcenit školení a propagaci systému</a:t>
            </a:r>
            <a:r>
              <a:rPr lang="cs-CZ" sz="2800" dirty="0" smtClean="0">
                <a:solidFill>
                  <a:schemeClr val="bg2"/>
                </a:solidFill>
              </a:rPr>
              <a:t> jeho budoucím uživatelům;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motivovat zaměstnanců a patřičně zdůraznit jednotlivé výhody, které ze zavedení systému plynou přímo pro zaměstnance.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Jen tak je možno dosáhnout životaschopnosti systému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efektivního fungování PIS v praxi.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Příklady v praxi využívaných personálních informačních systémů:</a:t>
            </a:r>
            <a:r>
              <a:rPr lang="cs-CZ" sz="2800" dirty="0" smtClean="0">
                <a:solidFill>
                  <a:schemeClr val="bg2"/>
                </a:solidFill>
              </a:rPr>
              <a:t>	</a:t>
            </a:r>
            <a:r>
              <a:rPr lang="cs-CZ" sz="2700" dirty="0" smtClean="0">
                <a:solidFill>
                  <a:schemeClr val="bg2"/>
                </a:solidFill>
              </a:rPr>
              <a:t>–  SAP		–  LOTUS NOTES</a:t>
            </a:r>
          </a:p>
          <a:p>
            <a:pPr lvl="0"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		–  PERM3		–  TARGET 2100</a:t>
            </a:r>
          </a:p>
          <a:p>
            <a:pP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		–  KARAT	</a:t>
            </a:r>
            <a:r>
              <a:rPr lang="cs-CZ" sz="2800" dirty="0" smtClean="0">
                <a:solidFill>
                  <a:schemeClr val="bg2"/>
                </a:solidFill>
              </a:rPr>
              <a:t>							</a:t>
            </a:r>
          </a:p>
          <a:p>
            <a:pPr algn="just">
              <a:buNone/>
            </a:pPr>
            <a:endParaRPr lang="cs-CZ" sz="25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571504"/>
          </a:xfrm>
        </p:spPr>
        <p:txBody>
          <a:bodyPr/>
          <a:lstStyle/>
          <a:p>
            <a:pPr>
              <a:defRPr/>
            </a:pPr>
            <a:r>
              <a:rPr lang="ro-RO" sz="3000" b="1" dirty="0" smtClean="0">
                <a:solidFill>
                  <a:schemeClr val="bg2"/>
                </a:solidFill>
                <a:effectLst/>
                <a:latin typeface="+mn-lt"/>
              </a:rPr>
              <a:t>Při zavádění PIS je třeba mít na paměti mj., že...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Důležitou součástí PIS je </a:t>
            </a:r>
            <a:r>
              <a:rPr lang="cs-CZ" sz="2800" b="1" dirty="0" smtClean="0">
                <a:solidFill>
                  <a:schemeClr val="bg2"/>
                </a:solidFill>
              </a:rPr>
              <a:t>zabezpečení shromažďovaných informací.</a:t>
            </a:r>
            <a:r>
              <a:rPr lang="cs-CZ" sz="2800" dirty="0" smtClean="0">
                <a:solidFill>
                  <a:schemeClr val="bg2"/>
                </a:solidFill>
              </a:rPr>
              <a:t> Tato </a:t>
            </a:r>
            <a:r>
              <a:rPr lang="cs-CZ" sz="2800" u="sng" dirty="0" smtClean="0">
                <a:solidFill>
                  <a:schemeClr val="bg2"/>
                </a:solidFill>
              </a:rPr>
              <a:t>povinnost plyne ze zákona</a:t>
            </a:r>
            <a:r>
              <a:rPr lang="cs-CZ" sz="28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Ve  chvíli, kdy systém obsahuje citlivá a objemná data, se stává náchylný na únik a zneužití informací v případě, že není patřičně chráněn a zabezpečen.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Ponecháme-li stranou otázku zabezpečení přístupu k samotnému hardware, jedná se hlavně o </a:t>
            </a:r>
            <a:r>
              <a:rPr lang="cs-CZ" sz="2800" b="1" dirty="0" smtClean="0">
                <a:solidFill>
                  <a:schemeClr val="bg2"/>
                </a:solidFill>
              </a:rPr>
              <a:t>zajištění přístupu do informačního systému </a:t>
            </a:r>
            <a:r>
              <a:rPr lang="cs-CZ" sz="2800" b="1" u="sng" dirty="0" smtClean="0">
                <a:solidFill>
                  <a:schemeClr val="bg2"/>
                </a:solidFill>
              </a:rPr>
              <a:t>pouze oprávněným osobám.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					</a:t>
            </a:r>
          </a:p>
          <a:p>
            <a:pPr algn="just"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769858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rgbClr val="000000"/>
                </a:solidFill>
                <a:effectLst/>
                <a:latin typeface="Times New Roman"/>
              </a:rPr>
              <a:t>PRÁVNÍ OCHRANA osobních dat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Osobním údajem</a:t>
            </a:r>
            <a:r>
              <a:rPr lang="cs-CZ" sz="2800" dirty="0" smtClean="0">
                <a:solidFill>
                  <a:schemeClr val="bg2"/>
                </a:solidFill>
              </a:rPr>
              <a:t> se rozumí </a:t>
            </a:r>
            <a:r>
              <a:rPr lang="cs-CZ" sz="2800" u="sng" dirty="0" smtClean="0">
                <a:solidFill>
                  <a:schemeClr val="bg2"/>
                </a:solidFill>
              </a:rPr>
              <a:t>údaj týkající se určitého subjektu.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i="1" dirty="0" smtClean="0">
                <a:solidFill>
                  <a:schemeClr val="bg2"/>
                </a:solidFill>
              </a:rPr>
              <a:t>Citlivým údajem</a:t>
            </a:r>
            <a:r>
              <a:rPr lang="cs-CZ" sz="2800" dirty="0" smtClean="0">
                <a:solidFill>
                  <a:schemeClr val="bg2"/>
                </a:solidFill>
              </a:rPr>
              <a:t> se</a:t>
            </a:r>
            <a:r>
              <a:rPr lang="cs-CZ" sz="2800" b="1" i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rozumí např. </a:t>
            </a:r>
            <a:r>
              <a:rPr lang="cs-CZ" sz="2800" u="sng" dirty="0" smtClean="0">
                <a:solidFill>
                  <a:schemeClr val="bg2"/>
                </a:solidFill>
              </a:rPr>
              <a:t>národnostní, rasový, etnický původ jedince, jeho politický postoj, filosofické přesvědčení, zdravotní stav, trestná činnost</a:t>
            </a:r>
            <a:r>
              <a:rPr lang="cs-CZ" sz="2800" dirty="0" smtClean="0">
                <a:solidFill>
                  <a:schemeClr val="bg2"/>
                </a:solidFill>
              </a:rPr>
              <a:t> aj.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Zákonem </a:t>
            </a:r>
            <a:r>
              <a:rPr lang="cs-CZ" sz="2800" b="1" dirty="0" smtClean="0">
                <a:solidFill>
                  <a:schemeClr val="bg2"/>
                </a:solidFill>
              </a:rPr>
              <a:t>č. 101/2000 Sb., O ochraně osobních údajů,</a:t>
            </a:r>
            <a:r>
              <a:rPr lang="cs-CZ" sz="2800" dirty="0" smtClean="0">
                <a:solidFill>
                  <a:schemeClr val="bg2"/>
                </a:solidFill>
              </a:rPr>
              <a:t> ve znění dalších předpisů, je upravena ochrana osobních dat fyzických osob, jsou </a:t>
            </a:r>
            <a:r>
              <a:rPr lang="cs-CZ" sz="2800" u="sng" dirty="0" smtClean="0">
                <a:solidFill>
                  <a:schemeClr val="bg2"/>
                </a:solidFill>
              </a:rPr>
              <a:t>vymezeny práva a povinnosti při zpracování těchto údajů.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Legislativou jsou také upraveny podmínky, za nichž se uskutečňuje jejich předávání do jiných států.</a:t>
            </a:r>
          </a:p>
          <a:p>
            <a:pPr algn="just"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769858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chemeClr val="bg2"/>
                </a:solidFill>
                <a:effectLst/>
                <a:latin typeface="+mn-lt"/>
              </a:rPr>
              <a:t>Právní ochrana osobních dat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988840"/>
            <a:ext cx="8715436" cy="465487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PIS představuje </a:t>
            </a:r>
            <a:r>
              <a:rPr lang="cs-CZ" sz="2900" b="1" dirty="0" smtClean="0">
                <a:solidFill>
                  <a:schemeClr val="bg2"/>
                </a:solidFill>
              </a:rPr>
              <a:t>uspořádaný počítačový systém zjišťování, uchovávání, zpracovávání a poskytování inform</a:t>
            </a:r>
            <a:r>
              <a:rPr lang="cs-CZ" sz="2900" dirty="0" smtClean="0">
                <a:solidFill>
                  <a:schemeClr val="bg2"/>
                </a:solidFill>
              </a:rPr>
              <a:t>ací o všem, co se týká personální práce v organizaci a co je pro ni potřebné.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PIS je plně </a:t>
            </a:r>
            <a:r>
              <a:rPr lang="cs-CZ" sz="2900" b="1" dirty="0" smtClean="0">
                <a:solidFill>
                  <a:schemeClr val="bg2"/>
                </a:solidFill>
              </a:rPr>
              <a:t>integrovanou, celo-organizační sítí </a:t>
            </a:r>
            <a:r>
              <a:rPr lang="cs-CZ" sz="2900" dirty="0" smtClean="0">
                <a:solidFill>
                  <a:schemeClr val="bg2"/>
                </a:solidFill>
              </a:rPr>
              <a:t>dat, informací, služeb, databází, nástrojů a transakcí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v oblasti lidských zdrojů.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Nároky na PIS </a:t>
            </a:r>
            <a:r>
              <a:rPr lang="cs-CZ" sz="2900" dirty="0" smtClean="0">
                <a:solidFill>
                  <a:schemeClr val="bg2"/>
                </a:solidFill>
              </a:rPr>
              <a:t>se více či méně </a:t>
            </a:r>
            <a:r>
              <a:rPr lang="cs-CZ" sz="2900" u="sng" dirty="0" smtClean="0">
                <a:solidFill>
                  <a:schemeClr val="bg2"/>
                </a:solidFill>
              </a:rPr>
              <a:t>liší v různých organizacích</a:t>
            </a:r>
            <a:r>
              <a:rPr lang="cs-CZ" sz="2900" dirty="0" smtClean="0">
                <a:solidFill>
                  <a:schemeClr val="bg2"/>
                </a:solidFill>
              </a:rPr>
              <a:t> v závislosti na </a:t>
            </a:r>
            <a:r>
              <a:rPr lang="cs-CZ" sz="2900" u="sng" dirty="0" smtClean="0">
                <a:solidFill>
                  <a:schemeClr val="bg2"/>
                </a:solidFill>
              </a:rPr>
              <a:t>předmětu jejich činnosti</a:t>
            </a:r>
            <a:r>
              <a:rPr lang="cs-CZ" sz="2900" dirty="0" smtClean="0">
                <a:solidFill>
                  <a:schemeClr val="bg2"/>
                </a:solidFill>
              </a:rPr>
              <a:t>, na </a:t>
            </a:r>
            <a:r>
              <a:rPr lang="cs-CZ" sz="2900" u="sng" dirty="0" smtClean="0">
                <a:solidFill>
                  <a:schemeClr val="bg2"/>
                </a:solidFill>
              </a:rPr>
              <a:t>jejich velikosti</a:t>
            </a:r>
            <a:r>
              <a:rPr lang="cs-CZ" sz="2900" dirty="0" smtClean="0">
                <a:solidFill>
                  <a:schemeClr val="bg2"/>
                </a:solidFill>
              </a:rPr>
              <a:t> a dalších skutečnostech.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1163216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POJETÍ, ÚKOLY a OBSAH </a:t>
            </a:r>
            <a:b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personálního informačního systému (PIS)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Jedná se o zabezpečení před vlivy:</a:t>
            </a:r>
          </a:p>
          <a:p>
            <a:pPr algn="just"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1) Vnějšími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(neoprávněný přístup do sítě / systému zvenčí </a:t>
            </a:r>
            <a:r>
              <a:rPr lang="cs-CZ" sz="2400" dirty="0" smtClean="0">
                <a:solidFill>
                  <a:schemeClr val="bg2"/>
                </a:solidFill>
              </a:rPr>
              <a:t>–</a:t>
            </a:r>
            <a:r>
              <a:rPr lang="cs-CZ" sz="2500" dirty="0" smtClean="0">
                <a:solidFill>
                  <a:schemeClr val="bg2"/>
                </a:solidFill>
              </a:rPr>
              <a:t> útok hackerů) pomocí: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výkonných síťových štítů</a:t>
            </a:r>
            <a:r>
              <a:rPr lang="cs-CZ" sz="2500" dirty="0" smtClean="0">
                <a:solidFill>
                  <a:schemeClr val="bg2"/>
                </a:solidFill>
              </a:rPr>
              <a:t> (firewally)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šifrování, technického zabezpečení úložišť dat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(servery).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2) Vnitřními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(neoprávněný přístup do sítě / systému </a:t>
            </a:r>
            <a:r>
              <a:rPr lang="cs-CZ" sz="2400" dirty="0" smtClean="0">
                <a:solidFill>
                  <a:schemeClr val="bg2"/>
                </a:solidFill>
              </a:rPr>
              <a:t>–</a:t>
            </a:r>
            <a:r>
              <a:rPr lang="cs-CZ" sz="2500" dirty="0" smtClean="0">
                <a:solidFill>
                  <a:schemeClr val="bg2"/>
                </a:solidFill>
              </a:rPr>
              <a:t> zaměstnanci, dodavateli, externími spolupracovníky) </a:t>
            </a:r>
            <a:r>
              <a:rPr lang="cs-CZ" sz="2800" dirty="0" smtClean="0">
                <a:solidFill>
                  <a:schemeClr val="bg2"/>
                </a:solidFill>
              </a:rPr>
              <a:t>pomocí: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u="sng" dirty="0" smtClean="0">
                <a:solidFill>
                  <a:schemeClr val="bg2"/>
                </a:solidFill>
              </a:rPr>
              <a:t>technických prostředků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(přidělením přístupových údajů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a definováním ve vnitropodnikových předpisech…),</a:t>
            </a:r>
          </a:p>
          <a:p>
            <a:pPr lvl="0"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poskytnutí </a:t>
            </a:r>
            <a:r>
              <a:rPr lang="cs-CZ" sz="2800" u="sng" dirty="0" smtClean="0">
                <a:solidFill>
                  <a:schemeClr val="bg2"/>
                </a:solidFill>
              </a:rPr>
              <a:t>různé úrovně přístupových práv</a:t>
            </a:r>
            <a:r>
              <a:rPr lang="cs-CZ" sz="2800" dirty="0" smtClean="0">
                <a:solidFill>
                  <a:schemeClr val="bg2"/>
                </a:solidFill>
              </a:rPr>
              <a:t> s pravidel-</a:t>
            </a:r>
            <a:r>
              <a:rPr lang="cs-CZ" sz="2800" dirty="0" err="1" smtClean="0">
                <a:solidFill>
                  <a:schemeClr val="bg2"/>
                </a:solidFill>
              </a:rPr>
              <a:t>nými</a:t>
            </a:r>
            <a:r>
              <a:rPr lang="cs-CZ" sz="2800" dirty="0" smtClean="0">
                <a:solidFill>
                  <a:schemeClr val="bg2"/>
                </a:solidFill>
              </a:rPr>
              <a:t> školeními.</a:t>
            </a:r>
          </a:p>
          <a:p>
            <a:pPr algn="just"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625842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chemeClr val="bg2"/>
                </a:solidFill>
                <a:effectLst/>
                <a:latin typeface="+mn-lt"/>
              </a:rPr>
              <a:t>Právní ochrana dat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836712"/>
            <a:ext cx="8606190" cy="58069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Možné znění textu vztahujícího se k povinnostem zaměstnanců v souvislosti s ochranou osobních dat: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i="1" dirty="0" smtClean="0">
                <a:solidFill>
                  <a:schemeClr val="bg2"/>
                </a:solidFill>
              </a:rPr>
              <a:t>Tímto mým podpisem </a:t>
            </a:r>
            <a:r>
              <a:rPr lang="cs-CZ" sz="2700" i="1" u="sng" dirty="0" smtClean="0">
                <a:solidFill>
                  <a:schemeClr val="bg2"/>
                </a:solidFill>
              </a:rPr>
              <a:t>se zavazuji zachovávat mlčenlivost</a:t>
            </a:r>
            <a:br>
              <a:rPr lang="cs-CZ" sz="2700" i="1" u="sng" dirty="0" smtClean="0">
                <a:solidFill>
                  <a:schemeClr val="bg2"/>
                </a:solidFill>
              </a:rPr>
            </a:br>
            <a:r>
              <a:rPr lang="cs-CZ" sz="2700" i="1" u="sng" dirty="0" smtClean="0">
                <a:solidFill>
                  <a:schemeClr val="bg2"/>
                </a:solidFill>
              </a:rPr>
              <a:t> o osobních údajích</a:t>
            </a:r>
            <a:r>
              <a:rPr lang="cs-CZ" sz="2700" i="1" dirty="0" smtClean="0">
                <a:solidFill>
                  <a:schemeClr val="bg2"/>
                </a:solidFill>
              </a:rPr>
              <a:t> a tím spojených bezpečnostních opatřeních, které jsou stanoveny k její ochraně. Povinnost trvá po celou dobu zaměstnání, tak i po jejím skončení….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700" i="1" dirty="0" smtClean="0">
                <a:solidFill>
                  <a:schemeClr val="bg2"/>
                </a:solidFill>
              </a:rPr>
              <a:t> 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i="1" dirty="0" smtClean="0">
                <a:solidFill>
                  <a:schemeClr val="bg2"/>
                </a:solidFill>
              </a:rPr>
              <a:t>Dále </a:t>
            </a:r>
            <a:r>
              <a:rPr lang="cs-CZ" sz="2700" i="1" u="sng" dirty="0" smtClean="0">
                <a:solidFill>
                  <a:schemeClr val="bg2"/>
                </a:solidFill>
              </a:rPr>
              <a:t>se zavazuji přijmout opatření</a:t>
            </a:r>
            <a:r>
              <a:rPr lang="cs-CZ" sz="2700" i="1" dirty="0" smtClean="0">
                <a:solidFill>
                  <a:schemeClr val="bg2"/>
                </a:solidFill>
              </a:rPr>
              <a:t>, které zabrání neoprávněnému či nahodilému přístupu k osobním údajů, k jejich změně, zničení nebo ztrátě….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</a:p>
          <a:p>
            <a:pPr lvl="0" algn="just">
              <a:spcBef>
                <a:spcPts val="12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– </a:t>
            </a:r>
            <a:r>
              <a:rPr lang="cs-CZ" sz="2700" i="1" dirty="0" smtClean="0">
                <a:solidFill>
                  <a:schemeClr val="bg2"/>
                </a:solidFill>
              </a:rPr>
              <a:t>Nedodržení výše uvedených opatření bude </a:t>
            </a:r>
            <a:r>
              <a:rPr lang="cs-CZ" sz="2700" i="1" u="sng" dirty="0" smtClean="0">
                <a:solidFill>
                  <a:schemeClr val="bg2"/>
                </a:solidFill>
              </a:rPr>
              <a:t>kvalifikováno jako porušení povinností vyplývajících z právních předpisů…</a:t>
            </a:r>
            <a:r>
              <a:rPr lang="cs-CZ" sz="2700" u="sng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678198" cy="523093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700" u="sng" dirty="0" smtClean="0">
                <a:solidFill>
                  <a:schemeClr val="bg2"/>
                </a:solidFill>
              </a:rPr>
              <a:t>Základní účel zpracování osobních údajů zaměstnanců</a:t>
            </a:r>
            <a:r>
              <a:rPr lang="cs-CZ" sz="2700" dirty="0" smtClean="0">
                <a:solidFill>
                  <a:schemeClr val="bg2"/>
                </a:solidFill>
              </a:rPr>
              <a:t> se většinou označuje jako </a:t>
            </a:r>
            <a:r>
              <a:rPr lang="cs-CZ" sz="2700" b="1" dirty="0" smtClean="0">
                <a:solidFill>
                  <a:schemeClr val="bg2"/>
                </a:solidFill>
              </a:rPr>
              <a:t>administrace pracovněprávního vztahu</a:t>
            </a:r>
            <a:r>
              <a:rPr lang="cs-CZ" sz="2700" dirty="0" smtClean="0">
                <a:solidFill>
                  <a:schemeClr val="bg2"/>
                </a:solidFill>
              </a:rPr>
              <a:t> (tzv. zpracovávání údajů pro personální agendu). </a:t>
            </a:r>
            <a:r>
              <a:rPr lang="cs-CZ" sz="2700" b="1" u="sng" dirty="0" smtClean="0">
                <a:solidFill>
                  <a:schemeClr val="bg2"/>
                </a:solidFill>
              </a:rPr>
              <a:t>Pouze takové zpracování údajů sloužící k realizaci práv </a:t>
            </a:r>
            <a:br>
              <a:rPr lang="cs-CZ" sz="2700" b="1" u="sng" dirty="0" smtClean="0">
                <a:solidFill>
                  <a:schemeClr val="bg2"/>
                </a:solidFill>
              </a:rPr>
            </a:br>
            <a:r>
              <a:rPr lang="cs-CZ" sz="2700" b="1" u="sng" dirty="0" smtClean="0">
                <a:solidFill>
                  <a:schemeClr val="bg2"/>
                </a:solidFill>
              </a:rPr>
              <a:t>a povinností </a:t>
            </a:r>
            <a:r>
              <a:rPr lang="cs-CZ" sz="2400" b="1" u="sng" dirty="0" smtClean="0">
                <a:solidFill>
                  <a:schemeClr val="bg2"/>
                </a:solidFill>
              </a:rPr>
              <a:t>(podle:</a:t>
            </a:r>
            <a:r>
              <a:rPr lang="cs-CZ" sz="2400" b="1" dirty="0" smtClean="0">
                <a:solidFill>
                  <a:schemeClr val="bg2"/>
                </a:solidFill>
              </a:rPr>
              <a:t>  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zákoníku práce	    	     – zákona o zaměstnanosti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předpisů v oblasti BOZP    	     – sociálního zabezpečení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400" dirty="0" smtClean="0">
                <a:solidFill>
                  <a:schemeClr val="bg2"/>
                </a:solidFill>
              </a:rPr>
              <a:t>– zdravotního pojištění 	     – daně z příjmů ze závislé 					                    činnosti)</a:t>
            </a:r>
          </a:p>
          <a:p>
            <a:pPr algn="just">
              <a:buNone/>
            </a:pPr>
            <a:r>
              <a:rPr lang="cs-CZ" sz="2700" b="1" u="sng" dirty="0" smtClean="0">
                <a:solidFill>
                  <a:schemeClr val="bg2"/>
                </a:solidFill>
              </a:rPr>
              <a:t>LZE totiž považovat za povinné. </a:t>
            </a:r>
          </a:p>
          <a:p>
            <a:pPr marL="0" indent="0" algn="just"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Uchovávání osobních údajů </a:t>
            </a:r>
            <a:r>
              <a:rPr lang="cs-CZ" sz="2700" dirty="0" smtClean="0">
                <a:solidFill>
                  <a:schemeClr val="bg2"/>
                </a:solidFill>
              </a:rPr>
              <a:t>je možné </a:t>
            </a:r>
            <a:r>
              <a:rPr lang="cs-CZ" sz="2700" b="1" u="sng" dirty="0" smtClean="0">
                <a:solidFill>
                  <a:schemeClr val="bg2"/>
                </a:solidFill>
              </a:rPr>
              <a:t>pouze</a:t>
            </a:r>
            <a:r>
              <a:rPr lang="cs-CZ" sz="2700" u="sng" dirty="0" smtClean="0">
                <a:solidFill>
                  <a:schemeClr val="bg2"/>
                </a:solidFill>
              </a:rPr>
              <a:t> po dobu, která je nezbytná k účelu jejich zpracování.</a:t>
            </a:r>
          </a:p>
          <a:p>
            <a:pPr algn="just">
              <a:buNone/>
            </a:pP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625842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chemeClr val="bg2"/>
                </a:solidFill>
                <a:effectLst/>
                <a:latin typeface="+mn-lt"/>
              </a:rPr>
              <a:t>Právní ochrana dat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00808"/>
            <a:ext cx="8501122" cy="4942902"/>
          </a:xfrm>
        </p:spPr>
        <p:txBody>
          <a:bodyPr/>
          <a:lstStyle/>
          <a:p>
            <a:pPr algn="just">
              <a:spcBef>
                <a:spcPts val="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Veškeré další nakládání s osobními údaji</a:t>
            </a:r>
            <a:r>
              <a:rPr lang="cs-CZ" sz="2750" dirty="0" smtClean="0">
                <a:solidFill>
                  <a:schemeClr val="bg2"/>
                </a:solidFill>
              </a:rPr>
              <a:t>, </a:t>
            </a:r>
            <a:r>
              <a:rPr lang="cs-CZ" sz="2750" b="1" u="sng" dirty="0" smtClean="0">
                <a:solidFill>
                  <a:schemeClr val="bg2"/>
                </a:solidFill>
              </a:rPr>
              <a:t>které</a:t>
            </a:r>
            <a:r>
              <a:rPr lang="cs-CZ" sz="2750" u="sng" dirty="0" smtClean="0">
                <a:solidFill>
                  <a:schemeClr val="bg2"/>
                </a:solidFill>
              </a:rPr>
              <a:t> </a:t>
            </a:r>
            <a:r>
              <a:rPr lang="cs-CZ" sz="2750" b="1" u="sng" dirty="0" smtClean="0">
                <a:solidFill>
                  <a:schemeClr val="bg2"/>
                </a:solidFill>
              </a:rPr>
              <a:t>nevyplývá</a:t>
            </a:r>
            <a:r>
              <a:rPr lang="cs-CZ" sz="2750" u="sng" dirty="0" smtClean="0">
                <a:solidFill>
                  <a:schemeClr val="bg2"/>
                </a:solidFill>
              </a:rPr>
              <a:t> </a:t>
            </a:r>
            <a:r>
              <a:rPr lang="cs-CZ" sz="2750" b="1" u="sng" dirty="0" smtClean="0">
                <a:solidFill>
                  <a:schemeClr val="bg2"/>
                </a:solidFill>
              </a:rPr>
              <a:t>z příslušných právních předpisů, </a:t>
            </a:r>
            <a:r>
              <a:rPr lang="cs-CZ" sz="2750" b="1" dirty="0" smtClean="0">
                <a:solidFill>
                  <a:schemeClr val="bg2"/>
                </a:solidFill>
              </a:rPr>
              <a:t>je nutné považovat za </a:t>
            </a:r>
            <a:r>
              <a:rPr lang="cs-CZ" sz="2750" b="1" u="sng" dirty="0" smtClean="0">
                <a:solidFill>
                  <a:schemeClr val="bg2"/>
                </a:solidFill>
              </a:rPr>
              <a:t>zpracování údajů NAD rámec zákona,</a:t>
            </a:r>
            <a:r>
              <a:rPr lang="cs-CZ" sz="2750" b="1" dirty="0" smtClean="0">
                <a:solidFill>
                  <a:schemeClr val="bg2"/>
                </a:solidFill>
              </a:rPr>
              <a:t> </a:t>
            </a:r>
            <a:br>
              <a:rPr lang="cs-CZ" sz="2750" b="1" dirty="0" smtClean="0">
                <a:solidFill>
                  <a:schemeClr val="bg2"/>
                </a:solidFill>
              </a:rPr>
            </a:br>
            <a:r>
              <a:rPr lang="cs-CZ" sz="2750" dirty="0" smtClean="0">
                <a:solidFill>
                  <a:schemeClr val="bg2"/>
                </a:solidFill>
              </a:rPr>
              <a:t>z čehož vyplývá nebo může vyplývat řada odlišností od základního zpracovávání (zejména pokud jde o oznamovací a další povinnosti vůči </a:t>
            </a:r>
            <a:r>
              <a:rPr lang="cs-CZ" sz="2750" b="1" dirty="0" smtClean="0">
                <a:solidFill>
                  <a:schemeClr val="bg2"/>
                </a:solidFill>
              </a:rPr>
              <a:t>Úřadu pro ochranu osobních údajů ČR</a:t>
            </a:r>
            <a:r>
              <a:rPr lang="cs-CZ" sz="2750" dirty="0" smtClean="0">
                <a:solidFill>
                  <a:schemeClr val="bg2"/>
                </a:solidFill>
              </a:rPr>
              <a:t> nebo </a:t>
            </a:r>
            <a:r>
              <a:rPr lang="cs-CZ" sz="2750" b="1" dirty="0" smtClean="0">
                <a:solidFill>
                  <a:schemeClr val="bg2"/>
                </a:solidFill>
              </a:rPr>
              <a:t>nutnost mít souhlas zaměstnance s takovým zpracováním).</a:t>
            </a: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643998" cy="500066"/>
          </a:xfrm>
        </p:spPr>
        <p:txBody>
          <a:bodyPr/>
          <a:lstStyle/>
          <a:p>
            <a:pPr>
              <a:defRPr/>
            </a:pPr>
            <a:r>
              <a:rPr lang="ro-RO" sz="3300" b="1" dirty="0" smtClean="0">
                <a:solidFill>
                  <a:schemeClr val="bg2"/>
                </a:solidFill>
                <a:effectLst/>
                <a:latin typeface="+mn-lt"/>
              </a:rPr>
              <a:t>Právní ochrana dat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988840"/>
            <a:ext cx="8572560" cy="4654870"/>
          </a:xfrm>
        </p:spPr>
        <p:txBody>
          <a:bodyPr/>
          <a:lstStyle/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Povinnosti vyplývající ze zákona lze rozdělit do 3 okruhů: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dirty="0" smtClean="0">
                <a:solidFill>
                  <a:schemeClr val="bg2"/>
                </a:solidFill>
              </a:rPr>
              <a:t>povinnosti vůči úřadu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u="sng" dirty="0" smtClean="0">
                <a:solidFill>
                  <a:schemeClr val="bg2"/>
                </a:solidFill>
              </a:rPr>
              <a:t>zejména povinnost oznámit zpracování osobních údajů</a:t>
            </a:r>
            <a:r>
              <a:rPr lang="cs-CZ" sz="2800" dirty="0" smtClean="0">
                <a:solidFill>
                  <a:schemeClr val="bg2"/>
                </a:solidFill>
              </a:rPr>
              <a:t> či získat povolení k jejich předání do zahraničí;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dirty="0" smtClean="0">
                <a:solidFill>
                  <a:schemeClr val="bg2"/>
                </a:solidFill>
              </a:rPr>
              <a:t>povinnosti vůči zaměstnancům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r>
              <a:rPr lang="cs-CZ" sz="2800" u="sng" dirty="0" smtClean="0">
                <a:solidFill>
                  <a:schemeClr val="bg2"/>
                </a:solidFill>
              </a:rPr>
              <a:t>zejména povinnost získat souhlas zaměstnanců se zpracováním údajů</a:t>
            </a:r>
            <a:r>
              <a:rPr lang="cs-CZ" sz="2800" dirty="0" smtClean="0">
                <a:solidFill>
                  <a:schemeClr val="bg2"/>
                </a:solidFill>
              </a:rPr>
              <a:t>, respektive je o zpracovávání jejich údajů informovat;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další </a:t>
            </a:r>
            <a:r>
              <a:rPr lang="cs-CZ" sz="2800" b="1" dirty="0" smtClean="0">
                <a:solidFill>
                  <a:schemeClr val="bg2"/>
                </a:solidFill>
              </a:rPr>
              <a:t>povinnosti podle zákona, </a:t>
            </a:r>
            <a:r>
              <a:rPr lang="cs-CZ" sz="2800" dirty="0" smtClean="0">
                <a:solidFill>
                  <a:schemeClr val="bg2"/>
                </a:solidFill>
              </a:rPr>
              <a:t>včetně </a:t>
            </a:r>
            <a:r>
              <a:rPr lang="cs-CZ" sz="2800" u="sng" dirty="0" smtClean="0">
                <a:solidFill>
                  <a:schemeClr val="bg2"/>
                </a:solidFill>
              </a:rPr>
              <a:t>povinností zajistit ochranu zpracovávaných údajů.</a:t>
            </a:r>
          </a:p>
          <a:p>
            <a:pPr algn="just"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/>
            </a:r>
            <a:br>
              <a:rPr lang="cs-CZ" sz="2800" u="sng" dirty="0" smtClean="0">
                <a:solidFill>
                  <a:schemeClr val="bg2"/>
                </a:solidFill>
              </a:rPr>
            </a:b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1129898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chemeClr val="bg2"/>
                </a:solidFill>
                <a:effectLst/>
                <a:latin typeface="+mn-lt"/>
              </a:rPr>
              <a:t>Právní ochrana dat - základní povinnosti zaměstnavatele 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844824"/>
            <a:ext cx="8572560" cy="4798886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Informace pro zaměstnance musí zaměstnavatel podle zákona</a:t>
            </a:r>
            <a:r>
              <a:rPr lang="cs-CZ" sz="2750" b="1" dirty="0" smtClean="0">
                <a:solidFill>
                  <a:schemeClr val="bg2"/>
                </a:solidFill>
              </a:rPr>
              <a:t> č. 101/2000 Sb.,</a:t>
            </a:r>
            <a:r>
              <a:rPr lang="cs-CZ" sz="2750" dirty="0" smtClean="0">
                <a:solidFill>
                  <a:schemeClr val="bg2"/>
                </a:solidFill>
              </a:rPr>
              <a:t> § 11 odst. 1 a 2 zákona obsahovat celou řadu údajů o aspektech zpracování, a to o: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</a:t>
            </a:r>
            <a:r>
              <a:rPr lang="cs-CZ" sz="2750" b="1" dirty="0" smtClean="0">
                <a:solidFill>
                  <a:schemeClr val="bg2"/>
                </a:solidFill>
              </a:rPr>
              <a:t>rozsahu </a:t>
            </a:r>
            <a:r>
              <a:rPr lang="cs-CZ" sz="2750" dirty="0" smtClean="0">
                <a:solidFill>
                  <a:schemeClr val="bg2"/>
                </a:solidFill>
              </a:rPr>
              <a:t>zpracování;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</a:t>
            </a:r>
            <a:r>
              <a:rPr lang="cs-CZ" sz="2750" b="1" dirty="0" smtClean="0">
                <a:solidFill>
                  <a:schemeClr val="bg2"/>
                </a:solidFill>
              </a:rPr>
              <a:t>účelu </a:t>
            </a:r>
            <a:r>
              <a:rPr lang="cs-CZ" sz="2750" dirty="0" smtClean="0">
                <a:solidFill>
                  <a:schemeClr val="bg2"/>
                </a:solidFill>
              </a:rPr>
              <a:t>zpracování;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skutečnosti</a:t>
            </a:r>
            <a:r>
              <a:rPr lang="cs-CZ" sz="2750" b="1" dirty="0" smtClean="0">
                <a:solidFill>
                  <a:schemeClr val="bg2"/>
                </a:solidFill>
              </a:rPr>
              <a:t>, kdo a jakým způsobem </a:t>
            </a:r>
            <a:r>
              <a:rPr lang="cs-CZ" sz="2750" dirty="0" smtClean="0">
                <a:solidFill>
                  <a:schemeClr val="bg2"/>
                </a:solidFill>
              </a:rPr>
              <a:t>bude osobní údaje zpracovávat a </a:t>
            </a:r>
            <a:r>
              <a:rPr lang="cs-CZ" sz="2750" b="1" dirty="0" smtClean="0">
                <a:solidFill>
                  <a:schemeClr val="bg2"/>
                </a:solidFill>
              </a:rPr>
              <a:t>komu</a:t>
            </a:r>
            <a:r>
              <a:rPr lang="cs-CZ" sz="2750" dirty="0" smtClean="0">
                <a:solidFill>
                  <a:schemeClr val="bg2"/>
                </a:solidFill>
              </a:rPr>
              <a:t> mohou být osobní údaje zpřístupněny;</a:t>
            </a:r>
          </a:p>
          <a:p>
            <a:pPr algn="just"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právech zaměstnance </a:t>
            </a:r>
            <a:r>
              <a:rPr lang="cs-CZ" sz="2750" b="1" dirty="0" smtClean="0">
                <a:solidFill>
                  <a:schemeClr val="bg2"/>
                </a:solidFill>
              </a:rPr>
              <a:t>na přístup ke svým osobním údajům </a:t>
            </a:r>
            <a:r>
              <a:rPr lang="cs-CZ" sz="2750" dirty="0" smtClean="0">
                <a:solidFill>
                  <a:schemeClr val="bg2"/>
                </a:solidFill>
              </a:rPr>
              <a:t>a </a:t>
            </a:r>
            <a:r>
              <a:rPr lang="cs-CZ" sz="2750" b="1" dirty="0" smtClean="0">
                <a:solidFill>
                  <a:schemeClr val="bg2"/>
                </a:solidFill>
              </a:rPr>
              <a:t>na opravu </a:t>
            </a:r>
            <a:r>
              <a:rPr lang="cs-CZ" sz="2750" dirty="0" smtClean="0">
                <a:solidFill>
                  <a:schemeClr val="bg2"/>
                </a:solidFill>
              </a:rPr>
              <a:t>osobních údajů;</a:t>
            </a: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1057890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chemeClr val="bg2"/>
                </a:solidFill>
                <a:effectLst/>
                <a:latin typeface="+mn-lt"/>
              </a:rPr>
              <a:t>Právní ochrana dat – informační povinnost zaměstnavatele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64704"/>
            <a:ext cx="8643998" cy="5879006"/>
          </a:xfrm>
        </p:spPr>
        <p:txBody>
          <a:bodyPr/>
          <a:lstStyle/>
          <a:p>
            <a:pPr algn="just"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Dále má zaměstnavatel </a:t>
            </a:r>
            <a:r>
              <a:rPr lang="cs-CZ" sz="2700" b="1" u="sng" dirty="0" smtClean="0">
                <a:solidFill>
                  <a:schemeClr val="bg2"/>
                </a:solidFill>
              </a:rPr>
              <a:t>informační povinnost:</a:t>
            </a:r>
            <a:endParaRPr lang="cs-CZ" sz="2700" b="1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ve smyslu </a:t>
            </a:r>
            <a:r>
              <a:rPr lang="cs-CZ" sz="2700" b="1" dirty="0" smtClean="0">
                <a:solidFill>
                  <a:schemeClr val="bg2"/>
                </a:solidFill>
              </a:rPr>
              <a:t>poučení zamě</a:t>
            </a:r>
            <a:r>
              <a:rPr lang="cs-CZ" sz="2700" dirty="0" smtClean="0">
                <a:solidFill>
                  <a:schemeClr val="bg2"/>
                </a:solidFill>
              </a:rPr>
              <a:t>stnance o tom, zda poskytnutí osobních údajů je povinné či dobrovolné </a:t>
            </a:r>
            <a:r>
              <a:rPr lang="cs-CZ" sz="2400" dirty="0" smtClean="0">
                <a:solidFill>
                  <a:schemeClr val="bg2"/>
                </a:solidFill>
              </a:rPr>
              <a:t>(a pokud je povinné i o důsledcích neposkytnutí údajů);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</a:t>
            </a:r>
            <a:r>
              <a:rPr lang="cs-CZ" sz="2700" b="1" dirty="0" smtClean="0">
                <a:solidFill>
                  <a:schemeClr val="bg2"/>
                </a:solidFill>
              </a:rPr>
              <a:t>pokud by byl nutný souhlas zaměstnance</a:t>
            </a:r>
            <a:r>
              <a:rPr lang="cs-CZ" sz="2700" dirty="0" smtClean="0">
                <a:solidFill>
                  <a:schemeClr val="bg2"/>
                </a:solidFill>
              </a:rPr>
              <a:t>, musí informace podle § 5 odst. 4 zákona obsahovat ještě informaci o období (době), na jaké je souhlas zaměstnancem dáván.</a:t>
            </a:r>
          </a:p>
          <a:p>
            <a:pPr algn="just"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Ustanovení § 180 zákona č. 40/2009 Sb., Trestního zákoníku</a:t>
            </a:r>
            <a:r>
              <a:rPr lang="cs-CZ" sz="2700" dirty="0" smtClean="0">
                <a:solidFill>
                  <a:schemeClr val="bg2"/>
                </a:solidFill>
              </a:rPr>
              <a:t> – klasifikuje jako </a:t>
            </a:r>
            <a:r>
              <a:rPr lang="cs-CZ" sz="2700" b="1" u="sng" dirty="0" smtClean="0">
                <a:solidFill>
                  <a:schemeClr val="bg2"/>
                </a:solidFill>
              </a:rPr>
              <a:t>trestný čin</a:t>
            </a:r>
            <a:r>
              <a:rPr lang="cs-CZ" sz="2700" b="1" dirty="0" smtClean="0">
                <a:solidFill>
                  <a:schemeClr val="bg2"/>
                </a:solidFill>
              </a:rPr>
              <a:t> „neoprávněné nakládání s osobními údaji“</a:t>
            </a:r>
            <a:r>
              <a:rPr lang="cs-CZ" sz="2700" dirty="0" smtClean="0">
                <a:solidFill>
                  <a:schemeClr val="bg2"/>
                </a:solidFill>
              </a:rPr>
              <a:t>, jehož se může dopustit mj.  pracovník personálního oddělení, který v rámci svého zaměstnání </a:t>
            </a:r>
            <a:r>
              <a:rPr lang="cs-CZ" sz="2700" b="1" dirty="0" smtClean="0">
                <a:solidFill>
                  <a:schemeClr val="bg2"/>
                </a:solidFill>
              </a:rPr>
              <a:t>neoprávněně zpřístupní osobní údaje</a:t>
            </a:r>
            <a:r>
              <a:rPr lang="cs-CZ" sz="2700" dirty="0" smtClean="0">
                <a:solidFill>
                  <a:schemeClr val="bg2"/>
                </a:solidFill>
              </a:rPr>
              <a:t>, a to byť z nedbalosti.</a:t>
            </a:r>
          </a:p>
          <a:p>
            <a:pPr algn="just">
              <a:buNone/>
            </a:pPr>
            <a:r>
              <a:rPr lang="cs-CZ" sz="2750" u="sng" dirty="0" smtClean="0">
                <a:solidFill>
                  <a:schemeClr val="bg2"/>
                </a:solidFill>
              </a:rPr>
              <a:t/>
            </a:r>
            <a:br>
              <a:rPr lang="cs-CZ" sz="2750" u="sng" dirty="0" smtClean="0">
                <a:solidFill>
                  <a:schemeClr val="bg2"/>
                </a:solidFill>
              </a:rPr>
            </a:b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7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4429132"/>
            <a:ext cx="5357849" cy="17859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3000" dirty="0" smtClean="0">
                <a:solidFill>
                  <a:schemeClr val="bg2"/>
                </a:solidFill>
              </a:rPr>
              <a:t>	</a:t>
            </a:r>
            <a:r>
              <a:rPr lang="cs-CZ" dirty="0" smtClean="0">
                <a:solidFill>
                  <a:schemeClr val="bg2"/>
                </a:solidFill>
              </a:rPr>
              <a:t>Děkuji vám za pozornost 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dirty="0" smtClean="0">
                <a:solidFill>
                  <a:schemeClr val="bg2"/>
                </a:solidFill>
              </a:rPr>
              <a:t>přeji příjemný zbytek dne.</a:t>
            </a:r>
            <a:r>
              <a:rPr lang="cs-CZ" dirty="0" smtClean="0">
                <a:solidFill>
                  <a:schemeClr val="bg2"/>
                </a:solidFill>
                <a:sym typeface="Wingdings" pitchFamily="2" charset="2"/>
              </a:rPr>
              <a:t></a:t>
            </a:r>
            <a:endParaRPr lang="cs-CZ" dirty="0" smtClean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 smtClean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62734" y="4149080"/>
            <a:ext cx="2552669" cy="2351754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7891240" cy="3020916"/>
          </a:xfrm>
        </p:spPr>
        <p:txBody>
          <a:bodyPr/>
          <a:lstStyle/>
          <a:p>
            <a:pPr>
              <a:defRPr/>
            </a:pPr>
            <a:r>
              <a:rPr lang="ro-RO" sz="2750" dirty="0" smtClean="0">
                <a:solidFill>
                  <a:schemeClr val="bg2"/>
                </a:solidFill>
                <a:effectLst/>
                <a:latin typeface="+mn-lt"/>
              </a:rPr>
              <a:t>Ať už se jedná o ruční nebo počítačový PIS organizace, je potřeba jej </a:t>
            </a:r>
            <a:br>
              <a:rPr lang="ro-RO" sz="2750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  <a:t>neustále zkvalitňovat, </a:t>
            </a:r>
            <a:b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  <a:t>soustavně rozvíjet, </a:t>
            </a:r>
            <a:b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  <a:t>aktualizovat</a:t>
            </a:r>
            <a:b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  <a:t>a současně brát na zřetel ochranu veškerých dat </a:t>
            </a:r>
            <a:br>
              <a:rPr lang="ro-RO" sz="275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ro-RO" sz="2750" dirty="0" smtClean="0">
                <a:solidFill>
                  <a:schemeClr val="bg2"/>
                </a:solidFill>
                <a:effectLst/>
                <a:latin typeface="+mn-lt"/>
              </a:rPr>
              <a:t>v něm obsažených.</a:t>
            </a:r>
            <a:endParaRPr lang="ro-RO" sz="2750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715436" cy="5014910"/>
          </a:xfrm>
        </p:spPr>
        <p:txBody>
          <a:bodyPr/>
          <a:lstStyle/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Personální informační systém je chápán v: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tradičním pojetí</a:t>
            </a:r>
            <a:r>
              <a:rPr lang="cs-CZ" sz="2850" dirty="0" smtClean="0">
                <a:solidFill>
                  <a:schemeClr val="bg2"/>
                </a:solidFill>
              </a:rPr>
              <a:t> – k získávání, archivace a efektivní propojování informací </a:t>
            </a:r>
            <a:r>
              <a:rPr lang="cs-CZ" sz="2500" dirty="0" smtClean="0">
                <a:solidFill>
                  <a:schemeClr val="bg2"/>
                </a:solidFill>
              </a:rPr>
              <a:t>(statistických, dynamických) </a:t>
            </a:r>
            <a:r>
              <a:rPr lang="cs-CZ" sz="2850" dirty="0" smtClean="0">
                <a:solidFill>
                  <a:schemeClr val="bg2"/>
                </a:solidFill>
              </a:rPr>
              <a:t>systematické třídění, analýza, tvorba podkladů k racionálnímu a úspěšnému personálnímu rozhodování. 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</a:t>
            </a:r>
            <a:r>
              <a:rPr lang="cs-CZ" sz="2850" b="1" dirty="0" smtClean="0">
                <a:solidFill>
                  <a:schemeClr val="bg2"/>
                </a:solidFill>
              </a:rPr>
              <a:t>moderním pojetí</a:t>
            </a:r>
            <a:r>
              <a:rPr lang="cs-CZ" sz="2850" dirty="0" smtClean="0">
                <a:solidFill>
                  <a:schemeClr val="bg2"/>
                </a:solidFill>
              </a:rPr>
              <a:t> – jako HR manažerský systém, kompletní analytický nástroj, přímá podpora manažerského rozhodování.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198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Pojetí, úkoly a obsah PIS</a:t>
            </a:r>
            <a:endParaRPr lang="pl-PL" sz="32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606760" cy="515892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1" u="sng" dirty="0" smtClean="0">
                <a:solidFill>
                  <a:schemeClr val="bg2"/>
                </a:solidFill>
              </a:rPr>
              <a:t>Struktura</a:t>
            </a:r>
            <a:r>
              <a:rPr lang="cs-CZ" sz="2800" u="sng" dirty="0" smtClean="0">
                <a:solidFill>
                  <a:schemeClr val="bg2"/>
                </a:solidFill>
              </a:rPr>
              <a:t> </a:t>
            </a:r>
            <a:r>
              <a:rPr lang="cs-CZ" sz="2800" b="1" i="1" u="sng" dirty="0" smtClean="0">
                <a:solidFill>
                  <a:schemeClr val="bg2"/>
                </a:solidFill>
              </a:rPr>
              <a:t>PIS</a:t>
            </a:r>
            <a:r>
              <a:rPr lang="cs-CZ" sz="2800" dirty="0" smtClean="0">
                <a:solidFill>
                  <a:schemeClr val="bg2"/>
                </a:solidFill>
              </a:rPr>
              <a:t> z </a:t>
            </a:r>
            <a:r>
              <a:rPr lang="cs-CZ" sz="2800" b="1" dirty="0" smtClean="0">
                <a:solidFill>
                  <a:schemeClr val="bg2"/>
                </a:solidFill>
              </a:rPr>
              <a:t>hlediska jeho obsahu a rozsahu</a:t>
            </a:r>
            <a:r>
              <a:rPr lang="cs-CZ" sz="2800" dirty="0" smtClean="0">
                <a:solidFill>
                  <a:schemeClr val="bg2"/>
                </a:solidFill>
              </a:rPr>
              <a:t> je spoluurčována především: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 – 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u="sng" dirty="0" smtClean="0">
                <a:solidFill>
                  <a:schemeClr val="bg2"/>
                </a:solidFill>
              </a:rPr>
              <a:t>potřebami organizace</a:t>
            </a:r>
            <a:r>
              <a:rPr lang="cs-CZ" sz="2800" dirty="0" smtClean="0">
                <a:solidFill>
                  <a:schemeClr val="bg2"/>
                </a:solidFill>
              </a:rPr>
              <a:t> na efektivní řízení lidských zdrojů</a:t>
            </a:r>
          </a:p>
          <a:p>
            <a:pPr algn="just"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	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u="sng" dirty="0" smtClean="0">
                <a:solidFill>
                  <a:schemeClr val="bg2"/>
                </a:solidFill>
              </a:rPr>
              <a:t>povinnostmi organizace</a:t>
            </a:r>
            <a:r>
              <a:rPr lang="cs-CZ" sz="2800" dirty="0" smtClean="0">
                <a:solidFill>
                  <a:schemeClr val="bg2"/>
                </a:solidFill>
              </a:rPr>
              <a:t> poskytovat specifické informace personálního a sociálního charakteru mimopodnikovým institucím </a:t>
            </a:r>
            <a:r>
              <a:rPr lang="cs-CZ" sz="2500" dirty="0" smtClean="0">
                <a:solidFill>
                  <a:schemeClr val="bg2"/>
                </a:solidFill>
              </a:rPr>
              <a:t>(obecním, regionálním, státním).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Nezbytnou podmínkou personální práce v organizaci je </a:t>
            </a:r>
            <a:r>
              <a:rPr lang="cs-CZ" sz="2800" b="1" dirty="0" smtClean="0">
                <a:solidFill>
                  <a:schemeClr val="bg2"/>
                </a:solidFill>
              </a:rPr>
              <a:t>existence věrohodných, detailních a aktuálních informací </a:t>
            </a:r>
            <a:r>
              <a:rPr lang="cs-CZ" sz="2800" dirty="0" smtClean="0">
                <a:solidFill>
                  <a:schemeClr val="bg2"/>
                </a:solidFill>
              </a:rPr>
              <a:t>potřebných pro rozhodování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678198" cy="533384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Pojetí, úkoly a obsah PIS</a:t>
            </a:r>
            <a:endParaRPr lang="pl-PL" sz="32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PIS je </a:t>
            </a:r>
            <a:r>
              <a:rPr lang="cs-CZ" sz="2800" b="1" u="sng" dirty="0" smtClean="0">
                <a:solidFill>
                  <a:schemeClr val="bg2"/>
                </a:solidFill>
              </a:rPr>
              <a:t>plně v kompetenci personálního útvaru: 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jak </a:t>
            </a:r>
            <a:r>
              <a:rPr lang="cs-CZ" sz="2850" b="1" dirty="0" smtClean="0">
                <a:solidFill>
                  <a:schemeClr val="bg2"/>
                </a:solidFill>
              </a:rPr>
              <a:t>z hlediska koncepční práce </a:t>
            </a:r>
            <a:r>
              <a:rPr lang="cs-CZ" sz="2500" dirty="0" smtClean="0">
                <a:solidFill>
                  <a:schemeClr val="bg2"/>
                </a:solidFill>
              </a:rPr>
              <a:t>(tj. vytváření a rozvíjení systému, rozvíjení metodiky zjišťování, zpracování a analýzy dat, vytváření nabídkového menu pro potenciální uživatele informací)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 tak </a:t>
            </a:r>
            <a:r>
              <a:rPr lang="cs-CZ" sz="2850" b="1" dirty="0" smtClean="0">
                <a:solidFill>
                  <a:schemeClr val="bg2"/>
                </a:solidFill>
              </a:rPr>
              <a:t>z hlediska provozování</a:t>
            </a:r>
            <a:r>
              <a:rPr lang="cs-CZ" sz="2850" dirty="0" smtClean="0">
                <a:solidFill>
                  <a:schemeClr val="bg2"/>
                </a:solidFill>
              </a:rPr>
              <a:t> a do značné míry i jeho přednostního </a:t>
            </a:r>
            <a:r>
              <a:rPr lang="cs-CZ" sz="2850" b="1" dirty="0" smtClean="0">
                <a:solidFill>
                  <a:schemeClr val="bg2"/>
                </a:solidFill>
              </a:rPr>
              <a:t>využívání.</a:t>
            </a:r>
            <a:r>
              <a:rPr lang="cs-CZ" sz="2850" u="sng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personální útvar </a:t>
            </a:r>
            <a:r>
              <a:rPr lang="cs-CZ" sz="2850" b="1" dirty="0" smtClean="0">
                <a:solidFill>
                  <a:schemeClr val="bg2"/>
                </a:solidFill>
              </a:rPr>
              <a:t>navrhuje</a:t>
            </a:r>
            <a:r>
              <a:rPr lang="cs-CZ" sz="2850" dirty="0" smtClean="0">
                <a:solidFill>
                  <a:schemeClr val="bg2"/>
                </a:solidFill>
              </a:rPr>
              <a:t>, příp. také </a:t>
            </a:r>
            <a:r>
              <a:rPr lang="cs-CZ" sz="2850" b="1" dirty="0" smtClean="0">
                <a:solidFill>
                  <a:schemeClr val="bg2"/>
                </a:solidFill>
              </a:rPr>
              <a:t>zajišťuje</a:t>
            </a:r>
            <a:r>
              <a:rPr lang="cs-CZ" sz="2850" dirty="0" smtClean="0">
                <a:solidFill>
                  <a:schemeClr val="bg2"/>
                </a:solidFill>
              </a:rPr>
              <a:t> zpracování podstatné části informačních výstupů systému a </a:t>
            </a:r>
            <a:r>
              <a:rPr lang="cs-CZ" sz="2850" b="1" dirty="0" smtClean="0">
                <a:solidFill>
                  <a:schemeClr val="bg2"/>
                </a:solidFill>
              </a:rPr>
              <a:t>odpovídá za zajištění bezpečnosti uchovávaných dat</a:t>
            </a:r>
            <a:r>
              <a:rPr lang="cs-CZ" sz="2850" dirty="0" smtClean="0">
                <a:solidFill>
                  <a:schemeClr val="bg2"/>
                </a:solidFill>
              </a:rPr>
              <a:t> proti poškození nebo zneužití.</a:t>
            </a:r>
          </a:p>
          <a:p>
            <a:pPr algn="just">
              <a:spcBef>
                <a:spcPts val="400"/>
              </a:spcBef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65916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Pojetí, úkoly a obsah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628800"/>
            <a:ext cx="8643998" cy="494347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dirty="0" smtClean="0">
                <a:solidFill>
                  <a:schemeClr val="bg2"/>
                </a:solidFill>
              </a:rPr>
              <a:t>Efektivní fungování PIS </a:t>
            </a:r>
            <a:r>
              <a:rPr lang="cs-CZ" sz="2800" b="1" u="sng" dirty="0" smtClean="0">
                <a:solidFill>
                  <a:schemeClr val="bg2"/>
                </a:solidFill>
              </a:rPr>
              <a:t>předpokládá: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– </a:t>
            </a:r>
            <a:r>
              <a:rPr lang="cs-CZ" sz="2800" b="1" dirty="0" smtClean="0">
                <a:solidFill>
                  <a:schemeClr val="bg2"/>
                </a:solidFill>
              </a:rPr>
              <a:t>jednoznačné vymezení místa pro shromažďování a evidenci personální informací</a:t>
            </a:r>
            <a:r>
              <a:rPr lang="cs-CZ" sz="2800" dirty="0" smtClean="0">
                <a:solidFill>
                  <a:schemeClr val="bg2"/>
                </a:solidFill>
              </a:rPr>
              <a:t>,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– </a:t>
            </a:r>
            <a:r>
              <a:rPr lang="cs-CZ" sz="2800" b="1" dirty="0" smtClean="0">
                <a:solidFill>
                  <a:schemeClr val="bg2"/>
                </a:solidFill>
              </a:rPr>
              <a:t>stanovení přístupových práv zaměstnancům</a:t>
            </a:r>
            <a:r>
              <a:rPr lang="cs-CZ" sz="2800" dirty="0" smtClean="0">
                <a:solidFill>
                  <a:schemeClr val="bg2"/>
                </a:solidFill>
              </a:rPr>
              <a:t>, kterým je možné personální informace poskytovat pro potřeby jejich personálního rozhodování,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	– určení </a:t>
            </a:r>
            <a:r>
              <a:rPr lang="cs-CZ" sz="2800" b="1" dirty="0" smtClean="0">
                <a:solidFill>
                  <a:schemeClr val="bg2"/>
                </a:solidFill>
              </a:rPr>
              <a:t>způsobu a prostředků předávání personálních informací</a:t>
            </a:r>
            <a:r>
              <a:rPr lang="cs-CZ" sz="2800" dirty="0" smtClean="0">
                <a:solidFill>
                  <a:schemeClr val="bg2"/>
                </a:solidFill>
              </a:rPr>
              <a:t> – tj. písemných zpráv, tiskových sestav ze systému výpočetní techniky, terminálových prezentací aj. </a:t>
            </a:r>
            <a:r>
              <a:rPr lang="cs-CZ" sz="2800" dirty="0" smtClean="0"/>
              <a:t>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836712"/>
            <a:ext cx="8535322" cy="449148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rgbClr val="000000"/>
                </a:solidFill>
                <a:effectLst/>
                <a:latin typeface="Times New Roman"/>
              </a:rPr>
              <a:t>PODMÍNKY EFEKTIVNÍHO fungování PIS</a:t>
            </a:r>
            <a:endParaRPr lang="ro-RO" sz="30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715436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Z</a:t>
            </a:r>
            <a:r>
              <a:rPr lang="cs-CZ" sz="2750" dirty="0" smtClean="0">
                <a:solidFill>
                  <a:schemeClr val="bg2"/>
                </a:solidFill>
              </a:rPr>
              <a:t> pohledu efektivnosti především sběru, zpracování a interpretace dat je </a:t>
            </a:r>
            <a:r>
              <a:rPr lang="cs-CZ" sz="2750" u="sng" dirty="0" smtClean="0">
                <a:solidFill>
                  <a:schemeClr val="bg2"/>
                </a:solidFill>
              </a:rPr>
              <a:t>třeba rozlišovat a adekvátně nakládat s</a:t>
            </a:r>
            <a:r>
              <a:rPr lang="cs-CZ" sz="275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9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</a:t>
            </a:r>
            <a:r>
              <a:rPr lang="cs-CZ" sz="2750" b="1" i="1" dirty="0" smtClean="0">
                <a:solidFill>
                  <a:schemeClr val="bg2"/>
                </a:solidFill>
              </a:rPr>
              <a:t>údaji </a:t>
            </a:r>
            <a:r>
              <a:rPr lang="cs-CZ" sz="2500" i="1" dirty="0" smtClean="0">
                <a:solidFill>
                  <a:schemeClr val="bg2"/>
                </a:solidFill>
              </a:rPr>
              <a:t>(= data) </a:t>
            </a:r>
            <a:r>
              <a:rPr lang="cs-CZ" sz="2750" dirty="0" smtClean="0">
                <a:solidFill>
                  <a:schemeClr val="bg2"/>
                </a:solidFill>
              </a:rPr>
              <a:t>– tvoří základní stavební bloky</a:t>
            </a:r>
          </a:p>
          <a:p>
            <a:pPr algn="just">
              <a:spcBef>
                <a:spcPts val="9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</a:t>
            </a:r>
            <a:r>
              <a:rPr lang="cs-CZ" sz="2750" b="1" i="1" dirty="0" smtClean="0">
                <a:solidFill>
                  <a:schemeClr val="bg2"/>
                </a:solidFill>
              </a:rPr>
              <a:t>informacemi </a:t>
            </a:r>
            <a:r>
              <a:rPr lang="cs-CZ" sz="2750" dirty="0" smtClean="0">
                <a:solidFill>
                  <a:schemeClr val="bg2"/>
                </a:solidFill>
              </a:rPr>
              <a:t>– jsou smysluplně uspořádané údaje</a:t>
            </a:r>
          </a:p>
          <a:p>
            <a:pPr algn="just">
              <a:spcBef>
                <a:spcPts val="9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– </a:t>
            </a:r>
            <a:r>
              <a:rPr lang="cs-CZ" sz="2750" b="1" i="1" dirty="0" smtClean="0">
                <a:solidFill>
                  <a:schemeClr val="bg2"/>
                </a:solidFill>
              </a:rPr>
              <a:t>znalostmi </a:t>
            </a:r>
            <a:r>
              <a:rPr lang="cs-CZ" sz="2750" dirty="0" smtClean="0">
                <a:solidFill>
                  <a:schemeClr val="bg2"/>
                </a:solidFill>
              </a:rPr>
              <a:t>– představují aplikaci a produktivní 		   využívání informací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Také je třeba </a:t>
            </a:r>
            <a:r>
              <a:rPr lang="cs-CZ" sz="2750" b="1" dirty="0" smtClean="0">
                <a:solidFill>
                  <a:schemeClr val="bg2"/>
                </a:solidFill>
              </a:rPr>
              <a:t>posuzovat relevantnost informačních zdrojů </a:t>
            </a:r>
            <a:r>
              <a:rPr lang="cs-CZ" sz="2750" dirty="0" smtClean="0">
                <a:solidFill>
                  <a:schemeClr val="bg2"/>
                </a:solidFill>
              </a:rPr>
              <a:t>a </a:t>
            </a:r>
            <a:r>
              <a:rPr lang="cs-CZ" sz="2750" b="1" dirty="0" smtClean="0">
                <a:solidFill>
                  <a:schemeClr val="bg2"/>
                </a:solidFill>
              </a:rPr>
              <a:t>užitečnost zpracovávaných vstupů</a:t>
            </a:r>
            <a:r>
              <a:rPr lang="cs-CZ" sz="2750" dirty="0" smtClean="0">
                <a:solidFill>
                  <a:schemeClr val="bg2"/>
                </a:solidFill>
              </a:rPr>
              <a:t>, a to především z hlediska:	– </a:t>
            </a:r>
            <a:r>
              <a:rPr lang="cs-CZ" sz="2750" b="1" dirty="0" smtClean="0">
                <a:solidFill>
                  <a:schemeClr val="bg2"/>
                </a:solidFill>
              </a:rPr>
              <a:t>kvality		</a:t>
            </a:r>
            <a:r>
              <a:rPr lang="cs-CZ" sz="2750" dirty="0" smtClean="0">
                <a:solidFill>
                  <a:schemeClr val="bg2"/>
                </a:solidFill>
              </a:rPr>
              <a:t>–</a:t>
            </a:r>
            <a:r>
              <a:rPr lang="cs-CZ" sz="2750" b="1" dirty="0" smtClean="0">
                <a:solidFill>
                  <a:schemeClr val="bg2"/>
                </a:solidFill>
              </a:rPr>
              <a:t> včasnosti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		– </a:t>
            </a:r>
            <a:r>
              <a:rPr lang="cs-CZ" sz="2750" b="1" dirty="0" smtClean="0">
                <a:solidFill>
                  <a:schemeClr val="bg2"/>
                </a:solidFill>
              </a:rPr>
              <a:t>úplnosti		</a:t>
            </a:r>
            <a:r>
              <a:rPr lang="cs-CZ" sz="2750" dirty="0" smtClean="0">
                <a:solidFill>
                  <a:schemeClr val="bg2"/>
                </a:solidFill>
              </a:rPr>
              <a:t>– </a:t>
            </a:r>
            <a:r>
              <a:rPr lang="cs-CZ" sz="2750" b="1" dirty="0" smtClean="0">
                <a:solidFill>
                  <a:schemeClr val="bg2"/>
                </a:solidFill>
              </a:rPr>
              <a:t>relevance</a:t>
            </a:r>
          </a:p>
          <a:p>
            <a:pP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Efektivní fungování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8858280" cy="515892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  Efektivní fungování PIS je podmíněno: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– kvalitním obsahem datové základny PIS a především: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spolehlivostí</a:t>
            </a:r>
            <a:r>
              <a:rPr lang="cs-CZ" sz="2850" dirty="0" smtClean="0">
                <a:solidFill>
                  <a:schemeClr val="bg2"/>
                </a:solidFill>
              </a:rPr>
              <a:t> a </a:t>
            </a:r>
            <a:r>
              <a:rPr lang="cs-CZ" sz="2850" u="sng" dirty="0" smtClean="0">
                <a:solidFill>
                  <a:schemeClr val="bg2"/>
                </a:solidFill>
              </a:rPr>
              <a:t>aktuálností</a:t>
            </a:r>
            <a:r>
              <a:rPr lang="cs-CZ" sz="2850" dirty="0" smtClean="0">
                <a:solidFill>
                  <a:schemeClr val="bg2"/>
                </a:solidFill>
              </a:rPr>
              <a:t> dat, </a:t>
            </a: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bg2"/>
              </a:buClr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– dostačující mírou </a:t>
            </a:r>
            <a:r>
              <a:rPr lang="cs-CZ" sz="2850" u="sng" dirty="0" smtClean="0">
                <a:solidFill>
                  <a:schemeClr val="bg2"/>
                </a:solidFill>
              </a:rPr>
              <a:t>uspokojení potřeb podniku</a:t>
            </a:r>
            <a:r>
              <a:rPr lang="cs-CZ" sz="2850" dirty="0" smtClean="0">
                <a:solidFill>
                  <a:schemeClr val="bg2"/>
                </a:solidFill>
              </a:rPr>
              <a:t>,</a:t>
            </a:r>
          </a:p>
          <a:p>
            <a:pPr eaLnBrk="1" hangingPunct="1">
              <a:spcBef>
                <a:spcPts val="600"/>
              </a:spcBef>
              <a:spcAft>
                <a:spcPts val="300"/>
              </a:spcAft>
              <a:buClr>
                <a:schemeClr val="bg2"/>
              </a:buClr>
              <a:buNone/>
              <a:tabLst>
                <a:tab pos="1158875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      –  akceptovatelnou mírou </a:t>
            </a:r>
            <a:r>
              <a:rPr lang="cs-CZ" sz="2850" u="sng" dirty="0" smtClean="0">
                <a:solidFill>
                  <a:schemeClr val="bg2"/>
                </a:solidFill>
              </a:rPr>
              <a:t>vstřícnosti k uživatelům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  <a:br>
              <a:rPr lang="cs-CZ" sz="2850" dirty="0" smtClean="0">
                <a:solidFill>
                  <a:schemeClr val="bg2"/>
                </a:solidFill>
              </a:rPr>
            </a:br>
            <a:r>
              <a:rPr lang="cs-CZ" sz="2850" dirty="0" smtClean="0">
                <a:solidFill>
                  <a:schemeClr val="bg2"/>
                </a:solidFill>
              </a:rPr>
              <a:t>	</a:t>
            </a:r>
            <a:r>
              <a:rPr lang="cs-CZ" sz="2500" dirty="0" smtClean="0">
                <a:solidFill>
                  <a:schemeClr val="bg2"/>
                </a:solidFill>
              </a:rPr>
              <a:t>(user-</a:t>
            </a:r>
            <a:r>
              <a:rPr lang="cs-CZ" sz="2500" dirty="0" err="1" smtClean="0">
                <a:solidFill>
                  <a:schemeClr val="bg2"/>
                </a:solidFill>
              </a:rPr>
              <a:t>friendy</a:t>
            </a:r>
            <a:r>
              <a:rPr lang="cs-CZ" sz="2500" dirty="0" smtClean="0">
                <a:solidFill>
                  <a:schemeClr val="bg2"/>
                </a:solidFill>
              </a:rPr>
              <a:t>),</a:t>
            </a:r>
          </a:p>
          <a:p>
            <a:pPr algn="just" eaLnBrk="1" hangingPunct="1">
              <a:spcBef>
                <a:spcPts val="600"/>
              </a:spcBef>
              <a:spcAft>
                <a:spcPts val="300"/>
              </a:spcAft>
              <a:buClr>
                <a:schemeClr val="bg2"/>
              </a:buClr>
              <a:buNone/>
              <a:tabLst>
                <a:tab pos="1158875" algn="l"/>
                <a:tab pos="1249363" algn="l"/>
              </a:tabLst>
            </a:pPr>
            <a:r>
              <a:rPr lang="cs-CZ" sz="2850" dirty="0" smtClean="0">
                <a:solidFill>
                  <a:schemeClr val="bg2"/>
                </a:solidFill>
              </a:rPr>
              <a:t>	      – </a:t>
            </a:r>
            <a:r>
              <a:rPr lang="cs-CZ" sz="2850" u="sng" dirty="0" smtClean="0">
                <a:solidFill>
                  <a:schemeClr val="bg2"/>
                </a:solidFill>
              </a:rPr>
              <a:t>dobrou přístupností k informacím</a:t>
            </a:r>
            <a:r>
              <a:rPr lang="cs-CZ" sz="2850" dirty="0" smtClean="0">
                <a:solidFill>
                  <a:schemeClr val="bg2"/>
                </a:solidFill>
              </a:rPr>
              <a:t>, pružností a 	   	snadností vkládání materiálů,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dirty="0" smtClean="0">
                <a:solidFill>
                  <a:schemeClr val="bg2"/>
                </a:solidFill>
              </a:rPr>
              <a:t>jejich </a:t>
            </a:r>
            <a:r>
              <a:rPr lang="cs-CZ" sz="2850" u="sng" dirty="0" smtClean="0">
                <a:solidFill>
                  <a:schemeClr val="bg2"/>
                </a:solidFill>
              </a:rPr>
              <a:t>obsahem, množstvím, mírou integrace,</a:t>
            </a:r>
            <a:r>
              <a:rPr lang="cs-CZ" sz="2850" dirty="0" smtClean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850" dirty="0" smtClean="0">
                <a:solidFill>
                  <a:schemeClr val="bg2"/>
                </a:solidFill>
              </a:rPr>
              <a:t>		–</a:t>
            </a:r>
            <a:r>
              <a:rPr lang="cs-CZ" sz="2850" b="1" dirty="0" smtClean="0">
                <a:solidFill>
                  <a:schemeClr val="bg2"/>
                </a:solidFill>
              </a:rPr>
              <a:t> </a:t>
            </a:r>
            <a:r>
              <a:rPr lang="cs-CZ" sz="2850" u="sng" dirty="0" smtClean="0">
                <a:solidFill>
                  <a:schemeClr val="bg2"/>
                </a:solidFill>
              </a:rPr>
              <a:t>kvalitou uplatněné technologie</a:t>
            </a:r>
            <a:r>
              <a:rPr lang="cs-CZ" sz="2850" dirty="0" smtClean="0">
                <a:solidFill>
                  <a:schemeClr val="bg2"/>
                </a:solidFill>
              </a:rPr>
              <a:t> zpracování dat, </a:t>
            </a:r>
          </a:p>
          <a:p>
            <a:pPr algn="just">
              <a:spcBef>
                <a:spcPts val="3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</a:t>
            </a: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09600"/>
            <a:ext cx="853532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rgbClr val="000000"/>
                </a:solidFill>
                <a:effectLst/>
                <a:latin typeface="Times New Roman"/>
              </a:rPr>
              <a:t>Efektivní fungování PIS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3996</TotalTime>
  <Words>1314</Words>
  <Application>Microsoft Office PowerPoint</Application>
  <PresentationFormat>Předvádění na obrazovce (4:3)</PresentationFormat>
  <Paragraphs>272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POJETÍ, ÚKOLY a OBSAH  personálního informačního systému (PIS)</vt:lpstr>
      <vt:lpstr>Pojetí, úkoly a obsah PIS</vt:lpstr>
      <vt:lpstr>Pojetí, úkoly a obsah PIS</vt:lpstr>
      <vt:lpstr>Pojetí, úkoly a obsah PIS</vt:lpstr>
      <vt:lpstr>PODMÍNKY EFEKTIVNÍHO fungování PIS</vt:lpstr>
      <vt:lpstr>Efektivní fungování PIS</vt:lpstr>
      <vt:lpstr>Efektivní fungování PIS</vt:lpstr>
      <vt:lpstr>Efektivní fungování PIS</vt:lpstr>
      <vt:lpstr>Charakteristické rysy PIS</vt:lpstr>
      <vt:lpstr>Výhody PIS</vt:lpstr>
      <vt:lpstr>Výhody PIS</vt:lpstr>
      <vt:lpstr>Subsystémy tvořící PIS</vt:lpstr>
      <vt:lpstr>Subsystémy tvořící PIS</vt:lpstr>
      <vt:lpstr>Subsystémy PIS</vt:lpstr>
      <vt:lpstr>Subsystémy PIS</vt:lpstr>
      <vt:lpstr>Subsystémy PIS</vt:lpstr>
      <vt:lpstr>RUČNÍ a POČÍTAČOVÝ personální  informační systém</vt:lpstr>
      <vt:lpstr>Ruční a počítačový PIS</vt:lpstr>
      <vt:lpstr>Prezentace aplikace PowerPoint</vt:lpstr>
      <vt:lpstr>Moderní přístup podpory Empowermentu</vt:lpstr>
      <vt:lpstr>Empowerment</vt:lpstr>
      <vt:lpstr>Empowerment</vt:lpstr>
      <vt:lpstr>Empowerment – příklady nabídky položek</vt:lpstr>
      <vt:lpstr>Empowerment – příklady nabídky položek</vt:lpstr>
      <vt:lpstr>Při zavádění PIS je třeba mít na paměti mj., že...</vt:lpstr>
      <vt:lpstr>PRÁVNÍ OCHRANA osobních dat</vt:lpstr>
      <vt:lpstr>Právní ochrana osobních dat</vt:lpstr>
      <vt:lpstr>Právní ochrana dat</vt:lpstr>
      <vt:lpstr>Prezentace aplikace PowerPoint</vt:lpstr>
      <vt:lpstr>Právní ochrana dat</vt:lpstr>
      <vt:lpstr>Právní ochrana dat</vt:lpstr>
      <vt:lpstr>Právní ochrana dat - základní povinnosti zaměstnavatele </vt:lpstr>
      <vt:lpstr>Právní ochrana dat – informační povinnost zaměstnavatele</vt:lpstr>
      <vt:lpstr>Prezentace aplikace PowerPoint</vt:lpstr>
      <vt:lpstr>Ať už se jedná o ruční nebo počítačový PIS organizace, je potřeba jej  neustále zkvalitňovat,  soustavně rozvíjet,  aktualizovat a současně brát na zřetel ochranu veškerých dat  v něm obsažených.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253</cp:revision>
  <cp:lastPrinted>1601-01-01T00:00:00Z</cp:lastPrinted>
  <dcterms:created xsi:type="dcterms:W3CDTF">2005-09-23T13:42:26Z</dcterms:created>
  <dcterms:modified xsi:type="dcterms:W3CDTF">2017-10-04T10:21:09Z</dcterms:modified>
</cp:coreProperties>
</file>