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63" r:id="rId2"/>
    <p:sldId id="257" r:id="rId3"/>
    <p:sldId id="270" r:id="rId4"/>
    <p:sldId id="267" r:id="rId5"/>
    <p:sldId id="269"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71"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266" r:id="rId43"/>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7" d="100"/>
          <a:sy n="137" d="100"/>
        </p:scale>
        <p:origin x="258"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16.12.2024</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2175979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2604730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3483260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3746081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601885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4077797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1843954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3301279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3863117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812825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1519980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1219903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3684218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82112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3677799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711176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677345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1004257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35962834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3676245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14822224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30178757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1791105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32658473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2191813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4035504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31665205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26830515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33345195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3708601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3278850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29093322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1223760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4089291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672749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2375843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879019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434294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orldcams.tv/" TargetMode="External"/><Relationship Id="rId3" Type="http://schemas.openxmlformats.org/officeDocument/2006/relationships/hyperlink" Target="https://www.in-pocasi.cz/webkamery/" TargetMode="External"/><Relationship Id="rId7" Type="http://schemas.openxmlformats.org/officeDocument/2006/relationships/hyperlink" Target="https://www.earthcam.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cz.webcams.travel/" TargetMode="External"/><Relationship Id="rId5" Type="http://schemas.openxmlformats.org/officeDocument/2006/relationships/hyperlink" Target="http://www.tesinsko.cz/webcams/" TargetMode="External"/><Relationship Id="rId4" Type="http://schemas.openxmlformats.org/officeDocument/2006/relationships/hyperlink" Target="http://www.slunecno.cz/webkamery"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vr-ostrava.cz/"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virtualnirealita.cz/"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360cities.ne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airpano.com/"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google.cz/intl/cs/streetview/#unesco-world-heritage"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geoguessr.co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251520" y="699542"/>
            <a:ext cx="5904656" cy="2160240"/>
          </a:xfrm>
          <a:prstGeom prst="rect">
            <a:avLst/>
          </a:prstGeom>
        </p:spPr>
        <p:txBody>
          <a:bodyPr anchor="t">
            <a:normAutofit/>
          </a:bodyPr>
          <a:lstStyle/>
          <a:p>
            <a:pPr algn="l"/>
            <a:r>
              <a:rPr lang="cs-CZ" sz="3100" b="1" dirty="0">
                <a:solidFill>
                  <a:schemeClr val="bg1"/>
                </a:solidFill>
                <a:latin typeface="Times New Roman" panose="02020603050405020304" pitchFamily="18" charset="0"/>
                <a:cs typeface="Times New Roman" panose="02020603050405020304" pitchFamily="18" charset="0"/>
              </a:rPr>
              <a:t>Využití ICT - cestování II</a:t>
            </a:r>
            <a:br>
              <a:rPr lang="cs-CZ" sz="4000" b="1" dirty="0">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323528" y="2931790"/>
            <a:ext cx="5328592" cy="1656184"/>
          </a:xfrm>
          <a:prstGeom prst="rect">
            <a:avLst/>
          </a:prstGeom>
        </p:spPr>
        <p:txBody>
          <a:bodyPr>
            <a:noAutofit/>
          </a:bodyPr>
          <a:lstStyle/>
          <a:p>
            <a:pPr marL="0" indent="0" algn="r">
              <a:buNone/>
            </a:pPr>
            <a:r>
              <a:rPr lang="pl-PL" sz="2400" dirty="0">
                <a:solidFill>
                  <a:schemeClr val="bg1"/>
                </a:solidFill>
                <a:latin typeface="Times New Roman" panose="02020603050405020304" pitchFamily="18" charset="0"/>
                <a:cs typeface="Times New Roman" panose="02020603050405020304" pitchFamily="18" charset="0"/>
              </a:rPr>
              <a:t>ORGANIZACE A PORTÁLY ZABÝVAJÍCÍ SE PROBLEMATIKOU E-TURISMU</a:t>
            </a:r>
          </a:p>
          <a:p>
            <a:pPr marL="0" indent="0" algn="r">
              <a:buNone/>
            </a:pPr>
            <a:r>
              <a:rPr lang="pl-PL" sz="2400" dirty="0">
                <a:solidFill>
                  <a:schemeClr val="bg1"/>
                </a:solidFill>
                <a:latin typeface="Times New Roman" panose="02020603050405020304" pitchFamily="18" charset="0"/>
                <a:cs typeface="Times New Roman" panose="02020603050405020304" pitchFamily="18" charset="0"/>
              </a:rPr>
              <a:t>MULTIMÉDIA, VIRTUÁLNÍ PROHLÍDKY, GOOGLE STREET VIEW, GOOGLE EARTH </a:t>
            </a:r>
            <a:endParaRPr lang="cs-CZ" sz="2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228184" y="3723878"/>
            <a:ext cx="274408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800" b="1" dirty="0">
                <a:solidFill>
                  <a:srgbClr val="307871"/>
                </a:solidFill>
                <a:latin typeface="Times New Roman" panose="02020603050405020304" pitchFamily="18" charset="0"/>
                <a:cs typeface="Times New Roman" panose="02020603050405020304" pitchFamily="18" charset="0"/>
              </a:rPr>
              <a:t>Ing. Radim Dolák, Ph.D</a:t>
            </a:r>
            <a:r>
              <a:rPr lang="cs-CZ" altLang="cs-CZ" sz="900" b="1" dirty="0">
                <a:solidFill>
                  <a:srgbClr val="307871"/>
                </a:solidFill>
                <a:latin typeface="Times New Roman" panose="02020603050405020304" pitchFamily="18" charset="0"/>
                <a:cs typeface="Times New Roman" panose="02020603050405020304" pitchFamily="18" charset="0"/>
              </a:rPr>
              <a:t>.</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5048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7416824" cy="4104456"/>
          </a:xfrm>
          <a:prstGeom prst="rect">
            <a:avLst/>
          </a:prstGeom>
        </p:spPr>
        <p:txBody>
          <a:bodyPr>
            <a:noAutofit/>
          </a:bodyPr>
          <a:lstStyle/>
          <a:p>
            <a:pPr marL="0" indent="0" algn="just">
              <a:buNone/>
            </a:pPr>
            <a:r>
              <a:rPr lang="cs-CZ" altLang="cs-CZ" sz="1800" dirty="0">
                <a:solidFill>
                  <a:srgbClr val="307871"/>
                </a:solidFill>
                <a:latin typeface="Times New Roman" panose="02020603050405020304" pitchFamily="18" charset="0"/>
                <a:cs typeface="Times New Roman" panose="02020603050405020304" pitchFamily="18" charset="0"/>
              </a:rPr>
              <a:t>HDR je zkratkou pojmu </a:t>
            </a:r>
            <a:r>
              <a:rPr lang="cs-CZ" altLang="cs-CZ" sz="1800" dirty="0" err="1">
                <a:solidFill>
                  <a:srgbClr val="307871"/>
                </a:solidFill>
                <a:latin typeface="Times New Roman" panose="02020603050405020304" pitchFamily="18" charset="0"/>
                <a:cs typeface="Times New Roman" panose="02020603050405020304" pitchFamily="18" charset="0"/>
              </a:rPr>
              <a:t>High</a:t>
            </a:r>
            <a:r>
              <a:rPr lang="cs-CZ" altLang="cs-CZ" sz="1800" dirty="0">
                <a:solidFill>
                  <a:srgbClr val="307871"/>
                </a:solidFill>
                <a:latin typeface="Times New Roman" panose="02020603050405020304" pitchFamily="18" charset="0"/>
                <a:cs typeface="Times New Roman" panose="02020603050405020304" pitchFamily="18" charset="0"/>
              </a:rPr>
              <a:t> </a:t>
            </a:r>
            <a:r>
              <a:rPr lang="cs-CZ" altLang="cs-CZ" sz="1800" dirty="0" err="1">
                <a:solidFill>
                  <a:srgbClr val="307871"/>
                </a:solidFill>
                <a:latin typeface="Times New Roman" panose="02020603050405020304" pitchFamily="18" charset="0"/>
                <a:cs typeface="Times New Roman" panose="02020603050405020304" pitchFamily="18" charset="0"/>
              </a:rPr>
              <a:t>Dynamic</a:t>
            </a:r>
            <a:r>
              <a:rPr lang="cs-CZ" altLang="cs-CZ" sz="1800" dirty="0">
                <a:solidFill>
                  <a:srgbClr val="307871"/>
                </a:solidFill>
                <a:latin typeface="Times New Roman" panose="02020603050405020304" pitchFamily="18" charset="0"/>
                <a:cs typeface="Times New Roman" panose="02020603050405020304" pitchFamily="18" charset="0"/>
              </a:rPr>
              <a:t> </a:t>
            </a:r>
            <a:r>
              <a:rPr lang="cs-CZ" altLang="cs-CZ" sz="1800" dirty="0" err="1">
                <a:solidFill>
                  <a:srgbClr val="307871"/>
                </a:solidFill>
                <a:latin typeface="Times New Roman" panose="02020603050405020304" pitchFamily="18" charset="0"/>
                <a:cs typeface="Times New Roman" panose="02020603050405020304" pitchFamily="18" charset="0"/>
              </a:rPr>
              <a:t>Range</a:t>
            </a:r>
            <a:r>
              <a:rPr lang="cs-CZ" altLang="cs-CZ" sz="1800" dirty="0">
                <a:solidFill>
                  <a:srgbClr val="307871"/>
                </a:solidFill>
                <a:latin typeface="Times New Roman" panose="02020603050405020304" pitchFamily="18" charset="0"/>
                <a:cs typeface="Times New Roman" panose="02020603050405020304" pitchFamily="18" charset="0"/>
              </a:rPr>
              <a:t> (vysoký dynamický rozsah), jehož podstatou je “skládání” výsledné fotografie z několika různě naexponovaných (různě světlých a tmavých) dílčích snímků. HDR tedy umožnuje fotografovat i tehdy, když už to tradičním postupem nejde nebo je to obtížné. Navíc takto upravené fotografe mají velmi syté barvy a v rámci pro-</a:t>
            </a:r>
            <a:r>
              <a:rPr lang="cs-CZ" altLang="cs-CZ" sz="1800" dirty="0" err="1">
                <a:solidFill>
                  <a:srgbClr val="307871"/>
                </a:solidFill>
                <a:latin typeface="Times New Roman" panose="02020603050405020304" pitchFamily="18" charset="0"/>
                <a:cs typeface="Times New Roman" panose="02020603050405020304" pitchFamily="18" charset="0"/>
              </a:rPr>
              <a:t>pagace</a:t>
            </a:r>
            <a:r>
              <a:rPr lang="cs-CZ" altLang="cs-CZ" sz="1800" dirty="0">
                <a:solidFill>
                  <a:srgbClr val="307871"/>
                </a:solidFill>
                <a:latin typeface="Times New Roman" panose="02020603050405020304" pitchFamily="18" charset="0"/>
                <a:cs typeface="Times New Roman" panose="02020603050405020304" pitchFamily="18" charset="0"/>
              </a:rPr>
              <a:t> dané destinace se hodně v současnosti využívají.</a:t>
            </a:r>
            <a:endParaRPr lang="cs-CZ" altLang="cs-CZ" sz="18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488832" cy="507703"/>
          </a:xfrm>
        </p:spPr>
        <p:txBody>
          <a:bodyPr/>
          <a:lstStyle/>
          <a:p>
            <a:r>
              <a:rPr lang="cs-CZ" b="1" dirty="0"/>
              <a:t>HDR</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033353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488832" cy="507703"/>
          </a:xfrm>
        </p:spPr>
        <p:txBody>
          <a:bodyPr/>
          <a:lstStyle/>
          <a:p>
            <a:r>
              <a:rPr lang="cs-CZ" b="1" dirty="0"/>
              <a:t>HDR</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5" name="Zástupný symbol pro obsah 4" descr="https://upload.wikimedia.org/wikipedia/commons/d/d5/Trencin_hdr_001.jpg"/>
          <p:cNvPicPr>
            <a:picLocks noGrp="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251520" y="711261"/>
            <a:ext cx="6408711" cy="4308761"/>
          </a:xfrm>
          <a:prstGeom prst="rect">
            <a:avLst/>
          </a:prstGeom>
          <a:noFill/>
          <a:ln>
            <a:noFill/>
          </a:ln>
        </p:spPr>
      </p:pic>
    </p:spTree>
    <p:extLst>
      <p:ext uri="{BB962C8B-B14F-4D97-AF65-F5344CB8AC3E}">
        <p14:creationId xmlns:p14="http://schemas.microsoft.com/office/powerpoint/2010/main" val="1355689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7416824" cy="4104456"/>
          </a:xfrm>
          <a:prstGeom prst="rect">
            <a:avLst/>
          </a:prstGeom>
        </p:spPr>
        <p:txBody>
          <a:bodyPr>
            <a:noAutofit/>
          </a:bodyPr>
          <a:lstStyle/>
          <a:p>
            <a:pPr marL="0" indent="0" algn="just">
              <a:buNone/>
            </a:pPr>
            <a:r>
              <a:rPr lang="cs-CZ" altLang="cs-CZ" sz="1800" dirty="0">
                <a:solidFill>
                  <a:srgbClr val="307871"/>
                </a:solidFill>
                <a:latin typeface="Times New Roman" panose="02020603050405020304" pitchFamily="18" charset="0"/>
                <a:cs typeface="Times New Roman" panose="02020603050405020304" pitchFamily="18" charset="0"/>
              </a:rPr>
              <a:t>Webkamery jsou videokamery, jejichž záběry jsou dostupné prostřednictvím sítě Internet, počítačové videokonference atd. Výhodou je, že záběry z webkamery mohou být dostupné online (</a:t>
            </a:r>
            <a:r>
              <a:rPr lang="cs-CZ" altLang="cs-CZ" sz="1800" dirty="0" err="1">
                <a:solidFill>
                  <a:srgbClr val="307871"/>
                </a:solidFill>
                <a:latin typeface="Times New Roman" panose="02020603050405020304" pitchFamily="18" charset="0"/>
                <a:cs typeface="Times New Roman" panose="02020603050405020304" pitchFamily="18" charset="0"/>
              </a:rPr>
              <a:t>streamovaně</a:t>
            </a:r>
            <a:r>
              <a:rPr lang="cs-CZ" altLang="cs-CZ" sz="1800" dirty="0">
                <a:solidFill>
                  <a:srgbClr val="307871"/>
                </a:solidFill>
                <a:latin typeface="Times New Roman" panose="02020603050405020304" pitchFamily="18" charset="0"/>
                <a:cs typeface="Times New Roman" panose="02020603050405020304" pitchFamily="18" charset="0"/>
              </a:rPr>
              <a:t>) nebo v pravidelných intervalech. Máte tak okamžitý přehled o situaci v daném místě. Prostřednictvím webkamer se dají vytvářet obrázky a jejich časové posloupnosti a následně lze vytvářet videosoubory – např. zrychlený průběh proběhlého dne. Webkamery umí ale v případě vybavení digitálním teploměrem nebo dokonce meteorologickou stanicí zobrazovat průběh a aktuální stav různých veličin jako je teplota, rychlost a směr větru, tlak, vlhkost atd.)</a:t>
            </a:r>
            <a:endParaRPr lang="cs-CZ" altLang="cs-CZ" sz="18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488832" cy="507703"/>
          </a:xfrm>
        </p:spPr>
        <p:txBody>
          <a:bodyPr/>
          <a:lstStyle/>
          <a:p>
            <a:r>
              <a:rPr lang="cs-CZ" b="1" dirty="0"/>
              <a:t>Webkamery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558882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488832" cy="507703"/>
          </a:xfrm>
        </p:spPr>
        <p:txBody>
          <a:bodyPr/>
          <a:lstStyle/>
          <a:p>
            <a:r>
              <a:rPr lang="cs-CZ" b="1" dirty="0"/>
              <a:t>Webkamery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5" name="Zástupný symbol pro obsah 4"/>
          <p:cNvPicPr>
            <a:picLocks noGrp="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251520" y="699542"/>
            <a:ext cx="5976664" cy="4392488"/>
          </a:xfrm>
          <a:prstGeom prst="rect">
            <a:avLst/>
          </a:prstGeom>
          <a:noFill/>
          <a:ln>
            <a:solidFill>
              <a:schemeClr val="tx1"/>
            </a:solidFill>
          </a:ln>
        </p:spPr>
      </p:pic>
    </p:spTree>
    <p:extLst>
      <p:ext uri="{BB962C8B-B14F-4D97-AF65-F5344CB8AC3E}">
        <p14:creationId xmlns:p14="http://schemas.microsoft.com/office/powerpoint/2010/main" val="2555715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7416824" cy="4104456"/>
          </a:xfrm>
          <a:prstGeom prst="rect">
            <a:avLst/>
          </a:prstGeom>
        </p:spPr>
        <p:txBody>
          <a:bodyPr>
            <a:noAutofit/>
          </a:bodyPr>
          <a:lstStyle/>
          <a:p>
            <a:pPr marL="0" indent="0">
              <a:buNone/>
            </a:pPr>
            <a:r>
              <a:rPr lang="cs-CZ" sz="1800" dirty="0"/>
              <a:t>Z celorepublikových portálů zobrazujících záběry z webkamer lze uvést:</a:t>
            </a:r>
          </a:p>
          <a:p>
            <a:pPr marL="0" indent="0">
              <a:buNone/>
            </a:pPr>
            <a:r>
              <a:rPr lang="cs-CZ" sz="1800" u="sng" dirty="0">
                <a:hlinkClick r:id="rId3"/>
              </a:rPr>
              <a:t>https://www.in-pocasi.cz/webkamery/</a:t>
            </a:r>
            <a:endParaRPr lang="cs-CZ" sz="1800" dirty="0"/>
          </a:p>
          <a:p>
            <a:pPr marL="0" indent="0">
              <a:buNone/>
            </a:pPr>
            <a:r>
              <a:rPr lang="cs-CZ" sz="1800" u="sng" dirty="0">
                <a:hlinkClick r:id="rId4"/>
              </a:rPr>
              <a:t>http://www.slunecno.cz/webkamery</a:t>
            </a:r>
            <a:endParaRPr lang="cs-CZ" sz="1800" dirty="0"/>
          </a:p>
          <a:p>
            <a:pPr marL="0" indent="0">
              <a:buNone/>
            </a:pPr>
            <a:r>
              <a:rPr lang="cs-CZ" sz="1800" dirty="0"/>
              <a:t> </a:t>
            </a:r>
          </a:p>
          <a:p>
            <a:pPr marL="0" indent="0">
              <a:buNone/>
            </a:pPr>
            <a:r>
              <a:rPr lang="cs-CZ" sz="1800" dirty="0"/>
              <a:t>Z portálů zobrazujících záběry z webkamer v okolí Karviné lze uvést:</a:t>
            </a:r>
          </a:p>
          <a:p>
            <a:pPr marL="0" indent="0">
              <a:buNone/>
            </a:pPr>
            <a:r>
              <a:rPr lang="cs-CZ" sz="1800" u="sng" dirty="0">
                <a:hlinkClick r:id="rId5"/>
              </a:rPr>
              <a:t>http://www.tesinsko.cz/webcams/</a:t>
            </a:r>
            <a:endParaRPr lang="cs-CZ" sz="1800" dirty="0"/>
          </a:p>
          <a:p>
            <a:pPr marL="0" indent="0">
              <a:buNone/>
            </a:pPr>
            <a:r>
              <a:rPr lang="cs-CZ" sz="1800" dirty="0"/>
              <a:t> </a:t>
            </a:r>
          </a:p>
          <a:p>
            <a:pPr marL="0" indent="0">
              <a:buNone/>
            </a:pPr>
            <a:r>
              <a:rPr lang="cs-CZ" sz="1800" dirty="0"/>
              <a:t>Z celosvětových portálů zobrazujících záběry z webkamer lze uvést:</a:t>
            </a:r>
          </a:p>
          <a:p>
            <a:pPr marL="0" indent="0">
              <a:buNone/>
            </a:pPr>
            <a:r>
              <a:rPr lang="cs-CZ" sz="1800" u="sng" dirty="0">
                <a:hlinkClick r:id="rId6"/>
              </a:rPr>
              <a:t>https://cz.webcams.travel/</a:t>
            </a:r>
            <a:endParaRPr lang="cs-CZ" sz="1800" dirty="0"/>
          </a:p>
          <a:p>
            <a:pPr marL="0" indent="0">
              <a:buNone/>
            </a:pPr>
            <a:r>
              <a:rPr lang="cs-CZ" sz="1800" u="sng" dirty="0">
                <a:hlinkClick r:id="rId7"/>
              </a:rPr>
              <a:t>https://www.earthcam.com/</a:t>
            </a:r>
            <a:endParaRPr lang="cs-CZ" sz="1800" dirty="0"/>
          </a:p>
          <a:p>
            <a:pPr marL="0" indent="0">
              <a:buNone/>
            </a:pPr>
            <a:r>
              <a:rPr lang="cs-CZ" sz="1800" u="sng" dirty="0">
                <a:hlinkClick r:id="rId8"/>
              </a:rPr>
              <a:t>https://worldcams.tv/</a:t>
            </a:r>
            <a:endParaRPr lang="cs-CZ" sz="1800" dirty="0"/>
          </a:p>
          <a:p>
            <a:pPr marL="0" indent="0" algn="just">
              <a:buNone/>
            </a:pPr>
            <a:endParaRPr lang="cs-CZ" altLang="cs-CZ" sz="18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488832" cy="507703"/>
          </a:xfrm>
        </p:spPr>
        <p:txBody>
          <a:bodyPr/>
          <a:lstStyle/>
          <a:p>
            <a:r>
              <a:rPr lang="cs-CZ" b="1" dirty="0"/>
              <a:t>Webkamery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480048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7416824" cy="4104456"/>
          </a:xfrm>
          <a:prstGeom prst="rect">
            <a:avLst/>
          </a:prstGeom>
        </p:spPr>
        <p:txBody>
          <a:bodyPr>
            <a:noAutofit/>
          </a:bodyPr>
          <a:lstStyle/>
          <a:p>
            <a:pPr marL="0" indent="0" algn="just">
              <a:buNone/>
            </a:pPr>
            <a:r>
              <a:rPr lang="cs-CZ" altLang="cs-CZ" sz="1800" dirty="0">
                <a:solidFill>
                  <a:srgbClr val="307871"/>
                </a:solidFill>
                <a:latin typeface="Times New Roman" panose="02020603050405020304" pitchFamily="18" charset="0"/>
                <a:cs typeface="Times New Roman" panose="02020603050405020304" pitchFamily="18" charset="0"/>
              </a:rPr>
              <a:t>Virtuální realita je moderní technologie umožňující uživateli interakci se simulovaným prostředím. Technologie virtuální reality vytvářejí iluzi skutečného světa (např. při výcviku pilotování, lékařství, prohlídka reálných míst nebo fiktivního světa počítačových her). </a:t>
            </a:r>
          </a:p>
          <a:p>
            <a:pPr marL="0" indent="0" algn="just">
              <a:buNone/>
            </a:pPr>
            <a:r>
              <a:rPr lang="cs-CZ" altLang="cs-CZ" sz="1800" dirty="0">
                <a:solidFill>
                  <a:srgbClr val="307871"/>
                </a:solidFill>
                <a:latin typeface="Times New Roman" panose="02020603050405020304" pitchFamily="18" charset="0"/>
                <a:cs typeface="Times New Roman" panose="02020603050405020304" pitchFamily="18" charset="0"/>
              </a:rPr>
              <a:t>Ve své podstatě je cílem virtuální reality vytváření vizuálního, sluchového, hmatového či jiného zážitku budícího subjektivní dojem skutečnosti pomocí zobrazovacího zařízení počítače, speciální audiovizuální helmy, brýlí atd., popř. oblečení snímajícího pohyb a stimulujícího hmat nebo jiné vjemy. </a:t>
            </a:r>
          </a:p>
        </p:txBody>
      </p:sp>
      <p:sp>
        <p:nvSpPr>
          <p:cNvPr id="6" name="Nadpis 5"/>
          <p:cNvSpPr>
            <a:spLocks noGrp="1"/>
          </p:cNvSpPr>
          <p:nvPr>
            <p:ph type="title"/>
          </p:nvPr>
        </p:nvSpPr>
        <p:spPr>
          <a:xfrm>
            <a:off x="179512" y="195486"/>
            <a:ext cx="7488832" cy="507703"/>
          </a:xfrm>
        </p:spPr>
        <p:txBody>
          <a:bodyPr/>
          <a:lstStyle/>
          <a:p>
            <a:r>
              <a:rPr lang="cs-CZ" b="1" dirty="0"/>
              <a:t>Virtuální realita</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634023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7416824" cy="4104456"/>
          </a:xfrm>
          <a:prstGeom prst="rect">
            <a:avLst/>
          </a:prstGeom>
        </p:spPr>
        <p:txBody>
          <a:bodyPr>
            <a:noAutofit/>
          </a:bodyPr>
          <a:lstStyle/>
          <a:p>
            <a:pPr marL="0" indent="0" algn="just">
              <a:buNone/>
            </a:pPr>
            <a:r>
              <a:rPr lang="cs-CZ" altLang="cs-CZ" sz="1800" dirty="0">
                <a:solidFill>
                  <a:srgbClr val="307871"/>
                </a:solidFill>
                <a:latin typeface="Times New Roman" panose="02020603050405020304" pitchFamily="18" charset="0"/>
                <a:cs typeface="Times New Roman" panose="02020603050405020304" pitchFamily="18" charset="0"/>
              </a:rPr>
              <a:t>Virtuální realita je moderní technologie umožňující uživateli interakci se simulovaným prostředím. Technologie virtuální reality vytvářejí iluzi skutečného světa (např. při výcviku pilotování, lékařství, prohlídka reálných míst nebo fiktivního světa počítačových her). </a:t>
            </a:r>
          </a:p>
          <a:p>
            <a:pPr marL="0" indent="0" algn="just">
              <a:buNone/>
            </a:pPr>
            <a:r>
              <a:rPr lang="cs-CZ" altLang="cs-CZ" sz="1800" dirty="0">
                <a:solidFill>
                  <a:srgbClr val="307871"/>
                </a:solidFill>
                <a:latin typeface="Times New Roman" panose="02020603050405020304" pitchFamily="18" charset="0"/>
                <a:cs typeface="Times New Roman" panose="02020603050405020304" pitchFamily="18" charset="0"/>
              </a:rPr>
              <a:t>Ve své podstatě je cílem virtuální reality vytváření vizuálního, sluchového, hmatového či jiného zážitku budícího subjektivní dojem skutečnosti pomocí zobrazovacího zařízení počítače, speciální audiovizuální helmy, brýlí atd., popř. oblečení snímajícího pohyb a stimulujícího hmat nebo jiné vjemy.</a:t>
            </a:r>
          </a:p>
          <a:p>
            <a:pPr marL="0" indent="0" algn="just">
              <a:buNone/>
            </a:pPr>
            <a:endParaRPr lang="cs-CZ" altLang="cs-CZ" sz="1800"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altLang="cs-CZ" sz="1800" dirty="0">
                <a:solidFill>
                  <a:srgbClr val="307871"/>
                </a:solidFill>
                <a:latin typeface="Times New Roman" panose="02020603050405020304" pitchFamily="18" charset="0"/>
                <a:cs typeface="Times New Roman" panose="02020603050405020304" pitchFamily="18" charset="0"/>
              </a:rPr>
              <a:t>Možnosti vyzkoušení virtuální reality:</a:t>
            </a:r>
          </a:p>
          <a:p>
            <a:pPr marL="0" indent="0" algn="just">
              <a:buNone/>
            </a:pPr>
            <a:r>
              <a:rPr lang="cs-CZ" altLang="cs-CZ" sz="1800" dirty="0">
                <a:solidFill>
                  <a:srgbClr val="307871"/>
                </a:solidFill>
                <a:latin typeface="Times New Roman" panose="02020603050405020304" pitchFamily="18" charset="0"/>
                <a:cs typeface="Times New Roman" panose="02020603050405020304" pitchFamily="18" charset="0"/>
                <a:hlinkClick r:id="rId3"/>
              </a:rPr>
              <a:t>https://www.vr-ostrava.cz/</a:t>
            </a:r>
            <a:endParaRPr lang="cs-CZ" altLang="cs-CZ" sz="1800"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altLang="cs-CZ" sz="1800" dirty="0">
                <a:solidFill>
                  <a:srgbClr val="307871"/>
                </a:solidFill>
                <a:latin typeface="Times New Roman" panose="02020603050405020304" pitchFamily="18" charset="0"/>
                <a:cs typeface="Times New Roman" panose="02020603050405020304" pitchFamily="18" charset="0"/>
                <a:hlinkClick r:id="rId4"/>
              </a:rPr>
              <a:t>https://www.virtualnirealita.cz/</a:t>
            </a:r>
            <a:endParaRPr lang="cs-CZ" altLang="cs-CZ" sz="1800"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altLang="cs-CZ" sz="1800" dirty="0">
                <a:solidFill>
                  <a:srgbClr val="307871"/>
                </a:solidFill>
                <a:latin typeface="Times New Roman" panose="02020603050405020304" pitchFamily="18" charset="0"/>
                <a:cs typeface="Times New Roman" panose="02020603050405020304" pitchFamily="18" charset="0"/>
              </a:rPr>
              <a:t> </a:t>
            </a:r>
          </a:p>
        </p:txBody>
      </p:sp>
      <p:sp>
        <p:nvSpPr>
          <p:cNvPr id="6" name="Nadpis 5"/>
          <p:cNvSpPr>
            <a:spLocks noGrp="1"/>
          </p:cNvSpPr>
          <p:nvPr>
            <p:ph type="title"/>
          </p:nvPr>
        </p:nvSpPr>
        <p:spPr>
          <a:xfrm>
            <a:off x="179512" y="195486"/>
            <a:ext cx="7488832" cy="507703"/>
          </a:xfrm>
        </p:spPr>
        <p:txBody>
          <a:bodyPr/>
          <a:lstStyle/>
          <a:p>
            <a:r>
              <a:rPr lang="cs-CZ" b="1" dirty="0"/>
              <a:t>Virtuální realita</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4288837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7416824" cy="4104456"/>
          </a:xfrm>
          <a:prstGeom prst="rect">
            <a:avLst/>
          </a:prstGeom>
        </p:spPr>
        <p:txBody>
          <a:bodyPr>
            <a:noAutofit/>
          </a:bodyPr>
          <a:lstStyle/>
          <a:p>
            <a:pPr marL="0" indent="0" algn="just">
              <a:buNone/>
            </a:pPr>
            <a:r>
              <a:rPr lang="cs-CZ" altLang="cs-CZ" sz="1800" dirty="0">
                <a:solidFill>
                  <a:srgbClr val="307871"/>
                </a:solidFill>
                <a:latin typeface="Times New Roman" panose="02020603050405020304" pitchFamily="18" charset="0"/>
                <a:cs typeface="Times New Roman" panose="02020603050405020304" pitchFamily="18" charset="0"/>
              </a:rPr>
              <a:t>Z hlediska virtuální reality a cestovního ruchu je zajímavá služba </a:t>
            </a:r>
            <a:r>
              <a:rPr lang="cs-CZ" altLang="cs-CZ" sz="1800" b="1" dirty="0">
                <a:solidFill>
                  <a:srgbClr val="307871"/>
                </a:solidFill>
                <a:latin typeface="Times New Roman" panose="02020603050405020304" pitchFamily="18" charset="0"/>
                <a:cs typeface="Times New Roman" panose="02020603050405020304" pitchFamily="18" charset="0"/>
              </a:rPr>
              <a:t>Google </a:t>
            </a:r>
            <a:r>
              <a:rPr lang="cs-CZ" altLang="cs-CZ" sz="1800" b="1" dirty="0" err="1">
                <a:solidFill>
                  <a:srgbClr val="307871"/>
                </a:solidFill>
                <a:latin typeface="Times New Roman" panose="02020603050405020304" pitchFamily="18" charset="0"/>
                <a:cs typeface="Times New Roman" panose="02020603050405020304" pitchFamily="18" charset="0"/>
              </a:rPr>
              <a:t>Earth</a:t>
            </a:r>
            <a:r>
              <a:rPr lang="cs-CZ" altLang="cs-CZ" sz="1800" b="1" dirty="0">
                <a:solidFill>
                  <a:srgbClr val="307871"/>
                </a:solidFill>
                <a:latin typeface="Times New Roman" panose="02020603050405020304" pitchFamily="18" charset="0"/>
                <a:cs typeface="Times New Roman" panose="02020603050405020304" pitchFamily="18" charset="0"/>
              </a:rPr>
              <a:t> VR</a:t>
            </a:r>
            <a:r>
              <a:rPr lang="cs-CZ" altLang="cs-CZ" sz="1800" dirty="0">
                <a:solidFill>
                  <a:srgbClr val="307871"/>
                </a:solidFill>
                <a:latin typeface="Times New Roman" panose="02020603050405020304" pitchFamily="18" charset="0"/>
                <a:cs typeface="Times New Roman" panose="02020603050405020304" pitchFamily="18" charset="0"/>
              </a:rPr>
              <a:t>, která je zdarma a umožňuje cestovat napříč celou planetou po nejzajímavějších místech. </a:t>
            </a:r>
          </a:p>
          <a:p>
            <a:pPr marL="0" indent="0" algn="just">
              <a:buNone/>
            </a:pPr>
            <a:r>
              <a:rPr lang="cs-CZ" altLang="cs-CZ" sz="1800" dirty="0">
                <a:solidFill>
                  <a:srgbClr val="307871"/>
                </a:solidFill>
                <a:latin typeface="Times New Roman" panose="02020603050405020304" pitchFamily="18" charset="0"/>
                <a:cs typeface="Times New Roman" panose="02020603050405020304" pitchFamily="18" charset="0"/>
              </a:rPr>
              <a:t>Celou Zemi texy budete mít jako na dlani a máte možnost pomocí speciálních brýlí nebo helmy procházet po nejznámějších památkách, městech nebo přírodních úkazech. </a:t>
            </a:r>
          </a:p>
        </p:txBody>
      </p:sp>
      <p:sp>
        <p:nvSpPr>
          <p:cNvPr id="6" name="Nadpis 5"/>
          <p:cNvSpPr>
            <a:spLocks noGrp="1"/>
          </p:cNvSpPr>
          <p:nvPr>
            <p:ph type="title"/>
          </p:nvPr>
        </p:nvSpPr>
        <p:spPr>
          <a:xfrm>
            <a:off x="179512" y="195486"/>
            <a:ext cx="7488832" cy="507703"/>
          </a:xfrm>
        </p:spPr>
        <p:txBody>
          <a:bodyPr/>
          <a:lstStyle/>
          <a:p>
            <a:r>
              <a:rPr lang="cs-CZ" b="1" dirty="0"/>
              <a:t>Virtuální realita</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4257452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488832" cy="507703"/>
          </a:xfrm>
        </p:spPr>
        <p:txBody>
          <a:bodyPr/>
          <a:lstStyle/>
          <a:p>
            <a:r>
              <a:rPr lang="cs-CZ" b="1" dirty="0"/>
              <a:t>Virtuální realita</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5" name="Zástupný symbol pro obsah 4"/>
          <p:cNvPicPr>
            <a:picLocks noGrp="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244464" y="708228"/>
            <a:ext cx="7639904" cy="4311794"/>
          </a:xfrm>
          <a:prstGeom prst="rect">
            <a:avLst/>
          </a:prstGeom>
          <a:noFill/>
          <a:ln>
            <a:solidFill>
              <a:schemeClr val="tx1"/>
            </a:solidFill>
          </a:ln>
        </p:spPr>
      </p:pic>
    </p:spTree>
    <p:extLst>
      <p:ext uri="{BB962C8B-B14F-4D97-AF65-F5344CB8AC3E}">
        <p14:creationId xmlns:p14="http://schemas.microsoft.com/office/powerpoint/2010/main" val="3714980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7416824" cy="4104456"/>
          </a:xfrm>
          <a:prstGeom prst="rect">
            <a:avLst/>
          </a:prstGeom>
        </p:spPr>
        <p:txBody>
          <a:bodyPr>
            <a:noAutofit/>
          </a:bodyPr>
          <a:lstStyle/>
          <a:p>
            <a:pPr marL="0" indent="0" algn="just">
              <a:buNone/>
            </a:pPr>
            <a:r>
              <a:rPr lang="cs-CZ" sz="1800" b="1" dirty="0"/>
              <a:t>Multimédia</a:t>
            </a:r>
            <a:r>
              <a:rPr lang="cs-CZ" sz="1800" dirty="0"/>
              <a:t> jsou oblast informačních a komunikačních technologií, která je charakteristická sloučením audiovizuálních technických prostředků s počítači či dalšími zařízeními.</a:t>
            </a:r>
          </a:p>
          <a:p>
            <a:pPr marL="0" indent="0" algn="just">
              <a:buNone/>
            </a:pPr>
            <a:endParaRPr lang="cs-CZ" sz="1800" dirty="0"/>
          </a:p>
          <a:p>
            <a:pPr marL="0" indent="0" algn="just">
              <a:buNone/>
            </a:pPr>
            <a:r>
              <a:rPr lang="cs-CZ" sz="1800" dirty="0"/>
              <a:t>Multimédia mají v cestovním ruchu široké uplatnění. Nejčastěji se multimédia používají k představení daného místa (destinace, zařízení cestovního ruchu), ale také k zábavě. Mezi uživateli často slouží ke zprostředkování vlastního zážitku. </a:t>
            </a:r>
          </a:p>
          <a:p>
            <a:pPr marL="0" indent="0" algn="just">
              <a:buNone/>
            </a:pPr>
            <a:r>
              <a:rPr lang="cs-CZ" sz="1800" dirty="0"/>
              <a:t>Například na </a:t>
            </a:r>
            <a:r>
              <a:rPr lang="cs-CZ" sz="1800" dirty="0" err="1"/>
              <a:t>videoportálu</a:t>
            </a:r>
            <a:r>
              <a:rPr lang="cs-CZ" sz="1800" dirty="0"/>
              <a:t> </a:t>
            </a:r>
            <a:r>
              <a:rPr lang="cs-CZ" sz="1800" dirty="0" err="1"/>
              <a:t>YouTube</a:t>
            </a:r>
            <a:r>
              <a:rPr lang="cs-CZ" sz="1800" dirty="0"/>
              <a:t> lze na jedné straně nalézt množství profesionálních propagačních videí o destinacích cestovního ruchu a na druhé straně také mnoho amatérských nahrávek turistů na známých turistických místech.</a:t>
            </a:r>
          </a:p>
          <a:p>
            <a:pPr marL="0" indent="0" algn="just">
              <a:buNone/>
            </a:pPr>
            <a:endParaRPr lang="cs-CZ" altLang="cs-CZ" sz="18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488832" cy="507703"/>
          </a:xfrm>
        </p:spPr>
        <p:txBody>
          <a:bodyPr/>
          <a:lstStyle/>
          <a:p>
            <a:r>
              <a:rPr lang="cs-CZ" b="1" dirty="0"/>
              <a:t>Multimédia</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788607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7416824" cy="4104456"/>
          </a:xfrm>
          <a:prstGeom prst="rect">
            <a:avLst/>
          </a:prstGeom>
        </p:spPr>
        <p:txBody>
          <a:bodyPr>
            <a:noAutofit/>
          </a:bodyPr>
          <a:lstStyle/>
          <a:p>
            <a:pPr marL="0" indent="0" algn="just">
              <a:buNone/>
            </a:pPr>
            <a:r>
              <a:rPr lang="cs-CZ" altLang="cs-CZ" sz="1800" dirty="0">
                <a:solidFill>
                  <a:srgbClr val="307871"/>
                </a:solidFill>
                <a:latin typeface="Times New Roman" panose="02020603050405020304" pitchFamily="18" charset="0"/>
                <a:cs typeface="Times New Roman" panose="02020603050405020304" pitchFamily="18" charset="0"/>
              </a:rPr>
              <a:t>E-turismus je jedním z významných globálních trendů v cestovním ruchu. Jak uvádí Zelenka (2008), tak na konci prvního desetiletí 21. století se projevují především následující trendy e-turismu: </a:t>
            </a:r>
          </a:p>
          <a:p>
            <a:pPr algn="just">
              <a:buFont typeface="Wingdings" panose="05000000000000000000" pitchFamily="2" charset="2"/>
              <a:buChar char="q"/>
            </a:pPr>
            <a:r>
              <a:rPr lang="cs-CZ" altLang="cs-CZ" sz="1800" dirty="0">
                <a:solidFill>
                  <a:srgbClr val="307871"/>
                </a:solidFill>
                <a:latin typeface="Times New Roman" panose="02020603050405020304" pitchFamily="18" charset="0"/>
                <a:cs typeface="Times New Roman" panose="02020603050405020304" pitchFamily="18" charset="0"/>
              </a:rPr>
              <a:t>dynamický rozvoj aplikací ICT pro cestovní ruch na internetu, </a:t>
            </a:r>
          </a:p>
          <a:p>
            <a:pPr algn="just">
              <a:buFont typeface="Wingdings" panose="05000000000000000000" pitchFamily="2" charset="2"/>
              <a:buChar char="q"/>
            </a:pPr>
            <a:r>
              <a:rPr lang="cs-CZ" altLang="cs-CZ" sz="1800" dirty="0">
                <a:solidFill>
                  <a:srgbClr val="307871"/>
                </a:solidFill>
                <a:latin typeface="Times New Roman" panose="02020603050405020304" pitchFamily="18" charset="0"/>
                <a:cs typeface="Times New Roman" panose="02020603050405020304" pitchFamily="18" charset="0"/>
              </a:rPr>
              <a:t>vzájemné propojování mnoha médií, platforem, technologií a aplikací.</a:t>
            </a:r>
          </a:p>
          <a:p>
            <a:pPr marL="0" indent="0" algn="just">
              <a:buNone/>
            </a:pPr>
            <a:r>
              <a:rPr lang="cs-CZ" altLang="cs-CZ" sz="1800" dirty="0">
                <a:solidFill>
                  <a:srgbClr val="307871"/>
                </a:solidFill>
                <a:latin typeface="Times New Roman" panose="02020603050405020304" pitchFamily="18" charset="0"/>
                <a:cs typeface="Times New Roman" panose="02020603050405020304" pitchFamily="18" charset="0"/>
              </a:rPr>
              <a:t>Tyto trendy jsou vytvářeny a ovlivňovány celou řadou faktorů, které úzce souvisí s typickými rysy cestovního ruchu a jeho produktů, dále s globálními trendy rozvoje společnosti a také s rychlým technologickým rozvojem, kde mají své zásadní postavení ICT.</a:t>
            </a:r>
            <a:endParaRPr lang="cs-CZ" altLang="cs-CZ" sz="18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b="1" dirty="0"/>
              <a:t>Úvod</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7416824" cy="4104456"/>
          </a:xfrm>
          <a:prstGeom prst="rect">
            <a:avLst/>
          </a:prstGeom>
        </p:spPr>
        <p:txBody>
          <a:bodyPr>
            <a:noAutofit/>
          </a:bodyPr>
          <a:lstStyle/>
          <a:p>
            <a:r>
              <a:rPr lang="cs-CZ" sz="1800" dirty="0"/>
              <a:t>Multimédia jsou kombinace forem obsahu:</a:t>
            </a:r>
          </a:p>
          <a:p>
            <a:pPr lvl="0"/>
            <a:r>
              <a:rPr lang="cs-CZ" sz="1800" dirty="0"/>
              <a:t>Text	</a:t>
            </a:r>
          </a:p>
          <a:p>
            <a:pPr lvl="0"/>
            <a:r>
              <a:rPr lang="cs-CZ" sz="1800" dirty="0"/>
              <a:t>Audio</a:t>
            </a:r>
          </a:p>
          <a:p>
            <a:pPr lvl="0"/>
            <a:r>
              <a:rPr lang="cs-CZ" sz="1800" dirty="0"/>
              <a:t>Obrázky a fotografie</a:t>
            </a:r>
          </a:p>
          <a:p>
            <a:pPr lvl="0"/>
            <a:r>
              <a:rPr lang="cs-CZ" sz="1800" dirty="0"/>
              <a:t>Animace</a:t>
            </a:r>
          </a:p>
          <a:p>
            <a:pPr lvl="0"/>
            <a:r>
              <a:rPr lang="cs-CZ" sz="1800" dirty="0"/>
              <a:t>Video</a:t>
            </a:r>
          </a:p>
          <a:p>
            <a:pPr lvl="0"/>
            <a:r>
              <a:rPr lang="cs-CZ" sz="1800" dirty="0"/>
              <a:t>Interaktivita</a:t>
            </a:r>
          </a:p>
          <a:p>
            <a:pPr marL="0" indent="0" algn="just">
              <a:buNone/>
            </a:pPr>
            <a:endParaRPr lang="cs-CZ" altLang="cs-CZ" sz="18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488832" cy="507703"/>
          </a:xfrm>
        </p:spPr>
        <p:txBody>
          <a:bodyPr/>
          <a:lstStyle/>
          <a:p>
            <a:r>
              <a:rPr lang="cs-CZ" b="1" dirty="0"/>
              <a:t>Multimédia</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181603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7416824" cy="4104456"/>
          </a:xfrm>
          <a:prstGeom prst="rect">
            <a:avLst/>
          </a:prstGeom>
        </p:spPr>
        <p:txBody>
          <a:bodyPr>
            <a:noAutofit/>
          </a:bodyPr>
          <a:lstStyle/>
          <a:p>
            <a:pPr marL="0" indent="0" algn="just">
              <a:buNone/>
            </a:pPr>
            <a:r>
              <a:rPr lang="cs-CZ" sz="1800" b="1" dirty="0"/>
              <a:t>Text</a:t>
            </a:r>
            <a:r>
              <a:rPr lang="cs-CZ" sz="1800" dirty="0"/>
              <a:t> je jedním ze základních prostředků přenosů informace. Lingvistika definuje text jako spojitý jazykový útvar, který se uplatňuje v komunikaci jako komplexní jednotka sdělování. Jedná se o uskupení slov, které dohromady tvoří nějakou výpověď.</a:t>
            </a:r>
          </a:p>
          <a:p>
            <a:pPr marL="0" indent="0" algn="just">
              <a:buNone/>
            </a:pPr>
            <a:endParaRPr lang="cs-CZ" altLang="cs-CZ" sz="18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488832" cy="507703"/>
          </a:xfrm>
        </p:spPr>
        <p:txBody>
          <a:bodyPr/>
          <a:lstStyle/>
          <a:p>
            <a:r>
              <a:rPr lang="cs-CZ" b="1" dirty="0"/>
              <a:t>Multimédia - text</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522700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7416824" cy="4104456"/>
          </a:xfrm>
          <a:prstGeom prst="rect">
            <a:avLst/>
          </a:prstGeom>
        </p:spPr>
        <p:txBody>
          <a:bodyPr>
            <a:noAutofit/>
          </a:bodyPr>
          <a:lstStyle/>
          <a:p>
            <a:pPr marL="0" indent="0" algn="just">
              <a:buNone/>
            </a:pPr>
            <a:r>
              <a:rPr lang="cs-CZ" sz="1800" b="1" dirty="0"/>
              <a:t>Audio</a:t>
            </a:r>
            <a:endParaRPr lang="cs-CZ" sz="1800" dirty="0"/>
          </a:p>
          <a:p>
            <a:pPr marL="0" indent="0" algn="just">
              <a:buNone/>
            </a:pPr>
            <a:r>
              <a:rPr lang="cs-CZ" sz="1800" dirty="0"/>
              <a:t>S využitím zvukových nahrávek se na českých webech pro cestovní ruch setkáváme pouze v minimální podobě.  Důvodem je především skutečnost, že audio-vizuální záznamy jsou pro návštěvníka výrazně atraktivnější, zvláště pak když jejich pořízení není v dnešní době složitou záležitostí. </a:t>
            </a:r>
          </a:p>
          <a:p>
            <a:pPr marL="0" indent="0" algn="just">
              <a:buNone/>
            </a:pPr>
            <a:r>
              <a:rPr lang="cs-CZ" sz="1800" dirty="0"/>
              <a:t>.</a:t>
            </a:r>
          </a:p>
          <a:p>
            <a:pPr marL="0" indent="0" algn="just">
              <a:buNone/>
            </a:pPr>
            <a:endParaRPr lang="cs-CZ" altLang="cs-CZ" sz="18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488832" cy="507703"/>
          </a:xfrm>
        </p:spPr>
        <p:txBody>
          <a:bodyPr/>
          <a:lstStyle/>
          <a:p>
            <a:r>
              <a:rPr lang="cs-CZ" b="1" dirty="0"/>
              <a:t>Multimédia - audio</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69974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7416824" cy="4104456"/>
          </a:xfrm>
          <a:prstGeom prst="rect">
            <a:avLst/>
          </a:prstGeom>
        </p:spPr>
        <p:txBody>
          <a:bodyPr>
            <a:noAutofit/>
          </a:bodyPr>
          <a:lstStyle/>
          <a:p>
            <a:pPr marL="0" indent="0" algn="just">
              <a:buNone/>
            </a:pPr>
            <a:r>
              <a:rPr lang="cs-CZ" sz="1800" b="1" dirty="0"/>
              <a:t>Obrázky a fotografie </a:t>
            </a:r>
            <a:r>
              <a:rPr lang="cs-CZ" sz="1800" dirty="0"/>
              <a:t>je možné v digitální podobě ukládat v různých formátech s tím, že každý grafický formát má své výhody i nevýhody a může být vhodný pro jiný účel.  Při tvorbě webových stránek se tvůrce často snaží, aby byla velikost obrázku co nejmenší, a to s sebou samozřejmě nese i jistou ztrátu kvality obrazu. Se zvyšující se rychlostí připojení k internetu a lepším rozlišením monitorů se postupně snižuje užívaná míra komprimace a jsou prezentovány kvalitnější obrázky s větší datovou velikostí. </a:t>
            </a:r>
          </a:p>
          <a:p>
            <a:pPr marL="0" indent="0" algn="just">
              <a:buNone/>
            </a:pPr>
            <a:r>
              <a:rPr lang="cs-CZ" sz="1800" dirty="0"/>
              <a:t>Běžné internetové prohlížeče podporují formáty následujícího typu: JPEG, GIF, PNG a BMP. Mezi základní parametry obrázků v digitální podobě patří rozlišení, barevná hloubka a datová velikost.</a:t>
            </a:r>
            <a:endParaRPr lang="cs-CZ" altLang="cs-CZ" sz="18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488832" cy="507703"/>
          </a:xfrm>
        </p:spPr>
        <p:txBody>
          <a:bodyPr/>
          <a:lstStyle/>
          <a:p>
            <a:r>
              <a:rPr lang="cs-CZ" b="1" dirty="0"/>
              <a:t>Multimédia – obrázky a fotografie</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056605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7416824" cy="4104456"/>
          </a:xfrm>
          <a:prstGeom prst="rect">
            <a:avLst/>
          </a:prstGeom>
        </p:spPr>
        <p:txBody>
          <a:bodyPr>
            <a:noAutofit/>
          </a:bodyPr>
          <a:lstStyle/>
          <a:p>
            <a:pPr marL="0" indent="0">
              <a:buNone/>
            </a:pPr>
            <a:r>
              <a:rPr lang="cs-CZ" sz="1800" dirty="0"/>
              <a:t>Kromě klasických fotografií jsou velmi oblíbené panoramatické fotografie, které se dělí na následující tři druhy: </a:t>
            </a:r>
          </a:p>
          <a:p>
            <a:pPr lvl="0"/>
            <a:r>
              <a:rPr lang="cs-CZ" sz="1800" dirty="0"/>
              <a:t>částečná panoramata, </a:t>
            </a:r>
          </a:p>
          <a:p>
            <a:pPr lvl="0"/>
            <a:r>
              <a:rPr lang="cs-CZ" sz="1800" dirty="0"/>
              <a:t>360° fotografie,</a:t>
            </a:r>
          </a:p>
          <a:p>
            <a:pPr lvl="0"/>
            <a:r>
              <a:rPr lang="cs-CZ" sz="1800" dirty="0"/>
              <a:t>sférické 360° fotky. </a:t>
            </a:r>
          </a:p>
          <a:p>
            <a:pPr marL="0" indent="0" algn="just">
              <a:buNone/>
            </a:pPr>
            <a:endParaRPr lang="cs-CZ" altLang="cs-CZ" sz="18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488832" cy="507703"/>
          </a:xfrm>
        </p:spPr>
        <p:txBody>
          <a:bodyPr/>
          <a:lstStyle/>
          <a:p>
            <a:r>
              <a:rPr lang="cs-CZ" b="1" dirty="0"/>
              <a:t>Multimédia – obrázky a fotografie</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909608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7416824" cy="4104456"/>
          </a:xfrm>
          <a:prstGeom prst="rect">
            <a:avLst/>
          </a:prstGeom>
        </p:spPr>
        <p:txBody>
          <a:bodyPr>
            <a:noAutofit/>
          </a:bodyPr>
          <a:lstStyle/>
          <a:p>
            <a:pPr marL="0" indent="0">
              <a:buNone/>
            </a:pPr>
            <a:r>
              <a:rPr lang="cs-CZ" sz="1800" dirty="0"/>
              <a:t>Částečná panoramata je širokoúhlý záběr, jenž vznikne spojením několika fotografií dohromady, a který by nebylo možné vytvořit pouze jednou fotkou.</a:t>
            </a:r>
          </a:p>
          <a:p>
            <a:pPr marL="0" indent="0">
              <a:buNone/>
            </a:pPr>
            <a:endParaRPr lang="cs-CZ" sz="1800" dirty="0"/>
          </a:p>
          <a:p>
            <a:pPr marL="0" indent="0">
              <a:buNone/>
            </a:pPr>
            <a:r>
              <a:rPr lang="cs-CZ" sz="1800" dirty="0"/>
              <a:t>360° fotky pak zachycují celý záběr (prostor) kolem fotografa na všechny strany. Při vytváření těchto fotek je tedy nezbytné zachytit celý prostor kolem dokola.</a:t>
            </a:r>
          </a:p>
          <a:p>
            <a:pPr marL="0" indent="0">
              <a:buNone/>
            </a:pPr>
            <a:endParaRPr lang="cs-CZ" sz="1800" dirty="0"/>
          </a:p>
          <a:p>
            <a:pPr marL="0" indent="0">
              <a:buNone/>
            </a:pPr>
            <a:r>
              <a:rPr lang="cs-CZ" sz="1800" dirty="0"/>
              <a:t>Sférické 360° fotky jsou nejkvalitnějším typem panoramatických fotografií a zachycují i pohled nahoru a dolů (někdy i takovým způsobem, že na fotce není vidět fotograf, stativ ani žádné jiné zařízení).</a:t>
            </a:r>
          </a:p>
          <a:p>
            <a:pPr marL="0" indent="0" algn="just">
              <a:buNone/>
            </a:pPr>
            <a:endParaRPr lang="cs-CZ" altLang="cs-CZ" sz="18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488832" cy="507703"/>
          </a:xfrm>
        </p:spPr>
        <p:txBody>
          <a:bodyPr/>
          <a:lstStyle/>
          <a:p>
            <a:r>
              <a:rPr lang="cs-CZ" b="1" dirty="0"/>
              <a:t>Multimédia – obrázky a fotografie</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804200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488832" cy="507703"/>
          </a:xfrm>
        </p:spPr>
        <p:txBody>
          <a:bodyPr/>
          <a:lstStyle/>
          <a:p>
            <a:r>
              <a:rPr lang="cs-CZ" b="1" dirty="0"/>
              <a:t>Multimédia – obrázky a fotografie</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5" name="Zástupný symbol pro obsah 4" descr="Výsledek obrázku pro 360 foto"/>
          <p:cNvPicPr>
            <a:picLocks noGrp="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395288" y="876971"/>
            <a:ext cx="7416800" cy="3892795"/>
          </a:xfrm>
          <a:prstGeom prst="rect">
            <a:avLst/>
          </a:prstGeom>
          <a:noFill/>
          <a:ln>
            <a:noFill/>
          </a:ln>
        </p:spPr>
      </p:pic>
    </p:spTree>
    <p:extLst>
      <p:ext uri="{BB962C8B-B14F-4D97-AF65-F5344CB8AC3E}">
        <p14:creationId xmlns:p14="http://schemas.microsoft.com/office/powerpoint/2010/main" val="4160196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7416824" cy="4104456"/>
          </a:xfrm>
          <a:prstGeom prst="rect">
            <a:avLst/>
          </a:prstGeom>
        </p:spPr>
        <p:txBody>
          <a:bodyPr>
            <a:noAutofit/>
          </a:bodyPr>
          <a:lstStyle/>
          <a:p>
            <a:pPr marL="0" indent="0">
              <a:buNone/>
            </a:pPr>
            <a:r>
              <a:rPr lang="cs-CZ" sz="1800" dirty="0"/>
              <a:t>Ukázky kolekcí 360° fotek z celého světa včetně České republiky pak můžete najít zde:</a:t>
            </a:r>
          </a:p>
          <a:p>
            <a:pPr marL="0" indent="0">
              <a:buNone/>
            </a:pPr>
            <a:r>
              <a:rPr lang="cs-CZ" sz="1800" dirty="0">
                <a:hlinkClick r:id="rId3"/>
              </a:rPr>
              <a:t>https://www.360cities.net/</a:t>
            </a:r>
            <a:endParaRPr lang="cs-CZ" sz="1800" dirty="0"/>
          </a:p>
          <a:p>
            <a:pPr marL="0" indent="0">
              <a:buNone/>
            </a:pPr>
            <a:endParaRPr lang="cs-CZ" sz="1800" dirty="0"/>
          </a:p>
          <a:p>
            <a:pPr marL="0" indent="0">
              <a:buNone/>
            </a:pPr>
            <a:endParaRPr lang="cs-CZ" sz="1800" dirty="0"/>
          </a:p>
          <a:p>
            <a:pPr marL="0" indent="0">
              <a:buNone/>
            </a:pPr>
            <a:r>
              <a:rPr lang="cs-CZ" sz="1800" dirty="0"/>
              <a:t>Další weby:</a:t>
            </a:r>
          </a:p>
          <a:p>
            <a:pPr marL="0" indent="0">
              <a:buNone/>
            </a:pPr>
            <a:r>
              <a:rPr lang="cs-CZ" sz="1800" dirty="0">
                <a:hlinkClick r:id="rId4"/>
              </a:rPr>
              <a:t>http://www.airpano.com/</a:t>
            </a:r>
            <a:endParaRPr lang="cs-CZ" sz="1800" dirty="0"/>
          </a:p>
          <a:p>
            <a:pPr marL="0" indent="0">
              <a:buNone/>
            </a:pPr>
            <a:endParaRPr lang="cs-CZ" sz="1800" dirty="0"/>
          </a:p>
          <a:p>
            <a:pPr marL="0" indent="0" algn="just">
              <a:buNone/>
            </a:pPr>
            <a:endParaRPr lang="cs-CZ" altLang="cs-CZ" sz="18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488832" cy="507703"/>
          </a:xfrm>
        </p:spPr>
        <p:txBody>
          <a:bodyPr/>
          <a:lstStyle/>
          <a:p>
            <a:r>
              <a:rPr lang="cs-CZ" b="1" dirty="0"/>
              <a:t>Multimédia – obrázky a fotografie</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903354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7416824" cy="4104456"/>
          </a:xfrm>
          <a:prstGeom prst="rect">
            <a:avLst/>
          </a:prstGeom>
        </p:spPr>
        <p:txBody>
          <a:bodyPr>
            <a:noAutofit/>
          </a:bodyPr>
          <a:lstStyle/>
          <a:p>
            <a:pPr marL="0" indent="0">
              <a:buNone/>
            </a:pPr>
            <a:r>
              <a:rPr lang="cs-CZ" sz="1800" b="1" dirty="0"/>
              <a:t>Animace </a:t>
            </a:r>
            <a:r>
              <a:rPr lang="cs-CZ" sz="1800" dirty="0"/>
              <a:t>se poslední dobou využívají méně z toho důvodu, že na webových stránkách odvádějí pozornost uživatele od prezentovaného obsahu. Z hlediska využitých animací je jednou z nejznámějších technologií </a:t>
            </a:r>
            <a:r>
              <a:rPr lang="cs-CZ" sz="1800" dirty="0" err="1"/>
              <a:t>Flash</a:t>
            </a:r>
            <a:r>
              <a:rPr lang="cs-CZ" sz="1800" dirty="0"/>
              <a:t> animace. Technologie </a:t>
            </a:r>
            <a:r>
              <a:rPr lang="cs-CZ" sz="1800" dirty="0" err="1"/>
              <a:t>Flash</a:t>
            </a:r>
            <a:r>
              <a:rPr lang="cs-CZ" sz="1800" dirty="0"/>
              <a:t> vznikla již v roce 1996 a nedávno získala konkurenci v podobě HTML5, ale stále se na internetu používá pro následující účely: </a:t>
            </a:r>
            <a:r>
              <a:rPr lang="cs-CZ" sz="1800" dirty="0" err="1"/>
              <a:t>bannerová</a:t>
            </a:r>
            <a:r>
              <a:rPr lang="cs-CZ" sz="1800" dirty="0"/>
              <a:t> reklama (včetně nestandardních formátů), </a:t>
            </a:r>
            <a:r>
              <a:rPr lang="cs-CZ" sz="1800" dirty="0" err="1"/>
              <a:t>self-promo</a:t>
            </a:r>
            <a:r>
              <a:rPr lang="cs-CZ" sz="1800" dirty="0"/>
              <a:t> paletky poutající pozornost na některou z vlastních stránek (směrování návštěvnosti), animace, schémata a plány, přehrávače hudby a videa.</a:t>
            </a:r>
          </a:p>
          <a:p>
            <a:pPr marL="0" indent="0">
              <a:buNone/>
            </a:pPr>
            <a:endParaRPr lang="cs-CZ" sz="1800" dirty="0"/>
          </a:p>
          <a:p>
            <a:pPr marL="0" indent="0" algn="just">
              <a:buNone/>
            </a:pPr>
            <a:endParaRPr lang="cs-CZ" altLang="cs-CZ" sz="18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488832" cy="507703"/>
          </a:xfrm>
        </p:spPr>
        <p:txBody>
          <a:bodyPr/>
          <a:lstStyle/>
          <a:p>
            <a:r>
              <a:rPr lang="cs-CZ" b="1" dirty="0"/>
              <a:t>Multimédia – animace</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862832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7416824" cy="4104456"/>
          </a:xfrm>
          <a:prstGeom prst="rect">
            <a:avLst/>
          </a:prstGeom>
        </p:spPr>
        <p:txBody>
          <a:bodyPr>
            <a:noAutofit/>
          </a:bodyPr>
          <a:lstStyle/>
          <a:p>
            <a:pPr marL="0" indent="0">
              <a:buNone/>
            </a:pPr>
            <a:r>
              <a:rPr lang="cs-CZ" sz="1800" b="1" dirty="0"/>
              <a:t>Video </a:t>
            </a:r>
            <a:r>
              <a:rPr lang="cs-CZ" sz="1800" dirty="0"/>
              <a:t>je technologie pro zachycování, zaznamenávání, přehrávání, přenos a obnovu pohyblivých obrázků. Způsob ukládání obrazového záznamu může být digitální (MPEG, Digital  </a:t>
            </a:r>
            <a:r>
              <a:rPr lang="cs-CZ" sz="1800" dirty="0" err="1"/>
              <a:t>Betacam</a:t>
            </a:r>
            <a:r>
              <a:rPr lang="cs-CZ" sz="1800" dirty="0"/>
              <a:t>, D3,  DV) nebo analogový (VHS, </a:t>
            </a:r>
            <a:r>
              <a:rPr lang="cs-CZ" sz="1800" dirty="0" err="1"/>
              <a:t>Betacam</a:t>
            </a:r>
            <a:r>
              <a:rPr lang="cs-CZ" sz="1800" dirty="0"/>
              <a:t>, </a:t>
            </a:r>
            <a:r>
              <a:rPr lang="cs-CZ" sz="1800" dirty="0" err="1"/>
              <a:t>Quadruplex</a:t>
            </a:r>
            <a:r>
              <a:rPr lang="cs-CZ" sz="1800" dirty="0"/>
              <a:t>). </a:t>
            </a:r>
          </a:p>
          <a:p>
            <a:pPr marL="0" indent="0">
              <a:buNone/>
            </a:pPr>
            <a:endParaRPr lang="cs-CZ" sz="1800" dirty="0"/>
          </a:p>
          <a:p>
            <a:pPr marL="0" indent="0">
              <a:buNone/>
            </a:pPr>
            <a:r>
              <a:rPr lang="cs-CZ" sz="1800" dirty="0"/>
              <a:t>Mezi základní parametry digitálního videa patří: rozlišení videa, </a:t>
            </a:r>
            <a:r>
              <a:rPr lang="cs-CZ" sz="1800" dirty="0" err="1"/>
              <a:t>frame</a:t>
            </a:r>
            <a:r>
              <a:rPr lang="cs-CZ" sz="1800" dirty="0"/>
              <a:t> </a:t>
            </a:r>
            <a:r>
              <a:rPr lang="cs-CZ" sz="1800" dirty="0" err="1"/>
              <a:t>rate</a:t>
            </a:r>
            <a:r>
              <a:rPr lang="cs-CZ" sz="1800" dirty="0"/>
              <a:t> = počet snímků na jednotku času a datová velikost.</a:t>
            </a:r>
          </a:p>
          <a:p>
            <a:pPr marL="0" indent="0">
              <a:buNone/>
            </a:pPr>
            <a:r>
              <a:rPr lang="cs-CZ" sz="1800" dirty="0"/>
              <a:t> </a:t>
            </a:r>
          </a:p>
          <a:p>
            <a:pPr marL="0" indent="0">
              <a:buNone/>
            </a:pPr>
            <a:endParaRPr lang="cs-CZ" sz="1800" dirty="0"/>
          </a:p>
          <a:p>
            <a:pPr marL="0" indent="0" algn="just">
              <a:buNone/>
            </a:pPr>
            <a:endParaRPr lang="cs-CZ" altLang="cs-CZ" sz="18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488832" cy="507703"/>
          </a:xfrm>
        </p:spPr>
        <p:txBody>
          <a:bodyPr/>
          <a:lstStyle/>
          <a:p>
            <a:r>
              <a:rPr lang="cs-CZ" b="1" dirty="0"/>
              <a:t>Multimédia – animace</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65697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7416824" cy="4104456"/>
          </a:xfrm>
          <a:prstGeom prst="rect">
            <a:avLst/>
          </a:prstGeom>
        </p:spPr>
        <p:txBody>
          <a:bodyPr>
            <a:noAutofit/>
          </a:bodyPr>
          <a:lstStyle/>
          <a:p>
            <a:pPr lvl="0">
              <a:buFont typeface="Wingdings" panose="05000000000000000000" pitchFamily="2" charset="2"/>
              <a:buChar char="q"/>
            </a:pPr>
            <a:r>
              <a:rPr lang="cs-CZ" sz="1800" dirty="0"/>
              <a:t>vytvoření uživatelsky příjemných a personalizovaných rozhraní pro komunikaci s prostředky ICT,</a:t>
            </a:r>
          </a:p>
          <a:p>
            <a:pPr lvl="0">
              <a:buFont typeface="Wingdings" panose="05000000000000000000" pitchFamily="2" charset="2"/>
              <a:buChar char="q"/>
            </a:pPr>
            <a:r>
              <a:rPr lang="cs-CZ" sz="1800" dirty="0"/>
              <a:t>výrazné zvýšení dostupnost informací, kdy zákazníci mohou využít podstatně většího rozsahu možností dostupnosti a nabídky služeb.</a:t>
            </a:r>
          </a:p>
          <a:p>
            <a:pPr lvl="0">
              <a:buFont typeface="Wingdings" panose="05000000000000000000" pitchFamily="2" charset="2"/>
              <a:buChar char="q"/>
            </a:pPr>
            <a:r>
              <a:rPr lang="cs-CZ" sz="1800" dirty="0"/>
              <a:t>pravidelný a sofistikovaný marketingový výzkum, vycházející ze shromažďování dat ze všech transakcí, požadavků (dotazů) a z výzkumu chování zákazníků a data </a:t>
            </a:r>
            <a:r>
              <a:rPr lang="cs-CZ" sz="1800" dirty="0" err="1"/>
              <a:t>miningu</a:t>
            </a:r>
            <a:r>
              <a:rPr lang="cs-CZ" sz="1800" dirty="0"/>
              <a:t> s cílem lepšího porozumění potřebám zákazníků a zajištění diferencované zákaznické služby, vycházející z osobních preferencí, postojů a chování.</a:t>
            </a:r>
          </a:p>
          <a:p>
            <a:pPr lvl="0">
              <a:buFont typeface="Wingdings" panose="05000000000000000000" pitchFamily="2" charset="2"/>
              <a:buChar char="q"/>
            </a:pPr>
            <a:r>
              <a:rPr lang="cs-CZ" sz="1800" dirty="0"/>
              <a:t>stanovení cen se stane více flexibilní a přehlednější,</a:t>
            </a:r>
          </a:p>
          <a:p>
            <a:pPr lvl="0">
              <a:buFont typeface="Wingdings" panose="05000000000000000000" pitchFamily="2" charset="2"/>
              <a:buChar char="q"/>
            </a:pPr>
            <a:r>
              <a:rPr lang="cs-CZ" sz="1800" dirty="0"/>
              <a:t>snížení byrokracie a papírování (např. již dnes jde o elektronické letenky, automatizované odbavování a kontrola na letišti),</a:t>
            </a:r>
          </a:p>
          <a:p>
            <a:pPr marL="0" indent="0" algn="just">
              <a:buNone/>
            </a:pPr>
            <a:endParaRPr lang="cs-CZ" altLang="cs-CZ" sz="18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488832" cy="507703"/>
          </a:xfrm>
        </p:spPr>
        <p:txBody>
          <a:bodyPr/>
          <a:lstStyle/>
          <a:p>
            <a:r>
              <a:rPr lang="cs-CZ" b="1" dirty="0"/>
              <a:t>Vybrané změny v e-turismu </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020315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7416824" cy="4104456"/>
          </a:xfrm>
          <a:prstGeom prst="rect">
            <a:avLst/>
          </a:prstGeom>
        </p:spPr>
        <p:txBody>
          <a:bodyPr>
            <a:noAutofit/>
          </a:bodyPr>
          <a:lstStyle/>
          <a:p>
            <a:pPr marL="0" indent="0">
              <a:buNone/>
            </a:pPr>
            <a:r>
              <a:rPr lang="cs-CZ" sz="1800" dirty="0"/>
              <a:t>S videem na internetu se můžete setkat velice často, protože video umožňuje zprostředkovat informace o daném zájezdu, městu nebo místu daleko lépe než pouze fotografie a text. </a:t>
            </a:r>
          </a:p>
          <a:p>
            <a:pPr marL="0" indent="0">
              <a:buNone/>
            </a:pPr>
            <a:r>
              <a:rPr lang="cs-CZ" sz="1800" dirty="0"/>
              <a:t>Příkladem videa na internetu je například </a:t>
            </a:r>
            <a:r>
              <a:rPr lang="cs-CZ" sz="1800" dirty="0" err="1"/>
              <a:t>YouTube</a:t>
            </a:r>
            <a:r>
              <a:rPr lang="cs-CZ" sz="1800" dirty="0"/>
              <a:t>, největší internetový server pro sdílení videosouborů, který byl založen v roce 2005. Je možné nahrát videa, sledovat nahraná videa, hodnotit, komentovat a také sdílet. </a:t>
            </a:r>
          </a:p>
          <a:p>
            <a:pPr marL="0" indent="0">
              <a:buNone/>
            </a:pPr>
            <a:r>
              <a:rPr lang="cs-CZ" sz="1800" dirty="0"/>
              <a:t>Na </a:t>
            </a:r>
            <a:r>
              <a:rPr lang="cs-CZ" sz="1800" dirty="0" err="1"/>
              <a:t>YouTube</a:t>
            </a:r>
            <a:r>
              <a:rPr lang="cs-CZ" sz="1800" dirty="0"/>
              <a:t> jsou dostupný velmi rozmanitý obsah, jako jsou například videoklipy, TV klipy, hudební videa, trailery k filmům a další jako například video-blogy, krátká originální videa, nebo vzdělávací videa. Díky </a:t>
            </a:r>
            <a:r>
              <a:rPr lang="cs-CZ" sz="1800" dirty="0" err="1"/>
              <a:t>Youtube</a:t>
            </a:r>
            <a:r>
              <a:rPr lang="cs-CZ" sz="1800" dirty="0"/>
              <a:t> si můžete v rámci zaměření na cestovní ruch najít videa o cizích zemích, městech, místech a také </a:t>
            </a:r>
            <a:r>
              <a:rPr lang="cs-CZ" sz="1800" dirty="0" err="1"/>
              <a:t>videoprůvodce</a:t>
            </a:r>
            <a:r>
              <a:rPr lang="cs-CZ" sz="1800" dirty="0"/>
              <a:t>.</a:t>
            </a:r>
          </a:p>
          <a:p>
            <a:pPr marL="0" indent="0">
              <a:buNone/>
            </a:pPr>
            <a:endParaRPr lang="cs-CZ" sz="1800" dirty="0"/>
          </a:p>
          <a:p>
            <a:pPr marL="0" indent="0" algn="just">
              <a:buNone/>
            </a:pPr>
            <a:endParaRPr lang="cs-CZ" altLang="cs-CZ" sz="18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488832" cy="507703"/>
          </a:xfrm>
        </p:spPr>
        <p:txBody>
          <a:bodyPr/>
          <a:lstStyle/>
          <a:p>
            <a:r>
              <a:rPr lang="cs-CZ" b="1" dirty="0"/>
              <a:t>Multimédia – animace</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372770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7416824" cy="4104456"/>
          </a:xfrm>
          <a:prstGeom prst="rect">
            <a:avLst/>
          </a:prstGeom>
        </p:spPr>
        <p:txBody>
          <a:bodyPr>
            <a:noAutofit/>
          </a:bodyPr>
          <a:lstStyle/>
          <a:p>
            <a:pPr marL="0" indent="0">
              <a:buNone/>
            </a:pPr>
            <a:r>
              <a:rPr lang="cs-CZ" sz="1800" b="1" dirty="0"/>
              <a:t>Interaktivita </a:t>
            </a:r>
            <a:r>
              <a:rPr lang="cs-CZ" sz="1800" dirty="0"/>
              <a:t>je charakterizována jako aktivita uživatele se stroji nebo technologickým zařízením. Tato zařízení následně reagují na podněty, které jim uživatel dává. Mezi takové podněty můžeme zařadit například pohyb, dotek tlačítka nebo slovní příkazy.</a:t>
            </a:r>
          </a:p>
          <a:p>
            <a:pPr marL="0" indent="0">
              <a:buNone/>
            </a:pPr>
            <a:r>
              <a:rPr lang="cs-CZ" sz="1800" b="1" dirty="0"/>
              <a:t>Virtuální prohlídka</a:t>
            </a:r>
            <a:r>
              <a:rPr lang="cs-CZ" sz="1800" dirty="0"/>
              <a:t> je velmi rozšířenou formou interaktivní prezentace prostoru. Na rozdíl od simulované 3D vizualizace se jedná o prezentaci reálně nasnímaných míst a to buď interiérů, nebo exteriérů. Velkou výhodou je zorný úhel 360° horizontálně a 180° vertikálně díky čemuž lze získat mnohem lepší představu o prezentovaném prostoru oproti klasické běžné fotografii. </a:t>
            </a:r>
          </a:p>
          <a:p>
            <a:pPr marL="0" indent="0">
              <a:buNone/>
            </a:pPr>
            <a:r>
              <a:rPr lang="cs-CZ" sz="1800" dirty="0"/>
              <a:t>Hlavní výhodou této prohlídky oproti fotografiím je ten, že uživatel sledující virtuální prohlídku na obrazovce nabývá dojem, že je fyzicky přítomen na prezentovaném místě a může interaktivně pomocí myši či klávesnice volit směr, kterým se chce podívat. </a:t>
            </a:r>
          </a:p>
          <a:p>
            <a:pPr marL="0" indent="0" algn="just">
              <a:buNone/>
            </a:pPr>
            <a:endParaRPr lang="cs-CZ" altLang="cs-CZ" sz="18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488832" cy="507703"/>
          </a:xfrm>
        </p:spPr>
        <p:txBody>
          <a:bodyPr/>
          <a:lstStyle/>
          <a:p>
            <a:r>
              <a:rPr lang="cs-CZ" b="1" dirty="0"/>
              <a:t>Multimédia – interaktivita a virtuální prohlídka</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484251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7416824" cy="4104456"/>
          </a:xfrm>
          <a:prstGeom prst="rect">
            <a:avLst/>
          </a:prstGeom>
        </p:spPr>
        <p:txBody>
          <a:bodyPr>
            <a:noAutofit/>
          </a:bodyPr>
          <a:lstStyle/>
          <a:p>
            <a:pPr marL="0" indent="0">
              <a:buNone/>
            </a:pPr>
            <a:r>
              <a:rPr lang="cs-CZ" sz="1800" dirty="0"/>
              <a:t>Virtuální prohlídka se využívá v cestovním ruchu zejména v následujících oblastech:</a:t>
            </a:r>
          </a:p>
          <a:p>
            <a:pPr lvl="0"/>
            <a:r>
              <a:rPr lang="cs-CZ" sz="1800" dirty="0"/>
              <a:t>ubytovací a gastronomická zařízení,</a:t>
            </a:r>
          </a:p>
          <a:p>
            <a:pPr lvl="0"/>
            <a:r>
              <a:rPr lang="cs-CZ" sz="1800" dirty="0"/>
              <a:t>historické památky, jiné turistické atraktivity a cíle,</a:t>
            </a:r>
          </a:p>
          <a:p>
            <a:pPr lvl="0"/>
            <a:r>
              <a:rPr lang="cs-CZ" sz="1800" dirty="0"/>
              <a:t>procházky městy a obcemi,</a:t>
            </a:r>
          </a:p>
          <a:p>
            <a:pPr lvl="0"/>
            <a:r>
              <a:rPr lang="cs-CZ" sz="1800" dirty="0"/>
              <a:t>prohlídky sportovišť, kulturních objektů.</a:t>
            </a:r>
          </a:p>
          <a:p>
            <a:endParaRPr lang="cs-CZ" sz="1800" dirty="0"/>
          </a:p>
          <a:p>
            <a:pPr marL="0" indent="0">
              <a:buNone/>
            </a:pPr>
            <a:r>
              <a:rPr lang="cs-CZ" sz="1800" dirty="0"/>
              <a:t>Virtuální prohlídka se využívá mimo cestovní ruch například v těchto oblastech:</a:t>
            </a:r>
          </a:p>
          <a:p>
            <a:pPr lvl="0"/>
            <a:r>
              <a:rPr lang="cs-CZ" sz="1800" dirty="0"/>
              <a:t>prodej realit, developerské firmy,</a:t>
            </a:r>
          </a:p>
          <a:p>
            <a:pPr lvl="0"/>
            <a:r>
              <a:rPr lang="cs-CZ" sz="1800" dirty="0"/>
              <a:t>prezentace firem, obchodů, komerčních objektů,</a:t>
            </a:r>
          </a:p>
          <a:p>
            <a:pPr marL="0" indent="0" algn="just">
              <a:buNone/>
            </a:pPr>
            <a:endParaRPr lang="cs-CZ" altLang="cs-CZ" sz="18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488832" cy="507703"/>
          </a:xfrm>
        </p:spPr>
        <p:txBody>
          <a:bodyPr/>
          <a:lstStyle/>
          <a:p>
            <a:r>
              <a:rPr lang="cs-CZ" b="1" dirty="0"/>
              <a:t>Multimédia – interaktivita a virtuální prohlídka</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581674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7416824" cy="4104456"/>
          </a:xfrm>
          <a:prstGeom prst="rect">
            <a:avLst/>
          </a:prstGeom>
        </p:spPr>
        <p:txBody>
          <a:bodyPr>
            <a:noAutofit/>
          </a:bodyPr>
          <a:lstStyle/>
          <a:p>
            <a:pPr marL="0" indent="0">
              <a:buNone/>
            </a:pPr>
            <a:r>
              <a:rPr lang="cs-CZ" sz="1800" dirty="0"/>
              <a:t>Z hlediska virtuálního cestovního ruchu je velmi známý turistický portál VirtualTravel.cz, který ukazuje různá místa České republiky a zahraničí pomocí nejmodernějších zobrazovacích technologií - virtuálních prohlídek.</a:t>
            </a:r>
          </a:p>
          <a:p>
            <a:pPr marL="0" indent="0" algn="just">
              <a:buNone/>
            </a:pPr>
            <a:endParaRPr lang="cs-CZ" altLang="cs-CZ" sz="1800" dirty="0">
              <a:solidFill>
                <a:srgbClr val="307871"/>
              </a:solidFill>
              <a:latin typeface="Times New Roman" panose="02020603050405020304" pitchFamily="18" charset="0"/>
              <a:cs typeface="Times New Roman" panose="02020603050405020304" pitchFamily="18" charset="0"/>
            </a:endParaRPr>
          </a:p>
          <a:p>
            <a:pPr marL="0" indent="0">
              <a:buNone/>
            </a:pPr>
            <a:r>
              <a:rPr lang="cs-CZ" sz="1800" dirty="0"/>
              <a:t>Další virtuální prohlídky lze najít například na těchto internetových stránkách:</a:t>
            </a:r>
          </a:p>
          <a:p>
            <a:r>
              <a:rPr lang="cs-CZ" sz="1800" dirty="0"/>
              <a:t>http://www.praha.cz/virtualni-prohlidky</a:t>
            </a:r>
          </a:p>
          <a:p>
            <a:r>
              <a:rPr lang="cs-CZ" sz="1800" dirty="0"/>
              <a:t>http://www.brno360.cz</a:t>
            </a:r>
          </a:p>
          <a:p>
            <a:r>
              <a:rPr lang="cs-CZ" sz="1800" dirty="0"/>
              <a:t>http://360virtualtourist.com</a:t>
            </a:r>
          </a:p>
          <a:p>
            <a:r>
              <a:rPr lang="cs-CZ" sz="1800" dirty="0"/>
              <a:t>http://www.fullscreen360.com</a:t>
            </a:r>
          </a:p>
          <a:p>
            <a:r>
              <a:rPr lang="cs-CZ" sz="1800" dirty="0"/>
              <a:t>http://www.airpano.com - velmi kvalitní fotografie, 3D prohlídky z leteckého pohledu s hudbou</a:t>
            </a:r>
          </a:p>
          <a:p>
            <a:pPr marL="0" indent="0" algn="just">
              <a:buNone/>
            </a:pPr>
            <a:endParaRPr lang="cs-CZ" altLang="cs-CZ" sz="18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488832" cy="507703"/>
          </a:xfrm>
        </p:spPr>
        <p:txBody>
          <a:bodyPr/>
          <a:lstStyle/>
          <a:p>
            <a:r>
              <a:rPr lang="cs-CZ" b="1" dirty="0"/>
              <a:t>Multimédia – interaktivita a virtuální prohlídka</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477996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488832" cy="507703"/>
          </a:xfrm>
        </p:spPr>
        <p:txBody>
          <a:bodyPr/>
          <a:lstStyle/>
          <a:p>
            <a:r>
              <a:rPr lang="cs-CZ" b="1" dirty="0"/>
              <a:t>Multimédia – interaktivita a virtuální prohlídka</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5" name="Zástupný symbol pro obsah 4"/>
          <p:cNvPicPr>
            <a:picLocks noGrp="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323528" y="731762"/>
            <a:ext cx="6786460" cy="4103688"/>
          </a:xfrm>
          <a:prstGeom prst="rect">
            <a:avLst/>
          </a:prstGeom>
          <a:noFill/>
          <a:ln>
            <a:noFill/>
          </a:ln>
        </p:spPr>
      </p:pic>
    </p:spTree>
    <p:extLst>
      <p:ext uri="{BB962C8B-B14F-4D97-AF65-F5344CB8AC3E}">
        <p14:creationId xmlns:p14="http://schemas.microsoft.com/office/powerpoint/2010/main" val="31473976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7416824" cy="4104456"/>
          </a:xfrm>
          <a:prstGeom prst="rect">
            <a:avLst/>
          </a:prstGeom>
        </p:spPr>
        <p:txBody>
          <a:bodyPr>
            <a:noAutofit/>
          </a:bodyPr>
          <a:lstStyle/>
          <a:p>
            <a:pPr marL="0" indent="0">
              <a:buNone/>
            </a:pPr>
            <a:r>
              <a:rPr lang="cs-CZ" sz="1800" b="1" dirty="0"/>
              <a:t>Google Street </a:t>
            </a:r>
            <a:r>
              <a:rPr lang="cs-CZ" sz="1800" b="1" dirty="0" err="1"/>
              <a:t>View</a:t>
            </a:r>
            <a:r>
              <a:rPr lang="cs-CZ" sz="1800" dirty="0"/>
              <a:t> je aplikace v rámci Google </a:t>
            </a:r>
            <a:r>
              <a:rPr lang="cs-CZ" sz="1800" dirty="0" err="1"/>
              <a:t>Maps</a:t>
            </a:r>
            <a:r>
              <a:rPr lang="cs-CZ" sz="1800" dirty="0"/>
              <a:t> a Google </a:t>
            </a:r>
            <a:r>
              <a:rPr lang="cs-CZ" sz="1800" dirty="0" err="1"/>
              <a:t>Earth</a:t>
            </a:r>
            <a:r>
              <a:rPr lang="cs-CZ" sz="1800" dirty="0"/>
              <a:t>, která nabízí panoramatické pohledy (360 ° horizontálně a 290 ° vertikálně) v mnoha městech a státech v různých částech světa. Vedle venkovních prostranství jsou nafocena také známá muzea, galerie, univerzity, podniky a jiná veřejná místa. </a:t>
            </a:r>
          </a:p>
          <a:p>
            <a:pPr marL="0" indent="0">
              <a:buNone/>
            </a:pPr>
            <a:endParaRPr lang="cs-CZ" sz="1800" dirty="0"/>
          </a:p>
          <a:p>
            <a:pPr marL="0" indent="0">
              <a:buNone/>
            </a:pPr>
            <a:r>
              <a:rPr lang="cs-CZ" sz="1800" dirty="0"/>
              <a:t>V České republice můžeme slavit veliký úspěch, Google zde totiž nasnímal většinu hlavních i vedlejších tras, včetně některých pěších. Snímky se pořizují ze speciálně upravených aut, které disponují zcela unikátními kamerami. Ty jsou umístěny ve výšce 2,5 až 3 metrů a snímají plných 360° okolo sebe. </a:t>
            </a:r>
          </a:p>
          <a:p>
            <a:pPr marL="0" indent="0" algn="just">
              <a:buNone/>
            </a:pPr>
            <a:endParaRPr lang="cs-CZ" altLang="cs-CZ" sz="18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488832" cy="507703"/>
          </a:xfrm>
        </p:spPr>
        <p:txBody>
          <a:bodyPr/>
          <a:lstStyle/>
          <a:p>
            <a:r>
              <a:rPr lang="cs-CZ" b="1" dirty="0"/>
              <a:t>Google Street </a:t>
            </a:r>
            <a:r>
              <a:rPr lang="cs-CZ" b="1" dirty="0" err="1"/>
              <a:t>View</a:t>
            </a:r>
            <a:endParaRPr lang="cs-CZ" b="1"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857061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7416824" cy="4104456"/>
          </a:xfrm>
          <a:prstGeom prst="rect">
            <a:avLst/>
          </a:prstGeom>
        </p:spPr>
        <p:txBody>
          <a:bodyPr>
            <a:noAutofit/>
          </a:bodyPr>
          <a:lstStyle/>
          <a:p>
            <a:pPr marL="0" indent="0">
              <a:buNone/>
            </a:pPr>
            <a:r>
              <a:rPr lang="cs-CZ" sz="1800" dirty="0"/>
              <a:t>Zajímavosti o Street </a:t>
            </a:r>
            <a:r>
              <a:rPr lang="cs-CZ" sz="1800" dirty="0" err="1"/>
              <a:t>View</a:t>
            </a:r>
            <a:endParaRPr lang="cs-CZ" sz="1800" dirty="0"/>
          </a:p>
          <a:p>
            <a:pPr lvl="0"/>
            <a:r>
              <a:rPr lang="cs-CZ" sz="1800" dirty="0"/>
              <a:t>Každé snímací zařízení je složeno z 9 směrových kamer,</a:t>
            </a:r>
          </a:p>
          <a:p>
            <a:pPr lvl="0"/>
            <a:r>
              <a:rPr lang="cs-CZ" sz="1800" dirty="0"/>
              <a:t>Každé auto disponuje skenery signálů Wi-Fi sítí, GSM a 3G,</a:t>
            </a:r>
          </a:p>
          <a:p>
            <a:pPr lvl="0"/>
            <a:r>
              <a:rPr lang="cs-CZ" sz="1800" dirty="0"/>
              <a:t>Česká republika byla mezi prvními zeměmi, kde se Street </a:t>
            </a:r>
            <a:r>
              <a:rPr lang="cs-CZ" sz="1800" dirty="0" err="1"/>
              <a:t>View</a:t>
            </a:r>
            <a:r>
              <a:rPr lang="cs-CZ" sz="1800" dirty="0"/>
              <a:t> objevilo (2009), </a:t>
            </a:r>
          </a:p>
          <a:p>
            <a:pPr marL="0" lvl="0" indent="0">
              <a:buNone/>
            </a:pPr>
            <a:endParaRPr lang="cs-CZ" sz="1800" dirty="0"/>
          </a:p>
          <a:p>
            <a:pPr marL="0" lvl="0" indent="0">
              <a:buNone/>
            </a:pPr>
            <a:r>
              <a:rPr lang="cs-CZ" sz="1800" dirty="0"/>
              <a:t>V České republice je v dnešní době jedno z nejlepších pokrytí na celém světě.</a:t>
            </a:r>
          </a:p>
          <a:p>
            <a:pPr marL="0" indent="0">
              <a:buNone/>
            </a:pPr>
            <a:r>
              <a:rPr lang="cs-CZ" sz="1800" dirty="0"/>
              <a:t>Street </a:t>
            </a:r>
            <a:r>
              <a:rPr lang="cs-CZ" sz="1800" dirty="0" err="1"/>
              <a:t>View</a:t>
            </a:r>
            <a:r>
              <a:rPr lang="cs-CZ" sz="1800" dirty="0"/>
              <a:t> také umožňuje se podívat, jak se některá místa v posledních letech mění, protože vozy Google Street </a:t>
            </a:r>
            <a:r>
              <a:rPr lang="cs-CZ" sz="1800" dirty="0" err="1"/>
              <a:t>View</a:t>
            </a:r>
            <a:r>
              <a:rPr lang="cs-CZ" sz="1800" dirty="0"/>
              <a:t> se na nejatraktivnější místa po čase vrací. Pokud si takové místo zobrazíte, objeví se vlevo nahoře ikonka hodin se šipkami. Po kliknutí se objeví časová osa, na které můžete rychle cestovat časem a pozorovat, jak se dané místo změní </a:t>
            </a:r>
          </a:p>
          <a:p>
            <a:pPr marL="0" indent="0" algn="just">
              <a:buNone/>
            </a:pPr>
            <a:endParaRPr lang="cs-CZ" altLang="cs-CZ" sz="18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488832" cy="507703"/>
          </a:xfrm>
        </p:spPr>
        <p:txBody>
          <a:bodyPr/>
          <a:lstStyle/>
          <a:p>
            <a:r>
              <a:rPr lang="cs-CZ" b="1" dirty="0"/>
              <a:t>Google Street </a:t>
            </a:r>
            <a:r>
              <a:rPr lang="cs-CZ" b="1" dirty="0" err="1"/>
              <a:t>View</a:t>
            </a:r>
            <a:endParaRPr lang="cs-CZ" b="1"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9086934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7416824" cy="4104456"/>
          </a:xfrm>
          <a:prstGeom prst="rect">
            <a:avLst/>
          </a:prstGeom>
        </p:spPr>
        <p:txBody>
          <a:bodyPr>
            <a:noAutofit/>
          </a:bodyPr>
          <a:lstStyle/>
          <a:p>
            <a:pPr marL="0" indent="0">
              <a:buNone/>
            </a:pPr>
            <a:r>
              <a:rPr lang="cs-CZ" sz="1800" b="1" dirty="0"/>
              <a:t>Google Street </a:t>
            </a:r>
            <a:r>
              <a:rPr lang="cs-CZ" sz="1800" b="1" dirty="0" err="1"/>
              <a:t>View</a:t>
            </a:r>
            <a:r>
              <a:rPr lang="cs-CZ" sz="1800" dirty="0"/>
              <a:t> je aplikace v rámci Google </a:t>
            </a:r>
            <a:r>
              <a:rPr lang="cs-CZ" sz="1800" dirty="0" err="1"/>
              <a:t>Maps</a:t>
            </a:r>
            <a:r>
              <a:rPr lang="cs-CZ" sz="1800" dirty="0"/>
              <a:t> a Google </a:t>
            </a:r>
            <a:r>
              <a:rPr lang="cs-CZ" sz="1800" dirty="0" err="1"/>
              <a:t>Earth</a:t>
            </a:r>
            <a:r>
              <a:rPr lang="cs-CZ" sz="1800" dirty="0"/>
              <a:t>, která nabízí panoramatické pohledy (360 ° horizontálně a 290 ° vertikálně) v mnoha městech a státech v různých částech světa. Vedle venkovních prostranství jsou nafocena také známá muzea, galerie, univerzity, podniky a jiná veřejná místa. </a:t>
            </a:r>
          </a:p>
          <a:p>
            <a:pPr marL="0" indent="0">
              <a:buNone/>
            </a:pPr>
            <a:endParaRPr lang="cs-CZ" sz="1800" dirty="0"/>
          </a:p>
          <a:p>
            <a:pPr marL="0" indent="0">
              <a:buNone/>
            </a:pPr>
            <a:r>
              <a:rPr lang="cs-CZ" sz="1800" dirty="0"/>
              <a:t>V České republice můžeme slavit veliký úspěch, Google zde totiž nasnímal většinu hlavních i vedlejších tras, včetně některých pěších. Snímky se pořizují ze speciálně upravených aut, které disponují zcela unikátními kamerami. Ty jsou umístěny ve výšce 2,5 až 3 metrů a snímají plných 360° okolo sebe. </a:t>
            </a:r>
          </a:p>
          <a:p>
            <a:pPr marL="0" indent="0" algn="just">
              <a:buNone/>
            </a:pPr>
            <a:endParaRPr lang="cs-CZ" altLang="cs-CZ" sz="18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488832" cy="507703"/>
          </a:xfrm>
        </p:spPr>
        <p:txBody>
          <a:bodyPr/>
          <a:lstStyle/>
          <a:p>
            <a:r>
              <a:rPr lang="cs-CZ" b="1" dirty="0"/>
              <a:t>Google Street </a:t>
            </a:r>
            <a:r>
              <a:rPr lang="cs-CZ" b="1" dirty="0" err="1"/>
              <a:t>View</a:t>
            </a:r>
            <a:endParaRPr lang="cs-CZ" b="1"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7165749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7416824" cy="4104456"/>
          </a:xfrm>
          <a:prstGeom prst="rect">
            <a:avLst/>
          </a:prstGeom>
        </p:spPr>
        <p:txBody>
          <a:bodyPr>
            <a:noAutofit/>
          </a:bodyPr>
          <a:lstStyle/>
          <a:p>
            <a:pPr marL="0" indent="0">
              <a:buNone/>
            </a:pPr>
            <a:r>
              <a:rPr lang="cs-CZ" sz="1800" dirty="0"/>
              <a:t>Google Street </a:t>
            </a:r>
            <a:r>
              <a:rPr lang="cs-CZ" sz="1800" dirty="0" err="1"/>
              <a:t>View</a:t>
            </a:r>
            <a:r>
              <a:rPr lang="cs-CZ" sz="1800" dirty="0"/>
              <a:t> – Objevujte přírodní divy a světové památky</a:t>
            </a:r>
          </a:p>
          <a:p>
            <a:r>
              <a:rPr lang="cs-CZ" sz="1800" u="sng" dirty="0">
                <a:hlinkClick r:id="rId3"/>
              </a:rPr>
              <a:t>https://www.google.cz/intl/cs/streetview/#unesco-world-heritage</a:t>
            </a:r>
            <a:endParaRPr lang="cs-CZ" sz="1800" dirty="0"/>
          </a:p>
          <a:p>
            <a:pPr marL="0" indent="0">
              <a:buNone/>
            </a:pPr>
            <a:endParaRPr lang="cs-CZ" sz="1800" dirty="0"/>
          </a:p>
          <a:p>
            <a:pPr marL="0" indent="0">
              <a:buNone/>
            </a:pPr>
            <a:r>
              <a:rPr lang="cs-CZ" sz="1800" dirty="0"/>
              <a:t>Google Street </a:t>
            </a:r>
            <a:r>
              <a:rPr lang="cs-CZ" sz="1800" dirty="0" err="1"/>
              <a:t>View</a:t>
            </a:r>
            <a:r>
              <a:rPr lang="cs-CZ" sz="1800" dirty="0"/>
              <a:t> – hra: poznejte místa na světě</a:t>
            </a:r>
          </a:p>
          <a:p>
            <a:r>
              <a:rPr lang="cs-CZ" sz="1800" u="sng" dirty="0">
                <a:hlinkClick r:id="rId4"/>
              </a:rPr>
              <a:t>https://geoguessr.com/</a:t>
            </a:r>
            <a:endParaRPr lang="cs-CZ" sz="1800" dirty="0"/>
          </a:p>
          <a:p>
            <a:pPr marL="0" indent="0">
              <a:buNone/>
            </a:pPr>
            <a:r>
              <a:rPr lang="cs-CZ" sz="1800" dirty="0"/>
              <a:t>. </a:t>
            </a:r>
          </a:p>
          <a:p>
            <a:pPr marL="0" indent="0" algn="just">
              <a:buNone/>
            </a:pPr>
            <a:endParaRPr lang="cs-CZ" altLang="cs-CZ" sz="18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488832" cy="507703"/>
          </a:xfrm>
        </p:spPr>
        <p:txBody>
          <a:bodyPr/>
          <a:lstStyle/>
          <a:p>
            <a:r>
              <a:rPr lang="cs-CZ" b="1" dirty="0"/>
              <a:t>Google Street </a:t>
            </a:r>
            <a:r>
              <a:rPr lang="cs-CZ" b="1" dirty="0" err="1"/>
              <a:t>View</a:t>
            </a:r>
            <a:endParaRPr lang="cs-CZ" b="1"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2745459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7416824" cy="4104456"/>
          </a:xfrm>
          <a:prstGeom prst="rect">
            <a:avLst/>
          </a:prstGeom>
        </p:spPr>
        <p:txBody>
          <a:bodyPr>
            <a:noAutofit/>
          </a:bodyPr>
          <a:lstStyle/>
          <a:p>
            <a:pPr marL="0" indent="0" algn="just">
              <a:buNone/>
            </a:pPr>
            <a:endParaRPr lang="cs-CZ" altLang="cs-CZ" sz="18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488832" cy="507703"/>
          </a:xfrm>
        </p:spPr>
        <p:txBody>
          <a:bodyPr/>
          <a:lstStyle/>
          <a:p>
            <a:r>
              <a:rPr lang="cs-CZ" b="1" dirty="0"/>
              <a:t>Google Street </a:t>
            </a:r>
            <a:r>
              <a:rPr lang="cs-CZ" b="1" dirty="0" err="1"/>
              <a:t>View</a:t>
            </a:r>
            <a:endParaRPr lang="cs-CZ" b="1"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5" name="Obrázek 4"/>
          <p:cNvPicPr/>
          <p:nvPr/>
        </p:nvPicPr>
        <p:blipFill>
          <a:blip r:embed="rId3">
            <a:extLst>
              <a:ext uri="{28A0092B-C50C-407E-A947-70E740481C1C}">
                <a14:useLocalDpi xmlns:a14="http://schemas.microsoft.com/office/drawing/2010/main" val="0"/>
              </a:ext>
            </a:extLst>
          </a:blip>
          <a:srcRect/>
          <a:stretch>
            <a:fillRect/>
          </a:stretch>
        </p:blipFill>
        <p:spPr bwMode="auto">
          <a:xfrm>
            <a:off x="395536" y="771550"/>
            <a:ext cx="7560840" cy="3960440"/>
          </a:xfrm>
          <a:prstGeom prst="rect">
            <a:avLst/>
          </a:prstGeom>
          <a:noFill/>
          <a:ln>
            <a:noFill/>
          </a:ln>
        </p:spPr>
      </p:pic>
    </p:spTree>
    <p:extLst>
      <p:ext uri="{BB962C8B-B14F-4D97-AF65-F5344CB8AC3E}">
        <p14:creationId xmlns:p14="http://schemas.microsoft.com/office/powerpoint/2010/main" val="3735494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7416824" cy="4104456"/>
          </a:xfrm>
          <a:prstGeom prst="rect">
            <a:avLst/>
          </a:prstGeom>
        </p:spPr>
        <p:txBody>
          <a:bodyPr>
            <a:noAutofit/>
          </a:bodyPr>
          <a:lstStyle/>
          <a:p>
            <a:pPr lvl="0">
              <a:buFont typeface="Wingdings" panose="05000000000000000000" pitchFamily="2" charset="2"/>
              <a:buChar char="q"/>
            </a:pPr>
            <a:r>
              <a:rPr lang="cs-CZ" sz="1800" dirty="0"/>
              <a:t>vytváření produktů na míru (super segmentace trhu) a personalizace služeb (např. příprava jídla v letadle podle dietních zvyklostí klienta či nabídka informačních kanálů podle preferencí hosta v hotelu),</a:t>
            </a:r>
          </a:p>
          <a:p>
            <a:pPr lvl="0">
              <a:buFont typeface="Wingdings" panose="05000000000000000000" pitchFamily="2" charset="2"/>
              <a:buChar char="q"/>
            </a:pPr>
            <a:r>
              <a:rPr lang="cs-CZ" sz="1800" dirty="0"/>
              <a:t>marketing zacílený na zákazníka prostřednictvím věrnostních programů,</a:t>
            </a:r>
          </a:p>
          <a:p>
            <a:pPr lvl="0">
              <a:buFont typeface="Wingdings" panose="05000000000000000000" pitchFamily="2" charset="2"/>
              <a:buChar char="q"/>
            </a:pPr>
            <a:r>
              <a:rPr lang="cs-CZ" sz="1800" dirty="0"/>
              <a:t>automatizace činností s využitím ICT (např. autorizace vstupu do ubytovacích zařízení, automatické načítání služeb na účet hosta při využívání hotelového průkazu),</a:t>
            </a:r>
          </a:p>
          <a:p>
            <a:pPr lvl="0">
              <a:buFont typeface="Wingdings" panose="05000000000000000000" pitchFamily="2" charset="2"/>
              <a:buChar char="q"/>
            </a:pPr>
            <a:r>
              <a:rPr lang="cs-CZ" sz="1800" dirty="0"/>
              <a:t>snížení jazykové bariéry zavedením rozhraní s automatickým překladačem.</a:t>
            </a:r>
          </a:p>
          <a:p>
            <a:pPr marL="0" indent="0" algn="just">
              <a:buNone/>
            </a:pPr>
            <a:endParaRPr lang="cs-CZ" altLang="cs-CZ" sz="18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488832" cy="507703"/>
          </a:xfrm>
        </p:spPr>
        <p:txBody>
          <a:bodyPr/>
          <a:lstStyle/>
          <a:p>
            <a:r>
              <a:rPr lang="cs-CZ" b="1" dirty="0"/>
              <a:t>Vybrané změny v e-turismu </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4214231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7416824" cy="4104456"/>
          </a:xfrm>
          <a:prstGeom prst="rect">
            <a:avLst/>
          </a:prstGeom>
        </p:spPr>
        <p:txBody>
          <a:bodyPr>
            <a:noAutofit/>
          </a:bodyPr>
          <a:lstStyle/>
          <a:p>
            <a:pPr marL="0" indent="0">
              <a:buNone/>
            </a:pPr>
            <a:r>
              <a:rPr lang="cs-CZ" sz="1800" dirty="0"/>
              <a:t>Aplikace </a:t>
            </a:r>
            <a:r>
              <a:rPr lang="cs-CZ" sz="1800" b="1" dirty="0"/>
              <a:t>Google </a:t>
            </a:r>
            <a:r>
              <a:rPr lang="cs-CZ" sz="1800" b="1" dirty="0" err="1"/>
              <a:t>Earth</a:t>
            </a:r>
            <a:r>
              <a:rPr lang="cs-CZ" sz="1800" dirty="0"/>
              <a:t> po instalaci do počítače umožňuje pohled na Zemi jako ze satelitu. Můžeme ji libovolně otáčet a přibližovat, známá a často navštěvovaná místa jsou většinou v dobrém rozlišení. </a:t>
            </a:r>
          </a:p>
          <a:p>
            <a:pPr marL="0" indent="0">
              <a:buNone/>
            </a:pPr>
            <a:r>
              <a:rPr lang="cs-CZ" sz="1800" dirty="0"/>
              <a:t>Dále můžeme vyhledávat města, místa, atraktivity, firmy, prostorové modely známých budov nebo si naplánovat trasu. </a:t>
            </a:r>
          </a:p>
          <a:p>
            <a:pPr marL="0" indent="0">
              <a:buNone/>
            </a:pPr>
            <a:r>
              <a:rPr lang="cs-CZ" sz="1800" dirty="0"/>
              <a:t>Přímo na mapě lze zobrazit fotografie, 3D fotografie nebo videa, které nahráli do databáze ostatní uživatelé a označili místo, kde byly pořízeny. </a:t>
            </a:r>
          </a:p>
          <a:p>
            <a:pPr marL="0" indent="0">
              <a:buNone/>
            </a:pPr>
            <a:endParaRPr lang="cs-CZ" sz="1800" dirty="0"/>
          </a:p>
          <a:p>
            <a:pPr marL="0" indent="0" algn="just">
              <a:buNone/>
            </a:pPr>
            <a:endParaRPr lang="cs-CZ" altLang="cs-CZ" sz="18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488832" cy="507703"/>
          </a:xfrm>
        </p:spPr>
        <p:txBody>
          <a:bodyPr/>
          <a:lstStyle/>
          <a:p>
            <a:r>
              <a:rPr lang="cs-CZ" b="1" dirty="0"/>
              <a:t>Google </a:t>
            </a:r>
            <a:r>
              <a:rPr lang="cs-CZ" b="1" dirty="0" err="1"/>
              <a:t>Earth</a:t>
            </a:r>
            <a:endParaRPr lang="cs-CZ" b="1"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2974758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488832" cy="507703"/>
          </a:xfrm>
        </p:spPr>
        <p:txBody>
          <a:bodyPr/>
          <a:lstStyle/>
          <a:p>
            <a:r>
              <a:rPr lang="cs-CZ" b="1" dirty="0"/>
              <a:t>Google </a:t>
            </a:r>
            <a:r>
              <a:rPr lang="cs-CZ" b="1" dirty="0" err="1"/>
              <a:t>Earth</a:t>
            </a:r>
            <a:endParaRPr lang="cs-CZ" b="1"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5" name="Zástupný symbol pro obsah 4"/>
          <p:cNvPicPr>
            <a:picLocks noGrp="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251520" y="731762"/>
            <a:ext cx="6084415" cy="4103688"/>
          </a:xfrm>
          <a:prstGeom prst="rect">
            <a:avLst/>
          </a:prstGeom>
          <a:noFill/>
          <a:ln>
            <a:noFill/>
          </a:ln>
        </p:spPr>
      </p:pic>
    </p:spTree>
    <p:extLst>
      <p:ext uri="{BB962C8B-B14F-4D97-AF65-F5344CB8AC3E}">
        <p14:creationId xmlns:p14="http://schemas.microsoft.com/office/powerpoint/2010/main" val="3973390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827584" y="843558"/>
            <a:ext cx="7704856" cy="830997"/>
          </a:xfrm>
          <a:prstGeom prst="rect">
            <a:avLst/>
          </a:prstGeom>
        </p:spPr>
        <p:txBody>
          <a:bodyPr wrap="square">
            <a:spAutoFit/>
          </a:bodyPr>
          <a:lstStyle/>
          <a:p>
            <a:r>
              <a:rPr lang="cs-CZ" sz="4800" b="1" dirty="0"/>
              <a:t>DĚKUJI ZA POZORNOST</a:t>
            </a:r>
            <a:endParaRPr lang="cs-CZ" sz="4800" dirty="0"/>
          </a:p>
        </p:txBody>
      </p:sp>
    </p:spTree>
    <p:extLst>
      <p:ext uri="{BB962C8B-B14F-4D97-AF65-F5344CB8AC3E}">
        <p14:creationId xmlns:p14="http://schemas.microsoft.com/office/powerpoint/2010/main" val="1578381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7416824" cy="4104456"/>
          </a:xfrm>
          <a:prstGeom prst="rect">
            <a:avLst/>
          </a:prstGeom>
        </p:spPr>
        <p:txBody>
          <a:bodyPr>
            <a:noAutofit/>
          </a:bodyPr>
          <a:lstStyle/>
          <a:p>
            <a:pPr marL="0" indent="0">
              <a:buNone/>
            </a:pPr>
            <a:r>
              <a:rPr lang="cs-CZ" sz="1800" dirty="0"/>
              <a:t>Klíčovou roli v e-turismu zastává především využití Internetu jako hlavního komunikačního kanálu pro přenos informací. Právě díky internetu máme totiž přístup k aktuálním informacím, které jsou při cestování velmi důležité. </a:t>
            </a:r>
          </a:p>
          <a:p>
            <a:pPr marL="0" indent="0">
              <a:buNone/>
            </a:pPr>
            <a:endParaRPr lang="cs-CZ" sz="1800" dirty="0"/>
          </a:p>
          <a:p>
            <a:pPr marL="0" indent="0">
              <a:buNone/>
            </a:pPr>
            <a:r>
              <a:rPr lang="cs-CZ" sz="1800" dirty="0"/>
              <a:t>Lze si tak velmi snadno zjistit například informace o podnebí a aktuálním počasí v dané destinaci, kam hodláme cestovat, lze so ověřit dopravní situaci a dostupnost. Dále si samozřejmě můžeme předem zajistit a rezervovat ubytování i stravování a naplánovat si své volnočasové aktivity. </a:t>
            </a:r>
          </a:p>
          <a:p>
            <a:pPr marL="0" indent="0">
              <a:buNone/>
            </a:pPr>
            <a:endParaRPr lang="cs-CZ" sz="1800" dirty="0"/>
          </a:p>
          <a:p>
            <a:pPr marL="0" indent="0">
              <a:buNone/>
            </a:pPr>
            <a:r>
              <a:rPr lang="cs-CZ" sz="1800" dirty="0"/>
              <a:t>Díky technologiím jako jsou webkamery pak můžeme dokonce sledovat online situaci v reálném čase (lze najít zajímavá místa po celém světě). Můžete se tak podívat například do světových velkoměst, ale také do přírody.</a:t>
            </a:r>
          </a:p>
          <a:p>
            <a:pPr marL="0" indent="0" algn="just">
              <a:buNone/>
            </a:pPr>
            <a:endParaRPr lang="cs-CZ" altLang="cs-CZ" sz="18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488832" cy="507703"/>
          </a:xfrm>
        </p:spPr>
        <p:txBody>
          <a:bodyPr/>
          <a:lstStyle/>
          <a:p>
            <a:r>
              <a:rPr lang="cs-CZ" b="1" dirty="0"/>
              <a:t>E-turismus </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704339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7416824" cy="4104456"/>
          </a:xfrm>
          <a:prstGeom prst="rect">
            <a:avLst/>
          </a:prstGeom>
        </p:spPr>
        <p:txBody>
          <a:bodyPr>
            <a:noAutofit/>
          </a:bodyPr>
          <a:lstStyle/>
          <a:p>
            <a:pPr marL="0" indent="0">
              <a:buNone/>
            </a:pPr>
            <a:r>
              <a:rPr lang="cs-CZ" sz="1800" dirty="0"/>
              <a:t>Podle výzkumu </a:t>
            </a:r>
            <a:r>
              <a:rPr lang="cs-CZ" sz="1800" dirty="0" err="1"/>
              <a:t>European</a:t>
            </a:r>
            <a:r>
              <a:rPr lang="cs-CZ" sz="1800" dirty="0"/>
              <a:t> </a:t>
            </a:r>
            <a:r>
              <a:rPr lang="cs-CZ" sz="1800" dirty="0" err="1"/>
              <a:t>Commision</a:t>
            </a:r>
            <a:r>
              <a:rPr lang="cs-CZ" sz="1800" dirty="0"/>
              <a:t> (2015) je oblast e-turismu a využívání internetu v cestovním ruchu zcela zásadní, protože Internet patří ke druhému nejčastěji použitému informačnímu zdroji pro plány v cestování. Podle výše uvedeného výzkumu existuje následující výčet nejčastějších zdrojů pro plánování cestování v Evropské unii:</a:t>
            </a:r>
          </a:p>
          <a:p>
            <a:pPr>
              <a:buFont typeface="Wingdings" panose="05000000000000000000" pitchFamily="2" charset="2"/>
              <a:buChar char="q"/>
            </a:pPr>
            <a:r>
              <a:rPr lang="cs-CZ" sz="1800" dirty="0"/>
              <a:t>doporučení přátel, kolegů a příbuzných: 56%</a:t>
            </a:r>
          </a:p>
          <a:p>
            <a:pPr>
              <a:buFont typeface="Wingdings" panose="05000000000000000000" pitchFamily="2" charset="2"/>
              <a:buChar char="q"/>
            </a:pPr>
            <a:r>
              <a:rPr lang="cs-CZ" sz="1800" dirty="0"/>
              <a:t>internetové stránky: 46%</a:t>
            </a:r>
          </a:p>
          <a:p>
            <a:pPr>
              <a:buFont typeface="Wingdings" panose="05000000000000000000" pitchFamily="2" charset="2"/>
              <a:buChar char="q"/>
            </a:pPr>
            <a:r>
              <a:rPr lang="cs-CZ" sz="1800" dirty="0"/>
              <a:t>osobní zkušenosti: 33%</a:t>
            </a:r>
          </a:p>
          <a:p>
            <a:pPr>
              <a:buFont typeface="Wingdings" panose="05000000000000000000" pitchFamily="2" charset="2"/>
              <a:buChar char="q"/>
            </a:pPr>
            <a:r>
              <a:rPr lang="cs-CZ" sz="1800" dirty="0"/>
              <a:t>cestovní kanceláře nebo agentury: 19%</a:t>
            </a:r>
          </a:p>
          <a:p>
            <a:pPr>
              <a:buFont typeface="Wingdings" panose="05000000000000000000" pitchFamily="2" charset="2"/>
              <a:buChar char="q"/>
            </a:pPr>
            <a:r>
              <a:rPr lang="cs-CZ" sz="1800" dirty="0"/>
              <a:t>katalogy či brožury zdarma: 11%</a:t>
            </a:r>
          </a:p>
          <a:p>
            <a:pPr>
              <a:buFont typeface="Wingdings" panose="05000000000000000000" pitchFamily="2" charset="2"/>
              <a:buChar char="q"/>
            </a:pPr>
            <a:r>
              <a:rPr lang="cs-CZ" sz="1800" dirty="0"/>
              <a:t>noviny, rádio, televize: 8%</a:t>
            </a:r>
          </a:p>
          <a:p>
            <a:pPr>
              <a:buFont typeface="Wingdings" panose="05000000000000000000" pitchFamily="2" charset="2"/>
              <a:buChar char="q"/>
            </a:pPr>
            <a:r>
              <a:rPr lang="cs-CZ" sz="1800" dirty="0"/>
              <a:t>placení průvodci nebo magazíny: 7%</a:t>
            </a:r>
          </a:p>
          <a:p>
            <a:pPr>
              <a:buFont typeface="Wingdings" panose="05000000000000000000" pitchFamily="2" charset="2"/>
              <a:buChar char="q"/>
            </a:pPr>
            <a:r>
              <a:rPr lang="cs-CZ" sz="1800" dirty="0"/>
              <a:t>stránky sociálních médii: 7%</a:t>
            </a:r>
          </a:p>
          <a:p>
            <a:pPr marL="0" indent="0">
              <a:buNone/>
            </a:pPr>
            <a:endParaRPr lang="cs-CZ" sz="1800" dirty="0"/>
          </a:p>
          <a:p>
            <a:pPr marL="0" indent="0" algn="just">
              <a:buNone/>
            </a:pPr>
            <a:endParaRPr lang="cs-CZ" altLang="cs-CZ" sz="18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488832" cy="507703"/>
          </a:xfrm>
        </p:spPr>
        <p:txBody>
          <a:bodyPr/>
          <a:lstStyle/>
          <a:p>
            <a:r>
              <a:rPr lang="cs-CZ" b="1" dirty="0"/>
              <a:t>E-turismus </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961622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7416824" cy="4104456"/>
          </a:xfrm>
          <a:prstGeom prst="rect">
            <a:avLst/>
          </a:prstGeom>
        </p:spPr>
        <p:txBody>
          <a:bodyPr>
            <a:noAutofit/>
          </a:bodyPr>
          <a:lstStyle/>
          <a:p>
            <a:pPr marL="0" indent="0">
              <a:buNone/>
            </a:pPr>
            <a:r>
              <a:rPr lang="cs-CZ" sz="1800" dirty="0"/>
              <a:t>Podle výzkumu stejné organizace je pak trend využití Internetu pro plánování cestování v České republice ještě výraznější. Mezi pět nejvíce využívaných zdrojů v ČR patří:</a:t>
            </a:r>
          </a:p>
          <a:p>
            <a:pPr lvl="0">
              <a:buFont typeface="Wingdings" panose="05000000000000000000" pitchFamily="2" charset="2"/>
              <a:buChar char="q"/>
            </a:pPr>
            <a:r>
              <a:rPr lang="cs-CZ" sz="1800" dirty="0"/>
              <a:t>osobní doporučení: 66%</a:t>
            </a:r>
          </a:p>
          <a:p>
            <a:pPr lvl="0">
              <a:buFont typeface="Wingdings" panose="05000000000000000000" pitchFamily="2" charset="2"/>
              <a:buChar char="q"/>
            </a:pPr>
            <a:r>
              <a:rPr lang="cs-CZ" sz="1800" dirty="0"/>
              <a:t>internetové stránky: 56%</a:t>
            </a:r>
          </a:p>
          <a:p>
            <a:pPr lvl="0">
              <a:buFont typeface="Wingdings" panose="05000000000000000000" pitchFamily="2" charset="2"/>
              <a:buChar char="q"/>
            </a:pPr>
            <a:r>
              <a:rPr lang="cs-CZ" sz="1800" dirty="0"/>
              <a:t>osobní zkušenosti: 45%</a:t>
            </a:r>
          </a:p>
          <a:p>
            <a:pPr lvl="0">
              <a:buFont typeface="Wingdings" panose="05000000000000000000" pitchFamily="2" charset="2"/>
              <a:buChar char="q"/>
            </a:pPr>
            <a:r>
              <a:rPr lang="cs-CZ" sz="1800" dirty="0"/>
              <a:t>katalogy či brožury zdarma: 15%</a:t>
            </a:r>
          </a:p>
          <a:p>
            <a:pPr lvl="0">
              <a:buFont typeface="Wingdings" panose="05000000000000000000" pitchFamily="2" charset="2"/>
              <a:buChar char="q"/>
            </a:pPr>
            <a:r>
              <a:rPr lang="cs-CZ" sz="1800" dirty="0"/>
              <a:t>cestovní kanceláře nebo agentury: 12</a:t>
            </a:r>
          </a:p>
        </p:txBody>
      </p:sp>
      <p:sp>
        <p:nvSpPr>
          <p:cNvPr id="6" name="Nadpis 5"/>
          <p:cNvSpPr>
            <a:spLocks noGrp="1"/>
          </p:cNvSpPr>
          <p:nvPr>
            <p:ph type="title"/>
          </p:nvPr>
        </p:nvSpPr>
        <p:spPr>
          <a:xfrm>
            <a:off x="179512" y="195486"/>
            <a:ext cx="7488832" cy="507703"/>
          </a:xfrm>
        </p:spPr>
        <p:txBody>
          <a:bodyPr/>
          <a:lstStyle/>
          <a:p>
            <a:r>
              <a:rPr lang="cs-CZ" b="1" dirty="0"/>
              <a:t>E-turismus </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418582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7416824" cy="4104456"/>
          </a:xfrm>
          <a:prstGeom prst="rect">
            <a:avLst/>
          </a:prstGeom>
        </p:spPr>
        <p:txBody>
          <a:bodyPr>
            <a:noAutofit/>
          </a:bodyPr>
          <a:lstStyle/>
          <a:p>
            <a:pPr marL="0" indent="0">
              <a:buNone/>
            </a:pPr>
            <a:r>
              <a:rPr lang="cs-CZ" sz="1800" dirty="0"/>
              <a:t>Je tedy patrné, že na Internetu lze získat velké množství informací nejen ze strany návštěvníků, ale také, jak uvádí Zelenka a Kysela (2013), ze strany subjektů cestovního ruchu (touroperátoři, cestovní kanceláře, cestovní agentury, hotely a hotelové řetězce, stravovací zařízení atd.). Internet a jeho využitá v rámci e-turismu pak umožňuje v rámci cestovního ruchu následující: </a:t>
            </a:r>
          </a:p>
          <a:p>
            <a:pPr>
              <a:buFont typeface="Wingdings" panose="05000000000000000000" pitchFamily="2" charset="2"/>
              <a:buChar char="q"/>
            </a:pPr>
            <a:r>
              <a:rPr lang="cs-CZ" sz="1800" dirty="0"/>
              <a:t>prezentaci destinací cestovního ruchu,</a:t>
            </a:r>
          </a:p>
          <a:p>
            <a:pPr>
              <a:buFont typeface="Wingdings" panose="05000000000000000000" pitchFamily="2" charset="2"/>
              <a:buChar char="q"/>
            </a:pPr>
            <a:r>
              <a:rPr lang="cs-CZ" sz="1800" dirty="0"/>
              <a:t>online vyhledávání dopravního spojení,</a:t>
            </a:r>
          </a:p>
          <a:p>
            <a:pPr>
              <a:buFont typeface="Wingdings" panose="05000000000000000000" pitchFamily="2" charset="2"/>
              <a:buChar char="q"/>
            </a:pPr>
            <a:r>
              <a:rPr lang="cs-CZ" sz="1800" dirty="0"/>
              <a:t>prezentaci nabídky subjektů cestovního ruchu.</a:t>
            </a:r>
          </a:p>
          <a:p>
            <a:pPr marL="0" indent="0">
              <a:buNone/>
            </a:pPr>
            <a:endParaRPr lang="cs-CZ" sz="1800" dirty="0"/>
          </a:p>
          <a:p>
            <a:pPr marL="0" indent="0">
              <a:buNone/>
            </a:pPr>
            <a:r>
              <a:rPr lang="cs-CZ" sz="1800" dirty="0"/>
              <a:t>Významnou roli v e-turismu hrají především technologie jako např. Web 2.0, technologie HDR, webkamery a virtuální realita. </a:t>
            </a:r>
          </a:p>
        </p:txBody>
      </p:sp>
      <p:sp>
        <p:nvSpPr>
          <p:cNvPr id="6" name="Nadpis 5"/>
          <p:cNvSpPr>
            <a:spLocks noGrp="1"/>
          </p:cNvSpPr>
          <p:nvPr>
            <p:ph type="title"/>
          </p:nvPr>
        </p:nvSpPr>
        <p:spPr>
          <a:xfrm>
            <a:off x="179512" y="195486"/>
            <a:ext cx="7488832" cy="507703"/>
          </a:xfrm>
        </p:spPr>
        <p:txBody>
          <a:bodyPr/>
          <a:lstStyle/>
          <a:p>
            <a:r>
              <a:rPr lang="cs-CZ" b="1" dirty="0"/>
              <a:t>E-turismus </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867446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7416824" cy="4104456"/>
          </a:xfrm>
          <a:prstGeom prst="rect">
            <a:avLst/>
          </a:prstGeom>
        </p:spPr>
        <p:txBody>
          <a:bodyPr>
            <a:noAutofit/>
          </a:bodyPr>
          <a:lstStyle/>
          <a:p>
            <a:pPr marL="0" indent="0" algn="just">
              <a:buNone/>
            </a:pPr>
            <a:r>
              <a:rPr lang="cs-CZ" altLang="cs-CZ" sz="1800" dirty="0">
                <a:solidFill>
                  <a:srgbClr val="307871"/>
                </a:solidFill>
                <a:latin typeface="Times New Roman" panose="02020603050405020304" pitchFamily="18" charset="0"/>
                <a:cs typeface="Times New Roman" panose="02020603050405020304" pitchFamily="18" charset="0"/>
              </a:rPr>
              <a:t>Web 2.0 je podle Čecha a Otčenáškové (2011) jednou z dalších etap vývoje webu, která je charakteristická přechodem ze statických textů na internetových stránkách ke sdílení a společnou tvorbou obsahu webu. Podle těchto autorů jsou typickými vlastnostmi Webu 2.0:</a:t>
            </a:r>
          </a:p>
          <a:p>
            <a:pPr algn="just">
              <a:buFont typeface="Wingdings" panose="05000000000000000000" pitchFamily="2" charset="2"/>
              <a:buChar char="q"/>
            </a:pPr>
            <a:r>
              <a:rPr lang="cs-CZ" altLang="cs-CZ" sz="1800" dirty="0">
                <a:solidFill>
                  <a:srgbClr val="307871"/>
                </a:solidFill>
                <a:latin typeface="Times New Roman" panose="02020603050405020304" pitchFamily="18" charset="0"/>
                <a:cs typeface="Times New Roman" panose="02020603050405020304" pitchFamily="18" charset="0"/>
              </a:rPr>
              <a:t>interaktivita,</a:t>
            </a:r>
          </a:p>
          <a:p>
            <a:pPr algn="just">
              <a:buFont typeface="Wingdings" panose="05000000000000000000" pitchFamily="2" charset="2"/>
              <a:buChar char="q"/>
            </a:pPr>
            <a:r>
              <a:rPr lang="cs-CZ" altLang="cs-CZ" sz="1800" dirty="0">
                <a:solidFill>
                  <a:srgbClr val="307871"/>
                </a:solidFill>
                <a:latin typeface="Times New Roman" panose="02020603050405020304" pitchFamily="18" charset="0"/>
                <a:cs typeface="Times New Roman" panose="02020603050405020304" pitchFamily="18" charset="0"/>
              </a:rPr>
              <a:t>otevřená komunikace,</a:t>
            </a:r>
          </a:p>
          <a:p>
            <a:pPr algn="just">
              <a:buFont typeface="Wingdings" panose="05000000000000000000" pitchFamily="2" charset="2"/>
              <a:buChar char="q"/>
            </a:pPr>
            <a:r>
              <a:rPr lang="cs-CZ" altLang="cs-CZ" sz="1800" dirty="0">
                <a:solidFill>
                  <a:srgbClr val="307871"/>
                </a:solidFill>
                <a:latin typeface="Times New Roman" panose="02020603050405020304" pitchFamily="18" charset="0"/>
                <a:cs typeface="Times New Roman" panose="02020603050405020304" pitchFamily="18" charset="0"/>
              </a:rPr>
              <a:t>podpora zapojení komunit,</a:t>
            </a:r>
          </a:p>
          <a:p>
            <a:pPr algn="just">
              <a:buFont typeface="Wingdings" panose="05000000000000000000" pitchFamily="2" charset="2"/>
              <a:buChar char="q"/>
            </a:pPr>
            <a:r>
              <a:rPr lang="cs-CZ" altLang="cs-CZ" sz="1800" dirty="0">
                <a:solidFill>
                  <a:srgbClr val="307871"/>
                </a:solidFill>
                <a:latin typeface="Times New Roman" panose="02020603050405020304" pitchFamily="18" charset="0"/>
                <a:cs typeface="Times New Roman" panose="02020603050405020304" pitchFamily="18" charset="0"/>
              </a:rPr>
              <a:t>kvalitněji organizovaný obsah,</a:t>
            </a:r>
          </a:p>
          <a:p>
            <a:pPr algn="just">
              <a:buFont typeface="Wingdings" panose="05000000000000000000" pitchFamily="2" charset="2"/>
              <a:buChar char="q"/>
            </a:pPr>
            <a:r>
              <a:rPr lang="cs-CZ" altLang="cs-CZ" sz="1800" dirty="0">
                <a:solidFill>
                  <a:srgbClr val="307871"/>
                </a:solidFill>
                <a:latin typeface="Times New Roman" panose="02020603050405020304" pitchFamily="18" charset="0"/>
                <a:cs typeface="Times New Roman" panose="02020603050405020304" pitchFamily="18" charset="0"/>
              </a:rPr>
              <a:t>důraz na propojenost.</a:t>
            </a:r>
          </a:p>
          <a:p>
            <a:pPr marL="0" indent="0" algn="just">
              <a:buNone/>
            </a:pPr>
            <a:endParaRPr lang="cs-CZ" altLang="cs-CZ" sz="18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488832" cy="507703"/>
          </a:xfrm>
        </p:spPr>
        <p:txBody>
          <a:bodyPr/>
          <a:lstStyle/>
          <a:p>
            <a:r>
              <a:rPr lang="cs-CZ" b="1" dirty="0"/>
              <a:t>Web 2.0</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954143227"/>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2413</TotalTime>
  <Words>2953</Words>
  <Application>Microsoft Office PowerPoint</Application>
  <PresentationFormat>Předvádění na obrazovce (16:9)</PresentationFormat>
  <Paragraphs>276</Paragraphs>
  <Slides>42</Slides>
  <Notes>40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42</vt:i4>
      </vt:variant>
    </vt:vector>
  </HeadingPairs>
  <TitlesOfParts>
    <vt:vector size="48" baseType="lpstr">
      <vt:lpstr>Arial</vt:lpstr>
      <vt:lpstr>Calibri</vt:lpstr>
      <vt:lpstr>Enriqueta</vt:lpstr>
      <vt:lpstr>Times New Roman</vt:lpstr>
      <vt:lpstr>Wingdings</vt:lpstr>
      <vt:lpstr>SLU</vt:lpstr>
      <vt:lpstr>Využití ICT - cestování II </vt:lpstr>
      <vt:lpstr>Úvod</vt:lpstr>
      <vt:lpstr>Vybrané změny v e-turismu </vt:lpstr>
      <vt:lpstr>Vybrané změny v e-turismu </vt:lpstr>
      <vt:lpstr>E-turismus </vt:lpstr>
      <vt:lpstr>E-turismus </vt:lpstr>
      <vt:lpstr>E-turismus </vt:lpstr>
      <vt:lpstr>E-turismus </vt:lpstr>
      <vt:lpstr>Web 2.0</vt:lpstr>
      <vt:lpstr>HDR</vt:lpstr>
      <vt:lpstr>HDR</vt:lpstr>
      <vt:lpstr>Webkamery</vt:lpstr>
      <vt:lpstr>Webkamery</vt:lpstr>
      <vt:lpstr>Webkamery</vt:lpstr>
      <vt:lpstr>Virtuální realita</vt:lpstr>
      <vt:lpstr>Virtuální realita</vt:lpstr>
      <vt:lpstr>Virtuální realita</vt:lpstr>
      <vt:lpstr>Virtuální realita</vt:lpstr>
      <vt:lpstr>Multimédia</vt:lpstr>
      <vt:lpstr>Multimédia</vt:lpstr>
      <vt:lpstr>Multimédia - text</vt:lpstr>
      <vt:lpstr>Multimédia - audio</vt:lpstr>
      <vt:lpstr>Multimédia – obrázky a fotografie</vt:lpstr>
      <vt:lpstr>Multimédia – obrázky a fotografie</vt:lpstr>
      <vt:lpstr>Multimédia – obrázky a fotografie</vt:lpstr>
      <vt:lpstr>Multimédia – obrázky a fotografie</vt:lpstr>
      <vt:lpstr>Multimédia – obrázky a fotografie</vt:lpstr>
      <vt:lpstr>Multimédia – animace</vt:lpstr>
      <vt:lpstr>Multimédia – animace</vt:lpstr>
      <vt:lpstr>Multimédia – animace</vt:lpstr>
      <vt:lpstr>Multimédia – interaktivita a virtuální prohlídka</vt:lpstr>
      <vt:lpstr>Multimédia – interaktivita a virtuální prohlídka</vt:lpstr>
      <vt:lpstr>Multimédia – interaktivita a virtuální prohlídka</vt:lpstr>
      <vt:lpstr>Multimédia – interaktivita a virtuální prohlídka</vt:lpstr>
      <vt:lpstr>Google Street View</vt:lpstr>
      <vt:lpstr>Google Street View</vt:lpstr>
      <vt:lpstr>Google Street View</vt:lpstr>
      <vt:lpstr>Google Street View</vt:lpstr>
      <vt:lpstr>Google Street View</vt:lpstr>
      <vt:lpstr>Google Earth</vt:lpstr>
      <vt:lpstr>Google Earth</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Radim Dolák</cp:lastModifiedBy>
  <cp:revision>131</cp:revision>
  <dcterms:created xsi:type="dcterms:W3CDTF">2016-07-06T15:42:34Z</dcterms:created>
  <dcterms:modified xsi:type="dcterms:W3CDTF">2024-12-16T10:00:13Z</dcterms:modified>
</cp:coreProperties>
</file>