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91" r:id="rId4"/>
    <p:sldId id="304" r:id="rId5"/>
    <p:sldId id="294" r:id="rId6"/>
    <p:sldId id="293" r:id="rId7"/>
    <p:sldId id="326" r:id="rId8"/>
    <p:sldId id="318" r:id="rId9"/>
    <p:sldId id="319" r:id="rId10"/>
    <p:sldId id="323" r:id="rId11"/>
    <p:sldId id="292" r:id="rId12"/>
    <p:sldId id="296" r:id="rId13"/>
    <p:sldId id="302" r:id="rId14"/>
    <p:sldId id="301" r:id="rId15"/>
    <p:sldId id="300" r:id="rId16"/>
    <p:sldId id="305" r:id="rId17"/>
    <p:sldId id="306" r:id="rId18"/>
    <p:sldId id="307" r:id="rId19"/>
    <p:sldId id="308" r:id="rId20"/>
    <p:sldId id="309" r:id="rId21"/>
    <p:sldId id="310" r:id="rId22"/>
    <p:sldId id="298" r:id="rId23"/>
    <p:sldId id="311" r:id="rId24"/>
    <p:sldId id="312" r:id="rId25"/>
    <p:sldId id="297" r:id="rId26"/>
    <p:sldId id="313" r:id="rId27"/>
    <p:sldId id="314" r:id="rId28"/>
    <p:sldId id="315" r:id="rId29"/>
    <p:sldId id="322" r:id="rId30"/>
    <p:sldId id="321" r:id="rId31"/>
    <p:sldId id="333" r:id="rId32"/>
    <p:sldId id="290" r:id="rId3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25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16.12.2024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467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536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Využití ICT - tvorba rodokmenu I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868144" y="2355726"/>
            <a:ext cx="3104127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Radim Dolák, Ph.D.</a:t>
            </a:r>
          </a:p>
          <a:p>
            <a:pPr algn="r"/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Informatiky a Matematiky</a:t>
            </a:r>
          </a:p>
          <a:p>
            <a:pPr algn="r"/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cs-CZ" alt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Kurz CŽV </a:t>
            </a:r>
          </a:p>
          <a:p>
            <a:pPr algn="r"/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Karviná 2025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91580" y="444395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C000"/>
                </a:solidFill>
              </a:rPr>
              <a:t>Motto: Sestavte si svůj vlastní rodokmen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9661"/>
            <a:ext cx="4176464" cy="261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/>
              <a:t>NÁKLADY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77155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/>
          </a:p>
          <a:p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473199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http://www.hledanipredku.cz/rodokmen-cenik/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89" y="770085"/>
            <a:ext cx="7156223" cy="397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027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b="1" dirty="0"/>
              <a:t>DOPORUČENÁ LITERATURA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771550"/>
            <a:ext cx="77048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Peremská</a:t>
            </a:r>
            <a:r>
              <a:rPr lang="cs-CZ" dirty="0"/>
              <a:t>, Lenka. Rodinná kronika: krok za krokem. Brno: </a:t>
            </a:r>
            <a:r>
              <a:rPr lang="cs-CZ" dirty="0" err="1"/>
              <a:t>CPress</a:t>
            </a:r>
            <a:r>
              <a:rPr lang="cs-CZ" dirty="0"/>
              <a:t>, 2017.</a:t>
            </a:r>
          </a:p>
          <a:p>
            <a:r>
              <a:rPr lang="cs-CZ" dirty="0" err="1"/>
              <a:t>Peremská</a:t>
            </a:r>
            <a:r>
              <a:rPr lang="cs-CZ" dirty="0"/>
              <a:t>, Lenka. Rodokmen krok za krokem. Brno: </a:t>
            </a:r>
            <a:r>
              <a:rPr lang="cs-CZ" dirty="0" err="1"/>
              <a:t>CPress</a:t>
            </a:r>
            <a:r>
              <a:rPr lang="cs-CZ" dirty="0"/>
              <a:t>, 2016</a:t>
            </a:r>
          </a:p>
          <a:p>
            <a:r>
              <a:rPr lang="cs-CZ" dirty="0"/>
              <a:t>Peterka, Josef: Cesta k rodinným kořenům. Praha: </a:t>
            </a:r>
            <a:r>
              <a:rPr lang="cs-CZ" dirty="0" err="1"/>
              <a:t>Libri</a:t>
            </a:r>
            <a:r>
              <a:rPr lang="cs-CZ" dirty="0"/>
              <a:t>, 2006.</a:t>
            </a:r>
          </a:p>
          <a:p>
            <a:r>
              <a:rPr lang="cs-CZ" dirty="0" err="1"/>
              <a:t>Hásek</a:t>
            </a:r>
            <a:r>
              <a:rPr lang="cs-CZ" dirty="0"/>
              <a:t>, Václav a kolektiv: Sborník učebních textů pro začínající rodopisce, 1. vyd. Praha: ČGHSP 2005.</a:t>
            </a:r>
          </a:p>
          <a:p>
            <a:r>
              <a:rPr lang="cs-CZ" dirty="0"/>
              <a:t>Marečková, Marie: Příručka praktické genealogie. Jak sestavit rodokmen. Praha 2004.</a:t>
            </a:r>
          </a:p>
          <a:p>
            <a:r>
              <a:rPr lang="cs-CZ" dirty="0" err="1"/>
              <a:t>Lutonský</a:t>
            </a:r>
            <a:r>
              <a:rPr lang="cs-CZ" dirty="0"/>
              <a:t>, Boleslav a kol.: Základy genealogie -soubor přednášek pro laické genealogy, 1. a 2. díl. Praha: Česká genealogická a heraldická společnost, 1999.</a:t>
            </a:r>
          </a:p>
          <a:p>
            <a:r>
              <a:rPr lang="cs-CZ" dirty="0" err="1"/>
              <a:t>Řičař</a:t>
            </a:r>
            <a:r>
              <a:rPr lang="cs-CZ" dirty="0"/>
              <a:t>, </a:t>
            </a:r>
            <a:r>
              <a:rPr lang="cs-CZ" dirty="0" err="1"/>
              <a:t>Kristoslav</a:t>
            </a:r>
            <a:r>
              <a:rPr lang="cs-CZ" dirty="0"/>
              <a:t>: Občanská genealogie. Praha: Ivo Železný, 1999</a:t>
            </a:r>
          </a:p>
          <a:p>
            <a:r>
              <a:rPr lang="cs-CZ" dirty="0"/>
              <a:t>Svoboda, Vladimír: Minimum o rodokmenu. -1. vyd. Praha: Olympia, 1998.</a:t>
            </a:r>
          </a:p>
          <a:p>
            <a:r>
              <a:rPr lang="cs-CZ" dirty="0" err="1"/>
              <a:t>Řičař</a:t>
            </a:r>
            <a:r>
              <a:rPr lang="cs-CZ" dirty="0"/>
              <a:t>, </a:t>
            </a:r>
            <a:r>
              <a:rPr lang="cs-CZ" dirty="0" err="1"/>
              <a:t>Kristoslav</a:t>
            </a:r>
            <a:r>
              <a:rPr lang="cs-CZ" dirty="0"/>
              <a:t>: Kdo jsou moji předkové a odkud přišli. Praha: Horizont, 1995.</a:t>
            </a:r>
          </a:p>
          <a:p>
            <a:r>
              <a:rPr lang="cs-CZ" dirty="0"/>
              <a:t>Melichar, Rudolf: Sborník k základům genealogie</a:t>
            </a:r>
            <a:r>
              <a:rPr lang="cs-CZ"/>
              <a:t>. Praha</a:t>
            </a:r>
            <a:r>
              <a:rPr lang="cs-CZ" dirty="0"/>
              <a:t>: Klub pro českou heraldiku a genealogii, 1988.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2600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b="1" dirty="0"/>
              <a:t>DOPORUČENÁ LITERATURA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771550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Kasalický, Václav; </a:t>
            </a:r>
            <a:r>
              <a:rPr lang="cs-CZ" dirty="0" err="1"/>
              <a:t>Lutonský</a:t>
            </a:r>
            <a:r>
              <a:rPr lang="cs-CZ" dirty="0"/>
              <a:t>, Boleslav: Německo-český slovník pro genealogy. -1. vyd. Praha: Česká genealogická a heraldická společnost, 1997.</a:t>
            </a:r>
          </a:p>
          <a:p>
            <a:r>
              <a:rPr lang="cs-CZ" dirty="0"/>
              <a:t>Mareš, Jan: Latinsko-český slovník pro genealogy. -1. vyd. Praha: Česká genealogická a heraldická společnost, 1996. </a:t>
            </a:r>
          </a:p>
          <a:p>
            <a:r>
              <a:rPr lang="cs-CZ" dirty="0"/>
              <a:t>Palivec, Viktor-</a:t>
            </a:r>
            <a:r>
              <a:rPr lang="cs-CZ" dirty="0" err="1"/>
              <a:t>Elznic</a:t>
            </a:r>
            <a:r>
              <a:rPr lang="cs-CZ" dirty="0"/>
              <a:t>, Václav: Latinsko-český slovník genealogický. -Praha: Genealogická a heraldická společnost, 1976.</a:t>
            </a:r>
          </a:p>
          <a:p>
            <a:r>
              <a:rPr lang="cs-CZ" dirty="0" err="1"/>
              <a:t>Lutonský</a:t>
            </a:r>
            <a:r>
              <a:rPr lang="cs-CZ" dirty="0"/>
              <a:t>, Boleslav -Černý, Jaroslav: Latinsko-německo-český slovník nemocí, úrazů, příčin smrti a výrazů s nimi souvisejících (nejen) pro genealogy. -1. vyd. Praha: </a:t>
            </a:r>
            <a:r>
              <a:rPr lang="cs-CZ" dirty="0" err="1"/>
              <a:t>Ringier</a:t>
            </a:r>
            <a:r>
              <a:rPr lang="cs-CZ" dirty="0"/>
              <a:t> ČR, 1995. </a:t>
            </a:r>
          </a:p>
          <a:p>
            <a:r>
              <a:rPr lang="cs-CZ" dirty="0" err="1"/>
              <a:t>Lutonský</a:t>
            </a:r>
            <a:r>
              <a:rPr lang="cs-CZ" dirty="0"/>
              <a:t>, Boleslav: Slabikář a čítanka pro laické genealogy. -1. vyd. Praha: Česká genealogická a heraldická společnost, 1998.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2304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b="1" dirty="0"/>
              <a:t>ARCHIVNÍ SÍŤ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771550"/>
            <a:ext cx="77048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Archivní správa			</a:t>
            </a:r>
            <a:endParaRPr lang="cs-CZ" dirty="0"/>
          </a:p>
          <a:p>
            <a:r>
              <a:rPr lang="cs-CZ" b="1" dirty="0"/>
              <a:t>Národní archiv v Praze</a:t>
            </a:r>
            <a:r>
              <a:rPr lang="cs-CZ" dirty="0"/>
              <a:t>		židovské matriky, katastry</a:t>
            </a:r>
          </a:p>
          <a:p>
            <a:r>
              <a:rPr lang="cs-CZ" b="1" dirty="0"/>
              <a:t>Oblastní (zemské) archivy </a:t>
            </a:r>
            <a:r>
              <a:rPr lang="cs-CZ" dirty="0"/>
              <a:t>		matriky, katastry, urbáře, pozemkové 					knihy, velkostatky,</a:t>
            </a:r>
          </a:p>
          <a:p>
            <a:r>
              <a:rPr lang="cs-CZ" dirty="0"/>
              <a:t>-okresní archivy 			sčítání lidu, domovská evidence,</a:t>
            </a:r>
          </a:p>
          <a:p>
            <a:r>
              <a:rPr lang="cs-CZ" dirty="0"/>
              <a:t>				farní úřady</a:t>
            </a:r>
          </a:p>
          <a:p>
            <a:r>
              <a:rPr lang="cs-CZ" b="1" dirty="0"/>
              <a:t>Specializované archivy</a:t>
            </a:r>
          </a:p>
          <a:p>
            <a:r>
              <a:rPr lang="cs-CZ" dirty="0"/>
              <a:t>-Vojenský ústřední archiv vojenské matriky</a:t>
            </a:r>
          </a:p>
          <a:p>
            <a:r>
              <a:rPr lang="cs-CZ" b="1" dirty="0"/>
              <a:t>Bezpečnostní archivy</a:t>
            </a:r>
          </a:p>
          <a:p>
            <a:r>
              <a:rPr lang="cs-CZ" dirty="0"/>
              <a:t>-min. vnitra, obrany, zahraničních věcí atd.</a:t>
            </a:r>
          </a:p>
          <a:p>
            <a:r>
              <a:rPr lang="cs-CZ" b="1" dirty="0"/>
              <a:t>Archivy územních samosprávných celků</a:t>
            </a:r>
          </a:p>
          <a:p>
            <a:r>
              <a:rPr lang="cs-CZ" dirty="0"/>
              <a:t>-městské archivy (Praha, Brno, Ostrava, Plzeň, Ústí n. Labem)</a:t>
            </a:r>
          </a:p>
          <a:p>
            <a:r>
              <a:rPr lang="cs-CZ" b="1" dirty="0"/>
              <a:t>Soukromé archivy</a:t>
            </a:r>
          </a:p>
          <a:p>
            <a:r>
              <a:rPr lang="cs-CZ" dirty="0"/>
              <a:t>-podnikové, církevní instituce atd.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3811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b="1" dirty="0"/>
              <a:t>NÁVSTĚVA A BÁDÁNÍ V ARCHIVU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771550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Zákon č. 499/2004 Sb. o archivnictví a spisové službě a o změně některých zákonů, jak vyplývá z pozdějších změn.</a:t>
            </a:r>
          </a:p>
          <a:p>
            <a:r>
              <a:rPr lang="cs-CZ" dirty="0"/>
              <a:t>Vyhláška č. 645/2004 Sb., kterou se provádějí některá ustanovení zákona o archivnictví a spisové službě a o změně některých zákonů, ve znění vyhlášky č. 192/2009 Sb.</a:t>
            </a:r>
          </a:p>
          <a:p>
            <a:endParaRPr lang="cs-CZ" dirty="0"/>
          </a:p>
          <a:p>
            <a:r>
              <a:rPr lang="cs-CZ" dirty="0"/>
              <a:t>Badatelský list (OP) –platnost -1 kalendářní rok.</a:t>
            </a:r>
          </a:p>
          <a:p>
            <a:r>
              <a:rPr lang="cs-CZ" dirty="0"/>
              <a:t>Kniha návštěv badatelny –zápis během každé návštěvy.</a:t>
            </a:r>
          </a:p>
          <a:p>
            <a:r>
              <a:rPr lang="cs-CZ" dirty="0"/>
              <a:t>Žádost o předložení archiválií.</a:t>
            </a:r>
          </a:p>
          <a:p>
            <a:r>
              <a:rPr lang="cs-CZ" dirty="0"/>
              <a:t>Denní limity na počty předkládaných archiválií a mikrofilmů.</a:t>
            </a:r>
          </a:p>
          <a:p>
            <a:r>
              <a:rPr lang="cs-CZ" dirty="0"/>
              <a:t>Lhůty na předložení originálních archiválií a studijních kopií.</a:t>
            </a:r>
          </a:p>
          <a:p>
            <a:r>
              <a:rPr lang="cs-CZ" dirty="0"/>
              <a:t>Používání vlastního fotoaparátu pro vlastní potřebu.</a:t>
            </a:r>
          </a:p>
        </p:txBody>
      </p:sp>
    </p:spTree>
    <p:extLst>
      <p:ext uri="{BB962C8B-B14F-4D97-AF65-F5344CB8AC3E}">
        <p14:creationId xmlns:p14="http://schemas.microsoft.com/office/powerpoint/2010/main" val="1785806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632848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dirty="0"/>
              <a:t>- název odvozen z latinského slova </a:t>
            </a:r>
            <a:r>
              <a:rPr lang="cs-CZ" altLang="cs-CZ" sz="1800" dirty="0" err="1"/>
              <a:t>matricula</a:t>
            </a:r>
            <a:r>
              <a:rPr lang="cs-CZ" altLang="cs-CZ" sz="1800" dirty="0"/>
              <a:t> = seznam kleriků ustavených při katedrálním, kolegiátním či farním chrámu opatřených obročím.</a:t>
            </a:r>
          </a:p>
          <a:p>
            <a:pPr marL="0" indent="0">
              <a:buNone/>
            </a:pPr>
            <a:r>
              <a:rPr lang="cs-CZ" altLang="cs-CZ" sz="1800" dirty="0"/>
              <a:t>- faráři patrně nevedli až do poloviny 16. století řádné knihy, </a:t>
            </a:r>
            <a:r>
              <a:rPr lang="cs-CZ" altLang="cs-CZ" sz="1800" dirty="0" err="1"/>
              <a:t>záduší</a:t>
            </a:r>
            <a:r>
              <a:rPr lang="cs-CZ" altLang="cs-CZ" sz="1800" dirty="0"/>
              <a:t> si spravovala každá obec prostřednictvím volených kostelníků, o svatbách, křtech i úmrtích podávali svědectví pamětníci.</a:t>
            </a:r>
          </a:p>
          <a:p>
            <a:pPr marL="0" indent="0">
              <a:buNone/>
            </a:pPr>
            <a:r>
              <a:rPr lang="cs-CZ" altLang="cs-CZ" sz="1800" dirty="0"/>
              <a:t>- vedení matrik nařídil katolickým farářům tridentský koncil v r. 1563 na zasedání jednajícím o reformě manželského práva.</a:t>
            </a:r>
          </a:p>
          <a:p>
            <a:pPr marL="0" indent="0">
              <a:buNone/>
            </a:pPr>
            <a:r>
              <a:rPr lang="cs-CZ" altLang="cs-CZ" sz="1800" dirty="0"/>
              <a:t>- v českých zemích bylo vedení matrik nařízeno rozhodnutím olomoucké synody </a:t>
            </a:r>
            <a:br>
              <a:rPr lang="cs-CZ" altLang="cs-CZ" sz="1800" dirty="0"/>
            </a:br>
            <a:r>
              <a:rPr lang="cs-CZ" altLang="cs-CZ" sz="1800" dirty="0"/>
              <a:t>z r. 1591 (pro Moravu) a pražské synody z r. 1605 (pro Čechy).</a:t>
            </a:r>
          </a:p>
          <a:p>
            <a:pPr marL="0" indent="0">
              <a:buNone/>
            </a:pPr>
            <a:r>
              <a:rPr lang="cs-CZ" altLang="cs-CZ" sz="1800" dirty="0"/>
              <a:t>- r. 1614 Římský rituál (soubor liturgických pravidel) přesněji formuloval pravidla na vedení matrik, stanovil vzory zápisů pro jednotlivé knihy, ve vnější formě však ponechal farářům volnost.</a:t>
            </a:r>
          </a:p>
          <a:p>
            <a:pPr marL="0" indent="0">
              <a:buNone/>
            </a:pPr>
            <a:r>
              <a:rPr lang="cs-CZ" altLang="cs-CZ" sz="1800" dirty="0"/>
              <a:t>- v 30. letech 17. století jsou již matriky u nás vedeny všeobecně.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b="1" dirty="0"/>
              <a:t>MATRIKY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77155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3564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84887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dirty="0"/>
              <a:t>-r. 1770 nařízeny jednotné formuláře v souvislosti s očíslováním domů, matriky se měly psát latinsky.</a:t>
            </a:r>
          </a:p>
          <a:p>
            <a:pPr marL="0" indent="0">
              <a:buNone/>
            </a:pPr>
            <a:r>
              <a:rPr lang="cs-CZ" altLang="cs-CZ" sz="1800" dirty="0"/>
              <a:t>-r. 1784 matriky uznány veřejnými listinami.</a:t>
            </a:r>
          </a:p>
          <a:p>
            <a:pPr marL="0" indent="0">
              <a:buNone/>
            </a:pPr>
            <a:r>
              <a:rPr lang="cs-CZ" altLang="cs-CZ" sz="1800" dirty="0"/>
              <a:t>-r. 1784 zavedení formuláře s předtištěnými rubrikami, uloženo vést samostatně knihy pro křty, sňatky a pohřby.</a:t>
            </a:r>
          </a:p>
          <a:p>
            <a:pPr marL="0" indent="0">
              <a:buNone/>
            </a:pPr>
            <a:r>
              <a:rPr lang="cs-CZ" altLang="cs-CZ" sz="1800" dirty="0"/>
              <a:t>-r. 1784 nařízeno vést indexy = rejstříky jmen </a:t>
            </a:r>
          </a:p>
          <a:p>
            <a:pPr marL="0" indent="0">
              <a:buNone/>
            </a:pPr>
            <a:r>
              <a:rPr lang="cs-CZ" altLang="cs-CZ" sz="1800" dirty="0"/>
              <a:t>-r. 1792 nařízeno číslování folií (poději stran).</a:t>
            </a:r>
          </a:p>
          <a:p>
            <a:pPr marL="0" indent="0">
              <a:buNone/>
            </a:pPr>
            <a:r>
              <a:rPr lang="cs-CZ" altLang="cs-CZ" sz="1800" dirty="0"/>
              <a:t>-r. 1799 nařízeno pořizovat pololetně 2 opisy matričních zápisů a odevzdat</a:t>
            </a:r>
          </a:p>
          <a:p>
            <a:pPr marL="0" indent="0">
              <a:buNone/>
            </a:pPr>
            <a:r>
              <a:rPr lang="cs-CZ" altLang="cs-CZ" sz="1800" dirty="0"/>
              <a:t>-r. 1801 nařízeno zápisy číslovat ze statistických údajů.</a:t>
            </a:r>
          </a:p>
          <a:p>
            <a:pPr marL="0" indent="0">
              <a:buNone/>
            </a:pPr>
            <a:r>
              <a:rPr lang="cs-CZ" altLang="cs-CZ" sz="1800" dirty="0"/>
              <a:t>-r. 1812 nařízeno zapisovat i datum narození.</a:t>
            </a:r>
          </a:p>
          <a:p>
            <a:pPr marL="0" indent="0">
              <a:buNone/>
            </a:pPr>
            <a:r>
              <a:rPr lang="cs-CZ" altLang="cs-CZ" sz="1800" dirty="0"/>
              <a:t>-r. 1813 nařízeno zapisovat i jméno porodní asistentky.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b="1" dirty="0"/>
              <a:t>MATRIKY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77155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0168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84887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dirty="0"/>
              <a:t>-r. 1949 „živé“ matriky předány příslušným národním výborům, „neživé“</a:t>
            </a:r>
          </a:p>
          <a:p>
            <a:pPr marL="0" indent="0">
              <a:buNone/>
            </a:pPr>
            <a:r>
              <a:rPr lang="cs-CZ" altLang="cs-CZ" sz="1800" dirty="0"/>
              <a:t>matriky předány příslušným oblastním archivům.</a:t>
            </a:r>
          </a:p>
          <a:p>
            <a:pPr marL="0" indent="0">
              <a:buNone/>
            </a:pPr>
            <a:r>
              <a:rPr lang="cs-CZ" altLang="cs-CZ" sz="1800" dirty="0"/>
              <a:t>-„neživé“ matriky (narození –lhůta 100 let; oddaní, zemřelí –lhůta 75 let)</a:t>
            </a:r>
          </a:p>
          <a:p>
            <a:pPr marL="0" indent="0">
              <a:buNone/>
            </a:pPr>
            <a:r>
              <a:rPr lang="cs-CZ" altLang="cs-CZ" sz="1800" dirty="0"/>
              <a:t>-v současnosti jsou matriky uloženy v oblastních archivech dle bývalých krajů</a:t>
            </a:r>
          </a:p>
          <a:p>
            <a:pPr marL="0" indent="0">
              <a:buNone/>
            </a:pPr>
            <a:r>
              <a:rPr lang="cs-CZ" altLang="cs-CZ" sz="1800" dirty="0"/>
              <a:t>zřízených v roce 1960, k delimitaci archiválií dle nově zřízených krajů nedošlo.</a:t>
            </a:r>
          </a:p>
          <a:p>
            <a:pPr marL="0" indent="0">
              <a:buNone/>
            </a:pPr>
            <a:r>
              <a:rPr lang="cs-CZ" altLang="cs-CZ" sz="1800" dirty="0"/>
              <a:t>-MZA –vnitřní organizační jednotky –15 okresních archivů z krajů Jihomoravského, Zlínského a Vysočina.</a:t>
            </a:r>
          </a:p>
          <a:p>
            <a:pPr marL="0" indent="0">
              <a:buNone/>
            </a:pPr>
            <a:r>
              <a:rPr lang="cs-CZ" altLang="cs-CZ" sz="1800" dirty="0"/>
              <a:t>-okresy -Blansko, Brno-venkov, Břeclav, Havlíčkův Brod (matriky SOA</a:t>
            </a:r>
          </a:p>
          <a:p>
            <a:pPr marL="0" indent="0">
              <a:buNone/>
            </a:pPr>
            <a:r>
              <a:rPr lang="cs-CZ" altLang="cs-CZ" sz="1800" dirty="0"/>
              <a:t>Zámrsk), Hodonín, Jihlava, Kroměříž, Pelhřimov (SOA Třeboň), Třebíč,</a:t>
            </a:r>
          </a:p>
          <a:p>
            <a:pPr marL="0" indent="0">
              <a:buNone/>
            </a:pPr>
            <a:r>
              <a:rPr lang="cs-CZ" altLang="cs-CZ" sz="1800" dirty="0"/>
              <a:t>Uherské Hradiště, Vsetín (matriky ZA Opava), Vyškov, Zlín, Znojmo,</a:t>
            </a:r>
          </a:p>
          <a:p>
            <a:pPr marL="0" indent="0">
              <a:buNone/>
            </a:pPr>
            <a:r>
              <a:rPr lang="cs-CZ" altLang="cs-CZ" sz="1800" dirty="0"/>
              <a:t>Žďár nad Sázavou + matriky okresu Prostějov, město Brno.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b="1" dirty="0"/>
              <a:t>MATRIKY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77155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5962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920880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dirty="0"/>
              <a:t>-nejstarší matriky u nás začali vést němečtí luteráni v Jáchymově (oddací od r. 1531, křestní od r. 1546).</a:t>
            </a:r>
          </a:p>
          <a:p>
            <a:pPr marL="0" indent="0">
              <a:buNone/>
            </a:pPr>
            <a:r>
              <a:rPr lang="cs-CZ" altLang="cs-CZ" sz="1800" dirty="0"/>
              <a:t>-po vydání tolerančního patentu v r. 1781 mohli vést evangelíci záznamy o</a:t>
            </a:r>
          </a:p>
          <a:p>
            <a:pPr marL="0" indent="0">
              <a:buNone/>
            </a:pPr>
            <a:r>
              <a:rPr lang="cs-CZ" altLang="cs-CZ" sz="1800" dirty="0"/>
              <a:t>příslušnících své náboženské obce, ale pouze pro soukromou potřebu.</a:t>
            </a:r>
          </a:p>
          <a:p>
            <a:pPr marL="0" indent="0">
              <a:buNone/>
            </a:pPr>
            <a:r>
              <a:rPr lang="cs-CZ" altLang="cs-CZ" sz="1800" dirty="0"/>
              <a:t>Pastoři měli původně zasílat veškeré záznamy o provedených úkonech katolickému faráři.</a:t>
            </a:r>
          </a:p>
          <a:p>
            <a:pPr marL="0" indent="0">
              <a:buNone/>
            </a:pPr>
            <a:r>
              <a:rPr lang="cs-CZ" altLang="cs-CZ" sz="1800" dirty="0"/>
              <a:t>-r. 1782 určeno, že dokud nemají evangelické obce svého pastora, může jejich úkony vykonávat i katolický farář.</a:t>
            </a:r>
          </a:p>
          <a:p>
            <a:pPr marL="0" indent="0">
              <a:buNone/>
            </a:pPr>
            <a:r>
              <a:rPr lang="cs-CZ" altLang="cs-CZ" sz="1800" dirty="0"/>
              <a:t>-evangeličtí pastoři získali oprávnění vést matriky s platností úředních knih</a:t>
            </a:r>
          </a:p>
          <a:p>
            <a:pPr marL="0" indent="0">
              <a:buNone/>
            </a:pPr>
            <a:r>
              <a:rPr lang="cs-CZ" altLang="cs-CZ" sz="1800" dirty="0"/>
              <a:t>až v r. 1829, až do r. 1849 vedli pro ně matriky i katoličtí faráři, kterým evangeličtí pastoři museli posílat opisy.</a:t>
            </a:r>
          </a:p>
          <a:p>
            <a:pPr marL="0" indent="0">
              <a:buNone/>
            </a:pPr>
            <a:r>
              <a:rPr lang="cs-CZ" altLang="cs-CZ" sz="1800" dirty="0"/>
              <a:t>-POZOR: katolické a evangelické matriční obvody se lišily.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b="1" dirty="0"/>
              <a:t>EVANGELICKÉ MATRIKY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77155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9030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920880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dirty="0"/>
              <a:t>-r. 1766 rabínům nařízeno, aby vedli knihy obřezaných, které měly být uloženy v synagogách.</a:t>
            </a:r>
          </a:p>
          <a:p>
            <a:pPr marL="0" indent="0">
              <a:buNone/>
            </a:pPr>
            <a:r>
              <a:rPr lang="cs-CZ" altLang="cs-CZ" sz="1800" dirty="0"/>
              <a:t>-r. 1783 zavedeny rodné matriky pro židovské dívky.</a:t>
            </a:r>
          </a:p>
          <a:p>
            <a:pPr marL="0" indent="0">
              <a:buNone/>
            </a:pPr>
            <a:r>
              <a:rPr lang="cs-CZ" altLang="cs-CZ" sz="1800" dirty="0"/>
              <a:t>-r. 1784 rabínům nařízeno vedení rodných, oddacích a úmrtních matrik</a:t>
            </a:r>
          </a:p>
          <a:p>
            <a:pPr marL="0" indent="0">
              <a:buNone/>
            </a:pPr>
            <a:r>
              <a:rPr lang="cs-CZ" altLang="cs-CZ" sz="1800" dirty="0"/>
              <a:t>stejně jako u katolíků, ale bez veřejné platnosti.</a:t>
            </a:r>
          </a:p>
          <a:p>
            <a:pPr marL="0" indent="0">
              <a:buNone/>
            </a:pPr>
            <a:r>
              <a:rPr lang="cs-CZ" altLang="cs-CZ" sz="1800" dirty="0"/>
              <a:t>-r. 1788 nařízeno vést matriky německy.</a:t>
            </a:r>
          </a:p>
          <a:p>
            <a:pPr marL="0" indent="0">
              <a:buNone/>
            </a:pPr>
            <a:r>
              <a:rPr lang="cs-CZ" altLang="cs-CZ" sz="1800" dirty="0"/>
              <a:t>-r. 1797 nařízení, aby matriky vedli židovští učitelé či jiné pověřené osoby, ale ne rabíni; zároveň měli židovské matriky vést katoličtí faráři.</a:t>
            </a:r>
          </a:p>
          <a:p>
            <a:pPr marL="0" indent="0">
              <a:buNone/>
            </a:pPr>
            <a:r>
              <a:rPr lang="cs-CZ" altLang="cs-CZ" sz="1800" dirty="0"/>
              <a:t>-r. 1837 vydána instrukce pro vedení matrik v Čechách (na Moravě až v r. 1846).</a:t>
            </a:r>
          </a:p>
          <a:p>
            <a:pPr marL="0" indent="0">
              <a:buNone/>
            </a:pPr>
            <a:r>
              <a:rPr lang="cs-CZ" altLang="cs-CZ" sz="1800" dirty="0"/>
              <a:t>-r. 1868 židovské matriky nabyly práva veřejných knih, do té doby vedli židovské kontrolní matriky katoličtí faráři.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b="1" dirty="0"/>
              <a:t>ŽIDOVSKÉ MATRIKY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77155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3551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/>
              <a:t>OBSAH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771550"/>
            <a:ext cx="7704856" cy="535531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Úvodní terminologie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Multioborové zaměření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Rodopisné značky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Co prozradí rodokmen?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Jak začít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Náklady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Doporučená literatura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Archivní síť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Bádání v archivu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Matriky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Křestní zápisy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Oddací zápisy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Úmrtní zápisy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Seznam legionářů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920880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dirty="0"/>
              <a:t>původ civilních matrik spjat s povolením uzavírat občanské sňatky před politickými úřady, což bylo uzákoněno 25.5. 1868, kdy bylo též nařízeno</a:t>
            </a:r>
          </a:p>
          <a:p>
            <a:pPr marL="0" indent="0">
              <a:buNone/>
            </a:pPr>
            <a:r>
              <a:rPr lang="cs-CZ" altLang="cs-CZ" sz="1800" dirty="0"/>
              <a:t>magistrátům a okresním hejtmanstvím vést oddací matriky.</a:t>
            </a:r>
          </a:p>
          <a:p>
            <a:pPr marL="0" indent="0">
              <a:buNone/>
            </a:pPr>
            <a:r>
              <a:rPr lang="cs-CZ" altLang="cs-CZ" sz="1800" dirty="0"/>
              <a:t>-r. 1870 vydán zákon o manželství osob bez vyznání a o vedení oddacích, rodných a úmrtních matrik.</a:t>
            </a:r>
          </a:p>
          <a:p>
            <a:pPr marL="0" indent="0">
              <a:buNone/>
            </a:pPr>
            <a:r>
              <a:rPr lang="cs-CZ" altLang="cs-CZ" sz="1800" dirty="0"/>
              <a:t>-po formální stránce se občanské matriky nelišily od církevních, ještě dlouho politické úřady užívaly stejné tiskopisy jako církev.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b="1" dirty="0"/>
              <a:t>CIVILNÍ MATRIKY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77155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8264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920880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dirty="0"/>
              <a:t>-r. 1768 vojenský reglement upravil vedení vojenských matrik.</a:t>
            </a:r>
          </a:p>
          <a:p>
            <a:pPr marL="0" indent="0">
              <a:buNone/>
            </a:pPr>
            <a:r>
              <a:rPr lang="cs-CZ" altLang="cs-CZ" sz="1800" dirty="0"/>
              <a:t>-nejstarší čistě vojenská matrika u nás začíná v roce 1673.</a:t>
            </a:r>
          </a:p>
          <a:p>
            <a:pPr marL="0" indent="0">
              <a:buNone/>
            </a:pPr>
            <a:r>
              <a:rPr lang="cs-CZ" altLang="cs-CZ" sz="1800" dirty="0"/>
              <a:t>-vojenské matriky vedli polní kuráti podle pluků (to bylo zrušeno </a:t>
            </a:r>
            <a:r>
              <a:rPr lang="cs-CZ" altLang="cs-CZ" sz="1800" dirty="0" err="1"/>
              <a:t>aţ</a:t>
            </a:r>
            <a:r>
              <a:rPr lang="cs-CZ" altLang="cs-CZ" sz="1800" dirty="0"/>
              <a:t> v roce</a:t>
            </a:r>
          </a:p>
          <a:p>
            <a:pPr marL="0" indent="0">
              <a:buNone/>
            </a:pPr>
            <a:r>
              <a:rPr lang="cs-CZ" altLang="cs-CZ" sz="1800" dirty="0"/>
              <a:t>1932), původně jen u jezdectva a pěchoty.</a:t>
            </a:r>
          </a:p>
          <a:p>
            <a:pPr marL="0" indent="0">
              <a:buNone/>
            </a:pPr>
            <a:r>
              <a:rPr lang="cs-CZ" altLang="cs-CZ" sz="1800" dirty="0"/>
              <a:t>-postupně vznikaly i matriky vojenských nemocnic a invalidoven.</a:t>
            </a:r>
          </a:p>
          <a:p>
            <a:pPr marL="0" indent="0">
              <a:buNone/>
            </a:pPr>
            <a:r>
              <a:rPr lang="cs-CZ" altLang="cs-CZ" sz="1800" dirty="0"/>
              <a:t>-vojáci se často zapisovali do běžných matrik míst, kde zrovna byli</a:t>
            </a:r>
          </a:p>
          <a:p>
            <a:pPr marL="0" indent="0">
              <a:buNone/>
            </a:pPr>
            <a:r>
              <a:rPr lang="cs-CZ" altLang="cs-CZ" sz="1800" dirty="0"/>
              <a:t>posádkou či během války.</a:t>
            </a:r>
          </a:p>
          <a:p>
            <a:pPr marL="0" indent="0">
              <a:buNone/>
            </a:pPr>
            <a:r>
              <a:rPr lang="cs-CZ" altLang="cs-CZ" sz="1800" dirty="0"/>
              <a:t>-polní kuráti měli pravomoc nad dočasně přítomnými vojáky, civilní faráři</a:t>
            </a:r>
          </a:p>
          <a:p>
            <a:pPr marL="0" indent="0">
              <a:buNone/>
            </a:pPr>
            <a:r>
              <a:rPr lang="cs-CZ" altLang="cs-CZ" sz="1800" dirty="0"/>
              <a:t>nad stálou posádkou (nařízení z r. 1754).</a:t>
            </a:r>
          </a:p>
          <a:p>
            <a:pPr marL="0" indent="0">
              <a:buNone/>
            </a:pPr>
            <a:r>
              <a:rPr lang="cs-CZ" altLang="cs-CZ" sz="1800" dirty="0"/>
              <a:t>-od r. 1904 se do vojenských matrik přestalo psát četnictvo.</a:t>
            </a:r>
          </a:p>
          <a:p>
            <a:pPr marL="0" indent="0">
              <a:buNone/>
            </a:pPr>
            <a:r>
              <a:rPr lang="cs-CZ" altLang="cs-CZ" sz="1800" dirty="0"/>
              <a:t>-u nás vojenské matriky zrušeny v r. 1948, živé uloženy na matričním</a:t>
            </a:r>
          </a:p>
          <a:p>
            <a:pPr marL="0" indent="0">
              <a:buNone/>
            </a:pPr>
            <a:r>
              <a:rPr lang="cs-CZ" altLang="cs-CZ" sz="1800" dirty="0"/>
              <a:t>úřadě v Praze, ostatní odevzdány do Vojenského historického archivu..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b="1" dirty="0"/>
              <a:t>VOJENSKÉ MATRIKY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77155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6158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b="1" dirty="0"/>
              <a:t>KŘESTNÍ ZÁPISY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771550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-17. století –datum křtu, jméno křtěnce, rodičů a kmotrů, jejich původ.</a:t>
            </a:r>
          </a:p>
          <a:p>
            <a:r>
              <a:rPr lang="cs-CZ" dirty="0"/>
              <a:t>-1687 Morava: den, měsíc, jméno křtěnce, rodiče, kmotři.</a:t>
            </a:r>
          </a:p>
          <a:p>
            <a:r>
              <a:rPr lang="cs-CZ" dirty="0"/>
              <a:t>-1771 zavedeny první jednotné rubriky: datum, křtící osoba, jméno křtěnce,</a:t>
            </a:r>
          </a:p>
          <a:p>
            <a:r>
              <a:rPr lang="cs-CZ" dirty="0"/>
              <a:t>rodiče, kmotři, náboženství, místo, popisné číslo.</a:t>
            </a:r>
          </a:p>
          <a:p>
            <a:r>
              <a:rPr lang="cs-CZ" dirty="0"/>
              <a:t>-1784 rubriky: datum narození, číslo domu, jméno dítěte, jeho pohlaví, zda</a:t>
            </a:r>
          </a:p>
          <a:p>
            <a:r>
              <a:rPr lang="cs-CZ" dirty="0"/>
              <a:t>je manželské či nemanželské, jména a příjmení rodičů, jejich náboženství,</a:t>
            </a:r>
          </a:p>
          <a:p>
            <a:r>
              <a:rPr lang="cs-CZ" dirty="0"/>
              <a:t>jména a stav kmotrů, bez zvláštní rubriky se psal křtící kněz.</a:t>
            </a:r>
          </a:p>
          <a:p>
            <a:r>
              <a:rPr lang="cs-CZ" dirty="0"/>
              <a:t>-1812 začalo se psát znovu také datum křtu.</a:t>
            </a:r>
          </a:p>
          <a:p>
            <a:r>
              <a:rPr lang="cs-CZ" dirty="0"/>
              <a:t>-Matěj = Mat(t)</a:t>
            </a:r>
            <a:r>
              <a:rPr lang="cs-CZ" dirty="0" err="1"/>
              <a:t>hias</a:t>
            </a:r>
            <a:r>
              <a:rPr lang="cs-CZ" dirty="0"/>
              <a:t>, Matouš = </a:t>
            </a:r>
            <a:r>
              <a:rPr lang="cs-CZ" dirty="0" err="1"/>
              <a:t>Matthäus</a:t>
            </a:r>
            <a:r>
              <a:rPr lang="cs-CZ" dirty="0"/>
              <a:t>, </a:t>
            </a:r>
            <a:r>
              <a:rPr lang="cs-CZ" dirty="0" err="1"/>
              <a:t>Mattheus</a:t>
            </a:r>
            <a:r>
              <a:rPr lang="cs-CZ" dirty="0"/>
              <a:t>.</a:t>
            </a:r>
          </a:p>
          <a:p>
            <a:r>
              <a:rPr lang="cs-CZ" dirty="0"/>
              <a:t>-křestní jména nepřepisujeme v původní podobě.</a:t>
            </a:r>
          </a:p>
          <a:p>
            <a:r>
              <a:rPr lang="cs-CZ" dirty="0"/>
              <a:t>-příjmení vznikala teprve během středověku, původně nebyla stálá –</a:t>
            </a:r>
          </a:p>
          <a:p>
            <a:r>
              <a:rPr lang="cs-CZ" dirty="0"/>
              <a:t>postupné nabývání příjmení.</a:t>
            </a:r>
          </a:p>
          <a:p>
            <a:r>
              <a:rPr lang="cs-CZ" dirty="0"/>
              <a:t>-příjmení –odvozená od povolání, křestních jmen, přezdívek, zdrobňovala</a:t>
            </a:r>
          </a:p>
          <a:p>
            <a:r>
              <a:rPr lang="cs-CZ" dirty="0"/>
              <a:t>se, překládala se.</a:t>
            </a:r>
          </a:p>
        </p:txBody>
      </p:sp>
    </p:spTree>
    <p:extLst>
      <p:ext uri="{BB962C8B-B14F-4D97-AF65-F5344CB8AC3E}">
        <p14:creationId xmlns:p14="http://schemas.microsoft.com/office/powerpoint/2010/main" val="1933512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b="1" dirty="0"/>
              <a:t>KŘESTNÍ ZÁPISY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771550"/>
            <a:ext cx="77048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-1770 nařízeno, že poddaní mají mít nadále jen jedno příjmení a nemají je už měnit podle gruntu.</a:t>
            </a:r>
          </a:p>
          <a:p>
            <a:r>
              <a:rPr lang="cs-CZ" dirty="0"/>
              <a:t>-1777 manželka a děti dostávají příjmení po manželovi, resp. otci.</a:t>
            </a:r>
          </a:p>
          <a:p>
            <a:r>
              <a:rPr lang="cs-CZ" dirty="0"/>
              <a:t>-1780 uzákoněna dědičnost příjmení + povinnost je užívat.</a:t>
            </a:r>
          </a:p>
          <a:p>
            <a:r>
              <a:rPr lang="cs-CZ" dirty="0"/>
              <a:t>-1826 stanoveny podmínky pro změnu příjmení.</a:t>
            </a:r>
          </a:p>
          <a:p>
            <a:r>
              <a:rPr lang="cs-CZ" dirty="0"/>
              <a:t>-1756 –1784 zapisovány do zvláštního oddílu za manželskými dětmi.</a:t>
            </a:r>
          </a:p>
          <a:p>
            <a:r>
              <a:rPr lang="cs-CZ" dirty="0"/>
              <a:t>-mrtvorozené děti: původně v matrikách narozených, od 1823 nařízeno</a:t>
            </a:r>
          </a:p>
          <a:p>
            <a:r>
              <a:rPr lang="cs-CZ" dirty="0"/>
              <a:t>zapisovat je i do úmrtních, později pouze do úmrtní.</a:t>
            </a:r>
          </a:p>
          <a:p>
            <a:r>
              <a:rPr lang="cs-CZ" dirty="0"/>
              <a:t>-porodní bába (</a:t>
            </a:r>
            <a:r>
              <a:rPr lang="cs-CZ" dirty="0" err="1"/>
              <a:t>Hebamme</a:t>
            </a:r>
            <a:r>
              <a:rPr lang="cs-CZ" dirty="0"/>
              <a:t>) : zapisována od r. 1789.</a:t>
            </a:r>
          </a:p>
          <a:p>
            <a:r>
              <a:rPr lang="cs-CZ" dirty="0"/>
              <a:t>-od r. 1789 nařízeno zapisovat rodné příjmení a místo původu matky, od</a:t>
            </a:r>
          </a:p>
          <a:p>
            <a:r>
              <a:rPr lang="cs-CZ" dirty="0"/>
              <a:t>1794 rodiče matky a jejich bydliště, rodiče otce až po 1850</a:t>
            </a:r>
          </a:p>
        </p:txBody>
      </p:sp>
    </p:spTree>
    <p:extLst>
      <p:ext uri="{BB962C8B-B14F-4D97-AF65-F5344CB8AC3E}">
        <p14:creationId xmlns:p14="http://schemas.microsoft.com/office/powerpoint/2010/main" val="728411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b="1" dirty="0"/>
              <a:t>KŘESTNÍ ZÁPISY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771550"/>
            <a:ext cx="77048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-kmotři: kmotr se měl hmotně postarat o své kmotřence v případě ztráty rodičů. Původně byl jeden kmotr stejného pohlaví jako křtěné dítě a dva nebo více svědků, později byli kmotři dva a žádní svědci.</a:t>
            </a:r>
          </a:p>
          <a:p>
            <a:r>
              <a:rPr lang="cs-CZ" dirty="0"/>
              <a:t>-r. 1784 nařízeno, že kmotři se mají do matriky vlastnoručně podepsat, pokud to neuměli, napsali tři křížky a jméno za ně napsal někdo jiný. Protože se často napsali příliš nečitelně, bylo nařízeno, aby se jejich jméno vedle podpisu znovu čitelně napsalo.</a:t>
            </a:r>
          </a:p>
          <a:p>
            <a:r>
              <a:rPr lang="cs-CZ" dirty="0"/>
              <a:t>-dodatečné poznámky: + (křížek) obvykle znamená, že dítě krátce po narození zemřelo, poznámky o vydání křestních listů, od 2. poloviny 19. století –datum a místo svatby, úmrtí dítěte, zápisy o změně náboženství.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0065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b="1" dirty="0"/>
              <a:t>ODDACÍ ZÁPISY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771550"/>
            <a:ext cx="77048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-17. století –datum svatby, jména snoubenců, příp. jejich otců, jejich původ</a:t>
            </a:r>
          </a:p>
          <a:p>
            <a:r>
              <a:rPr lang="cs-CZ" dirty="0"/>
              <a:t>a jména svědků (někdy chybí příjmení snoubenců), později se uváděla data trojích ohlášek a jméno oddávajícího kněze.</a:t>
            </a:r>
          </a:p>
          <a:p>
            <a:r>
              <a:rPr lang="cs-CZ" dirty="0"/>
              <a:t>-r. 1771 zavedeny první jednotné rubriky: datum, oddávající, jména snoubenců (popř. i rodičů), svědci, náboženství, místo popisné číslo.</a:t>
            </a:r>
          </a:p>
          <a:p>
            <a:r>
              <a:rPr lang="cs-CZ" dirty="0"/>
              <a:t>-Josef II. zavedl rubriky: datum svatby, číslo domu, jméno, příjmení, náboženství, věk a stav ženicha a nevěsty, jména a stav svědků.</a:t>
            </a:r>
          </a:p>
          <a:p>
            <a:r>
              <a:rPr lang="cs-CZ" dirty="0"/>
              <a:t>-zapisovaly se údaje o </a:t>
            </a:r>
            <a:r>
              <a:rPr lang="cs-CZ" dirty="0" err="1"/>
              <a:t>dispensu</a:t>
            </a:r>
            <a:r>
              <a:rPr lang="cs-CZ" dirty="0"/>
              <a:t>, záznamy o prominutí ohlášek atd.</a:t>
            </a:r>
          </a:p>
          <a:p>
            <a:r>
              <a:rPr lang="cs-CZ" dirty="0"/>
              <a:t>-ohlášky –3 neděle či svátky před svatbou ve farním kostele, zápisy mizí</a:t>
            </a:r>
          </a:p>
          <a:p>
            <a:r>
              <a:rPr lang="cs-CZ" dirty="0"/>
              <a:t>po r. 1771, kdy se začaly psát do zvláštní knihy ohlášek.</a:t>
            </a:r>
          </a:p>
          <a:p>
            <a:r>
              <a:rPr lang="cs-CZ" dirty="0"/>
              <a:t>-datum svatby –nekonaly se od 1. neděle adventní do Božího hodu</a:t>
            </a:r>
          </a:p>
          <a:p>
            <a:r>
              <a:rPr lang="cs-CZ" dirty="0"/>
              <a:t>vánočního, od Popeleční středy do Božího hodu velikonočního, nejvíce</a:t>
            </a:r>
          </a:p>
          <a:p>
            <a:r>
              <a:rPr lang="cs-CZ" dirty="0"/>
              <a:t>svateb v lednu a únoru, říjnu a listopadu.</a:t>
            </a:r>
          </a:p>
        </p:txBody>
      </p:sp>
    </p:spTree>
    <p:extLst>
      <p:ext uri="{BB962C8B-B14F-4D97-AF65-F5344CB8AC3E}">
        <p14:creationId xmlns:p14="http://schemas.microsoft.com/office/powerpoint/2010/main" val="1941081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b="1" dirty="0"/>
              <a:t>ODDACÍ ZÁPISY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771550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-místo svatby –zpravidla v místě bydliště nevěsty.</a:t>
            </a:r>
          </a:p>
          <a:p>
            <a:r>
              <a:rPr lang="cs-CZ" dirty="0"/>
              <a:t>-věk snoubenců –uváděn od r. 1784, často značně nepřesný. Od r. 1753</a:t>
            </a:r>
          </a:p>
          <a:p>
            <a:r>
              <a:rPr lang="cs-CZ" dirty="0"/>
              <a:t>hranice zletilosti 24 let, předtím 20 let, až do 1811 platila jen pro šlechtu a</a:t>
            </a:r>
          </a:p>
          <a:p>
            <a:r>
              <a:rPr lang="cs-CZ" dirty="0"/>
              <a:t>svobodné lidi, od r. 1919 –21 let, od r. 1950 hranice posunuta na 18 let.</a:t>
            </a:r>
          </a:p>
          <a:p>
            <a:r>
              <a:rPr lang="cs-CZ" dirty="0"/>
              <a:t>-svědci –podobně jako u kmotrů, min. 20 let, zpravidla 2 svědci.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047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b="1" dirty="0"/>
              <a:t>ÚMRTNÍ ZÁPISY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771550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-zápisy o úmrtí se objevují později než křestní a oddací.</a:t>
            </a:r>
          </a:p>
          <a:p>
            <a:r>
              <a:rPr lang="cs-CZ" dirty="0"/>
              <a:t>-17. století –datum (obvykle pohřbu), jméno a původ zemřelého, někdy uváděn</a:t>
            </a:r>
          </a:p>
          <a:p>
            <a:r>
              <a:rPr lang="cs-CZ" dirty="0"/>
              <a:t>i hřbitov.</a:t>
            </a:r>
          </a:p>
          <a:p>
            <a:r>
              <a:rPr lang="cs-CZ" dirty="0"/>
              <a:t>-r. 1771 zavedeny jednotné rubriky: datum pohřbu, kdo pohřbil, kdo zaopatřil</a:t>
            </a:r>
          </a:p>
          <a:p>
            <a:r>
              <a:rPr lang="cs-CZ" dirty="0"/>
              <a:t>svátostmi, jméno zemřelého, náboženství, hřbitov, místo, popisné číslo domu,</a:t>
            </a:r>
          </a:p>
          <a:p>
            <a:r>
              <a:rPr lang="cs-CZ" dirty="0"/>
              <a:t>věk zemřelého.</a:t>
            </a:r>
          </a:p>
          <a:p>
            <a:r>
              <a:rPr lang="cs-CZ" dirty="0"/>
              <a:t>-Josef II. zavedl rubriky: datum úmrtí, číslo domu, jméno a příjmení zemřelého,</a:t>
            </a:r>
          </a:p>
          <a:p>
            <a:r>
              <a:rPr lang="cs-CZ" dirty="0"/>
              <a:t>náboženství, pohlaví a věk, příčinu úmrtí, dále jméno zaopatřujícího a</a:t>
            </a:r>
          </a:p>
          <a:p>
            <a:r>
              <a:rPr lang="cs-CZ" dirty="0"/>
              <a:t>pohřbívajícího kněze, místo pohřbu a později i datum pohřbu.</a:t>
            </a:r>
          </a:p>
          <a:p>
            <a:r>
              <a:rPr lang="cs-CZ" dirty="0"/>
              <a:t>-omylem nezapsaná úmrtí dopisována dle ohledacího lístku.</a:t>
            </a:r>
          </a:p>
          <a:p>
            <a:r>
              <a:rPr lang="cs-CZ" dirty="0"/>
              <a:t>-pohřeb býval obvykle za 1 –3 dny po úmrtí.</a:t>
            </a:r>
          </a:p>
          <a:p>
            <a:r>
              <a:rPr lang="cs-CZ" dirty="0"/>
              <a:t>-původně se přesné místo úmrtí zapisovalo pouze v případě, pokud člověk nezemřel doma.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3635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b="1" dirty="0"/>
              <a:t>ÚMRTNÍ ZÁPISY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771550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věk úmrtí –často velmi nepřesné, zlepšuje se od Josefa II.</a:t>
            </a:r>
          </a:p>
          <a:p>
            <a:r>
              <a:rPr lang="cs-CZ" dirty="0"/>
              <a:t>-příčina úmrtí –Josef II. stanovil, že pokud ve farnosti není lékař nebo felčar a</a:t>
            </a:r>
          </a:p>
          <a:p>
            <a:r>
              <a:rPr lang="cs-CZ" dirty="0"/>
              <a:t>neprovádějí se tam ohledání mrtvých, farář nemá rubriku vyplňovat, později</a:t>
            </a:r>
          </a:p>
          <a:p>
            <a:r>
              <a:rPr lang="cs-CZ" dirty="0"/>
              <a:t>„</a:t>
            </a:r>
            <a:r>
              <a:rPr lang="cs-CZ" dirty="0" err="1"/>
              <a:t>gewöhnlich</a:t>
            </a:r>
            <a:r>
              <a:rPr lang="cs-CZ" dirty="0"/>
              <a:t>“ nebo „mimořádná,“ pokud lékař ve farnosti byl. </a:t>
            </a:r>
          </a:p>
          <a:p>
            <a:endParaRPr lang="cs-CZ" dirty="0"/>
          </a:p>
          <a:p>
            <a:r>
              <a:rPr lang="cs-CZ" dirty="0"/>
              <a:t>Zapisovala se příčina dle ohledacích lístků, postupně se začala psát skutečná příčina úmrtí.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0920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b="1" dirty="0"/>
              <a:t>SEZNAM LEGIONÁŘŮ 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771550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/>
              <a:t>Vojenský historický ústav/ Vojenský historický archiv</a:t>
            </a:r>
          </a:p>
          <a:p>
            <a:r>
              <a:rPr lang="cs-CZ" dirty="0"/>
              <a:t>Nová databáze je první částí dlouhodobého projektu soupisu padlých příslušníků rakousko-uherské armády v 1. světové válce. </a:t>
            </a:r>
          </a:p>
          <a:p>
            <a:r>
              <a:rPr lang="cs-CZ" dirty="0"/>
              <a:t>Od 1. 3. 2016 jsou zde zveřejněny údaje k vojákům, kteří padli nebo zůstali nezvěstní v letech 1914 až 1916 (údaje za roky 1914 a 1915 jsou již opravené, údaje za rok 1916 budou opravené do konce roku 2016) . Jedná se o vojáky, pocházející z území bývalého Československa (Češi, Slováci, Němci, Rusíni, Maďaři atd.)</a:t>
            </a:r>
          </a:p>
          <a:p>
            <a:endParaRPr lang="cs-CZ" dirty="0"/>
          </a:p>
          <a:p>
            <a:r>
              <a:rPr lang="cs-CZ" dirty="0"/>
              <a:t>Za základ databáze posloužily archivní prameny, které se nalézají ve VHA.</a:t>
            </a:r>
          </a:p>
          <a:p>
            <a:endParaRPr lang="cs-CZ" dirty="0"/>
          </a:p>
          <a:p>
            <a:r>
              <a:rPr lang="cs-CZ" dirty="0"/>
              <a:t>Předkládaná databáze si nemůže dělat nárok na to, aby zahrnovala všechny padlé ve válce.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3543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128792" cy="507703"/>
          </a:xfrm>
        </p:spPr>
        <p:txBody>
          <a:bodyPr/>
          <a:lstStyle/>
          <a:p>
            <a:r>
              <a:rPr lang="cs-CZ" b="1" dirty="0"/>
              <a:t>ÚVODNÍ TERMINOLOGIE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771550"/>
            <a:ext cx="7632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Genealogie</a:t>
            </a:r>
          </a:p>
          <a:p>
            <a:r>
              <a:rPr lang="cs-CZ" dirty="0"/>
              <a:t>- název odvozen z latinského slova </a:t>
            </a:r>
            <a:r>
              <a:rPr lang="cs-CZ" dirty="0" err="1"/>
              <a:t>gens</a:t>
            </a:r>
            <a:r>
              <a:rPr lang="cs-CZ" dirty="0"/>
              <a:t> = rod, rodina.</a:t>
            </a:r>
          </a:p>
          <a:p>
            <a:r>
              <a:rPr lang="cs-CZ" dirty="0"/>
              <a:t>- pomocná věda historická, která se zabývá vztahy mezi jedinci, přičemž tyto  vztahy jsou dány jejich rodovým původem nebo příbuzenstvím.</a:t>
            </a:r>
          </a:p>
          <a:p>
            <a:r>
              <a:rPr lang="cs-CZ" dirty="0"/>
              <a:t>- panovnická, šlechtická, občanská.</a:t>
            </a:r>
          </a:p>
          <a:p>
            <a:r>
              <a:rPr lang="cs-CZ" dirty="0"/>
              <a:t>- cílem je sestavení rodové posloupnosti</a:t>
            </a:r>
          </a:p>
          <a:p>
            <a:r>
              <a:rPr lang="cs-CZ" dirty="0"/>
              <a:t>- zabývá se buď studiem jednotlivých osobností, nebo sledováním proměn jednotlivých druhů vztahů </a:t>
            </a:r>
          </a:p>
          <a:p>
            <a:r>
              <a:rPr lang="cs-CZ" dirty="0"/>
              <a:t>- soukromý zájem v této oblasti bývá označován starším názvem jako rodopis.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7454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b="1" dirty="0"/>
              <a:t>SEZNAM LEGIONÁŘŮ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771550"/>
            <a:ext cx="77048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http://www.vuapraha.cz/fallensoldierdatabase</a:t>
            </a:r>
          </a:p>
          <a:p>
            <a:r>
              <a:rPr lang="cs-CZ" dirty="0"/>
              <a:t>http://legie100.com/krev-legionare/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61" y="1059582"/>
            <a:ext cx="2767988" cy="287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9582"/>
            <a:ext cx="5448369" cy="297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218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http://www.genealogie.cz/</a:t>
            </a:r>
          </a:p>
          <a:p>
            <a:pPr marL="0" indent="0" algn="just">
              <a:buNone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http://www.patranipopredcich.cz/</a:t>
            </a:r>
          </a:p>
          <a:p>
            <a:pPr marL="0" indent="0" algn="just">
              <a:buNone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http://www.hledanipredku.cz</a:t>
            </a:r>
          </a:p>
          <a:p>
            <a:pPr marL="0" indent="0" algn="just">
              <a:buNone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http://www.genea.cz/</a:t>
            </a:r>
          </a:p>
          <a:p>
            <a:pPr marL="0" indent="0" algn="just">
              <a:buNone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http://www.rodokmeny-rodin.cz</a:t>
            </a: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http://www.badame.cz/kategorie/16-digitalizovane-matriky</a:t>
            </a:r>
          </a:p>
          <a:p>
            <a:pPr marL="0" indent="0" algn="just">
              <a:buNone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https://ralf.signaly.cz/1211/hledani-predku-genealogie</a:t>
            </a: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http://www.vuapraha.cz/fallensoldierdatabase</a:t>
            </a:r>
          </a:p>
          <a:p>
            <a:pPr marL="0" indent="0" algn="just">
              <a:buNone/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http://legie100.com/krev-legionare/</a:t>
            </a: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507703"/>
          </a:xfrm>
        </p:spPr>
        <p:txBody>
          <a:bodyPr/>
          <a:lstStyle/>
          <a:p>
            <a:r>
              <a:rPr lang="cs-CZ" b="1" dirty="0"/>
              <a:t>ZÁKLADNÍ POUŽITÉ ZDROJE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788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635646"/>
            <a:ext cx="5616624" cy="1440160"/>
          </a:xfrm>
        </p:spPr>
        <p:txBody>
          <a:bodyPr/>
          <a:lstStyle/>
          <a:p>
            <a:br>
              <a:rPr lang="cs-CZ" sz="4400" dirty="0"/>
            </a:br>
            <a:br>
              <a:rPr lang="cs-CZ" sz="4400" dirty="0"/>
            </a:br>
            <a:r>
              <a:rPr lang="cs-CZ" sz="44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82752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128792" cy="507703"/>
          </a:xfrm>
        </p:spPr>
        <p:txBody>
          <a:bodyPr/>
          <a:lstStyle/>
          <a:p>
            <a:r>
              <a:rPr lang="cs-CZ" b="1" dirty="0"/>
              <a:t>ÚVODNÍ TERMINOLOGIE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771550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Pokrevenství</a:t>
            </a:r>
            <a:r>
              <a:rPr lang="cs-CZ" dirty="0"/>
              <a:t> označuje vztah mezi osobami, které pocházejí z jediného předka </a:t>
            </a:r>
          </a:p>
          <a:p>
            <a:r>
              <a:rPr lang="cs-CZ" dirty="0"/>
              <a:t>(důležitý je pak stupeň pokrevenství). </a:t>
            </a:r>
          </a:p>
          <a:p>
            <a:r>
              <a:rPr lang="cs-CZ" b="1" dirty="0"/>
              <a:t>Příbuzenství</a:t>
            </a:r>
            <a:r>
              <a:rPr lang="cs-CZ" dirty="0"/>
              <a:t> (</a:t>
            </a:r>
            <a:r>
              <a:rPr lang="cs-CZ" dirty="0" err="1"/>
              <a:t>sešvagření</a:t>
            </a:r>
            <a:r>
              <a:rPr lang="cs-CZ" dirty="0"/>
              <a:t>) jsou vztahy vzniklé manželstvím </a:t>
            </a:r>
          </a:p>
          <a:p>
            <a:r>
              <a:rPr lang="cs-CZ" dirty="0"/>
              <a:t>(tj. vztahy k pokrevním příbuzným partnera).</a:t>
            </a:r>
          </a:p>
          <a:p>
            <a:endParaRPr lang="cs-CZ" dirty="0"/>
          </a:p>
          <a:p>
            <a:r>
              <a:rPr lang="cs-CZ" dirty="0"/>
              <a:t>Genealogické bádání vychází od jedince – příslušníka rodu buď jako ploditele (rodiče) nebo jako zplozeného (zrozeného), a podle toho zkoumá jeho vztahy buď k jeho předkům (ascendentům) nebo k jeho potomkům (descendentům).</a:t>
            </a:r>
          </a:p>
          <a:p>
            <a:endParaRPr lang="cs-CZ" dirty="0"/>
          </a:p>
          <a:p>
            <a:r>
              <a:rPr lang="cs-CZ" dirty="0"/>
              <a:t>rozeznáváme 3 základní typy genealogie:</a:t>
            </a:r>
          </a:p>
          <a:p>
            <a:r>
              <a:rPr lang="cs-CZ" dirty="0"/>
              <a:t>1. vývod–příbuzenská posloupnost přímých předků určité osoby, kterou nazýváme </a:t>
            </a:r>
            <a:r>
              <a:rPr lang="cs-CZ" dirty="0" err="1"/>
              <a:t>probant</a:t>
            </a:r>
            <a:r>
              <a:rPr lang="cs-CZ" dirty="0"/>
              <a:t> </a:t>
            </a:r>
          </a:p>
          <a:p>
            <a:r>
              <a:rPr lang="cs-CZ" dirty="0"/>
              <a:t>2. rozrod–příbuzenská posloupnost přinášející potomky určitého manželského páru</a:t>
            </a:r>
          </a:p>
          <a:p>
            <a:r>
              <a:rPr lang="cs-CZ" dirty="0"/>
              <a:t>3. příbuzenské a </a:t>
            </a:r>
            <a:r>
              <a:rPr lang="cs-CZ" dirty="0" err="1"/>
              <a:t>pokrevenské</a:t>
            </a:r>
            <a:r>
              <a:rPr lang="cs-CZ" dirty="0"/>
              <a:t> tabulky.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3799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/>
              <a:t>RODOPISNÉ ZNAČKY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771550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♂ muž</a:t>
            </a:r>
          </a:p>
          <a:p>
            <a:r>
              <a:rPr lang="cs-CZ" dirty="0"/>
              <a:t>♀ žena</a:t>
            </a:r>
          </a:p>
          <a:p>
            <a:endParaRPr lang="cs-CZ" dirty="0"/>
          </a:p>
          <a:p>
            <a:r>
              <a:rPr lang="cs-CZ" dirty="0"/>
              <a:t>* Narozen</a:t>
            </a:r>
          </a:p>
          <a:p>
            <a:r>
              <a:rPr lang="cs-CZ" dirty="0"/>
              <a:t>+ zemřel</a:t>
            </a:r>
          </a:p>
          <a:p>
            <a:endParaRPr lang="cs-CZ" dirty="0"/>
          </a:p>
          <a:p>
            <a:r>
              <a:rPr lang="cs-CZ" dirty="0"/>
              <a:t>(+) sebevražda</a:t>
            </a:r>
          </a:p>
          <a:p>
            <a:r>
              <a:rPr lang="cs-CZ" dirty="0"/>
              <a:t>(*) narozen nemanželsky</a:t>
            </a:r>
          </a:p>
          <a:p>
            <a:r>
              <a:rPr lang="cs-CZ" dirty="0"/>
              <a:t>*+ mrtvě narozen</a:t>
            </a:r>
          </a:p>
          <a:p>
            <a:endParaRPr lang="cs-CZ" dirty="0"/>
          </a:p>
          <a:p>
            <a:r>
              <a:rPr lang="cs-CZ" dirty="0"/>
              <a:t>∞ sezdán</a:t>
            </a:r>
          </a:p>
          <a:p>
            <a:r>
              <a:rPr lang="cs-CZ" dirty="0"/>
              <a:t>(∞) nemanželské spojení</a:t>
            </a:r>
          </a:p>
          <a:p>
            <a:r>
              <a:rPr lang="cs-CZ" dirty="0" err="1"/>
              <a:t>o|o</a:t>
            </a:r>
            <a:r>
              <a:rPr lang="cs-CZ" dirty="0"/>
              <a:t> rozveden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0576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624736" cy="507703"/>
          </a:xfrm>
        </p:spPr>
        <p:txBody>
          <a:bodyPr/>
          <a:lstStyle/>
          <a:p>
            <a:r>
              <a:rPr lang="cs-CZ" b="1" dirty="0"/>
              <a:t>CO PROZRADÍ RODOKMEN?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771550"/>
            <a:ext cx="77048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Rodinná pouta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z jak velké rodiny pocházíte (kromě přímých předků vám dokáže poskytnout informace o tom, kolik sourozenců, každý z nich měl)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o svých předcích můžeme ze záznamů také vyčíst, kolikrát byli ženatí či vdaní</a:t>
            </a:r>
          </a:p>
          <a:p>
            <a:endParaRPr lang="cs-CZ" dirty="0"/>
          </a:p>
          <a:p>
            <a:r>
              <a:rPr lang="cs-CZ" b="1" dirty="0"/>
              <a:t>Místa, odkud pocházíme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z jakých koutů republiky naši předci pochází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kolik generací bydlelo na jednom místě a dokonce ve stejném domě </a:t>
            </a:r>
          </a:p>
          <a:p>
            <a:endParaRPr lang="cs-CZ" dirty="0"/>
          </a:p>
          <a:p>
            <a:r>
              <a:rPr lang="cs-CZ" b="1" dirty="0"/>
              <a:t>Sociální postavení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z jakých poměrů pocházíme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jakým profesím se věnovali vaši předci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752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/>
              <a:t>JAK ZAČÍT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771550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shromáždění rodinných dokladů: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rodné, oddací, úmrtní listy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domovské listy, vysvědčení, diplomy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opisy úředních listin, dopisy, průkazy, pasy, fotografie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náhrobky na hřbitovech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ústní sdělení –zaznamenat! –ověření informací alespoň ze 2 zdrojů</a:t>
            </a:r>
          </a:p>
          <a:p>
            <a:endParaRPr lang="cs-CZ" dirty="0"/>
          </a:p>
          <a:p>
            <a:r>
              <a:rPr lang="cs-CZ" b="1" dirty="0"/>
              <a:t>evidence získaných materiálů: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rodinné listy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osobní listy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kartotéka –osobní počítač (genealogický program)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7087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16824" cy="507703"/>
          </a:xfrm>
        </p:spPr>
        <p:txBody>
          <a:bodyPr/>
          <a:lstStyle/>
          <a:p>
            <a:r>
              <a:rPr lang="cs-CZ" b="1" dirty="0"/>
              <a:t>JAK ZAČÍT-MOŽNOSTI POSTUPU A PROBLÉMY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771550"/>
            <a:ext cx="77048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1) </a:t>
            </a:r>
            <a:r>
              <a:rPr lang="cs-CZ" b="1" dirty="0"/>
              <a:t>Hledáme předky samostatně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čas a náklady na cestování kvůli vyhledávání v matrikách a archivech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vyhledávání na internetu zdarma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paleografické schopnosti (umět přečíst staré písmo)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jazykové schopnosti němčina, latina (němčina v minulosti nebyla gramaticky stejná jako dnes)</a:t>
            </a:r>
          </a:p>
          <a:p>
            <a:endParaRPr lang="cs-CZ" dirty="0"/>
          </a:p>
          <a:p>
            <a:r>
              <a:rPr lang="cs-CZ" dirty="0"/>
              <a:t>2) </a:t>
            </a:r>
            <a:r>
              <a:rPr lang="cs-CZ" b="1" dirty="0"/>
              <a:t>Zadání hledání předků odborníkovi </a:t>
            </a:r>
          </a:p>
          <a:p>
            <a:endParaRPr lang="cs-CZ" b="1" dirty="0"/>
          </a:p>
          <a:p>
            <a:r>
              <a:rPr lang="cs-CZ" b="1" dirty="0"/>
              <a:t>Problémy při vyhledávání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poškozené, zničené, nečitelné záznamy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změna nebo úprava příjmení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časté stěhování předků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004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8883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/>
              <a:t>NÁKLADY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77155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/>
          </a:p>
          <a:p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473199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http://www.rodokmeny-rodin.cz/ceny.html</a:t>
            </a:r>
          </a:p>
        </p:txBody>
      </p:sp>
      <p:sp>
        <p:nvSpPr>
          <p:cNvPr id="8" name="Obdélník 7"/>
          <p:cNvSpPr/>
          <p:nvPr/>
        </p:nvSpPr>
        <p:spPr>
          <a:xfrm>
            <a:off x="251520" y="863590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Otcovská linie (včetně grafu)</a:t>
            </a:r>
          </a:p>
          <a:p>
            <a:r>
              <a:rPr lang="cs-CZ" dirty="0"/>
              <a:t>6 generací 		3.900,- 	</a:t>
            </a:r>
          </a:p>
          <a:p>
            <a:r>
              <a:rPr lang="cs-CZ" dirty="0"/>
              <a:t>6 generací s manželkami 	5.000,-</a:t>
            </a:r>
          </a:p>
          <a:p>
            <a:r>
              <a:rPr lang="cs-CZ" dirty="0"/>
              <a:t>8 generací 		4.500,-</a:t>
            </a:r>
          </a:p>
          <a:p>
            <a:r>
              <a:rPr lang="cs-CZ" dirty="0"/>
              <a:t>8 generací s manželkami 	6.500,-</a:t>
            </a:r>
          </a:p>
          <a:p>
            <a:endParaRPr lang="cs-CZ" dirty="0"/>
          </a:p>
          <a:p>
            <a:r>
              <a:rPr lang="cs-CZ" dirty="0"/>
              <a:t> Vývod (včetně grafu)</a:t>
            </a:r>
          </a:p>
          <a:p>
            <a:r>
              <a:rPr lang="cs-CZ" dirty="0"/>
              <a:t>4 generace 		6.500,- 	</a:t>
            </a:r>
          </a:p>
          <a:p>
            <a:r>
              <a:rPr lang="cs-CZ" dirty="0"/>
              <a:t>5 generací 		13.500,-</a:t>
            </a:r>
          </a:p>
          <a:p>
            <a:r>
              <a:rPr lang="cs-CZ" dirty="0"/>
              <a:t>6 generací 		28.000,-</a:t>
            </a:r>
          </a:p>
        </p:txBody>
      </p:sp>
      <p:pic>
        <p:nvPicPr>
          <p:cNvPr id="2053" name="Picture 5" descr="Otcovská lin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607" y="915566"/>
            <a:ext cx="3708412" cy="151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Výv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853" y="2751770"/>
            <a:ext cx="3013535" cy="11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656835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3187</Words>
  <Application>Microsoft Office PowerPoint</Application>
  <PresentationFormat>Předvádění na obrazovce (16:9)</PresentationFormat>
  <Paragraphs>391</Paragraphs>
  <Slides>32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Calibri</vt:lpstr>
      <vt:lpstr>Enriqueta</vt:lpstr>
      <vt:lpstr>Times New Roman</vt:lpstr>
      <vt:lpstr>Wingdings</vt:lpstr>
      <vt:lpstr>SLU</vt:lpstr>
      <vt:lpstr>Využití ICT - tvorba rodokmenu I</vt:lpstr>
      <vt:lpstr>OBSAH</vt:lpstr>
      <vt:lpstr>ÚVODNÍ TERMINOLOGIE</vt:lpstr>
      <vt:lpstr>ÚVODNÍ TERMINOLOGIE</vt:lpstr>
      <vt:lpstr>RODOPISNÉ ZNAČKY</vt:lpstr>
      <vt:lpstr>CO PROZRADÍ RODOKMEN?</vt:lpstr>
      <vt:lpstr>JAK ZAČÍT</vt:lpstr>
      <vt:lpstr>JAK ZAČÍT-MOŽNOSTI POSTUPU A PROBLÉMY</vt:lpstr>
      <vt:lpstr>NÁKLADY</vt:lpstr>
      <vt:lpstr>NÁKLADY</vt:lpstr>
      <vt:lpstr>DOPORUČENÁ LITERATURA</vt:lpstr>
      <vt:lpstr>DOPORUČENÁ LITERATURA</vt:lpstr>
      <vt:lpstr>ARCHIVNÍ SÍŤ</vt:lpstr>
      <vt:lpstr>NÁVSTĚVA A BÁDÁNÍ V ARCHIVU</vt:lpstr>
      <vt:lpstr>MATRIKY</vt:lpstr>
      <vt:lpstr>MATRIKY</vt:lpstr>
      <vt:lpstr>MATRIKY</vt:lpstr>
      <vt:lpstr>EVANGELICKÉ MATRIKY</vt:lpstr>
      <vt:lpstr>ŽIDOVSKÉ MATRIKY</vt:lpstr>
      <vt:lpstr>CIVILNÍ MATRIKY</vt:lpstr>
      <vt:lpstr>VOJENSKÉ MATRIKY</vt:lpstr>
      <vt:lpstr>KŘESTNÍ ZÁPISY</vt:lpstr>
      <vt:lpstr>KŘESTNÍ ZÁPISY</vt:lpstr>
      <vt:lpstr>KŘESTNÍ ZÁPISY</vt:lpstr>
      <vt:lpstr>ODDACÍ ZÁPISY</vt:lpstr>
      <vt:lpstr>ODDACÍ ZÁPISY</vt:lpstr>
      <vt:lpstr>ÚMRTNÍ ZÁPISY</vt:lpstr>
      <vt:lpstr>ÚMRTNÍ ZÁPISY</vt:lpstr>
      <vt:lpstr>SEZNAM LEGIONÁŘŮ </vt:lpstr>
      <vt:lpstr>SEZNAM LEGIONÁŘŮ</vt:lpstr>
      <vt:lpstr>ZÁKLADNÍ POUŽITÉ ZDROJE</vt:lpstr>
      <vt:lpstr>  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Radim Dolák</cp:lastModifiedBy>
  <cp:revision>292</cp:revision>
  <dcterms:created xsi:type="dcterms:W3CDTF">2016-07-06T15:42:34Z</dcterms:created>
  <dcterms:modified xsi:type="dcterms:W3CDTF">2024-12-16T09:44:43Z</dcterms:modified>
</cp:coreProperties>
</file>