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80" r:id="rId2"/>
    <p:sldId id="256" r:id="rId3"/>
    <p:sldId id="279" r:id="rId4"/>
    <p:sldId id="258" r:id="rId5"/>
    <p:sldId id="315" r:id="rId6"/>
    <p:sldId id="259" r:id="rId7"/>
    <p:sldId id="260" r:id="rId8"/>
    <p:sldId id="316" r:id="rId9"/>
    <p:sldId id="314" r:id="rId10"/>
    <p:sldId id="261" r:id="rId11"/>
    <p:sldId id="262" r:id="rId12"/>
    <p:sldId id="263" r:id="rId13"/>
    <p:sldId id="264" r:id="rId14"/>
    <p:sldId id="310" r:id="rId15"/>
    <p:sldId id="311" r:id="rId16"/>
    <p:sldId id="266" r:id="rId17"/>
    <p:sldId id="269" r:id="rId18"/>
    <p:sldId id="270" r:id="rId19"/>
    <p:sldId id="271" r:id="rId20"/>
    <p:sldId id="272" r:id="rId21"/>
    <p:sldId id="282" r:id="rId22"/>
    <p:sldId id="283" r:id="rId23"/>
    <p:sldId id="303" r:id="rId24"/>
    <p:sldId id="284" r:id="rId25"/>
    <p:sldId id="304" r:id="rId26"/>
    <p:sldId id="308" r:id="rId27"/>
    <p:sldId id="286" r:id="rId28"/>
    <p:sldId id="289" r:id="rId29"/>
    <p:sldId id="312" r:id="rId30"/>
    <p:sldId id="307" r:id="rId31"/>
    <p:sldId id="292" r:id="rId32"/>
    <p:sldId id="306" r:id="rId33"/>
    <p:sldId id="305" r:id="rId34"/>
    <p:sldId id="293" r:id="rId35"/>
    <p:sldId id="274" r:id="rId36"/>
    <p:sldId id="275" r:id="rId37"/>
    <p:sldId id="313" r:id="rId38"/>
    <p:sldId id="278" r:id="rId3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74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pPr/>
              <a:t>31.03.2026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1210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755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469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6421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0354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492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8946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9247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8251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3168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002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4099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35788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28987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7838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93214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92402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03382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30024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87598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12480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895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9028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384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157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3680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139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9530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6398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0963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2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2365808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Prezentace předmětu:</a:t>
            </a:r>
          </a:p>
          <a:p>
            <a:pPr algn="ctr"/>
            <a:r>
              <a:rPr lang="cs-CZ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MARKETING CESTOVNÍHO RUCHU</a:t>
            </a:r>
          </a:p>
          <a:p>
            <a:pPr algn="ctr"/>
            <a:endParaRPr lang="cs-CZ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Vyučující:</a:t>
            </a:r>
          </a:p>
          <a:p>
            <a:pPr algn="ctr"/>
            <a:r>
              <a:rPr lang="cs-CZ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Doc. Ing. Halina </a:t>
            </a:r>
            <a:r>
              <a:rPr lang="cs-CZ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Starzyczná</a:t>
            </a:r>
            <a:r>
              <a:rPr lang="cs-CZ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Ph.D.</a:t>
            </a:r>
          </a:p>
          <a:p>
            <a:pPr algn="ctr"/>
            <a:r>
              <a:rPr lang="cs-CZ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Ing. Miroslava Kostková, Ph.D.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8"/>
            <a:ext cx="5111750" cy="2159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782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1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6321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915566"/>
            <a:ext cx="7488832" cy="36724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cs-CZ" altLang="cs-CZ" sz="2200" dirty="0"/>
              <a:t>Zavádění norem chování kontaktního personálu.</a:t>
            </a:r>
          </a:p>
          <a:p>
            <a:pPr>
              <a:lnSpc>
                <a:spcPct val="80000"/>
              </a:lnSpc>
            </a:pPr>
            <a:endParaRPr lang="cs-CZ" altLang="cs-CZ" sz="2200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200" b="1" dirty="0"/>
              <a:t>Vytváření hodnotících systémů: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systémy závislé na prodeji,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systém stížností,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systémy návrhů,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auditní návštěvy,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průzkum spokojenosti zákazníků.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b="1" dirty="0"/>
              <a:t>Kontrola personálu</a:t>
            </a:r>
            <a:endParaRPr lang="cs-CZ" altLang="cs-CZ" b="1" i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1779662"/>
            <a:ext cx="2650976" cy="266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00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915566"/>
            <a:ext cx="7488832" cy="3600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cs-CZ" sz="2400" dirty="0" err="1"/>
              <a:t>Marketingový</a:t>
            </a:r>
            <a:r>
              <a:rPr lang="en-US" altLang="cs-CZ" sz="2400" dirty="0"/>
              <a:t> </a:t>
            </a:r>
            <a:r>
              <a:rPr lang="en-US" altLang="cs-CZ" sz="2400" dirty="0" err="1"/>
              <a:t>plán</a:t>
            </a:r>
            <a:r>
              <a:rPr lang="en-US" altLang="cs-CZ" sz="2400" dirty="0"/>
              <a:t> by </a:t>
            </a:r>
            <a:r>
              <a:rPr lang="en-US" altLang="cs-CZ" sz="2400" dirty="0" err="1"/>
              <a:t>měl</a:t>
            </a:r>
            <a:r>
              <a:rPr lang="en-US" altLang="cs-CZ" sz="2400" dirty="0"/>
              <a:t> </a:t>
            </a:r>
            <a:r>
              <a:rPr lang="en-US" altLang="cs-CZ" sz="2400" dirty="0" err="1"/>
              <a:t>specifikovat</a:t>
            </a:r>
            <a:r>
              <a:rPr lang="cs-CZ" altLang="cs-CZ" sz="2400" dirty="0"/>
              <a:t>: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změny a zlepšení uniforem zaměstnanců,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prémiový řád zaměstnanců a managementu,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programy odměňování a oceňování zaměstnanců,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výcvikové programy prodeje a vztahů se zákazníky CRM,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orientační program o cílech a činnostech, 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mechanismus komunikace hodnocení a výsledků.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048672" cy="50770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b="1" dirty="0"/>
              <a:t>Lidé v marketingovém plánu</a:t>
            </a:r>
            <a:br>
              <a:rPr lang="cs-CZ" altLang="cs-CZ" b="1" dirty="0"/>
            </a:br>
            <a:endParaRPr lang="cs-CZ" altLang="cs-CZ" b="1" i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025" y="3363838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77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915566"/>
            <a:ext cx="7488832" cy="36724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cs-CZ" altLang="cs-CZ" sz="2200" b="1" dirty="0"/>
              <a:t>Tvoření balíčků (</a:t>
            </a:r>
            <a:r>
              <a:rPr lang="cs-CZ" altLang="cs-CZ" sz="2200" b="1" dirty="0" err="1"/>
              <a:t>packaging</a:t>
            </a:r>
            <a:r>
              <a:rPr lang="cs-CZ" altLang="cs-CZ" sz="2200" b="1" dirty="0"/>
              <a:t>) </a:t>
            </a:r>
            <a:r>
              <a:rPr lang="cs-CZ" altLang="cs-CZ" sz="2200" dirty="0"/>
              <a:t>= kombinace souvisejících nebo komplementárních služeb za jednu cenu (balíček = </a:t>
            </a:r>
            <a:r>
              <a:rPr lang="cs-CZ" altLang="cs-CZ" sz="2200" dirty="0" err="1"/>
              <a:t>package</a:t>
            </a:r>
            <a:r>
              <a:rPr lang="cs-CZ" altLang="cs-CZ" sz="2200" dirty="0"/>
              <a:t>)</a:t>
            </a:r>
          </a:p>
          <a:p>
            <a:pPr>
              <a:lnSpc>
                <a:spcPct val="80000"/>
              </a:lnSpc>
            </a:pPr>
            <a:endParaRPr lang="cs-CZ" altLang="cs-CZ" sz="2200" b="1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200" b="1" dirty="0"/>
              <a:t>Výhody balíčků pro zákazníka</a:t>
            </a:r>
            <a:r>
              <a:rPr lang="cs-CZ" altLang="cs-CZ" sz="2200" i="1" dirty="0"/>
              <a:t>: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větší </a:t>
            </a:r>
            <a:r>
              <a:rPr lang="cs-CZ" altLang="cs-CZ" sz="2200" b="1" dirty="0"/>
              <a:t>pohodlí</a:t>
            </a:r>
            <a:r>
              <a:rPr lang="cs-CZ" altLang="cs-CZ" sz="2200" dirty="0"/>
              <a:t>,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větší </a:t>
            </a:r>
            <a:r>
              <a:rPr lang="cs-CZ" altLang="cs-CZ" sz="2200" b="1" dirty="0"/>
              <a:t>hospodárnost</a:t>
            </a:r>
            <a:r>
              <a:rPr lang="cs-CZ" altLang="cs-CZ" sz="2200" dirty="0"/>
              <a:t>,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možnost </a:t>
            </a:r>
            <a:r>
              <a:rPr lang="cs-CZ" altLang="cs-CZ" sz="2200" b="1" dirty="0"/>
              <a:t>plánovat prostředky </a:t>
            </a:r>
            <a:r>
              <a:rPr lang="cs-CZ" altLang="cs-CZ" sz="2200" dirty="0"/>
              <a:t>na cesty,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zajištění trvalé</a:t>
            </a:r>
            <a:r>
              <a:rPr lang="cs-CZ" altLang="cs-CZ" sz="2200" b="1" dirty="0"/>
              <a:t> kvality</a:t>
            </a:r>
            <a:r>
              <a:rPr lang="cs-CZ" altLang="cs-CZ" sz="2200" dirty="0"/>
              <a:t>,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uspokojování </a:t>
            </a:r>
            <a:r>
              <a:rPr lang="cs-CZ" altLang="cs-CZ" sz="2200" b="1" dirty="0"/>
              <a:t>specializovaných</a:t>
            </a:r>
            <a:r>
              <a:rPr lang="cs-CZ" altLang="cs-CZ" sz="2200" dirty="0"/>
              <a:t> </a:t>
            </a:r>
            <a:r>
              <a:rPr lang="cs-CZ" altLang="cs-CZ" sz="2200" b="1" dirty="0"/>
              <a:t>zájmů</a:t>
            </a:r>
            <a:r>
              <a:rPr lang="cs-CZ" altLang="cs-CZ" sz="2200" dirty="0"/>
              <a:t>,</a:t>
            </a:r>
          </a:p>
          <a:p>
            <a:pPr>
              <a:lnSpc>
                <a:spcPct val="80000"/>
              </a:lnSpc>
            </a:pPr>
            <a:r>
              <a:rPr lang="cs-CZ" altLang="cs-CZ" sz="2200" b="1" dirty="0"/>
              <a:t>nová dimenze </a:t>
            </a:r>
            <a:r>
              <a:rPr lang="cs-CZ" altLang="cs-CZ" sz="2200" dirty="0"/>
              <a:t>cestování a stravování mimo dům.</a:t>
            </a:r>
          </a:p>
        </p:txBody>
      </p:sp>
      <p:sp>
        <p:nvSpPr>
          <p:cNvPr id="2" name="Obdélník 1"/>
          <p:cNvSpPr/>
          <p:nvPr/>
        </p:nvSpPr>
        <p:spPr>
          <a:xfrm>
            <a:off x="323528" y="120179"/>
            <a:ext cx="7298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/>
              <a:t>Tvoření balíčků ve službách CR (</a:t>
            </a:r>
            <a:r>
              <a:rPr lang="cs-CZ" altLang="cs-CZ" sz="2400" b="1" dirty="0" err="1"/>
              <a:t>Packaging</a:t>
            </a:r>
            <a:r>
              <a:rPr lang="cs-CZ" altLang="cs-CZ" sz="2400" b="1" dirty="0"/>
              <a:t>) 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110" y="1827845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96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771550"/>
            <a:ext cx="7488832" cy="40324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2200" b="1" dirty="0"/>
              <a:t>zvyšování poptávky </a:t>
            </a:r>
            <a:r>
              <a:rPr lang="cs-CZ" altLang="cs-CZ" sz="2200" dirty="0"/>
              <a:t>v době mimo sezóny,</a:t>
            </a:r>
          </a:p>
          <a:p>
            <a:pPr>
              <a:lnSpc>
                <a:spcPct val="80000"/>
              </a:lnSpc>
            </a:pPr>
            <a:r>
              <a:rPr lang="cs-CZ" altLang="cs-CZ" sz="2200" b="1" dirty="0"/>
              <a:t>zvýšení přitažlivosti </a:t>
            </a:r>
            <a:r>
              <a:rPr lang="cs-CZ" altLang="cs-CZ" sz="2200" dirty="0"/>
              <a:t>pro specifické cílové trhy,</a:t>
            </a:r>
          </a:p>
          <a:p>
            <a:pPr>
              <a:lnSpc>
                <a:spcPct val="80000"/>
              </a:lnSpc>
            </a:pPr>
            <a:r>
              <a:rPr lang="cs-CZ" altLang="cs-CZ" sz="2200" b="1" dirty="0"/>
              <a:t>atraktivnost </a:t>
            </a:r>
            <a:r>
              <a:rPr lang="cs-CZ" altLang="cs-CZ" sz="2200" dirty="0"/>
              <a:t>pro nové cílové trhy,</a:t>
            </a:r>
          </a:p>
          <a:p>
            <a:pPr>
              <a:lnSpc>
                <a:spcPct val="80000"/>
              </a:lnSpc>
            </a:pPr>
            <a:r>
              <a:rPr lang="cs-CZ" altLang="cs-CZ" sz="2200" b="1" dirty="0"/>
              <a:t>snazší předpovídání </a:t>
            </a:r>
            <a:r>
              <a:rPr lang="cs-CZ" altLang="cs-CZ" sz="2200" dirty="0"/>
              <a:t>vývoje podnikání a zlepšení efektivnosti,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využívání </a:t>
            </a:r>
            <a:r>
              <a:rPr lang="cs-CZ" altLang="cs-CZ" sz="2200" b="1" dirty="0"/>
              <a:t>komplementárních</a:t>
            </a:r>
            <a:r>
              <a:rPr lang="cs-CZ" altLang="cs-CZ" sz="2200" dirty="0"/>
              <a:t> zařízení, atraktivit a společenských událostí,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možnost </a:t>
            </a:r>
            <a:r>
              <a:rPr lang="cs-CZ" altLang="cs-CZ" sz="2200" b="1" dirty="0"/>
              <a:t>flexibilního využití </a:t>
            </a:r>
            <a:r>
              <a:rPr lang="cs-CZ" altLang="cs-CZ" sz="2200" dirty="0"/>
              <a:t>nových tržních trendů,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stimulace </a:t>
            </a:r>
            <a:r>
              <a:rPr lang="cs-CZ" altLang="cs-CZ" sz="2200" b="1" dirty="0"/>
              <a:t>opakovaného a častějšího </a:t>
            </a:r>
            <a:r>
              <a:rPr lang="cs-CZ" altLang="cs-CZ" sz="2200" dirty="0"/>
              <a:t>využívání, </a:t>
            </a:r>
          </a:p>
          <a:p>
            <a:pPr>
              <a:lnSpc>
                <a:spcPct val="80000"/>
              </a:lnSpc>
            </a:pPr>
            <a:r>
              <a:rPr lang="cs-CZ" altLang="cs-CZ" sz="2200" b="1" dirty="0"/>
              <a:t>zvýšení tržby </a:t>
            </a:r>
            <a:r>
              <a:rPr lang="cs-CZ" altLang="cs-CZ" sz="2200" dirty="0"/>
              <a:t>na jednoho zákazníka a prodloužení délky pobytu,</a:t>
            </a:r>
          </a:p>
          <a:p>
            <a:pPr>
              <a:lnSpc>
                <a:spcPct val="80000"/>
              </a:lnSpc>
            </a:pPr>
            <a:r>
              <a:rPr lang="cs-CZ" altLang="cs-CZ" sz="2200" b="1" dirty="0"/>
              <a:t>vztahy s veřejností a hodnota publicity </a:t>
            </a:r>
            <a:r>
              <a:rPr lang="cs-CZ" altLang="cs-CZ" sz="2200" dirty="0"/>
              <a:t>jednotlivých balíčků,</a:t>
            </a:r>
            <a:endParaRPr lang="cs-CZ" altLang="cs-CZ" sz="2200" b="1" dirty="0"/>
          </a:p>
          <a:p>
            <a:pPr>
              <a:lnSpc>
                <a:spcPct val="80000"/>
              </a:lnSpc>
            </a:pPr>
            <a:r>
              <a:rPr lang="cs-CZ" altLang="cs-CZ" sz="2200" dirty="0"/>
              <a:t>rostoucí </a:t>
            </a:r>
            <a:r>
              <a:rPr lang="cs-CZ" altLang="cs-CZ" sz="2200" b="1" dirty="0"/>
              <a:t>spokojenost </a:t>
            </a:r>
            <a:r>
              <a:rPr lang="cs-CZ" altLang="cs-CZ" sz="2200" dirty="0"/>
              <a:t>zákazníka.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b="1" dirty="0"/>
              <a:t>Výhody balíčků pro producenty:</a:t>
            </a:r>
            <a:br>
              <a:rPr lang="cs-CZ" altLang="cs-CZ" b="1" dirty="0"/>
            </a:br>
            <a:endParaRPr lang="cs-CZ" altLang="cs-CZ" b="1" i="1" dirty="0"/>
          </a:p>
        </p:txBody>
      </p:sp>
    </p:spTree>
    <p:extLst>
      <p:ext uri="{BB962C8B-B14F-4D97-AF65-F5344CB8AC3E}">
        <p14:creationId xmlns:p14="http://schemas.microsoft.com/office/powerpoint/2010/main" val="1618637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915566"/>
            <a:ext cx="8496944" cy="36724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/>
              <a:t>balíček</a:t>
            </a:r>
            <a:r>
              <a:rPr lang="cs-CZ" sz="2000" dirty="0"/>
              <a:t> v CR se mění dle toho, kdo jej vytváří a poskytuje,</a:t>
            </a:r>
          </a:p>
          <a:p>
            <a:r>
              <a:rPr lang="cs-CZ" sz="2000" dirty="0"/>
              <a:t>nabídka je relativně stálá, ale poptávka je velmi proměnlivá (ovlivněná je trendy, módou, ekonomickými i politickými podmínkami),</a:t>
            </a:r>
          </a:p>
          <a:p>
            <a:r>
              <a:rPr lang="cs-CZ" sz="2000" dirty="0"/>
              <a:t>balíček by měl splňovat následující kritéria:</a:t>
            </a:r>
          </a:p>
          <a:p>
            <a:pPr marL="0" indent="0">
              <a:buNone/>
            </a:pPr>
            <a:r>
              <a:rPr lang="cs-CZ" sz="2000" dirty="0"/>
              <a:t>	Měl by být pojmenován s ohledem na místo a obsah, </a:t>
            </a:r>
          </a:p>
          <a:p>
            <a:pPr marL="0" indent="0">
              <a:buNone/>
            </a:pPr>
            <a:r>
              <a:rPr lang="cs-CZ" sz="2000" dirty="0"/>
              <a:t>	měl by být dostatečně lákavý a srozumitelný  pro definovanou 	cílovou skupinu klientů.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Charakteristika cílové skupiny: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Podle segmentace - identifikace cílových skupin klientů (např. pro rodiny s dětmi, sportovně založené kolektivy, firemní klientelu, mužské účastníky sportovního utkání, mladé 	návštěvníky rockového koncertu atd.).</a:t>
            </a:r>
          </a:p>
          <a:p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00800" cy="507703"/>
          </a:xfrm>
        </p:spPr>
        <p:txBody>
          <a:bodyPr/>
          <a:lstStyle/>
          <a:p>
            <a:r>
              <a:rPr lang="cs-CZ" b="1" dirty="0"/>
              <a:t>Balíčky v CR</a:t>
            </a:r>
          </a:p>
        </p:txBody>
      </p:sp>
    </p:spTree>
    <p:extLst>
      <p:ext uri="{BB962C8B-B14F-4D97-AF65-F5344CB8AC3E}">
        <p14:creationId xmlns:p14="http://schemas.microsoft.com/office/powerpoint/2010/main" val="3129172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915566"/>
            <a:ext cx="7488832" cy="2880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cs-CZ" sz="2000" b="1" dirty="0"/>
              <a:t>Balíček můžeme připravovat z hlediska:</a:t>
            </a:r>
          </a:p>
          <a:p>
            <a:pPr lvl="0"/>
            <a:r>
              <a:rPr lang="cs-CZ" sz="2000" b="1" dirty="0"/>
              <a:t>určení</a:t>
            </a:r>
            <a:r>
              <a:rPr lang="cs-CZ" sz="2000" dirty="0"/>
              <a:t> – propagace podniku, vícedenní rekreace,</a:t>
            </a:r>
          </a:p>
          <a:p>
            <a:pPr lvl="0"/>
            <a:r>
              <a:rPr lang="cs-CZ" sz="2000" b="1" dirty="0"/>
              <a:t>náročnosti</a:t>
            </a:r>
            <a:r>
              <a:rPr lang="cs-CZ" sz="2000" dirty="0"/>
              <a:t> – délka trasy, převýšení, náročnost terénu, náročnost na vybavení,</a:t>
            </a:r>
          </a:p>
          <a:p>
            <a:pPr lvl="0"/>
            <a:r>
              <a:rPr lang="cs-CZ" sz="2000" b="1" dirty="0"/>
              <a:t>využitelnosti </a:t>
            </a:r>
            <a:r>
              <a:rPr lang="cs-CZ" sz="2000" dirty="0"/>
              <a:t>– roční období, sezóna, venku nebo v hale,</a:t>
            </a:r>
          </a:p>
          <a:p>
            <a:pPr lvl="0"/>
            <a:r>
              <a:rPr lang="cs-CZ" sz="2000" b="1" dirty="0"/>
              <a:t>dostupnosti</a:t>
            </a:r>
            <a:r>
              <a:rPr lang="cs-CZ" sz="2000" dirty="0"/>
              <a:t> – dopravní, časové.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00800" cy="507703"/>
          </a:xfrm>
        </p:spPr>
        <p:txBody>
          <a:bodyPr/>
          <a:lstStyle/>
          <a:p>
            <a:r>
              <a:rPr lang="cs-CZ" b="1" dirty="0"/>
              <a:t>Charakteristika balíčků v CR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050" y="3038648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26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915566"/>
            <a:ext cx="8496944" cy="36724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cs-CZ" altLang="cs-CZ" sz="2200" b="1" dirty="0"/>
              <a:t>Eliminují působení faktoru času: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zlepšují rentabilitu,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podílejí se na využívání segmentačních marketingových strategií,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jsou komplementární vůči ostatním součástem MK mixu,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spojují dohromady vzájemně závislé organizace pohostinství a cestovního ruchu.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sz="2200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200" b="1" dirty="0"/>
              <a:t>Kategorie balíčků: </a:t>
            </a:r>
            <a:r>
              <a:rPr lang="cs-CZ" altLang="cs-CZ" sz="2200" dirty="0"/>
              <a:t>vlastní a vytvořené cizími subjekty a zprostředkovateli.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200" b="1" dirty="0"/>
              <a:t>Klasifikace balíčků: 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cs-CZ" altLang="cs-CZ" sz="2200" dirty="0"/>
              <a:t>Cestovní balíčky.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cs-CZ" altLang="cs-CZ" sz="2200" dirty="0"/>
              <a:t>podle cílového trhu,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cs-CZ" altLang="cs-CZ" sz="2200" dirty="0"/>
              <a:t>podle délky nebo doby realizace.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sz="2200" dirty="0"/>
          </a:p>
          <a:p>
            <a:pPr>
              <a:lnSpc>
                <a:spcPct val="80000"/>
              </a:lnSpc>
            </a:pPr>
            <a:endParaRPr lang="cs-CZ" altLang="cs-CZ" sz="22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b="1" dirty="0"/>
              <a:t>Úloha balíčků a programů</a:t>
            </a:r>
            <a:endParaRPr lang="cs-CZ" altLang="cs-CZ" b="1" i="1" dirty="0"/>
          </a:p>
        </p:txBody>
      </p:sp>
    </p:spTree>
    <p:extLst>
      <p:ext uri="{BB962C8B-B14F-4D97-AF65-F5344CB8AC3E}">
        <p14:creationId xmlns:p14="http://schemas.microsoft.com/office/powerpoint/2010/main" val="1702091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915566"/>
            <a:ext cx="7488832" cy="36724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2200" dirty="0"/>
              <a:t>všezahrnující balíčky, 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zájezdy s průvodcem,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dopravní kombinované balíčky, </a:t>
            </a:r>
            <a:r>
              <a:rPr lang="cs-CZ" altLang="cs-CZ" sz="2200" dirty="0" err="1"/>
              <a:t>letadlo+automobil</a:t>
            </a:r>
            <a:r>
              <a:rPr lang="cs-CZ" altLang="cs-CZ" sz="2200" dirty="0"/>
              <a:t> (</a:t>
            </a:r>
            <a:r>
              <a:rPr lang="cs-CZ" altLang="cs-CZ" sz="2200" dirty="0" err="1"/>
              <a:t>fly</a:t>
            </a:r>
            <a:r>
              <a:rPr lang="cs-CZ" altLang="cs-CZ" sz="2200" dirty="0"/>
              <a:t>-drive </a:t>
            </a:r>
            <a:r>
              <a:rPr lang="cs-CZ" altLang="cs-CZ" sz="2200" dirty="0" err="1"/>
              <a:t>packages</a:t>
            </a:r>
            <a:r>
              <a:rPr lang="cs-CZ" altLang="cs-CZ" sz="2200" dirty="0"/>
              <a:t>), 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dopravní kombinované balíčky, letadlo-plavba, (</a:t>
            </a:r>
            <a:r>
              <a:rPr lang="cs-CZ" altLang="cs-CZ" sz="2200" dirty="0" err="1"/>
              <a:t>fly-cruise</a:t>
            </a:r>
            <a:r>
              <a:rPr lang="cs-CZ" altLang="cs-CZ" sz="2200" dirty="0"/>
              <a:t>) 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ubytovací a stravovací balíčky (B&amp;B), 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balíčky společenských událostí,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balíčky s programovou náplní podle speciálních zájmů (např. lázeňské balíčky, balíčky pro snoubence, pro mladomanžele apod.),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balíčky místních atrakcí,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společensko-zábavní.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b="1" dirty="0"/>
              <a:t>1. Cestovní balíčky</a:t>
            </a:r>
            <a:endParaRPr lang="cs-CZ" altLang="cs-CZ" b="1" i="1" dirty="0"/>
          </a:p>
        </p:txBody>
      </p:sp>
    </p:spTree>
    <p:extLst>
      <p:ext uri="{BB962C8B-B14F-4D97-AF65-F5344CB8AC3E}">
        <p14:creationId xmlns:p14="http://schemas.microsoft.com/office/powerpoint/2010/main" val="3993033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1419622"/>
            <a:ext cx="7488832" cy="28083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2200" dirty="0"/>
              <a:t>zájezdy nebo balíčky za odměnu,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balíčky konference/mítinky,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balíčky pro skupiny stejných zájmů,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balíčky rodinných dovolených,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balíčky podle skupin specifických zájmů - nabízejí speciální programy, činnosti nebo události, např. odborný výcvik v oblasti sportu, zájmů, vzdělávání, na kterých se podílí více organizátorů.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339502"/>
            <a:ext cx="3888432" cy="50770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b="1" dirty="0"/>
              <a:t>2. Podle cílového trhu</a:t>
            </a:r>
            <a:endParaRPr lang="cs-CZ" altLang="cs-CZ" b="1" i="1" dirty="0"/>
          </a:p>
        </p:txBody>
      </p:sp>
    </p:spTree>
    <p:extLst>
      <p:ext uri="{BB962C8B-B14F-4D97-AF65-F5344CB8AC3E}">
        <p14:creationId xmlns:p14="http://schemas.microsoft.com/office/powerpoint/2010/main" val="1858000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1131590"/>
            <a:ext cx="7488832" cy="23762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2200" dirty="0"/>
              <a:t>víkendové a </a:t>
            </a:r>
            <a:r>
              <a:rPr lang="cs-CZ" altLang="cs-CZ" sz="2200" dirty="0" err="1"/>
              <a:t>miniprázdninové</a:t>
            </a:r>
            <a:r>
              <a:rPr lang="cs-CZ" altLang="cs-CZ" sz="2200" dirty="0"/>
              <a:t> balíčky,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dovolenkové balíčky (</a:t>
            </a:r>
            <a:r>
              <a:rPr lang="cs-CZ" altLang="cs-CZ" sz="2200" dirty="0" err="1"/>
              <a:t>holiday</a:t>
            </a:r>
            <a:r>
              <a:rPr lang="cs-CZ" altLang="cs-CZ" sz="2200" dirty="0"/>
              <a:t>)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sezónní balíčky,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před a post konferenční balíčky,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ostatní balíčky,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mimosezónní speciály.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339502"/>
            <a:ext cx="5112568" cy="50770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altLang="cs-CZ" b="1" dirty="0"/>
              <a:t>3. Podle délky nebo doby realizace</a:t>
            </a:r>
            <a:br>
              <a:rPr lang="pl-PL" altLang="cs-CZ" b="1" dirty="0"/>
            </a:br>
            <a:endParaRPr lang="cs-CZ" altLang="cs-CZ" b="1" i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2583929"/>
            <a:ext cx="2755007" cy="206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00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Lidé</a:t>
            </a: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balíčky 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programování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467544" y="3219822"/>
            <a:ext cx="5184576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 přednášky: 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seznámit se s dalšími specifickými nástroji marketingového mixu cestovního ruchu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Doc. Ing. Halina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Ph.D.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Miroslava Kostková Ph.D.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1347614"/>
            <a:ext cx="7488832" cy="2952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2200" dirty="0"/>
              <a:t>obsahovat atraktivnost nebo vytvářet poptávku,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zákazníkovi poskytovat určitou hodnotu, 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nabízet trvalou kvalitu a kompatibilitu jednotlivých součástí balíčku,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musí být dobře plánován a koordinován,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poskytovat zákazníkovi zjevné výhody,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postihnout všechny detaily,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vytvářet zisk!</a:t>
            </a:r>
          </a:p>
          <a:p>
            <a:pPr>
              <a:lnSpc>
                <a:spcPct val="80000"/>
              </a:lnSpc>
            </a:pPr>
            <a:endParaRPr lang="cs-CZ" altLang="cs-CZ" sz="22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267494"/>
            <a:ext cx="3888432" cy="50770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b="1" dirty="0"/>
              <a:t>Úspěšný balíček musí:</a:t>
            </a:r>
            <a:br>
              <a:rPr lang="cs-CZ" altLang="cs-CZ" b="1" dirty="0"/>
            </a:br>
            <a:endParaRPr lang="cs-CZ" altLang="cs-CZ" b="1" i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797" y="272067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61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8"/>
            <a:ext cx="7488832" cy="41008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100" b="1" dirty="0" err="1"/>
              <a:t>Incentiva</a:t>
            </a:r>
            <a:r>
              <a:rPr lang="cs-CZ" sz="2100" b="1" dirty="0"/>
              <a:t> = </a:t>
            </a:r>
            <a:r>
              <a:rPr lang="cs-CZ" sz="2100" dirty="0"/>
              <a:t>motivace a odměňování zaměstnanců za dosažené cíle.</a:t>
            </a:r>
          </a:p>
          <a:p>
            <a:pPr marL="0" indent="0">
              <a:buNone/>
            </a:pPr>
            <a:r>
              <a:rPr lang="cs-CZ" sz="2100" b="1" dirty="0"/>
              <a:t>Klienti</a:t>
            </a:r>
            <a:r>
              <a:rPr lang="cs-CZ" sz="2100" dirty="0"/>
              <a:t> – obvykle právnické subjekty.</a:t>
            </a:r>
          </a:p>
          <a:p>
            <a:r>
              <a:rPr lang="cs-CZ" sz="2100" dirty="0"/>
              <a:t>Ve spolupráci s organizátory těchto zájezdů (CK) se sestavují balíčky „šité na míru“,</a:t>
            </a:r>
          </a:p>
          <a:p>
            <a:pPr marL="285750" lvl="0" indent="-285750"/>
            <a:r>
              <a:rPr lang="cs-CZ" sz="2400" dirty="0"/>
              <a:t>sportovní balíček (zaměřený na konkrétní sport – golf, jezdectví, horolezectví, potápění),</a:t>
            </a:r>
          </a:p>
          <a:p>
            <a:pPr marL="285750" lvl="0" indent="-285750"/>
            <a:r>
              <a:rPr lang="cs-CZ" sz="2400" dirty="0"/>
              <a:t>kulturně-společenský balíček,</a:t>
            </a:r>
          </a:p>
          <a:p>
            <a:pPr marL="285750" lvl="0" indent="-285750"/>
            <a:r>
              <a:rPr lang="cs-CZ" sz="2400" dirty="0"/>
              <a:t>balíček pro rodiče s malým dětmi,</a:t>
            </a:r>
          </a:p>
          <a:p>
            <a:pPr marL="285750" lvl="0" indent="-285750"/>
            <a:r>
              <a:rPr lang="cs-CZ" sz="2400" dirty="0"/>
              <a:t>speciální balíček vázaný na určitou destinaci,</a:t>
            </a:r>
          </a:p>
          <a:p>
            <a:pPr marL="285750" lvl="0" indent="-285750"/>
            <a:r>
              <a:rPr lang="cs-CZ" sz="2400" dirty="0"/>
              <a:t>balíček pro dva,</a:t>
            </a:r>
          </a:p>
          <a:p>
            <a:pPr marL="285750" lvl="0" indent="-285750"/>
            <a:r>
              <a:rPr lang="cs-CZ" sz="2400" dirty="0"/>
              <a:t>balíček na prodloužený víkend,</a:t>
            </a:r>
          </a:p>
          <a:p>
            <a:pPr marL="285750" lvl="0" indent="-285750"/>
            <a:r>
              <a:rPr lang="cs-CZ" sz="2400" dirty="0"/>
              <a:t>balíčky pro různé příležitosti (oslava, svatba),</a:t>
            </a:r>
          </a:p>
          <a:p>
            <a:pPr marL="285750" lvl="0" indent="-285750"/>
            <a:r>
              <a:rPr lang="cs-CZ" sz="2400" dirty="0"/>
              <a:t>naučně-poznávací balíček.</a:t>
            </a:r>
          </a:p>
          <a:p>
            <a:pPr marL="609600" indent="-609600"/>
            <a:endParaRPr lang="cs-CZ" sz="21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00800" cy="507703"/>
          </a:xfrm>
        </p:spPr>
        <p:txBody>
          <a:bodyPr/>
          <a:lstStyle/>
          <a:p>
            <a:r>
              <a:rPr lang="cs-CZ" b="1" dirty="0"/>
              <a:t>Hotelové balíčky pro incentivní turismus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2177768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71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1203598"/>
            <a:ext cx="7488832" cy="28083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100" dirty="0"/>
              <a:t>iniciace, </a:t>
            </a:r>
          </a:p>
          <a:p>
            <a:r>
              <a:rPr lang="cs-CZ" sz="2100" dirty="0"/>
              <a:t>vznik produktu, </a:t>
            </a:r>
          </a:p>
          <a:p>
            <a:r>
              <a:rPr lang="cs-CZ" sz="2100" dirty="0"/>
              <a:t>plán,</a:t>
            </a:r>
          </a:p>
          <a:p>
            <a:r>
              <a:rPr lang="cs-CZ" sz="2100" dirty="0"/>
              <a:t>jeho organizace, </a:t>
            </a:r>
          </a:p>
          <a:p>
            <a:r>
              <a:rPr lang="cs-CZ" sz="2100" dirty="0"/>
              <a:t>financování, </a:t>
            </a:r>
          </a:p>
          <a:p>
            <a:r>
              <a:rPr lang="cs-CZ" sz="2100" dirty="0"/>
              <a:t>realizace </a:t>
            </a:r>
          </a:p>
          <a:p>
            <a:r>
              <a:rPr lang="cs-CZ" sz="2100" dirty="0"/>
              <a:t>a následná evaluace.</a:t>
            </a:r>
          </a:p>
          <a:p>
            <a:endParaRPr lang="cs-CZ" sz="21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b="1" dirty="0"/>
              <a:t>Postup při sestavení úspěšného produktu – balíčku v CR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2571750"/>
            <a:ext cx="3775695" cy="237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8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539552" y="987574"/>
            <a:ext cx="5544615" cy="20882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nápad originální, nevšední a ojedinělá myšlenka, kreativní</a:t>
            </a:r>
          </a:p>
          <a:p>
            <a:r>
              <a:rPr lang="cs-CZ" sz="2000" dirty="0"/>
              <a:t>možnost inspirace někde jinde, zejména v zahraničí, </a:t>
            </a:r>
          </a:p>
          <a:p>
            <a:r>
              <a:rPr lang="cs-CZ" sz="2000" dirty="0"/>
              <a:t>balíčky jednotlivých subjektů CR – podniků a akce destinace cestovního ruchu. </a:t>
            </a:r>
          </a:p>
          <a:p>
            <a:r>
              <a:rPr lang="cs-CZ" sz="2000" b="1" dirty="0"/>
              <a:t>u balíčků podniků CR</a:t>
            </a:r>
            <a:r>
              <a:rPr lang="cs-CZ" sz="2000" dirty="0"/>
              <a:t>: jejich iniciace a způsob organizace i realizace včetně jejich financování je „v režii“ daného subjektu. </a:t>
            </a:r>
          </a:p>
          <a:p>
            <a:pPr marL="0" indent="0" algn="just">
              <a:buNone/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7200800" cy="507703"/>
          </a:xfrm>
        </p:spPr>
        <p:txBody>
          <a:bodyPr/>
          <a:lstStyle/>
          <a:p>
            <a:r>
              <a:rPr lang="cs-CZ" b="1" dirty="0"/>
              <a:t>1. Iniciace vzniku produktových balíčků CR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213970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01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07504" y="703189"/>
            <a:ext cx="9036496" cy="41008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/>
          </a:p>
          <a:p>
            <a:pPr marL="0" indent="0" algn="just">
              <a:buNone/>
            </a:pPr>
            <a:r>
              <a:rPr lang="cs-CZ" sz="2000" b="1" dirty="0"/>
              <a:t>Destinace CR:</a:t>
            </a:r>
            <a:r>
              <a:rPr lang="cs-CZ" sz="2000" dirty="0"/>
              <a:t> iniciativa uspořádání může vycházet </a:t>
            </a:r>
          </a:p>
          <a:p>
            <a:pPr algn="just">
              <a:buFontTx/>
              <a:buChar char="-"/>
            </a:pPr>
            <a:r>
              <a:rPr lang="cs-CZ" sz="2000" dirty="0"/>
              <a:t>od řídících a </a:t>
            </a:r>
            <a:r>
              <a:rPr lang="cs-CZ" sz="2000" b="1" dirty="0"/>
              <a:t>marketingových orgánů </a:t>
            </a:r>
            <a:r>
              <a:rPr lang="cs-CZ" sz="2000" dirty="0"/>
              <a:t>v dané destinaci, krajských úřadů, obecních úřadů, mikroregionů, sdružení CR, </a:t>
            </a:r>
          </a:p>
          <a:p>
            <a:pPr algn="just">
              <a:buFontTx/>
              <a:buChar char="-"/>
            </a:pPr>
            <a:endParaRPr lang="cs-CZ" sz="2000" dirty="0"/>
          </a:p>
          <a:p>
            <a:pPr algn="just">
              <a:buFontTx/>
              <a:buChar char="-"/>
            </a:pPr>
            <a:r>
              <a:rPr lang="cs-CZ" sz="2000" dirty="0"/>
              <a:t>od subjektů CR působících v dané destinaci – ubytovacích a stravovacích zařízení, incomingových CK a CA, turistických informačních center, rekreačních, sportovních, volnočasových center, kulturních institucí apod., </a:t>
            </a:r>
          </a:p>
          <a:p>
            <a:pPr algn="just">
              <a:buFontTx/>
              <a:buChar char="-"/>
            </a:pPr>
            <a:endParaRPr lang="cs-CZ" sz="2000" dirty="0"/>
          </a:p>
          <a:p>
            <a:r>
              <a:rPr lang="cs-CZ" sz="2000" dirty="0"/>
              <a:t>subjekt řídící CR v dané destinaci nemůže nařídit podnikům uspořádání akce, může iniciovat akci, převzít záštitu nad akcí, řídit organizačně, přispět finančně a oslovit jednotlivé podnikatelské subjekty i neziskové organizace s žádostí o zapojení se při realizaci dané akce.</a:t>
            </a:r>
          </a:p>
          <a:p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7200800" cy="507703"/>
          </a:xfrm>
        </p:spPr>
        <p:txBody>
          <a:bodyPr/>
          <a:lstStyle/>
          <a:p>
            <a:r>
              <a:rPr lang="cs-CZ" b="1" dirty="0"/>
              <a:t>1. Iniciace vzniku produktových balíčků CR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5025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771550"/>
            <a:ext cx="8496944" cy="3960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2400" dirty="0"/>
              <a:t>Je úkolem produktového oddělení marketingu,</a:t>
            </a:r>
          </a:p>
          <a:p>
            <a:pPr marL="0" lvl="0" indent="0">
              <a:buNone/>
            </a:pPr>
            <a:r>
              <a:rPr lang="cs-CZ" sz="2400" dirty="0"/>
              <a:t>          od samotných klientů (rozhodují, co chtějí koupit, jakou hodnotu od produktu očekávají, co jsou ochotni za něj utratit, určují, jakých akcí se chtějí účastnit, za jakými zážitky jsou ochotni cestovat),</a:t>
            </a:r>
          </a:p>
          <a:p>
            <a:pPr lvl="0"/>
            <a:r>
              <a:rPr lang="cs-CZ" sz="2400" dirty="0"/>
              <a:t>marketingoví zprostředkovatelé přicházejí s myšlenkami na nové produkty,</a:t>
            </a:r>
          </a:p>
          <a:p>
            <a:pPr lvl="0"/>
            <a:r>
              <a:rPr lang="cs-CZ" sz="2400" dirty="0"/>
              <a:t>cestovní kanceláře na základě zpětné vazby od zákazníků,</a:t>
            </a:r>
          </a:p>
          <a:p>
            <a:pPr lvl="0"/>
            <a:r>
              <a:rPr lang="cs-CZ" sz="2400" dirty="0"/>
              <a:t>konkurenti poskytují nápady pro budoucnost, hlavně inspirují k tvorbě nových a inovaci stávajících balíčků, </a:t>
            </a:r>
          </a:p>
          <a:p>
            <a:pPr lvl="0"/>
            <a:r>
              <a:rPr lang="cs-CZ" sz="2400" dirty="0"/>
              <a:t>nebo lze s konkurenty spolupracovat a vytvořit a nabídnout společný projekt.</a:t>
            </a:r>
          </a:p>
        </p:txBody>
      </p:sp>
      <p:sp>
        <p:nvSpPr>
          <p:cNvPr id="2" name="Obdélník 1"/>
          <p:cNvSpPr/>
          <p:nvPr/>
        </p:nvSpPr>
        <p:spPr>
          <a:xfrm>
            <a:off x="467544" y="0"/>
            <a:ext cx="2353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cs-CZ" sz="2800" b="1" dirty="0"/>
              <a:t>Vznik nápadu</a:t>
            </a:r>
            <a:endParaRPr lang="cs-CZ" sz="2800" dirty="0"/>
          </a:p>
        </p:txBody>
      </p:sp>
      <p:sp>
        <p:nvSpPr>
          <p:cNvPr id="3" name="Šipka: doprava 2">
            <a:extLst>
              <a:ext uri="{FF2B5EF4-FFF2-40B4-BE49-F238E27FC236}">
                <a16:creationId xmlns:a16="http://schemas.microsoft.com/office/drawing/2014/main" id="{1D8641A5-DF13-46B2-804B-71F5E9685E28}"/>
              </a:ext>
            </a:extLst>
          </p:cNvPr>
          <p:cNvSpPr/>
          <p:nvPr/>
        </p:nvSpPr>
        <p:spPr>
          <a:xfrm>
            <a:off x="467544" y="1059582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4208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771550"/>
            <a:ext cx="7704856" cy="41044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cs-CZ" sz="2400" dirty="0"/>
          </a:p>
          <a:p>
            <a:pPr lvl="0"/>
            <a:r>
              <a:rPr lang="cs-CZ" sz="2400" dirty="0"/>
              <a:t>informovanost dotčených subjektů: municipality, podnikatelské subjekty, asociace apod.,</a:t>
            </a:r>
          </a:p>
          <a:p>
            <a:pPr lvl="0"/>
            <a:r>
              <a:rPr lang="cs-CZ" sz="2400" dirty="0"/>
              <a:t>participace na přípravě: v rámci pracovních skupin, pořádání workshopu,</a:t>
            </a:r>
          </a:p>
          <a:p>
            <a:pPr lvl="0"/>
            <a:r>
              <a:rPr lang="cs-CZ" sz="2400" dirty="0"/>
              <a:t>akceptace konečné podoby,</a:t>
            </a:r>
          </a:p>
          <a:p>
            <a:pPr lvl="0"/>
            <a:r>
              <a:rPr lang="cs-CZ" sz="2400" dirty="0"/>
              <a:t>spoluúčast na marketingu: finanční, časová, prostorová, materiální,</a:t>
            </a:r>
          </a:p>
          <a:p>
            <a:pPr lvl="0"/>
            <a:r>
              <a:rPr lang="cs-CZ" sz="2400" dirty="0"/>
              <a:t>plná podpora při realizaci, tj. zajištění kvality poskytovaných služeb, management celého procesu: odpovědnosti, pravomoci,</a:t>
            </a:r>
          </a:p>
          <a:p>
            <a:pPr lvl="0"/>
            <a:r>
              <a:rPr lang="cs-CZ" sz="2400" dirty="0"/>
              <a:t>financování: způsob financování přípravy, realizace a participace na přínosech,</a:t>
            </a:r>
          </a:p>
          <a:p>
            <a:pPr lvl="0"/>
            <a:r>
              <a:rPr lang="cs-CZ" sz="2400" dirty="0"/>
              <a:t>inovace a modernizace nabízených balíčků tak, aby vyhovovaly novým okolnostem a požadavkům zákazníků,</a:t>
            </a:r>
          </a:p>
          <a:p>
            <a:pPr lvl="0"/>
            <a:r>
              <a:rPr lang="cs-CZ" sz="2400" dirty="0"/>
              <a:t>může znamenat jen určité rozšíření nebo naopak zúžení produktové řady. </a:t>
            </a:r>
          </a:p>
          <a:p>
            <a:endParaRPr lang="cs-CZ" sz="2400" dirty="0"/>
          </a:p>
        </p:txBody>
      </p:sp>
      <p:sp>
        <p:nvSpPr>
          <p:cNvPr id="2" name="Obdélník 1"/>
          <p:cNvSpPr/>
          <p:nvPr/>
        </p:nvSpPr>
        <p:spPr>
          <a:xfrm>
            <a:off x="323528" y="123478"/>
            <a:ext cx="63417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cs-CZ" sz="2800" b="1" dirty="0"/>
              <a:t>Základní podmínky přípravy produktu:</a:t>
            </a:r>
          </a:p>
        </p:txBody>
      </p:sp>
    </p:spTree>
    <p:extLst>
      <p:ext uri="{BB962C8B-B14F-4D97-AF65-F5344CB8AC3E}">
        <p14:creationId xmlns:p14="http://schemas.microsoft.com/office/powerpoint/2010/main" val="2781169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915566"/>
            <a:ext cx="7488832" cy="36724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cs-CZ" sz="2400" b="1" dirty="0"/>
              <a:t>Zvýšení návštěvnosti se může projevit:</a:t>
            </a:r>
            <a:endParaRPr lang="cs-CZ" sz="2400" dirty="0"/>
          </a:p>
          <a:p>
            <a:pPr lvl="0"/>
            <a:r>
              <a:rPr lang="cs-CZ" sz="2400" dirty="0"/>
              <a:t>zvýšením počtu jednodenních návštěvníků v místě,</a:t>
            </a:r>
          </a:p>
          <a:p>
            <a:pPr lvl="0"/>
            <a:r>
              <a:rPr lang="cs-CZ" sz="2400" dirty="0"/>
              <a:t>zvýšením počtů turistů (vícedenních návštěvníků),</a:t>
            </a:r>
          </a:p>
          <a:p>
            <a:pPr lvl="0"/>
            <a:r>
              <a:rPr lang="cs-CZ" sz="2400" dirty="0"/>
              <a:t>zvýšením počtu přenocování (zvýšení průměrného počtu přenocování),</a:t>
            </a:r>
          </a:p>
          <a:p>
            <a:pPr lvl="0"/>
            <a:r>
              <a:rPr lang="cs-CZ" sz="2400" dirty="0"/>
              <a:t>zvýšeným zájmem o stravovací služby,</a:t>
            </a:r>
          </a:p>
          <a:p>
            <a:pPr lvl="0"/>
            <a:r>
              <a:rPr lang="cs-CZ" sz="2400" dirty="0"/>
              <a:t>zvýšeným zájmem o doprovodné služby.</a:t>
            </a:r>
          </a:p>
          <a:p>
            <a:pPr lvl="0">
              <a:buNone/>
            </a:pPr>
            <a:endParaRPr lang="cs-CZ" sz="2400" dirty="0"/>
          </a:p>
          <a:p>
            <a:pPr>
              <a:buNone/>
            </a:pPr>
            <a:r>
              <a:rPr lang="cs-CZ" sz="2400" b="1" dirty="0"/>
              <a:t>Zlepšení image se může projevit:</a:t>
            </a:r>
            <a:endParaRPr lang="cs-CZ" sz="2400" dirty="0"/>
          </a:p>
          <a:p>
            <a:pPr lvl="0"/>
            <a:r>
              <a:rPr lang="cs-CZ" sz="2400" dirty="0"/>
              <a:t>zprávami v médiích,</a:t>
            </a:r>
          </a:p>
          <a:p>
            <a:pPr lvl="0"/>
            <a:r>
              <a:rPr lang="cs-CZ" sz="2400" dirty="0"/>
              <a:t>zvýšením povědomí o podniku, o službě,</a:t>
            </a:r>
          </a:p>
          <a:p>
            <a:pPr lvl="0"/>
            <a:r>
              <a:rPr lang="cs-CZ" sz="2400" dirty="0"/>
              <a:t>vytvořením konkrétní a pozitivní asociace s daným podnikem CR,</a:t>
            </a:r>
          </a:p>
          <a:p>
            <a:pPr lvl="0"/>
            <a:r>
              <a:rPr lang="cs-CZ" sz="2400" dirty="0"/>
              <a:t>vzbuzením zájmu o daný podnik CR.</a:t>
            </a:r>
          </a:p>
          <a:p>
            <a:endParaRPr lang="cs-CZ" sz="2400" dirty="0"/>
          </a:p>
        </p:txBody>
      </p:sp>
      <p:sp>
        <p:nvSpPr>
          <p:cNvPr id="2" name="Obdélník 1"/>
          <p:cNvSpPr/>
          <p:nvPr/>
        </p:nvSpPr>
        <p:spPr>
          <a:xfrm>
            <a:off x="319261" y="123478"/>
            <a:ext cx="36279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Efekty tvorby balíčků </a:t>
            </a:r>
            <a:endParaRPr lang="cs-CZ" sz="28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2211710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26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915566"/>
            <a:ext cx="7488832" cy="36724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100" dirty="0"/>
              <a:t>Vypracování </a:t>
            </a:r>
            <a:r>
              <a:rPr lang="cs-CZ" sz="2100" b="1" dirty="0"/>
              <a:t>reálného harmonogramu </a:t>
            </a:r>
            <a:r>
              <a:rPr lang="cs-CZ" sz="2100" dirty="0"/>
              <a:t>přípravy a realizace a stanovení rozpočtu.</a:t>
            </a:r>
          </a:p>
          <a:p>
            <a:r>
              <a:rPr lang="cs-CZ" sz="2100" dirty="0"/>
              <a:t>Harmonogram by měl obsahovat všechny jednotlivé etapy přípravy a realizace (termíny a včasnost uzavřených smluv s dodavateli, subdodavateli, partnery apod.). </a:t>
            </a:r>
          </a:p>
          <a:p>
            <a:r>
              <a:rPr lang="cs-CZ" sz="2100" b="1" dirty="0"/>
              <a:t>Přípravná etapa - </a:t>
            </a:r>
            <a:r>
              <a:rPr lang="cs-CZ" sz="2100" dirty="0"/>
              <a:t>několik týdnů, často řadu měsíců.</a:t>
            </a:r>
          </a:p>
          <a:p>
            <a:r>
              <a:rPr lang="cs-CZ" sz="2100" b="1" dirty="0"/>
              <a:t>Rozpočet balíčku </a:t>
            </a:r>
            <a:r>
              <a:rPr lang="cs-CZ" sz="2100" dirty="0"/>
              <a:t>je klíčovou podmínkou úspěšnosti, obsahuje stránku příjmovou a stránku nákladovou, podle druhového členění nákladových položek.</a:t>
            </a:r>
          </a:p>
          <a:p>
            <a:endParaRPr lang="cs-CZ" sz="21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00800" cy="507703"/>
          </a:xfrm>
        </p:spPr>
        <p:txBody>
          <a:bodyPr/>
          <a:lstStyle/>
          <a:p>
            <a:r>
              <a:rPr lang="cs-CZ" b="1" dirty="0"/>
              <a:t>2. Časový harmonogram a rozpočet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3428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05602" y="1419622"/>
            <a:ext cx="7488832" cy="2304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2200" dirty="0"/>
              <a:t>identifikace a kvantifikace fixních nákladů,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identifikace a kvantifikace variabilních nákladů,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kalkulace celkových nákladů balíčků na 1 osobu,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přidání režijní přirážky k ceně pro dosažení zisku,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kalkulace pro jednotlivce.</a:t>
            </a:r>
          </a:p>
          <a:p>
            <a:pPr>
              <a:lnSpc>
                <a:spcPct val="80000"/>
              </a:lnSpc>
            </a:pPr>
            <a:endParaRPr lang="cs-CZ" altLang="cs-CZ" sz="22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04054" y="339502"/>
            <a:ext cx="3888432" cy="50770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800" b="1" dirty="0"/>
              <a:t>Stanovení ceny balíčků:</a:t>
            </a:r>
            <a:br>
              <a:rPr lang="cs-CZ" altLang="cs-CZ" sz="2800" b="1" dirty="0"/>
            </a:br>
            <a:endParaRPr lang="cs-CZ" altLang="cs-CZ" sz="2800" b="1" i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3003798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19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7260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3622"/>
            <a:ext cx="2448272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1707654"/>
            <a:ext cx="3888052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51520" y="1415589"/>
            <a:ext cx="3312368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 přednášky: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355976" y="1419622"/>
            <a:ext cx="3954320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Lidé jako další nástroj marketingového mixu CR</a:t>
            </a:r>
          </a:p>
          <a:p>
            <a:r>
              <a:rPr 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Produktové balíčky </a:t>
            </a:r>
          </a:p>
          <a:p>
            <a:r>
              <a:rPr 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Tvorba produktových balíčků</a:t>
            </a:r>
          </a:p>
          <a:p>
            <a:r>
              <a:rPr 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Programování </a:t>
            </a:r>
          </a:p>
          <a:p>
            <a:r>
              <a:rPr 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 a přínosy</a:t>
            </a:r>
          </a:p>
          <a:p>
            <a:endParaRPr lang="cs-CZ" dirty="0">
              <a:solidFill>
                <a:srgbClr val="30787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146" y="3501951"/>
            <a:ext cx="34290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37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704856" cy="40324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cs-CZ" sz="2400" b="1" dirty="0"/>
              <a:t>Prověřování</a:t>
            </a:r>
            <a:endParaRPr lang="cs-CZ" sz="2400" dirty="0"/>
          </a:p>
          <a:p>
            <a:r>
              <a:rPr lang="cs-CZ" sz="2400" dirty="0"/>
              <a:t>přijatelnost pro subjekt CR (konzultace s odborníky, výzkum trhu u zákazníků). </a:t>
            </a:r>
          </a:p>
          <a:p>
            <a:pPr>
              <a:buNone/>
            </a:pPr>
            <a:r>
              <a:rPr lang="cs-CZ" sz="2400" b="1" dirty="0"/>
              <a:t>Ekonomická kalkulace</a:t>
            </a:r>
            <a:endParaRPr lang="cs-CZ" sz="2400" dirty="0"/>
          </a:p>
          <a:p>
            <a:r>
              <a:rPr lang="cs-CZ" sz="2400" dirty="0"/>
              <a:t>kalkulace nákladů daného balíčku,</a:t>
            </a:r>
          </a:p>
          <a:p>
            <a:r>
              <a:rPr lang="cs-CZ" sz="2400" dirty="0"/>
              <a:t>návratnost vložených prostředků, tzv. studie efektivnosti projektu, </a:t>
            </a:r>
          </a:p>
          <a:p>
            <a:r>
              <a:rPr lang="cs-CZ" sz="2400" dirty="0"/>
              <a:t>finanční zdroje na krytí nákladů a jejich návratnost,</a:t>
            </a:r>
          </a:p>
          <a:p>
            <a:r>
              <a:rPr lang="cs-CZ" sz="2400" dirty="0"/>
              <a:t>pracovní místa, </a:t>
            </a:r>
          </a:p>
          <a:p>
            <a:r>
              <a:rPr lang="cs-CZ" sz="2400" dirty="0"/>
              <a:t>prodejnost,</a:t>
            </a:r>
          </a:p>
          <a:p>
            <a:r>
              <a:rPr lang="cs-CZ" sz="2400" dirty="0"/>
              <a:t>trendy, </a:t>
            </a:r>
          </a:p>
          <a:p>
            <a:r>
              <a:rPr lang="cs-CZ" sz="2400" dirty="0"/>
              <a:t>potřeby a požadavky nových trhů, reakci trhu na nový produkt a výběr cílové skupiny pro danou službu.</a:t>
            </a:r>
          </a:p>
          <a:p>
            <a:pPr>
              <a:buNone/>
            </a:pPr>
            <a:r>
              <a:rPr lang="cs-CZ" sz="2400" b="1" dirty="0"/>
              <a:t>Simulace akce</a:t>
            </a:r>
            <a:endParaRPr lang="cs-CZ" sz="2400" dirty="0"/>
          </a:p>
          <a:p>
            <a:pPr>
              <a:buNone/>
            </a:pPr>
            <a:r>
              <a:rPr lang="cs-CZ" sz="2400" dirty="0"/>
              <a:t>= zkušební marketing.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755661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915566"/>
            <a:ext cx="6048672" cy="36724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100" dirty="0"/>
              <a:t>základní obecně platná </a:t>
            </a:r>
            <a:r>
              <a:rPr lang="cs-CZ" sz="2100" b="1" dirty="0"/>
              <a:t>pravidla</a:t>
            </a:r>
            <a:r>
              <a:rPr lang="cs-CZ" sz="2100" dirty="0"/>
              <a:t> realizace úspěšného balíčku </a:t>
            </a:r>
            <a:r>
              <a:rPr lang="cs-CZ" sz="2100" b="1" dirty="0"/>
              <a:t>neexistují</a:t>
            </a:r>
            <a:r>
              <a:rPr lang="cs-CZ" sz="2100" dirty="0"/>
              <a:t>,</a:t>
            </a:r>
          </a:p>
          <a:p>
            <a:r>
              <a:rPr lang="cs-CZ" sz="2100" dirty="0"/>
              <a:t>největším rizikem je </a:t>
            </a:r>
            <a:r>
              <a:rPr lang="cs-CZ" sz="2100" b="1" dirty="0"/>
              <a:t>riziko nepříznivého počasí </a:t>
            </a:r>
            <a:r>
              <a:rPr lang="cs-CZ" sz="2100" dirty="0"/>
              <a:t>→„záložní“ varianta pro případ nepříznivého počasí (stany, přesun konání do zastřešených prostor, změna programu apod.).</a:t>
            </a:r>
          </a:p>
          <a:p>
            <a:r>
              <a:rPr lang="cs-CZ" sz="2100" b="1" dirty="0"/>
              <a:t>příčiny neúspěchu </a:t>
            </a:r>
            <a:r>
              <a:rPr lang="cs-CZ" sz="2100" dirty="0"/>
              <a:t>by měly být pečlivě vyhodnocovány, aby mohla být učiněna opatření pro zamezení jejich opakování v budoucnosti.</a:t>
            </a:r>
          </a:p>
          <a:p>
            <a:endParaRPr lang="cs-CZ" sz="21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00800" cy="507703"/>
          </a:xfrm>
        </p:spPr>
        <p:txBody>
          <a:bodyPr/>
          <a:lstStyle/>
          <a:p>
            <a:r>
              <a:rPr lang="cs-CZ" b="1" dirty="0"/>
              <a:t>3. Realizace</a:t>
            </a: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7FE2C9C-35AE-4732-A9AC-E8B6A422C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68020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48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4502" y="735546"/>
            <a:ext cx="5976664" cy="36724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2100" b="1" dirty="0"/>
              <a:t>realizace akce vlastními prostředky při využití vlastních pracovníků</a:t>
            </a:r>
            <a:r>
              <a:rPr lang="cs-CZ" sz="2100" dirty="0"/>
              <a:t>, dobrovolníků a subdodavatelů jednotlivých služeb (vlastními silami je časově náročné, vyžaduje dostatečné know-how a zkušenosti realizačního týmu,</a:t>
            </a:r>
          </a:p>
          <a:p>
            <a:pPr lvl="0"/>
            <a:r>
              <a:rPr lang="cs-CZ" sz="2100" b="1" dirty="0"/>
              <a:t>smlouva se specializovanou agenturou</a:t>
            </a:r>
            <a:r>
              <a:rPr lang="cs-CZ" sz="2100" dirty="0"/>
              <a:t>, která zrealizuje daný balíček „na klíč“ (musí být určen zaměstnanec nebo organizační tým, který bude s agenturou komunikovat, dohlížet na průběžné plnění harmonogramu eventu, řešit vzniklé problémy a v neposlední řadě i komunikovat s médii).</a:t>
            </a:r>
          </a:p>
          <a:p>
            <a:endParaRPr lang="cs-CZ" sz="21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00800" cy="507703"/>
          </a:xfrm>
        </p:spPr>
        <p:txBody>
          <a:bodyPr/>
          <a:lstStyle/>
          <a:p>
            <a:r>
              <a:rPr lang="cs-CZ" b="1" dirty="0"/>
              <a:t>Organizační a realizační tým</a:t>
            </a: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823D436-BD0B-4F27-BBE3-08F53ED96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166" y="206769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684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1131590"/>
            <a:ext cx="6192688" cy="36724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zabezpečení </a:t>
            </a:r>
            <a:r>
              <a:rPr lang="cs-CZ" sz="2000" b="1" dirty="0"/>
              <a:t>základních podmínek realizace</a:t>
            </a:r>
            <a:r>
              <a:rPr lang="cs-CZ" sz="2000" dirty="0"/>
              <a:t> provozu (lanovky, bufetu, sociálního zařízení), garance otevírací doby (pokladny) a přístupnosti (hradu, přístavu, místa), tak i těch </a:t>
            </a:r>
            <a:r>
              <a:rPr lang="cs-CZ" sz="2000" b="1" dirty="0"/>
              <a:t>doplňkových a alternativních</a:t>
            </a:r>
            <a:r>
              <a:rPr lang="cs-CZ" sz="2000" dirty="0"/>
              <a:t>, jakými mohou být např. bazén, kulturní či sportovní centra, </a:t>
            </a:r>
          </a:p>
          <a:p>
            <a:r>
              <a:rPr lang="cs-CZ" sz="2000" dirty="0"/>
              <a:t>stravování, ubytování, doprava, služby průvodce či instruktora, tlumočníka, servisu a půjčovny výstroje (lodě, kola, lyže a jiné pomůcky, tenisové kurty, golfová hřiště, fit centra, </a:t>
            </a:r>
            <a:r>
              <a:rPr lang="cs-CZ" sz="2000" dirty="0" err="1"/>
              <a:t>wellness</a:t>
            </a:r>
            <a:r>
              <a:rPr lang="cs-CZ" sz="2000" dirty="0"/>
              <a:t> a služby komunální (směnárny, bankomaty, čerpací stanice, odpočívadla).</a:t>
            </a:r>
          </a:p>
          <a:p>
            <a:pPr>
              <a:buNone/>
            </a:pPr>
            <a:endParaRPr lang="cs-CZ" sz="2000" dirty="0"/>
          </a:p>
          <a:p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00800" cy="507703"/>
          </a:xfrm>
        </p:spPr>
        <p:txBody>
          <a:bodyPr/>
          <a:lstStyle/>
          <a:p>
            <a:r>
              <a:rPr lang="cs-CZ" b="1" dirty="0"/>
              <a:t>Zajištění a dostupnost turistických atraktivit</a:t>
            </a: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4BC73D8-BD64-4A9E-8BFD-53398B10F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228371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349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915566"/>
            <a:ext cx="7704856" cy="36724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/>
              <a:t>Vyhodnocení obsahové části</a:t>
            </a:r>
            <a:r>
              <a:rPr lang="cs-CZ" sz="2000" dirty="0"/>
              <a:t> → průběh pomocí vyhodnocení silných a slabých stránek, s důrazem na podrobnou analýzu odchylek od původního plánu.</a:t>
            </a:r>
          </a:p>
          <a:p>
            <a:r>
              <a:rPr lang="cs-CZ" sz="2000" b="1" dirty="0"/>
              <a:t>Vyhodnocení ekonomické stránky</a:t>
            </a:r>
            <a:r>
              <a:rPr lang="cs-CZ" sz="2000" dirty="0"/>
              <a:t> → analýza dodržení rozpočtu  a jeho jednotlivých položek, zdůvodnění změn oproti plánu (pomocí ukazatelů zisku/ztráty, rentability a efektivity jednotlivých položek, výpočet ukazatele návratnosti investic).</a:t>
            </a:r>
          </a:p>
          <a:p>
            <a:r>
              <a:rPr lang="cs-CZ" sz="2000" b="1" dirty="0"/>
              <a:t>Vyhodnocení úspěšnosti z pohledu účastníků</a:t>
            </a:r>
            <a:r>
              <a:rPr lang="cs-CZ" sz="2000" dirty="0"/>
              <a:t> – kvantitativní nebo kvalitativní vyhodnocení (počet účastníků, spokojenost účastníků prostřednictvím ankety umístěné na webových stránkách, analýzou stížností, analýzou diskuzí na webových stránkách apod.).</a:t>
            </a:r>
          </a:p>
          <a:p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00800" cy="507703"/>
          </a:xfrm>
        </p:spPr>
        <p:txBody>
          <a:bodyPr/>
          <a:lstStyle/>
          <a:p>
            <a:r>
              <a:rPr lang="cs-CZ" b="1" dirty="0"/>
              <a:t>4. Vyhodnocení (evaluace)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539552" y="4731990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https://www.hotelstudanka.cz/pobytove-balicky-specialni</a:t>
            </a:r>
          </a:p>
        </p:txBody>
      </p:sp>
    </p:spTree>
    <p:extLst>
      <p:ext uri="{BB962C8B-B14F-4D97-AF65-F5344CB8AC3E}">
        <p14:creationId xmlns:p14="http://schemas.microsoft.com/office/powerpoint/2010/main" val="6942025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05862" y="1293243"/>
            <a:ext cx="8614610" cy="12241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cs-CZ" altLang="cs-CZ" sz="2200" dirty="0"/>
              <a:t>= rozvoj a příprava činností, událostí nebo programů, které zvyšují spotřebu nebo konzumaci služeb, nebo zvyšují přitažlivost balíčků nebo dalších služeb hotelnictví a CR.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05862" y="339502"/>
            <a:ext cx="6598385" cy="50770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3200" b="1" dirty="0"/>
              <a:t>Příprava programů (</a:t>
            </a:r>
            <a:r>
              <a:rPr lang="cs-CZ" altLang="cs-CZ" sz="3200" b="1" dirty="0" err="1"/>
              <a:t>Programming</a:t>
            </a:r>
            <a:r>
              <a:rPr lang="cs-CZ" altLang="cs-CZ" sz="3200" b="1" dirty="0"/>
              <a:t>) </a:t>
            </a:r>
            <a:endParaRPr lang="cs-CZ" altLang="cs-CZ" sz="3200" b="1" i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025" y="3238189"/>
            <a:ext cx="2847975" cy="16002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8" y="3395352"/>
            <a:ext cx="3552825" cy="12858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8296" y="3211387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642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915566"/>
            <a:ext cx="7488832" cy="36724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cs-CZ" altLang="cs-CZ" sz="2200" dirty="0"/>
          </a:p>
          <a:p>
            <a:pPr>
              <a:lnSpc>
                <a:spcPct val="80000"/>
              </a:lnSpc>
            </a:pPr>
            <a:r>
              <a:rPr lang="cs-CZ" altLang="cs-CZ" sz="2200" dirty="0"/>
              <a:t>Mnohé balíčky obsahují programování,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program jako generátor poptávky po službách hotelu,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balíčky nemusí obsahovat programování,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balíčky + programování, když samotné snížení ceny nestačí,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balíčky – k dosažení dokonalejšího souladu mezi potřebami zákazníků a nabízenými službami,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řeší problém pomíjivého charakteru služeb,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programování přispívá ke zvýšení přitažlivosti služeb hotelu,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programování  může být realizován bez vazby na balíčky!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407863"/>
            <a:ext cx="7812360" cy="50770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b="1" dirty="0"/>
              <a:t>Vzájemný vztah mezi tvořením balíčků  a programováním</a:t>
            </a:r>
            <a:endParaRPr lang="cs-CZ" altLang="cs-CZ" b="1" i="1" dirty="0"/>
          </a:p>
        </p:txBody>
      </p:sp>
    </p:spTree>
    <p:extLst>
      <p:ext uri="{BB962C8B-B14F-4D97-AF65-F5344CB8AC3E}">
        <p14:creationId xmlns:p14="http://schemas.microsoft.com/office/powerpoint/2010/main" val="27313648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915816" y="195486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Shrnutí přednášky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79512" y="915566"/>
            <a:ext cx="7632848" cy="39703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Lidé</a:t>
            </a:r>
            <a:r>
              <a:rPr lang="cs-CZ" dirty="0"/>
              <a:t> – pozitivní a negativní vliv, vzhled, chování, klíčoví zaměstnanci, motivace, výcvik, empatie, pravidelné měření kvality…funkční kvalita, kontrola personálu, vytváření hodnotících systémů, pozice lidí v marketingovém plánu jako prvek MM, </a:t>
            </a:r>
          </a:p>
          <a:p>
            <a:r>
              <a:rPr lang="cs-CZ" b="1" dirty="0"/>
              <a:t>Tvorba balíčků </a:t>
            </a:r>
            <a:r>
              <a:rPr lang="cs-CZ" dirty="0"/>
              <a:t>– kombinace služeb za jednu cenu, výhody balíčků, úloha balíčků a programů,  klasifikace balíčku dle cílového trhu, dle délky či doby realizace, cestovní balíčky, požadavky na úspěšnost balíčků, </a:t>
            </a:r>
          </a:p>
          <a:p>
            <a:r>
              <a:rPr lang="cs-CZ" b="1" dirty="0"/>
              <a:t>Hotelové balíčky </a:t>
            </a:r>
            <a:r>
              <a:rPr lang="cs-CZ" dirty="0"/>
              <a:t>– </a:t>
            </a:r>
            <a:r>
              <a:rPr lang="cs-CZ" dirty="0" err="1"/>
              <a:t>incetivní</a:t>
            </a:r>
            <a:r>
              <a:rPr lang="cs-CZ" dirty="0"/>
              <a:t> turismus, balíčky „šité na míru“</a:t>
            </a:r>
          </a:p>
          <a:p>
            <a:r>
              <a:rPr lang="cs-CZ" b="1" dirty="0"/>
              <a:t>Postup při sestavení úspěšného balíčku </a:t>
            </a:r>
            <a:r>
              <a:rPr lang="cs-CZ" dirty="0"/>
              <a:t>– iniciace, vznik nápadu, podmínky příprava, efekty tvorby, časový harmonogram a rozpočet, stanovení cen, ekonomická kalkulace, realizace, realizační tým, dostupnost turistických aktivit, vyhodnocení obsahové, ekonomické stránky, hodnocení účastníků, </a:t>
            </a:r>
          </a:p>
          <a:p>
            <a:r>
              <a:rPr lang="cs-CZ" b="1" dirty="0"/>
              <a:t>Příprava programů </a:t>
            </a:r>
            <a:r>
              <a:rPr lang="cs-CZ" dirty="0"/>
              <a:t>– příprava a rozvoj činností a událostí a programů, vztah mezi tvořením balíčků a programováním. </a:t>
            </a:r>
          </a:p>
        </p:txBody>
      </p:sp>
    </p:spTree>
    <p:extLst>
      <p:ext uri="{BB962C8B-B14F-4D97-AF65-F5344CB8AC3E}">
        <p14:creationId xmlns:p14="http://schemas.microsoft.com/office/powerpoint/2010/main" val="17657413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AB08FE-4B92-47FD-B1DD-4E4D222A2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40" y="2355726"/>
            <a:ext cx="3024336" cy="507703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809182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987574"/>
            <a:ext cx="7488832" cy="24482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2400" dirty="0"/>
              <a:t>Chování zaměstnanců, jejich vzhled a uniformy, přesná pravidla pro chování, vystupování, zásady oblékání, speciální jazyk, který musí každý znát a používat mohou výrazně ovlivnit zákazníkovu představu o společnosti.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Síla pozitivního nebo naopak negativního vlivu - obrat nebo zisk organizace.</a:t>
            </a:r>
          </a:p>
        </p:txBody>
      </p:sp>
      <p:sp>
        <p:nvSpPr>
          <p:cNvPr id="2" name="Obdélník 1"/>
          <p:cNvSpPr/>
          <p:nvPr/>
        </p:nvSpPr>
        <p:spPr>
          <a:xfrm>
            <a:off x="544645" y="102672"/>
            <a:ext cx="1919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/>
              <a:t>Lidé (</a:t>
            </a:r>
            <a:r>
              <a:rPr lang="cs-CZ" sz="2400" b="1" dirty="0" err="1"/>
              <a:t>people</a:t>
            </a:r>
            <a:r>
              <a:rPr lang="cs-CZ" sz="2400" b="1" dirty="0"/>
              <a:t>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025" y="2659891"/>
            <a:ext cx="1675838" cy="236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33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A91688-2F0C-4758-A784-AF26B4C6B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5616624" cy="507703"/>
          </a:xfrm>
        </p:spPr>
        <p:txBody>
          <a:bodyPr/>
          <a:lstStyle/>
          <a:p>
            <a:r>
              <a:rPr lang="cs-CZ" altLang="cs-CZ" b="1" dirty="0"/>
              <a:t>N</a:t>
            </a:r>
            <a:r>
              <a:rPr lang="cs-CZ" altLang="cs-CZ" sz="2400" b="1" dirty="0"/>
              <a:t>ezastupitelná úloha front line </a:t>
            </a:r>
            <a:r>
              <a:rPr lang="cs-CZ" altLang="cs-CZ" sz="2400" b="1" dirty="0" err="1"/>
              <a:t>staff</a:t>
            </a:r>
            <a:endParaRPr lang="cs-CZ" b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5EE2675-8FE1-4397-84CD-B14B1860B5C6}"/>
              </a:ext>
            </a:extLst>
          </p:cNvPr>
          <p:cNvSpPr txBox="1"/>
          <p:nvPr/>
        </p:nvSpPr>
        <p:spPr>
          <a:xfrm>
            <a:off x="366572" y="802739"/>
            <a:ext cx="8280920" cy="4228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/>
              <a:t>Klíčoví obsluhující zaměstnanci </a:t>
            </a:r>
            <a:r>
              <a:rPr lang="cs-CZ" altLang="cs-CZ" sz="2400" dirty="0"/>
              <a:t>(front line) mají nezastupitelnou úlohu – vytvářejí nebo ničí zážitky klienta: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                    nízkou úroveň poskytovaných služeb nemůže nic 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		kompenzovat</a:t>
            </a:r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	        lidskou dimenzi lze jen obtížně standardizovat a     		kontrolovat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	        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	        pozitivní vztah mezi zaměstnanci a zákazníky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	        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	        jen spokojení zákazníci se vracejí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	        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	        		pozitivní ústní reklama.</a:t>
            </a: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0BD89A1E-2742-42B9-B1AC-7A1FAEA33D06}"/>
              </a:ext>
            </a:extLst>
          </p:cNvPr>
          <p:cNvSpPr/>
          <p:nvPr/>
        </p:nvSpPr>
        <p:spPr>
          <a:xfrm>
            <a:off x="531490" y="164437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7B19697C-9573-4C15-B3D6-996C9AD565E2}"/>
              </a:ext>
            </a:extLst>
          </p:cNvPr>
          <p:cNvSpPr/>
          <p:nvPr/>
        </p:nvSpPr>
        <p:spPr>
          <a:xfrm>
            <a:off x="531490" y="248600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AE165E5C-5DA9-4658-9796-0535C5115AAF}"/>
              </a:ext>
            </a:extLst>
          </p:cNvPr>
          <p:cNvSpPr/>
          <p:nvPr/>
        </p:nvSpPr>
        <p:spPr>
          <a:xfrm>
            <a:off x="496508" y="311088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B4DDDD2C-36C9-4557-BDA1-7F69A252D9B2}"/>
              </a:ext>
            </a:extLst>
          </p:cNvPr>
          <p:cNvSpPr/>
          <p:nvPr/>
        </p:nvSpPr>
        <p:spPr>
          <a:xfrm>
            <a:off x="496508" y="371534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1EF2BE41-A1F2-4DA7-885A-EDB3A65E6E96}"/>
              </a:ext>
            </a:extLst>
          </p:cNvPr>
          <p:cNvSpPr/>
          <p:nvPr/>
        </p:nvSpPr>
        <p:spPr>
          <a:xfrm>
            <a:off x="496508" y="431980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D97D2117-8CAA-44D9-94D8-55F61E60AB2A}"/>
              </a:ext>
            </a:extLst>
          </p:cNvPr>
          <p:cNvSpPr/>
          <p:nvPr/>
        </p:nvSpPr>
        <p:spPr>
          <a:xfrm>
            <a:off x="648908" y="447220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C6E39E48-3223-4FFA-A91B-D78DB5E0052E}"/>
              </a:ext>
            </a:extLst>
          </p:cNvPr>
          <p:cNvSpPr/>
          <p:nvPr/>
        </p:nvSpPr>
        <p:spPr>
          <a:xfrm>
            <a:off x="1020694" y="460572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845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9238" y="703189"/>
            <a:ext cx="6342962" cy="36724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2200" dirty="0"/>
              <a:t>výrazné schopnosti dobrých vztahů k ostatním lidem,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flexibilní chování,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schopnost vcítit se do myšlení a pocitů jiných,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základem přípravy zaměstnanců je výcvik,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udržování vysoce motivovaných a na služby orientovaných zaměstnanců /stálý a pravidelný kontakt se zaměstnanci, časté pochvaly a ocenění, stanovení jasných cílů a standardů činnosti, možnost postupu, odborného růstu, jasná představa o tom, co typický zákazník očekává od služeb,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200" dirty="0"/>
              <a:t>     které organizace poskytuje,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periodické kontroly celkové kvality služeb,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b="1" dirty="0"/>
              <a:t>Personální charakteristiky:</a:t>
            </a:r>
            <a:br>
              <a:rPr lang="cs-CZ" altLang="cs-CZ" b="1" dirty="0"/>
            </a:br>
            <a:endParaRPr lang="cs-CZ" altLang="cs-CZ" b="1" i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42F2C94-2D7E-4ECD-B89A-833F8899A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300379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81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203598"/>
            <a:ext cx="7848872" cy="38164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2200" dirty="0"/>
              <a:t>zvýšená pozornost zaměstnancům obvykle vede k vyšší prosperitě,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z pohledu marketingu služeb se často hovoří o pátém „P“ (</a:t>
            </a:r>
            <a:r>
              <a:rPr lang="cs-CZ" altLang="cs-CZ" sz="2200" dirty="0" err="1"/>
              <a:t>People</a:t>
            </a:r>
            <a:r>
              <a:rPr lang="cs-CZ" altLang="cs-CZ" sz="2200" dirty="0"/>
              <a:t>), </a:t>
            </a:r>
          </a:p>
          <a:p>
            <a:pPr>
              <a:lnSpc>
                <a:spcPct val="80000"/>
              </a:lnSpc>
            </a:pPr>
            <a:r>
              <a:rPr lang="cs-CZ" altLang="cs-CZ" sz="2200" dirty="0"/>
              <a:t>služby většinou provádějí lidé - personál, a na nich proto hodně záleží výsledný dojem pro zákazníka.</a:t>
            </a:r>
          </a:p>
          <a:p>
            <a:pPr>
              <a:lnSpc>
                <a:spcPct val="80000"/>
              </a:lnSpc>
            </a:pPr>
            <a:endParaRPr lang="cs-CZ" altLang="cs-CZ" sz="2200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200" b="1" dirty="0"/>
              <a:t>Příklad: Disney University </a:t>
            </a:r>
            <a:r>
              <a:rPr lang="cs-CZ" altLang="cs-CZ" sz="2200" dirty="0"/>
              <a:t>– program </a:t>
            </a:r>
            <a:r>
              <a:rPr lang="cs-CZ" altLang="cs-CZ" sz="2200" dirty="0" err="1"/>
              <a:t>Walt</a:t>
            </a:r>
            <a:r>
              <a:rPr lang="cs-CZ" altLang="cs-CZ" sz="2200" dirty="0"/>
              <a:t> Disney </a:t>
            </a:r>
            <a:r>
              <a:rPr lang="cs-CZ" altLang="cs-CZ" sz="2200" dirty="0" err="1"/>
              <a:t>World</a:t>
            </a:r>
            <a:r>
              <a:rPr lang="cs-CZ" altLang="cs-CZ" sz="2200" dirty="0"/>
              <a:t> – vysvětluje a objasňuje filosofii služeb pro zákazníky.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sz="2200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200" dirty="0"/>
              <a:t>https://disneyexperiences.com/disney-college-program/</a:t>
            </a:r>
          </a:p>
          <a:p>
            <a:pPr>
              <a:lnSpc>
                <a:spcPct val="80000"/>
              </a:lnSpc>
            </a:pPr>
            <a:endParaRPr lang="cs-CZ" altLang="cs-CZ" sz="22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8BA9A91-2257-4A3D-BF52-A172F0A0272C}"/>
              </a:ext>
            </a:extLst>
          </p:cNvPr>
          <p:cNvSpPr txBox="1"/>
          <p:nvPr/>
        </p:nvSpPr>
        <p:spPr>
          <a:xfrm>
            <a:off x="755576" y="12347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3600" b="1" dirty="0"/>
              <a:t>Páté „P“ 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430883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5B9E34-87D9-41C6-ABF9-B15176E55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E8B6D6E-2568-4753-ACE0-0E2DD1E19DA5}"/>
              </a:ext>
            </a:extLst>
          </p:cNvPr>
          <p:cNvSpPr txBox="1"/>
          <p:nvPr/>
        </p:nvSpPr>
        <p:spPr>
          <a:xfrm>
            <a:off x="395536" y="1002089"/>
            <a:ext cx="8568952" cy="313932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cs-CZ" b="1" dirty="0" err="1"/>
              <a:t>Hyatt</a:t>
            </a:r>
            <a:r>
              <a:rPr lang="cs-CZ" b="1" dirty="0"/>
              <a:t> </a:t>
            </a:r>
            <a:r>
              <a:rPr lang="cs-CZ" b="1" dirty="0" err="1"/>
              <a:t>Guest</a:t>
            </a:r>
            <a:r>
              <a:rPr lang="cs-CZ" b="1" dirty="0"/>
              <a:t> </a:t>
            </a:r>
            <a:r>
              <a:rPr lang="cs-CZ" b="1" dirty="0" err="1"/>
              <a:t>Services</a:t>
            </a:r>
            <a:r>
              <a:rPr lang="cs-CZ" b="1" dirty="0"/>
              <a:t> </a:t>
            </a:r>
            <a:r>
              <a:rPr lang="cs-CZ" b="1" dirty="0" err="1"/>
              <a:t>Training</a:t>
            </a:r>
            <a:r>
              <a:rPr lang="cs-CZ" dirty="0"/>
              <a:t> –„video </a:t>
            </a:r>
            <a:r>
              <a:rPr lang="cs-CZ" dirty="0" err="1"/>
              <a:t>shown</a:t>
            </a:r>
            <a:r>
              <a:rPr lang="cs-CZ" dirty="0"/>
              <a:t> to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hires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Hyatt</a:t>
            </a:r>
            <a:r>
              <a:rPr lang="cs-CZ" dirty="0"/>
              <a:t> hotel </a:t>
            </a:r>
            <a:r>
              <a:rPr lang="cs-CZ" dirty="0" err="1"/>
              <a:t>chain</a:t>
            </a:r>
            <a:r>
              <a:rPr lang="cs-CZ" dirty="0"/>
              <a:t>“, video promítané novým zaměstnancům řetězce </a:t>
            </a:r>
            <a:r>
              <a:rPr lang="cs-CZ" dirty="0" err="1"/>
              <a:t>Hyatt</a:t>
            </a:r>
            <a:r>
              <a:rPr lang="cs-CZ" dirty="0"/>
              <a:t>. </a:t>
            </a:r>
          </a:p>
          <a:p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IHG </a:t>
            </a:r>
            <a:r>
              <a:rPr lang="cs-CZ" b="1" dirty="0" err="1"/>
              <a:t>Way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Welcome</a:t>
            </a:r>
            <a:r>
              <a:rPr lang="cs-CZ" b="1" dirty="0"/>
              <a:t> Full </a:t>
            </a:r>
            <a:r>
              <a:rPr lang="cs-CZ" b="1" dirty="0" err="1"/>
              <a:t>Training</a:t>
            </a:r>
            <a:r>
              <a:rPr lang="cs-CZ" dirty="0"/>
              <a:t> – školení zaměřené na příjezdový/uvítací proces v síti IHG. 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err="1"/>
              <a:t>How</a:t>
            </a:r>
            <a:r>
              <a:rPr lang="cs-CZ" b="1" dirty="0"/>
              <a:t> Marriott </a:t>
            </a:r>
            <a:r>
              <a:rPr lang="cs-CZ" b="1" dirty="0" err="1"/>
              <a:t>Brings</a:t>
            </a:r>
            <a:r>
              <a:rPr lang="cs-CZ" b="1" dirty="0"/>
              <a:t> </a:t>
            </a:r>
            <a:r>
              <a:rPr lang="cs-CZ" b="1" dirty="0" err="1"/>
              <a:t>Training</a:t>
            </a:r>
            <a:r>
              <a:rPr lang="cs-CZ" b="1" dirty="0"/>
              <a:t> to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Frontline</a:t>
            </a:r>
            <a:r>
              <a:rPr lang="cs-CZ" dirty="0"/>
              <a:t> – video o programu Marriott „</a:t>
            </a:r>
            <a:r>
              <a:rPr lang="cs-CZ" dirty="0" err="1"/>
              <a:t>Elevate</a:t>
            </a:r>
            <a:r>
              <a:rPr lang="cs-CZ" dirty="0"/>
              <a:t>“, který připravuje </a:t>
            </a:r>
            <a:r>
              <a:rPr lang="cs-CZ" dirty="0" err="1"/>
              <a:t>frontline</a:t>
            </a:r>
            <a:r>
              <a:rPr lang="cs-CZ" dirty="0"/>
              <a:t> zaměstnance na manažerské role. 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err="1"/>
              <a:t>Oculus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Business: </a:t>
            </a:r>
            <a:r>
              <a:rPr lang="cs-CZ" b="1" dirty="0" err="1"/>
              <a:t>How</a:t>
            </a:r>
            <a:r>
              <a:rPr lang="cs-CZ" b="1" dirty="0"/>
              <a:t> Hilton </a:t>
            </a:r>
            <a:r>
              <a:rPr lang="cs-CZ" b="1" dirty="0" err="1"/>
              <a:t>uses</a:t>
            </a:r>
            <a:r>
              <a:rPr lang="cs-CZ" b="1" dirty="0"/>
              <a:t> VR to </a:t>
            </a:r>
            <a:r>
              <a:rPr lang="cs-CZ" b="1" dirty="0" err="1"/>
              <a:t>Teach</a:t>
            </a:r>
            <a:r>
              <a:rPr lang="cs-CZ" b="1" dirty="0"/>
              <a:t> </a:t>
            </a:r>
            <a:r>
              <a:rPr lang="cs-CZ" b="1" dirty="0" err="1"/>
              <a:t>Empathy</a:t>
            </a:r>
            <a:r>
              <a:rPr lang="cs-CZ" dirty="0"/>
              <a:t> – Hilton zde používá VR moduly pro trénink hotelových situací, například </a:t>
            </a:r>
            <a:r>
              <a:rPr lang="cs-CZ" dirty="0" err="1"/>
              <a:t>check</a:t>
            </a:r>
            <a:r>
              <a:rPr lang="cs-CZ" dirty="0"/>
              <a:t>-in, </a:t>
            </a:r>
            <a:r>
              <a:rPr lang="cs-CZ" dirty="0" err="1"/>
              <a:t>room</a:t>
            </a:r>
            <a:r>
              <a:rPr lang="cs-CZ" dirty="0"/>
              <a:t> </a:t>
            </a:r>
            <a:r>
              <a:rPr lang="cs-CZ" dirty="0" err="1"/>
              <a:t>service</a:t>
            </a:r>
            <a:r>
              <a:rPr lang="cs-CZ" dirty="0"/>
              <a:t> nebo úklid pokoje.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3A34276-CD57-477E-9FE6-AC9F61329A16}"/>
              </a:ext>
            </a:extLst>
          </p:cNvPr>
          <p:cNvSpPr txBox="1"/>
          <p:nvPr/>
        </p:nvSpPr>
        <p:spPr>
          <a:xfrm>
            <a:off x="1475656" y="4271420"/>
            <a:ext cx="5904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https://www.youtube.com/watch?v=GKWmAd17VMc</a:t>
            </a:r>
          </a:p>
        </p:txBody>
      </p:sp>
    </p:spTree>
    <p:extLst>
      <p:ext uri="{BB962C8B-B14F-4D97-AF65-F5344CB8AC3E}">
        <p14:creationId xmlns:p14="http://schemas.microsoft.com/office/powerpoint/2010/main" val="941774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Prvky funkční kvality služby:</a:t>
            </a:r>
            <a:br>
              <a:rPr lang="cs-CZ" altLang="cs-CZ" b="1" dirty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539552" y="1347614"/>
            <a:ext cx="3960440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postoje a názory zaměstnanců,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chování zaměstnanců,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vzhled zaměstnanců,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vztahy mezi zaměstnanci,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význam kontaktního personálu,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znalost služby kontaktním personálem,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přístupnost služeb zákazníkům.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942" y="2538004"/>
            <a:ext cx="3782580" cy="245393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EA91A6A-6FF7-4E9E-BD54-6E1F01A40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452" y="627534"/>
            <a:ext cx="2291523" cy="171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50071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2640</TotalTime>
  <Words>2599</Words>
  <Application>Microsoft Office PowerPoint</Application>
  <PresentationFormat>Předvádění na obrazovce (16:9)</PresentationFormat>
  <Paragraphs>345</Paragraphs>
  <Slides>38</Slides>
  <Notes>30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2" baseType="lpstr">
      <vt:lpstr>Arial</vt:lpstr>
      <vt:lpstr>Calibri</vt:lpstr>
      <vt:lpstr>Times New Roman</vt:lpstr>
      <vt:lpstr>SLU</vt:lpstr>
      <vt:lpstr>Název prezentace</vt:lpstr>
      <vt:lpstr>Lidé, balíčky  a programování</vt:lpstr>
      <vt:lpstr>Prezentace aplikace PowerPoint</vt:lpstr>
      <vt:lpstr>Prezentace aplikace PowerPoint</vt:lpstr>
      <vt:lpstr>Nezastupitelná úloha front line staff</vt:lpstr>
      <vt:lpstr>Personální charakteristiky: </vt:lpstr>
      <vt:lpstr>Prezentace aplikace PowerPoint</vt:lpstr>
      <vt:lpstr>Prezentace aplikace PowerPoint</vt:lpstr>
      <vt:lpstr>Prvky funkční kvality služby: </vt:lpstr>
      <vt:lpstr>Kontrola personálu</vt:lpstr>
      <vt:lpstr>Lidé v marketingovém plánu </vt:lpstr>
      <vt:lpstr>Prezentace aplikace PowerPoint</vt:lpstr>
      <vt:lpstr>Výhody balíčků pro producenty: </vt:lpstr>
      <vt:lpstr>Balíčky v CR</vt:lpstr>
      <vt:lpstr>Charakteristika balíčků v CR</vt:lpstr>
      <vt:lpstr>Úloha balíčků a programů</vt:lpstr>
      <vt:lpstr>1. Cestovní balíčky</vt:lpstr>
      <vt:lpstr>2. Podle cílového trhu</vt:lpstr>
      <vt:lpstr>3. Podle délky nebo doby realizace </vt:lpstr>
      <vt:lpstr>Úspěšný balíček musí: </vt:lpstr>
      <vt:lpstr>Hotelové balíčky pro incentivní turismus</vt:lpstr>
      <vt:lpstr>Postup při sestavení úspěšného produktu – balíčku v CR</vt:lpstr>
      <vt:lpstr>1. Iniciace vzniku produktových balíčků CR</vt:lpstr>
      <vt:lpstr>1. Iniciace vzniku produktových balíčků CR</vt:lpstr>
      <vt:lpstr>Prezentace aplikace PowerPoint</vt:lpstr>
      <vt:lpstr>Prezentace aplikace PowerPoint</vt:lpstr>
      <vt:lpstr>Prezentace aplikace PowerPoint</vt:lpstr>
      <vt:lpstr>2. Časový harmonogram a rozpočet</vt:lpstr>
      <vt:lpstr>Stanovení ceny balíčků: </vt:lpstr>
      <vt:lpstr>Prezentace aplikace PowerPoint</vt:lpstr>
      <vt:lpstr>3. Realizace</vt:lpstr>
      <vt:lpstr>Organizační a realizační tým</vt:lpstr>
      <vt:lpstr>Zajištění a dostupnost turistických atraktivit</vt:lpstr>
      <vt:lpstr>4. Vyhodnocení (evaluace)</vt:lpstr>
      <vt:lpstr>Příprava programů (Programming) </vt:lpstr>
      <vt:lpstr>Vzájemný vztah mezi tvořením balíčků  a programováním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Miroslava Kostková</cp:lastModifiedBy>
  <cp:revision>96</cp:revision>
  <dcterms:created xsi:type="dcterms:W3CDTF">2016-07-06T15:42:34Z</dcterms:created>
  <dcterms:modified xsi:type="dcterms:W3CDTF">2026-03-31T05:42:43Z</dcterms:modified>
</cp:coreProperties>
</file>