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dia/image6.jpg" ContentType="image/gif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96" r:id="rId2"/>
    <p:sldId id="256" r:id="rId3"/>
    <p:sldId id="291" r:id="rId4"/>
    <p:sldId id="262" r:id="rId5"/>
    <p:sldId id="263" r:id="rId6"/>
    <p:sldId id="301" r:id="rId7"/>
    <p:sldId id="267" r:id="rId8"/>
    <p:sldId id="269" r:id="rId9"/>
    <p:sldId id="270" r:id="rId10"/>
    <p:sldId id="272" r:id="rId11"/>
    <p:sldId id="273" r:id="rId12"/>
    <p:sldId id="275" r:id="rId13"/>
    <p:sldId id="276" r:id="rId14"/>
    <p:sldId id="277" r:id="rId15"/>
    <p:sldId id="303" r:id="rId16"/>
    <p:sldId id="304" r:id="rId17"/>
    <p:sldId id="278" r:id="rId18"/>
    <p:sldId id="294" r:id="rId19"/>
    <p:sldId id="279" r:id="rId20"/>
    <p:sldId id="293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92" r:id="rId29"/>
    <p:sldId id="289" r:id="rId30"/>
    <p:sldId id="297" r:id="rId31"/>
    <p:sldId id="298" r:id="rId32"/>
    <p:sldId id="299" r:id="rId33"/>
    <p:sldId id="302" r:id="rId34"/>
    <p:sldId id="290" r:id="rId35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>
      <p:cViewPr varScale="1">
        <p:scale>
          <a:sx n="142" d="100"/>
          <a:sy n="142" d="100"/>
        </p:scale>
        <p:origin x="732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pPr/>
              <a:t>22.04.2025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28627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4285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3524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57404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00071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06621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832753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94875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04019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66027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3096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21402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808574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91416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725001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626643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36289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2161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74369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3265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16815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44721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77711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2744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MARKETING CESTOVNÍHO RUCHU</a:t>
            </a: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Doc. Ing. Halina </a:t>
            </a:r>
            <a:r>
              <a:rPr lang="cs-CZ" b="1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Starzyczná</a:t>
            </a:r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Ph.D.</a:t>
            </a:r>
          </a:p>
          <a:p>
            <a:pPr algn="ctr"/>
            <a:r>
              <a:rPr lang="cs-CZ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Ing. Miroslava Kostková,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69565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467544" y="1131590"/>
            <a:ext cx="4680520" cy="31239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/>
              <a:t>analýza externího prostředí, </a:t>
            </a:r>
          </a:p>
          <a:p>
            <a:r>
              <a:rPr lang="cs-CZ" sz="2000" dirty="0"/>
              <a:t>nutné je podívat se dovnitř firmy, prvky marketingového mixu, 7P / 8P, nebo 4C, </a:t>
            </a:r>
          </a:p>
          <a:p>
            <a:r>
              <a:rPr lang="cs-CZ" sz="2000" dirty="0"/>
              <a:t>analýza stávajícího marketingového mixu → lidské zdroje, finanční situace, management, podniková kultura, inovační kapacita ….,</a:t>
            </a:r>
          </a:p>
          <a:p>
            <a:r>
              <a:rPr lang="cs-CZ" sz="2000" dirty="0"/>
              <a:t>vyhodnocení současné strategie, vize, mise a cílů.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976664" cy="507703"/>
          </a:xfrm>
        </p:spPr>
        <p:txBody>
          <a:bodyPr/>
          <a:lstStyle/>
          <a:p>
            <a:r>
              <a:rPr lang="cs-CZ" b="1" dirty="0"/>
              <a:t>Partnerství a strategie</a:t>
            </a:r>
          </a:p>
        </p:txBody>
      </p:sp>
      <p:pic>
        <p:nvPicPr>
          <p:cNvPr id="4" name="Obrázek 3" descr="Ilustrace zdarma: Hádanka, &lt;strong&gt;Spolupráce&lt;/strong&gt;, Společně - Obraz ...">
            <a:extLst>
              <a:ext uri="{FF2B5EF4-FFF2-40B4-BE49-F238E27FC236}">
                <a16:creationId xmlns:a16="http://schemas.microsoft.com/office/drawing/2014/main" id="{DE79FD8E-D018-4764-8804-739EBC3DC9A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295"/>
          <a:stretch/>
        </p:blipFill>
        <p:spPr>
          <a:xfrm>
            <a:off x="6012160" y="2067694"/>
            <a:ext cx="2376264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230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33254" y="436908"/>
            <a:ext cx="7632848" cy="18455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/>
              <a:t>důležitý faktor k zajištění </a:t>
            </a:r>
            <a:r>
              <a:rPr lang="cs-CZ" sz="2000" b="1" dirty="0"/>
              <a:t>konkurenceschopnosti</a:t>
            </a:r>
            <a:r>
              <a:rPr lang="cs-CZ" sz="2000" dirty="0"/>
              <a:t> na trhu, </a:t>
            </a:r>
          </a:p>
          <a:p>
            <a:r>
              <a:rPr lang="cs-CZ" sz="2000" dirty="0"/>
              <a:t>jednotlivé subjekty jednají na bázi partnerů, nikoli konkurentů, </a:t>
            </a:r>
          </a:p>
          <a:p>
            <a:r>
              <a:rPr lang="cs-CZ" sz="2000" dirty="0"/>
              <a:t>v rámci vytváření partnerství může dojít ke spolupráci subjektů, které vůči sobě mohou stát v rámci destinace v konkurenčním postavení.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33254" y="0"/>
            <a:ext cx="6696744" cy="507703"/>
          </a:xfrm>
        </p:spPr>
        <p:txBody>
          <a:bodyPr/>
          <a:lstStyle/>
          <a:p>
            <a:r>
              <a:rPr lang="cs-CZ" b="1" dirty="0"/>
              <a:t>Význam partnerství v cestovním ruchu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128998" y="3972474"/>
            <a:ext cx="8691473" cy="10081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/>
              <a:t>Cílem kooperace je důraz na komplexní rozvoj a</a:t>
            </a:r>
            <a:r>
              <a:rPr lang="cs-CZ" sz="2000" b="1" dirty="0"/>
              <a:t> konsenzus mezi prosazováním veřejného a individuálního zájmu</a:t>
            </a:r>
            <a:r>
              <a:rPr lang="cs-CZ" sz="2000" dirty="0"/>
              <a:t> s cílem dosahovat zisku, resp. užitku.</a:t>
            </a:r>
          </a:p>
          <a:p>
            <a:endParaRPr lang="cs-CZ" altLang="cs-CZ" sz="2000" dirty="0"/>
          </a:p>
        </p:txBody>
      </p:sp>
      <p:pic>
        <p:nvPicPr>
          <p:cNvPr id="8" name="Obrázek 7" descr="Population-based Intervention - Increasing Community ..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288479"/>
            <a:ext cx="4310226" cy="1638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666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467544" y="1059582"/>
            <a:ext cx="7632848" cy="38884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cs-CZ" sz="2000" dirty="0"/>
              <a:t>Zvýšení </a:t>
            </a:r>
            <a:r>
              <a:rPr lang="cs-CZ" sz="2000" b="1" dirty="0"/>
              <a:t>konkurenceschopnosti </a:t>
            </a:r>
            <a:r>
              <a:rPr lang="cs-CZ" sz="2000" dirty="0"/>
              <a:t>na domácím i zahraničním trhu,</a:t>
            </a:r>
          </a:p>
          <a:p>
            <a:pPr lvl="0"/>
            <a:r>
              <a:rPr lang="cs-CZ" sz="2000" dirty="0"/>
              <a:t>získání </a:t>
            </a:r>
            <a:r>
              <a:rPr lang="cs-CZ" sz="2000" b="1" dirty="0"/>
              <a:t>nových zákazníků</a:t>
            </a:r>
            <a:r>
              <a:rPr lang="cs-CZ" sz="2000" dirty="0"/>
              <a:t>, zvýšení důvěry stávajících,</a:t>
            </a:r>
          </a:p>
          <a:p>
            <a:pPr lvl="0"/>
            <a:r>
              <a:rPr lang="cs-CZ" sz="2000" dirty="0"/>
              <a:t>zlepšení</a:t>
            </a:r>
            <a:r>
              <a:rPr lang="cs-CZ" sz="2000" b="1" dirty="0"/>
              <a:t> </a:t>
            </a:r>
            <a:r>
              <a:rPr lang="en-US" sz="2000" b="1" dirty="0"/>
              <a:t>image</a:t>
            </a:r>
            <a:r>
              <a:rPr lang="en-US" sz="2000" dirty="0"/>
              <a:t>,</a:t>
            </a:r>
            <a:endParaRPr lang="cs-CZ" sz="2000" dirty="0"/>
          </a:p>
          <a:p>
            <a:pPr lvl="0"/>
            <a:r>
              <a:rPr lang="cs-CZ" sz="2000" b="1" dirty="0"/>
              <a:t>zlepšení komunikace </a:t>
            </a:r>
            <a:r>
              <a:rPr lang="cs-CZ" sz="2000" dirty="0"/>
              <a:t>s úřady,</a:t>
            </a:r>
          </a:p>
          <a:p>
            <a:pPr lvl="0"/>
            <a:r>
              <a:rPr lang="cs-CZ" sz="2000" dirty="0"/>
              <a:t>možnost </a:t>
            </a:r>
            <a:r>
              <a:rPr lang="cs-CZ" sz="2000" b="1" dirty="0"/>
              <a:t>ovlivnit rozhodování </a:t>
            </a:r>
            <a:r>
              <a:rPr lang="cs-CZ" sz="2000" dirty="0"/>
              <a:t>veřejné správy,</a:t>
            </a:r>
          </a:p>
          <a:p>
            <a:pPr lvl="0"/>
            <a:r>
              <a:rPr lang="cs-CZ" sz="2000" b="1" dirty="0"/>
              <a:t>přístup k informacím</a:t>
            </a:r>
            <a:r>
              <a:rPr lang="cs-CZ" sz="2000" dirty="0"/>
              <a:t>,</a:t>
            </a:r>
          </a:p>
          <a:p>
            <a:pPr lvl="0"/>
            <a:r>
              <a:rPr lang="cs-CZ" sz="2000" dirty="0"/>
              <a:t>možnost dosáhnout na </a:t>
            </a:r>
            <a:r>
              <a:rPr lang="cs-CZ" sz="2000" b="1" dirty="0"/>
              <a:t>prostředky z veřejných rozpočtů</a:t>
            </a:r>
            <a:r>
              <a:rPr lang="cs-CZ" sz="2000" dirty="0"/>
              <a:t>,</a:t>
            </a:r>
          </a:p>
          <a:p>
            <a:pPr lvl="0"/>
            <a:r>
              <a:rPr lang="cs-CZ" sz="2000" dirty="0"/>
              <a:t>příležitost k </a:t>
            </a:r>
            <a:r>
              <a:rPr lang="cs-CZ" sz="2000" b="1" dirty="0"/>
              <a:t>nalezení nových obchodních partnerů</a:t>
            </a:r>
            <a:r>
              <a:rPr lang="cs-CZ" sz="2000" dirty="0"/>
              <a:t>,</a:t>
            </a:r>
          </a:p>
          <a:p>
            <a:pPr lvl="0"/>
            <a:r>
              <a:rPr lang="cs-CZ" sz="2000" dirty="0"/>
              <a:t>prostor pro </a:t>
            </a:r>
            <a:r>
              <a:rPr lang="cs-CZ" sz="2000" b="1" dirty="0"/>
              <a:t>získávání nových manažerských dovedností </a:t>
            </a:r>
            <a:r>
              <a:rPr lang="cs-CZ" sz="2000" dirty="0"/>
              <a:t>a profesní růst,</a:t>
            </a:r>
          </a:p>
          <a:p>
            <a:pPr lvl="0"/>
            <a:r>
              <a:rPr lang="cs-CZ" sz="2000" dirty="0"/>
              <a:t>naplňování </a:t>
            </a:r>
            <a:r>
              <a:rPr lang="cs-CZ" sz="2000" b="1" dirty="0"/>
              <a:t>společenské odpovědnosti firem</a:t>
            </a:r>
            <a:r>
              <a:rPr lang="cs-CZ" sz="2000" dirty="0"/>
              <a:t>,</a:t>
            </a:r>
          </a:p>
          <a:p>
            <a:pPr lvl="0"/>
            <a:r>
              <a:rPr lang="cs-CZ" sz="2000" dirty="0"/>
              <a:t>dlouhodobý </a:t>
            </a:r>
            <a:r>
              <a:rPr lang="cs-CZ" sz="2000" b="1" dirty="0"/>
              <a:t>růst</a:t>
            </a:r>
            <a:r>
              <a:rPr lang="cs-CZ" sz="2000" dirty="0"/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840760" cy="507703"/>
          </a:xfrm>
        </p:spPr>
        <p:txBody>
          <a:bodyPr/>
          <a:lstStyle/>
          <a:p>
            <a:r>
              <a:rPr lang="cs-CZ" b="1" dirty="0"/>
              <a:t>Přínosy spolupráce pro soukromý sektor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964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539552" y="1059582"/>
            <a:ext cx="7632848" cy="28803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cs-CZ" sz="2000" b="1" dirty="0"/>
              <a:t>Rozšíření</a:t>
            </a:r>
            <a:r>
              <a:rPr lang="cs-CZ" sz="2000" dirty="0"/>
              <a:t> </a:t>
            </a:r>
            <a:r>
              <a:rPr lang="cs-CZ" sz="2000" b="1" dirty="0"/>
              <a:t>zdrojů</a:t>
            </a:r>
            <a:r>
              <a:rPr lang="cs-CZ" sz="2000" dirty="0"/>
              <a:t> </a:t>
            </a:r>
            <a:r>
              <a:rPr lang="cs-CZ" sz="2000" b="1" dirty="0"/>
              <a:t>kapitálu</a:t>
            </a:r>
            <a:r>
              <a:rPr lang="cs-CZ" sz="2000" dirty="0"/>
              <a:t> -  zapojením soukromého sektoru se objevuje nová možnost financování části aktivit z různých státních fondů, z fondů EU apod., realizace rozsáhlejších projektů.</a:t>
            </a:r>
          </a:p>
          <a:p>
            <a:pPr lvl="0"/>
            <a:r>
              <a:rPr lang="cs-CZ" sz="2000" b="1" dirty="0"/>
              <a:t>Zrychlení rozvoje infrastruktury </a:t>
            </a:r>
            <a:r>
              <a:rPr lang="cs-CZ" sz="2000" dirty="0"/>
              <a:t>- zakázky, které byly dříve považovány za zpracovatelné pouze veřejným sektorem, mohou být nyní řešeny ve spolupráci se soukromým sektorem (PPP projekty). Často se tímto způsobem urychlí realizace.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Přínosy partnerství pro veřejnou správu</a:t>
            </a:r>
            <a:br>
              <a:rPr lang="cs-CZ" dirty="0"/>
            </a:b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9922612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23528" y="1563638"/>
            <a:ext cx="8496944" cy="25109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r>
              <a:rPr lang="cs-CZ" sz="2000" b="1" dirty="0"/>
              <a:t>Zvýšení informovanosti o zájmech a cílech regionálních aktérů </a:t>
            </a:r>
            <a:r>
              <a:rPr lang="cs-CZ" sz="2000" dirty="0"/>
              <a:t>- spoluprací s partnery se veřejný sektor může blíže seznámit s konkrétním děním v regionu a lépe poznat představitele partnerských subjektů. </a:t>
            </a:r>
          </a:p>
          <a:p>
            <a:pPr lvl="0" algn="just"/>
            <a:endParaRPr lang="cs-CZ" sz="2000" dirty="0"/>
          </a:p>
          <a:p>
            <a:pPr lvl="0" algn="just"/>
            <a:r>
              <a:rPr lang="cs-CZ" sz="2000" b="1" dirty="0"/>
              <a:t>Možnost sdílet riziko </a:t>
            </a:r>
            <a:r>
              <a:rPr lang="cs-CZ" sz="2000" dirty="0"/>
              <a:t>- zapojením partnerů nese riziko více subjektů. Někteří z partnerů umožní riziko snižovat poskytnutím svých zkušeností a znalostí.</a:t>
            </a:r>
          </a:p>
          <a:p>
            <a:pPr marL="0" lvl="0" indent="0" algn="just">
              <a:buNone/>
            </a:pPr>
            <a:endParaRPr lang="cs-CZ" sz="2000" dirty="0"/>
          </a:p>
          <a:p>
            <a:pPr lvl="0"/>
            <a:r>
              <a:rPr lang="cs-CZ" sz="2000" b="1" dirty="0"/>
              <a:t>Zvýšení transparentnosti jednání veřejné</a:t>
            </a:r>
            <a:r>
              <a:rPr lang="cs-CZ" sz="2000" dirty="0"/>
              <a:t>. </a:t>
            </a:r>
          </a:p>
        </p:txBody>
      </p:sp>
      <p:sp>
        <p:nvSpPr>
          <p:cNvPr id="2" name="Obdélník 1"/>
          <p:cNvSpPr/>
          <p:nvPr/>
        </p:nvSpPr>
        <p:spPr>
          <a:xfrm>
            <a:off x="251520" y="123478"/>
            <a:ext cx="54726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Přínosy partnerství pro veřejnou správu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48924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1203598"/>
            <a:ext cx="8208912" cy="230425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/>
              <a:t>Procesy - </a:t>
            </a:r>
            <a:r>
              <a:rPr lang="cs-CZ" sz="2000" b="1" dirty="0"/>
              <a:t>souhrn postupů a činností</a:t>
            </a:r>
            <a:r>
              <a:rPr lang="cs-CZ" sz="2000" dirty="0"/>
              <a:t>, s nimiž se pracovníci musejí ztotožnit, které musejí respektovat a dodržovat. 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cs-CZ" sz="2000" dirty="0"/>
              <a:t>Procesy poskytování služeb a rozhodovací procesy mají velký význam z hlediska </a:t>
            </a:r>
            <a:r>
              <a:rPr lang="cs-CZ" sz="2000" b="1" dirty="0"/>
              <a:t>úspěšného marketingu služeb</a:t>
            </a:r>
            <a:r>
              <a:rPr lang="cs-CZ" sz="2000" dirty="0"/>
              <a:t>. 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cs-CZ" sz="2000" dirty="0"/>
              <a:t>Vyšší autonomie poskytovatele v rozhodování u složitějších a specializovanějších služeb. </a:t>
            </a:r>
          </a:p>
          <a:p>
            <a:pPr marL="914400" lvl="2" indent="0">
              <a:buNone/>
            </a:pPr>
            <a:r>
              <a:rPr lang="cs-CZ" sz="2000" b="1" cap="all" dirty="0"/>
              <a:t> 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16824" cy="507703"/>
          </a:xfrm>
        </p:spPr>
        <p:txBody>
          <a:bodyPr/>
          <a:lstStyle/>
          <a:p>
            <a:r>
              <a:rPr lang="cs-CZ" b="1" cap="small" dirty="0"/>
              <a:t>Procesy ve službách - Základní charakteristika</a:t>
            </a:r>
            <a:br>
              <a:rPr lang="cs-CZ" b="1" dirty="0"/>
            </a:b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4062841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16824" cy="507703"/>
          </a:xfrm>
        </p:spPr>
        <p:txBody>
          <a:bodyPr/>
          <a:lstStyle/>
          <a:p>
            <a:r>
              <a:rPr lang="cs-CZ" b="1" cap="small" dirty="0"/>
              <a:t>Procesy ve službách - Základní charakteristika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683568" y="1294477"/>
            <a:ext cx="7272808" cy="255454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Snaha uplatnit </a:t>
            </a:r>
            <a:r>
              <a:rPr lang="cs-CZ" sz="2000" b="1" dirty="0"/>
              <a:t>individuální přístup </a:t>
            </a:r>
            <a:r>
              <a:rPr lang="cs-CZ" sz="2000" dirty="0"/>
              <a:t>a lépe uspokojit specifické požadavky zákazníka. </a:t>
            </a:r>
          </a:p>
          <a:p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Méně </a:t>
            </a:r>
            <a:r>
              <a:rPr lang="cs-CZ" sz="2000" b="1" dirty="0"/>
              <a:t>specializované a jednoduché služby </a:t>
            </a:r>
            <a:r>
              <a:rPr lang="cs-CZ" sz="2000" dirty="0"/>
              <a:t>mají </a:t>
            </a:r>
            <a:r>
              <a:rPr lang="cs-CZ" sz="2000" b="1" dirty="0"/>
              <a:t>standardizovaný systém rutinních procesů</a:t>
            </a:r>
            <a:r>
              <a:rPr lang="cs-CZ" sz="2000" dirty="0"/>
              <a:t>.</a:t>
            </a:r>
          </a:p>
          <a:p>
            <a:endParaRPr lang="cs-CZ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Správná volba procesů  → zdroj </a:t>
            </a:r>
            <a:r>
              <a:rPr lang="cs-CZ" sz="2000" b="1" dirty="0"/>
              <a:t>konkurenční výhody </a:t>
            </a:r>
            <a:r>
              <a:rPr lang="cs-CZ" sz="2000" dirty="0"/>
              <a:t>v podniku služeb. </a:t>
            </a:r>
          </a:p>
        </p:txBody>
      </p:sp>
    </p:spTree>
    <p:extLst>
      <p:ext uri="{BB962C8B-B14F-4D97-AF65-F5344CB8AC3E}">
        <p14:creationId xmlns:p14="http://schemas.microsoft.com/office/powerpoint/2010/main" val="31148939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987574"/>
            <a:ext cx="8496944" cy="38884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dirty="0"/>
              <a:t>Procedury a mechanismy aktivit, nutných ke správnému doručení služby, viditelné zákazníkovi nebo je zákazník nevidí. 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Příklad restaurace: </a:t>
            </a:r>
          </a:p>
          <a:p>
            <a:pPr marL="0" indent="0">
              <a:buNone/>
            </a:pPr>
            <a:r>
              <a:rPr lang="cs-CZ" sz="2000" b="1" dirty="0"/>
              <a:t>Viditelný proces </a:t>
            </a:r>
            <a:r>
              <a:rPr lang="cs-CZ" sz="2000" dirty="0"/>
              <a:t>- obsluha a všechny činnosti, které  se provádí směrem     	k zákazníkovi, usadí jej; podá menu; přijme objednávky na pití a následně 	na jídlo; přinese jídlo; zjišťuje, zda je vše v pořádku; odnese použité 	nádobí; ověří spokojenost zákazníka; přijme platbu a rozloučí se se 	zákazníkem. </a:t>
            </a:r>
          </a:p>
          <a:p>
            <a:pPr marL="0" indent="0">
              <a:buNone/>
            </a:pPr>
            <a:r>
              <a:rPr lang="cs-CZ" sz="2000" b="1" dirty="0"/>
              <a:t>Neviditelný proces - </a:t>
            </a:r>
            <a:r>
              <a:rPr lang="cs-CZ" sz="2000" dirty="0"/>
              <a:t>příprava v kuchyni, team lidí zde připravuje jídlo, příprava 	má určitou proceduru, na základě objednávky započne proces, který 	musí být přesný ale zároveň rychlý, jídlo se následně aranžuje 	zákazníkovi na talíř.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51520" y="123478"/>
            <a:ext cx="7200800" cy="579711"/>
          </a:xfrm>
        </p:spPr>
        <p:txBody>
          <a:bodyPr/>
          <a:lstStyle/>
          <a:p>
            <a:pPr lvl="2"/>
            <a:r>
              <a:rPr lang="cs-CZ" sz="2400" b="1" cap="small" dirty="0">
                <a:solidFill>
                  <a:schemeClr val="tx1"/>
                </a:solidFill>
                <a:latin typeface="+mn-lt"/>
              </a:rPr>
              <a:t>Procesy ve službách – viditelné a neviditelné</a:t>
            </a:r>
          </a:p>
        </p:txBody>
      </p:sp>
    </p:spTree>
    <p:extLst>
      <p:ext uri="{BB962C8B-B14F-4D97-AF65-F5344CB8AC3E}">
        <p14:creationId xmlns:p14="http://schemas.microsoft.com/office/powerpoint/2010/main" val="39513291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5" y="195486"/>
            <a:ext cx="7784110" cy="507703"/>
          </a:xfrm>
        </p:spPr>
        <p:txBody>
          <a:bodyPr/>
          <a:lstStyle/>
          <a:p>
            <a:r>
              <a:rPr lang="cs-CZ" b="1" cap="small" dirty="0"/>
              <a:t>Procesy ve službách – trend zvyšování viditelnosti 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58767" y="1131590"/>
            <a:ext cx="7632848" cy="31700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cs-CZ" altLang="cs-CZ" sz="2000" b="1" dirty="0"/>
              <a:t>Viditelnost tradičně neviditelných procesů (na příkladě restaurace):</a:t>
            </a:r>
          </a:p>
          <a:p>
            <a:endParaRPr lang="cs-CZ" altLang="cs-CZ" sz="2000" b="1" dirty="0"/>
          </a:p>
          <a:p>
            <a:r>
              <a:rPr lang="cs-CZ" altLang="cs-CZ" sz="2000" b="1" dirty="0"/>
              <a:t> </a:t>
            </a:r>
            <a:r>
              <a:rPr lang="cs-CZ" altLang="cs-CZ" sz="2000" dirty="0"/>
              <a:t>-  d</a:t>
            </a:r>
            <a:r>
              <a:rPr lang="cs-CZ" sz="2000" dirty="0"/>
              <a:t>o kuchyně vidíme průzorem ve stěně nebo je umístěna za pultem</a:t>
            </a:r>
          </a:p>
          <a:p>
            <a:r>
              <a:rPr lang="cs-CZ" sz="2000" dirty="0"/>
              <a:t>    obsluhy, </a:t>
            </a:r>
          </a:p>
          <a:p>
            <a:pPr marL="285750" indent="-285750">
              <a:buFontTx/>
              <a:buChar char="-"/>
            </a:pPr>
            <a:r>
              <a:rPr lang="cs-CZ" sz="2000" dirty="0"/>
              <a:t>možnost  zákazníka </a:t>
            </a:r>
            <a:r>
              <a:rPr lang="cs-CZ" sz="2000" b="1" dirty="0"/>
              <a:t>posilovat</a:t>
            </a:r>
            <a:r>
              <a:rPr lang="cs-CZ" sz="2000" dirty="0"/>
              <a:t> </a:t>
            </a:r>
            <a:r>
              <a:rPr lang="cs-CZ" sz="2000" b="1" dirty="0"/>
              <a:t>důvěru</a:t>
            </a:r>
            <a:r>
              <a:rPr lang="cs-CZ" sz="2000" dirty="0"/>
              <a:t> nejen v podané jídlo, ale také v restauraci jako takovou, </a:t>
            </a:r>
          </a:p>
          <a:p>
            <a:pPr marL="285750" indent="-285750">
              <a:buFontTx/>
              <a:buChar char="-"/>
            </a:pPr>
            <a:r>
              <a:rPr lang="cs-CZ" sz="2000" dirty="0"/>
              <a:t>firma vysílá zprávu: „</a:t>
            </a:r>
            <a:r>
              <a:rPr lang="cs-CZ" sz="2000" b="1" dirty="0"/>
              <a:t>nemáme</a:t>
            </a:r>
            <a:r>
              <a:rPr lang="cs-CZ" sz="2000" dirty="0"/>
              <a:t> </a:t>
            </a:r>
            <a:r>
              <a:rPr lang="cs-CZ" sz="2000" b="1" dirty="0"/>
              <a:t>co</a:t>
            </a:r>
            <a:r>
              <a:rPr lang="cs-CZ" sz="2000" dirty="0"/>
              <a:t> </a:t>
            </a:r>
            <a:r>
              <a:rPr lang="cs-CZ" sz="2000" b="1" dirty="0"/>
              <a:t>skrývat</a:t>
            </a:r>
            <a:r>
              <a:rPr lang="cs-CZ" sz="2000" dirty="0"/>
              <a:t>“,</a:t>
            </a:r>
          </a:p>
          <a:p>
            <a:pPr marL="285750" indent="-285750">
              <a:buFontTx/>
              <a:buChar char="-"/>
            </a:pPr>
            <a:r>
              <a:rPr lang="cs-CZ" sz="2000" b="1" dirty="0"/>
              <a:t>hledání</a:t>
            </a:r>
            <a:r>
              <a:rPr lang="cs-CZ" sz="2000" dirty="0"/>
              <a:t> </a:t>
            </a:r>
            <a:r>
              <a:rPr lang="cs-CZ" sz="2000" b="1" dirty="0"/>
              <a:t>rovnováhy</a:t>
            </a:r>
            <a:r>
              <a:rPr lang="cs-CZ" sz="2000" dirty="0"/>
              <a:t> je důležitým úkolem tvorby procesů,  u procesů se jedná o nalezení rovnováhy mezi kvalitou a produktivitou,</a:t>
            </a:r>
          </a:p>
          <a:p>
            <a:r>
              <a:rPr lang="cs-CZ" sz="2000" dirty="0"/>
              <a:t>-   produktivita je měřítkem vztahu mezi vstupem s výstupem. </a:t>
            </a:r>
          </a:p>
        </p:txBody>
      </p:sp>
    </p:spTree>
    <p:extLst>
      <p:ext uri="{BB962C8B-B14F-4D97-AF65-F5344CB8AC3E}">
        <p14:creationId xmlns:p14="http://schemas.microsoft.com/office/powerpoint/2010/main" val="41536433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467544" y="1311610"/>
            <a:ext cx="7776864" cy="25202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b="1" dirty="0"/>
              <a:t>Interakce</a:t>
            </a:r>
            <a:r>
              <a:rPr lang="cs-CZ" sz="2000" dirty="0"/>
              <a:t> </a:t>
            </a:r>
            <a:r>
              <a:rPr lang="cs-CZ" sz="2000" b="1" dirty="0"/>
              <a:t>mezi zákazníkem a poskytovatelem</a:t>
            </a:r>
            <a:r>
              <a:rPr lang="cs-CZ" sz="2000" dirty="0"/>
              <a:t> během procesu poskytování služby je důvodem </a:t>
            </a:r>
            <a:r>
              <a:rPr lang="cs-CZ" sz="2000" b="1" dirty="0"/>
              <a:t>podrobnějšího zaměření </a:t>
            </a:r>
            <a:r>
              <a:rPr lang="cs-CZ" sz="2000" dirty="0"/>
              <a:t>se na to, jakým způsobem je služba poskytována. 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Je nutné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provádět </a:t>
            </a:r>
            <a:r>
              <a:rPr lang="cs-CZ" sz="2000" b="1" dirty="0"/>
              <a:t>analýzy procesů</a:t>
            </a:r>
            <a:r>
              <a:rPr lang="cs-CZ" sz="2000" dirty="0"/>
              <a:t>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vytvářet jejich </a:t>
            </a:r>
            <a:r>
              <a:rPr lang="cs-CZ" sz="2000" b="1" dirty="0"/>
              <a:t>schémata</a:t>
            </a:r>
            <a:r>
              <a:rPr lang="cs-CZ" sz="2000" dirty="0"/>
              <a:t>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b="1" dirty="0"/>
              <a:t>klasifikovat</a:t>
            </a:r>
            <a:r>
              <a:rPr lang="cs-CZ" sz="2000" dirty="0"/>
              <a:t> je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a postupně, zejména u složitých procesů </a:t>
            </a:r>
            <a:r>
              <a:rPr lang="cs-CZ" sz="2000" b="1" dirty="0"/>
              <a:t>zjednodušovat</a:t>
            </a:r>
            <a:r>
              <a:rPr lang="cs-CZ" sz="2000" dirty="0"/>
              <a:t> jednotlivé kroky, ze kterých se procesy skládají.</a:t>
            </a:r>
          </a:p>
        </p:txBody>
      </p:sp>
      <p:sp>
        <p:nvSpPr>
          <p:cNvPr id="2" name="Obdélník 1"/>
          <p:cNvSpPr/>
          <p:nvPr/>
        </p:nvSpPr>
        <p:spPr>
          <a:xfrm>
            <a:off x="395536" y="123478"/>
            <a:ext cx="58326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cap="small" dirty="0"/>
              <a:t>Procesy ve službách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355917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107504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Partnerství a procesy </a:t>
            </a:r>
            <a:br>
              <a:rPr lang="cs-C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cestovním ruchu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9512" y="3219822"/>
            <a:ext cx="5472608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 přednášky: </a:t>
            </a:r>
            <a:r>
              <a:rPr lang="cs-CZ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pochopit význam partnerství pro cestovní ruch 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Ing. Halina </a:t>
            </a:r>
            <a:r>
              <a:rPr lang="cs-CZ" altLang="cs-CZ" sz="9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Starzyczná</a:t>
            </a:r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Ph.D.</a:t>
            </a:r>
          </a:p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Miroslava Kostková </a:t>
            </a:r>
            <a:r>
              <a:rPr lang="cs-CZ" altLang="cs-CZ" sz="9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</a:t>
            </a:r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632848" cy="792088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cs-CZ" b="1" cap="small" dirty="0"/>
              <a:t>Procesy ve službách – dosahování synergického efektu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395536" y="1419622"/>
            <a:ext cx="7488832" cy="23083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cs-CZ" dirty="0"/>
              <a:t>Procesy = </a:t>
            </a:r>
            <a:r>
              <a:rPr lang="cs-CZ" b="1" dirty="0"/>
              <a:t>strukturální prvky</a:t>
            </a:r>
            <a:r>
              <a:rPr lang="cs-CZ" dirty="0"/>
              <a:t>, které mohou přispět k dosažení </a:t>
            </a:r>
            <a:r>
              <a:rPr lang="cs-CZ" b="1" dirty="0"/>
              <a:t>strategie</a:t>
            </a:r>
            <a:r>
              <a:rPr lang="cs-CZ" dirty="0"/>
              <a:t> </a:t>
            </a:r>
            <a:r>
              <a:rPr lang="cs-CZ" b="1" dirty="0"/>
              <a:t>umístění</a:t>
            </a:r>
            <a:r>
              <a:rPr lang="cs-CZ" dirty="0"/>
              <a:t> a marketing a činnosti je třeba řídit tak, aby bylo dosaženo jejich </a:t>
            </a:r>
            <a:r>
              <a:rPr lang="cs-CZ" b="1" dirty="0"/>
              <a:t>synergického efektu</a:t>
            </a:r>
            <a:r>
              <a:rPr lang="cs-CZ" dirty="0"/>
              <a:t>.</a:t>
            </a:r>
          </a:p>
          <a:p>
            <a:endParaRPr lang="cs-CZ" dirty="0"/>
          </a:p>
          <a:p>
            <a:r>
              <a:rPr lang="cs-CZ" b="1" dirty="0"/>
              <a:t>Procesy mohou být chápány ze dvou hledisek</a:t>
            </a:r>
            <a:r>
              <a:rPr lang="cs-CZ" dirty="0"/>
              <a:t>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b="1" dirty="0"/>
              <a:t>z hlediska komplexnosti </a:t>
            </a:r>
            <a:r>
              <a:rPr lang="cs-CZ" dirty="0"/>
              <a:t>(složitá povaha kroků a sekvencí, které proces utvářejí),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b="1" dirty="0"/>
              <a:t>z hlediska rozmanitosti </a:t>
            </a:r>
            <a:r>
              <a:rPr lang="cs-CZ" dirty="0"/>
              <a:t>- funkční rozsah a variabilita.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971600" y="4065137"/>
            <a:ext cx="2448272" cy="369332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b="1" dirty="0"/>
              <a:t>komplexnost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5148064" y="4065137"/>
            <a:ext cx="2448272" cy="369332"/>
          </a:xfrm>
          <a:prstGeom prst="rect">
            <a:avLst/>
          </a:prstGeom>
          <a:solidFill>
            <a:srgbClr val="FFFFCC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b="1" dirty="0"/>
              <a:t>rozmanitost</a:t>
            </a:r>
          </a:p>
        </p:txBody>
      </p:sp>
      <p:pic>
        <p:nvPicPr>
          <p:cNvPr id="7" name="Obrázek 6" descr="add by jean_victor_balin - Green &lt;strong&gt;plus&lt;/strong&gt;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4258" y="4060093"/>
            <a:ext cx="379420" cy="379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805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467544" y="987574"/>
            <a:ext cx="8712968" cy="38884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větší podpora při rozmísťování či změna dosavadní pozice. </a:t>
            </a:r>
          </a:p>
          <a:p>
            <a:pPr marL="0" indent="0">
              <a:buNone/>
            </a:pPr>
            <a:r>
              <a:rPr lang="cs-CZ" sz="2000" b="1" dirty="0"/>
              <a:t>Možnosti:</a:t>
            </a:r>
          </a:p>
          <a:p>
            <a:pPr lvl="0"/>
            <a:r>
              <a:rPr lang="cs-CZ" sz="2000" b="1" dirty="0"/>
              <a:t>snížení rozmanitosti</a:t>
            </a:r>
            <a:r>
              <a:rPr lang="cs-CZ" sz="2000" dirty="0"/>
              <a:t> (umožní snižovat náklady, zvyšovat produktivitu, zjednodušit distribuci, standardizovat kvalitu služeb, zlepšit jejich dostupnost),</a:t>
            </a:r>
          </a:p>
          <a:p>
            <a:pPr lvl="0"/>
            <a:r>
              <a:rPr lang="cs-CZ" sz="2000" b="1" dirty="0"/>
              <a:t>zvýšení rozmanitosti </a:t>
            </a:r>
            <a:r>
              <a:rPr lang="cs-CZ" sz="2000" dirty="0"/>
              <a:t>(umožní přizpůsobit službu individuálním požadavkům zákazníka, lépe ho uspokojí, ale může vést k nárůstu ceny, umožní umístit služby na nové trhy nebo jejich segmenty s vysokou rentabilitou),</a:t>
            </a:r>
          </a:p>
          <a:p>
            <a:pPr lvl="0"/>
            <a:r>
              <a:rPr lang="cs-CZ" sz="2000" b="1" dirty="0"/>
              <a:t>snížení komplexnosti </a:t>
            </a:r>
            <a:r>
              <a:rPr lang="cs-CZ" sz="2000" dirty="0"/>
              <a:t>(vede ke specializaci, zjednodušuje distribuci a kontrolu),</a:t>
            </a:r>
          </a:p>
          <a:p>
            <a:pPr lvl="0"/>
            <a:r>
              <a:rPr lang="cs-CZ" sz="2000" b="1" dirty="0"/>
              <a:t>zvýšení komplexnosti </a:t>
            </a:r>
            <a:r>
              <a:rPr lang="cs-CZ" sz="2000" dirty="0"/>
              <a:t>(vede k vyšší úrovni nasycení trhu rozšířením nabídky o další služby).</a:t>
            </a:r>
            <a:endParaRPr lang="cs-CZ" alt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344816" cy="507703"/>
          </a:xfrm>
        </p:spPr>
        <p:txBody>
          <a:bodyPr/>
          <a:lstStyle/>
          <a:p>
            <a:r>
              <a:rPr lang="cs-CZ" b="1" dirty="0"/>
              <a:t>CÍLE  PROCESŮ  VE  SLUŽBÁCH</a:t>
            </a:r>
          </a:p>
        </p:txBody>
      </p:sp>
    </p:spTree>
    <p:extLst>
      <p:ext uri="{BB962C8B-B14F-4D97-AF65-F5344CB8AC3E}">
        <p14:creationId xmlns:p14="http://schemas.microsoft.com/office/powerpoint/2010/main" val="9209410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4752528" cy="38884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b="1" dirty="0"/>
              <a:t>přímé setkávání </a:t>
            </a:r>
            <a:r>
              <a:rPr lang="cs-CZ" sz="2000" dirty="0"/>
              <a:t>zákazníka se službou v určitém přesně měřitelném časovém období, v určitém materiálním prostředí, s využitím hmotných prvků služby v procesu poskytování služby</a:t>
            </a:r>
            <a:r>
              <a:rPr lang="cs-CZ" sz="2000" b="1" dirty="0"/>
              <a:t>, </a:t>
            </a:r>
          </a:p>
          <a:p>
            <a:r>
              <a:rPr lang="cs-CZ" sz="2000" dirty="0"/>
              <a:t>přímý kontakt nahrazen </a:t>
            </a:r>
            <a:r>
              <a:rPr lang="cs-CZ" sz="2000" b="1" dirty="0"/>
              <a:t>automatem, AI,</a:t>
            </a:r>
          </a:p>
          <a:p>
            <a:r>
              <a:rPr lang="cs-CZ" sz="2000" dirty="0"/>
              <a:t>přímý kontakt nahrazen</a:t>
            </a:r>
            <a:r>
              <a:rPr lang="cs-CZ" sz="2000" b="1" dirty="0"/>
              <a:t> internetem </a:t>
            </a:r>
            <a:r>
              <a:rPr lang="cs-CZ" sz="2000" dirty="0"/>
              <a:t>(elektronické obchody)</a:t>
            </a:r>
            <a:r>
              <a:rPr lang="cs-CZ" sz="2000" b="1" dirty="0"/>
              <a:t>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251520" y="267494"/>
            <a:ext cx="7488832" cy="507703"/>
          </a:xfrm>
        </p:spPr>
        <p:txBody>
          <a:bodyPr/>
          <a:lstStyle/>
          <a:p>
            <a:r>
              <a:rPr lang="cs-CZ" b="1" cap="small" dirty="0"/>
              <a:t>Procesy ve službách – přímý a nepřímý kontakt</a:t>
            </a:r>
            <a:endParaRPr lang="cs-CZ" b="1" dirty="0"/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A621C8D7-34F2-459B-94B1-CC0452C37E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0112" y="1916236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69661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19" y="987574"/>
            <a:ext cx="8579279" cy="374441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dirty="0"/>
              <a:t>Rozlišujeme:</a:t>
            </a:r>
          </a:p>
          <a:p>
            <a:pPr marL="0" indent="0">
              <a:buNone/>
            </a:pPr>
            <a:r>
              <a:rPr lang="cs-CZ" sz="2000" dirty="0"/>
              <a:t>1. </a:t>
            </a:r>
            <a:r>
              <a:rPr lang="cs-CZ" sz="2000" b="1" dirty="0"/>
              <a:t>Služby s vysokým kontaktem se zákazníkem</a:t>
            </a:r>
          </a:p>
          <a:p>
            <a:pPr marL="0" indent="0">
              <a:buNone/>
            </a:pPr>
            <a:r>
              <a:rPr lang="cs-CZ" sz="2000" b="1" dirty="0"/>
              <a:t>2. Služby s nízkým kontaktem se zákazníkem</a:t>
            </a:r>
          </a:p>
          <a:p>
            <a:pPr marL="0" indent="0">
              <a:buNone/>
            </a:pPr>
            <a:r>
              <a:rPr lang="cs-CZ" sz="2000" b="1" dirty="0"/>
              <a:t>Ad1) </a:t>
            </a:r>
            <a:r>
              <a:rPr lang="cs-CZ" sz="2000" dirty="0"/>
              <a:t>v některých případech je služba poskytnuta a </a:t>
            </a:r>
            <a:r>
              <a:rPr lang="cs-CZ" sz="2000" b="1" dirty="0"/>
              <a:t>spotřebována přímo </a:t>
            </a:r>
            <a:r>
              <a:rPr lang="cs-CZ" sz="2000" dirty="0"/>
              <a:t>v okamžiku této interakce, jindy je přímá interakce </a:t>
            </a:r>
            <a:r>
              <a:rPr lang="cs-CZ" sz="2000" b="1" dirty="0"/>
              <a:t>pouze jedním prvkem </a:t>
            </a:r>
            <a:r>
              <a:rPr lang="cs-CZ" sz="2000" dirty="0"/>
              <a:t>celkového produkčního a spotřebního procesu. </a:t>
            </a:r>
          </a:p>
          <a:p>
            <a:pPr marL="0" indent="0">
              <a:buNone/>
            </a:pPr>
            <a:r>
              <a:rPr lang="cs-CZ" sz="2000" b="1" dirty="0"/>
              <a:t>Ad2</a:t>
            </a:r>
            <a:r>
              <a:rPr lang="cs-CZ" sz="2000" dirty="0"/>
              <a:t>) část procesu poskytování služby lze realizovat bez přímého zapojení zákazníka.</a:t>
            </a:r>
          </a:p>
          <a:p>
            <a:pPr marL="0" indent="0">
              <a:buNone/>
            </a:pPr>
            <a:r>
              <a:rPr lang="cs-CZ" sz="2000" b="1" dirty="0"/>
              <a:t>Procesy poskytování služby jsou ovlivňovány</a:t>
            </a:r>
            <a:r>
              <a:rPr lang="cs-CZ" sz="2000" dirty="0"/>
              <a:t> tím, zda objektem poskytování služby je spotřebitel, nebo předměty v jeho vlastnictví či správě a mírou zapojení hmotných prvků do poskytování služby.</a:t>
            </a:r>
          </a:p>
        </p:txBody>
      </p:sp>
      <p:sp>
        <p:nvSpPr>
          <p:cNvPr id="2" name="Obdélník 1"/>
          <p:cNvSpPr/>
          <p:nvPr/>
        </p:nvSpPr>
        <p:spPr>
          <a:xfrm>
            <a:off x="263483" y="197227"/>
            <a:ext cx="85673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cap="small" dirty="0"/>
              <a:t>Procesy ve službách – míra kontaktu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5796907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7632848" cy="34563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dirty="0"/>
              <a:t>V </a:t>
            </a:r>
            <a:r>
              <a:rPr lang="cs-CZ" sz="2000" b="1" dirty="0"/>
              <a:t>závislosti na míře kontaktu se zákazníkem </a:t>
            </a:r>
            <a:r>
              <a:rPr lang="cs-CZ" sz="2000" dirty="0"/>
              <a:t>- čtyři typy procesů poskytování služby:</a:t>
            </a:r>
          </a:p>
          <a:p>
            <a:pPr marL="0" indent="0">
              <a:buNone/>
            </a:pPr>
            <a:r>
              <a:rPr lang="cs-CZ" sz="2000" dirty="0"/>
              <a:t>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2000" b="1" dirty="0"/>
              <a:t>zákazník</a:t>
            </a:r>
            <a:r>
              <a:rPr lang="cs-CZ" sz="2000" dirty="0"/>
              <a:t> </a:t>
            </a:r>
            <a:r>
              <a:rPr lang="cs-CZ" sz="2000" b="1" dirty="0"/>
              <a:t>musí být fyzicky přítomen</a:t>
            </a:r>
            <a:r>
              <a:rPr lang="cs-CZ" sz="2000" dirty="0"/>
              <a:t>,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2000" b="1" dirty="0"/>
              <a:t>zákazník je přímým příjemcem služby</a:t>
            </a:r>
            <a:r>
              <a:rPr lang="cs-CZ" sz="2000" dirty="0"/>
              <a:t>, ale nemusí se přímo setkat s poskytovatelem služby,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2000" dirty="0"/>
              <a:t>větší část procesu poskytování služby probíhá </a:t>
            </a:r>
            <a:r>
              <a:rPr lang="cs-CZ" sz="2000" b="1" dirty="0"/>
              <a:t>bez účasti zákazníka</a:t>
            </a:r>
            <a:r>
              <a:rPr lang="cs-CZ" sz="2000" dirty="0"/>
              <a:t>,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2000" b="1" dirty="0"/>
              <a:t>služby prováděné v souvislosti s nehmotnými aktivy zákazníka </a:t>
            </a:r>
            <a:r>
              <a:rPr lang="cs-CZ" sz="2000" dirty="0"/>
              <a:t>(finanční služby). </a:t>
            </a:r>
          </a:p>
        </p:txBody>
      </p:sp>
      <p:sp>
        <p:nvSpPr>
          <p:cNvPr id="2" name="Obdélník 1"/>
          <p:cNvSpPr/>
          <p:nvPr/>
        </p:nvSpPr>
        <p:spPr>
          <a:xfrm>
            <a:off x="0" y="195486"/>
            <a:ext cx="6630565" cy="49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</a:pPr>
            <a:r>
              <a:rPr lang="cs-CZ" sz="2400" b="1" cap="small" dirty="0">
                <a:latin typeface="Times New Roman" panose="02020603050405020304" pitchFamily="18" charset="0"/>
                <a:ea typeface="Times New Roman" panose="02020603050405020304" pitchFamily="18" charset="0"/>
              </a:rPr>
              <a:t>Klasifikace procesů poskytování služby</a:t>
            </a:r>
            <a:endParaRPr lang="cs-CZ" sz="2400" b="1" cap="small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65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23528" y="1635646"/>
            <a:ext cx="7632848" cy="28083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 fontAlgn="base">
              <a:buNone/>
            </a:pPr>
            <a:r>
              <a:rPr lang="cs-CZ" sz="2000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1. </a:t>
            </a:r>
            <a:r>
              <a:rPr lang="cs-CZ" sz="2000" b="1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Grafické představení všech činností </a:t>
            </a:r>
            <a:r>
              <a:rPr lang="cs-CZ" sz="2000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a etap v procesu poskytování služby.</a:t>
            </a:r>
          </a:p>
          <a:p>
            <a:pPr marL="0" lvl="0" indent="0" algn="just" fontAlgn="base">
              <a:buNone/>
            </a:pPr>
            <a:r>
              <a:rPr lang="cs-CZ" sz="2000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2. </a:t>
            </a:r>
            <a:r>
              <a:rPr lang="cs-CZ" sz="2000" b="1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Vytyčení kroků a etap </a:t>
            </a:r>
            <a:r>
              <a:rPr lang="cs-CZ" sz="2000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důležitých z pohledu správnosti průběhu procesu poskytování služby.</a:t>
            </a:r>
          </a:p>
          <a:p>
            <a:pPr marL="0" lvl="0" indent="0" algn="just" fontAlgn="base">
              <a:buNone/>
            </a:pPr>
            <a:r>
              <a:rPr lang="cs-CZ" sz="2000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3.  </a:t>
            </a:r>
            <a:r>
              <a:rPr lang="cs-CZ" sz="2000" b="1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Stanovení norem a standardů </a:t>
            </a:r>
            <a:r>
              <a:rPr lang="cs-CZ" sz="2000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vykonávání činnosti.</a:t>
            </a:r>
          </a:p>
          <a:p>
            <a:pPr marL="0" lvl="0" indent="0" algn="just" fontAlgn="base">
              <a:buNone/>
            </a:pPr>
            <a:r>
              <a:rPr lang="cs-CZ" sz="2000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4. </a:t>
            </a:r>
            <a:r>
              <a:rPr lang="cs-CZ" sz="2000" b="1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Identifikování prvků viditelných pro zákazníka </a:t>
            </a:r>
            <a:r>
              <a:rPr lang="cs-CZ" sz="2000" dirty="0">
                <a:effectLst>
                  <a:glow>
                    <a:srgbClr val="000000"/>
                  </a:glow>
                  <a:outerShdw sx="0" sy="0">
                    <a:srgbClr val="000000"/>
                  </a:outerShdw>
                  <a:reflection stA="0" endPos="0" fadeDir="0" sx="0" sy="0"/>
                </a:effectLst>
              </a:rPr>
              <a:t>a stanovení hmatatelných důkazů pro stanovení služby. </a:t>
            </a:r>
          </a:p>
        </p:txBody>
      </p:sp>
      <p:sp>
        <p:nvSpPr>
          <p:cNvPr id="2" name="Obdélník 1"/>
          <p:cNvSpPr/>
          <p:nvPr/>
        </p:nvSpPr>
        <p:spPr>
          <a:xfrm>
            <a:off x="323528" y="132834"/>
            <a:ext cx="7632848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cs-CZ" sz="2400" b="1" dirty="0"/>
              <a:t>Sestavení grafického projektu služby </a:t>
            </a:r>
            <a:r>
              <a:rPr lang="cs-CZ" sz="20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621642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987574"/>
            <a:ext cx="7632848" cy="38884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cs-CZ" sz="2000" dirty="0"/>
              <a:t>Kritická místa vznikají v průběhu interakce zákazníka se službou.</a:t>
            </a:r>
          </a:p>
          <a:p>
            <a:pPr>
              <a:buNone/>
            </a:pPr>
            <a:endParaRPr lang="cs-CZ" sz="2000" dirty="0"/>
          </a:p>
          <a:p>
            <a:pPr>
              <a:buNone/>
            </a:pPr>
            <a:r>
              <a:rPr lang="cs-CZ" sz="2000" dirty="0"/>
              <a:t>Dvě příčiny - selhání zaměstnanců nebo selhání </a:t>
            </a:r>
          </a:p>
          <a:p>
            <a:pPr>
              <a:buNone/>
            </a:pPr>
            <a:r>
              <a:rPr lang="cs-CZ" sz="2000" dirty="0"/>
              <a:t>zařízení, pomocí kterého je služba poskytována. </a:t>
            </a:r>
          </a:p>
          <a:p>
            <a:pPr>
              <a:buNone/>
            </a:pPr>
            <a:endParaRPr lang="cs-CZ" sz="2000" dirty="0"/>
          </a:p>
          <a:p>
            <a:pPr>
              <a:buNone/>
            </a:pPr>
            <a:r>
              <a:rPr lang="cs-CZ" sz="2000" dirty="0"/>
              <a:t>Seznam všech kroků, potřebných k realizaci produktu → možnost kritických míst. </a:t>
            </a:r>
          </a:p>
          <a:p>
            <a:pPr>
              <a:buNone/>
            </a:pPr>
            <a:endParaRPr lang="cs-CZ" sz="2000" dirty="0"/>
          </a:p>
          <a:p>
            <a:pPr>
              <a:buNone/>
            </a:pPr>
            <a:r>
              <a:rPr lang="cs-CZ" sz="2000" dirty="0"/>
              <a:t>Znázornění těchto kroků - diagram procesu, nebo CPM (metody kritické cesty).</a:t>
            </a:r>
          </a:p>
          <a:p>
            <a:pPr>
              <a:buFontTx/>
              <a:buNone/>
            </a:pPr>
            <a:endParaRPr lang="cs-CZ" alt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264696" cy="507703"/>
          </a:xfrm>
        </p:spPr>
        <p:txBody>
          <a:bodyPr/>
          <a:lstStyle/>
          <a:p>
            <a:r>
              <a:rPr lang="cs-CZ" b="1" dirty="0"/>
              <a:t>KRITICKÁ  MÍSTA  V  PROCESECH</a:t>
            </a:r>
          </a:p>
        </p:txBody>
      </p:sp>
    </p:spTree>
    <p:extLst>
      <p:ext uri="{BB962C8B-B14F-4D97-AF65-F5344CB8AC3E}">
        <p14:creationId xmlns:p14="http://schemas.microsoft.com/office/powerpoint/2010/main" val="419018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32636" y="1203598"/>
            <a:ext cx="4898913" cy="32403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/>
              <a:t>graficky </a:t>
            </a:r>
            <a:r>
              <a:rPr lang="cs-CZ" sz="2000" b="1" dirty="0"/>
              <a:t>znázorňuje všechny kroky procesu </a:t>
            </a:r>
            <a:r>
              <a:rPr lang="cs-CZ" sz="2000" dirty="0"/>
              <a:t>poskytování služby, </a:t>
            </a:r>
          </a:p>
          <a:p>
            <a:r>
              <a:rPr lang="cs-CZ" sz="2000" dirty="0"/>
              <a:t>tyto kroky mohou být pro zákazníka </a:t>
            </a:r>
            <a:r>
              <a:rPr lang="cs-CZ" sz="2000" b="1" dirty="0"/>
              <a:t>viditelné, </a:t>
            </a:r>
            <a:r>
              <a:rPr lang="cs-CZ" sz="2000" dirty="0"/>
              <a:t>nebo </a:t>
            </a:r>
            <a:r>
              <a:rPr lang="cs-CZ" sz="2000" b="1" dirty="0"/>
              <a:t>neviditelné,</a:t>
            </a:r>
            <a:r>
              <a:rPr lang="cs-CZ" sz="2000" dirty="0"/>
              <a:t> </a:t>
            </a:r>
          </a:p>
          <a:p>
            <a:r>
              <a:rPr lang="cs-CZ" sz="2000" dirty="0"/>
              <a:t>zákazník vidí vše, čeho se přímo účastní, </a:t>
            </a:r>
          </a:p>
          <a:p>
            <a:r>
              <a:rPr lang="cs-CZ" sz="2000" dirty="0"/>
              <a:t>v pozadí jsou pak veškeré pomocné úkony, zabezpečující poskytnutí služby  (např. dodávka potravin v případě stravovacích služeb a úkony, provedené po poskytnutí služby, účtování ceny jídla).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53306" y="195487"/>
            <a:ext cx="7947086" cy="504056"/>
          </a:xfrm>
        </p:spPr>
        <p:txBody>
          <a:bodyPr/>
          <a:lstStyle/>
          <a:p>
            <a:r>
              <a:rPr lang="cs-CZ" b="1" dirty="0"/>
              <a:t>DIAGRAM  PROCESU</a:t>
            </a:r>
          </a:p>
        </p:txBody>
      </p:sp>
      <p:pic>
        <p:nvPicPr>
          <p:cNvPr id="4" name="Obrázek 3" descr="Entity-Relationship &lt;strong&gt;diagram&lt;/strong&gt; | TikZ example">
            <a:extLst>
              <a:ext uri="{FF2B5EF4-FFF2-40B4-BE49-F238E27FC236}">
                <a16:creationId xmlns:a16="http://schemas.microsoft.com/office/drawing/2014/main" id="{3424D54F-4B7B-4B09-B15F-6377370CF4B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2"/>
          <a:stretch/>
        </p:blipFill>
        <p:spPr>
          <a:xfrm>
            <a:off x="5052219" y="1707654"/>
            <a:ext cx="3850233" cy="252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7443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704856" cy="507703"/>
          </a:xfrm>
        </p:spPr>
        <p:txBody>
          <a:bodyPr/>
          <a:lstStyle/>
          <a:p>
            <a:r>
              <a:rPr lang="cs-CZ" b="1" dirty="0"/>
              <a:t>DIAGRAM  PROCESU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395536" y="1203598"/>
            <a:ext cx="8122305" cy="34778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cs-CZ" sz="2000" dirty="0"/>
              <a:t>Pokud proces poskytování služby v kritických místech selže, zákazník hodnotí produkt jako nekvalitní. </a:t>
            </a:r>
          </a:p>
          <a:p>
            <a:endParaRPr lang="cs-CZ" sz="2000" dirty="0"/>
          </a:p>
          <a:p>
            <a:r>
              <a:rPr lang="cs-CZ" sz="2000" b="1" dirty="0"/>
              <a:t>Určení kritických bodů</a:t>
            </a:r>
            <a:r>
              <a:rPr lang="cs-CZ" sz="2000" dirty="0"/>
              <a:t>, zejména tam, kde dochází k interakci se zákazníkem </a:t>
            </a:r>
            <a:r>
              <a:rPr lang="cs-CZ" sz="2000" b="1" dirty="0"/>
              <a:t>usnadňuje lepší kontrolu kvality probíhajících procesů</a:t>
            </a:r>
            <a:r>
              <a:rPr lang="cs-CZ" sz="2000" dirty="0"/>
              <a:t>. </a:t>
            </a:r>
          </a:p>
          <a:p>
            <a:endParaRPr lang="cs-CZ" sz="2000" dirty="0"/>
          </a:p>
          <a:p>
            <a:r>
              <a:rPr lang="cs-CZ" sz="2000" dirty="0"/>
              <a:t>Diagram také pomáhá </a:t>
            </a:r>
            <a:r>
              <a:rPr lang="cs-CZ" sz="2000" b="1" dirty="0"/>
              <a:t>stanovit</a:t>
            </a:r>
            <a:r>
              <a:rPr lang="cs-CZ" sz="2000" dirty="0"/>
              <a:t> určitou</a:t>
            </a:r>
            <a:r>
              <a:rPr lang="cs-CZ" sz="2000" b="1" dirty="0"/>
              <a:t> míru tolerance</a:t>
            </a:r>
            <a:r>
              <a:rPr lang="cs-CZ" sz="2000" dirty="0"/>
              <a:t> (například časovou) při vytváření kvalitativních standardů pro poskytování služby. </a:t>
            </a:r>
          </a:p>
          <a:p>
            <a:endParaRPr lang="cs-CZ" sz="2000" dirty="0"/>
          </a:p>
          <a:p>
            <a:r>
              <a:rPr lang="cs-CZ" sz="2000" dirty="0"/>
              <a:t>Je možné předem stanovit, jaké kroky zaměstnanci podniknou, jestliže dojde v některém kritickém bodě k selhání.</a:t>
            </a:r>
          </a:p>
        </p:txBody>
      </p:sp>
    </p:spTree>
    <p:extLst>
      <p:ext uri="{BB962C8B-B14F-4D97-AF65-F5344CB8AC3E}">
        <p14:creationId xmlns:p14="http://schemas.microsoft.com/office/powerpoint/2010/main" val="28983715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23528" y="987574"/>
            <a:ext cx="7488832" cy="396044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b="1" dirty="0"/>
              <a:t>Rozhodování o nákupu či volbě destinace</a:t>
            </a:r>
            <a:r>
              <a:rPr lang="cs-CZ" sz="2000" dirty="0"/>
              <a:t> u účastníků CR ovlivňují determinující faktory: </a:t>
            </a:r>
          </a:p>
          <a:p>
            <a:r>
              <a:rPr lang="cs-CZ" sz="2000" dirty="0"/>
              <a:t>zda </a:t>
            </a:r>
            <a:r>
              <a:rPr lang="cs-CZ" sz="2000" b="1" dirty="0"/>
              <a:t>zákazníci budou nebo nebudou moci</a:t>
            </a:r>
            <a:r>
              <a:rPr lang="cs-CZ" sz="2000" dirty="0"/>
              <a:t> jet na dovolenou, </a:t>
            </a:r>
          </a:p>
          <a:p>
            <a:r>
              <a:rPr lang="cs-CZ" sz="2000" b="1" dirty="0"/>
              <a:t>typ dovolené, výletu nebo cesty </a:t>
            </a:r>
            <a:r>
              <a:rPr lang="cs-CZ" sz="2000" dirty="0"/>
              <a:t>(kam jedinec pojede, kdy pojede a co bude dělat v místě pobytu), </a:t>
            </a:r>
          </a:p>
          <a:p>
            <a:r>
              <a:rPr lang="cs-CZ" sz="2000" b="1" dirty="0"/>
              <a:t>disponibilní část příjmů, </a:t>
            </a:r>
          </a:p>
          <a:p>
            <a:r>
              <a:rPr lang="cs-CZ" sz="2000" b="1" dirty="0"/>
              <a:t>pracovní a rodinné závazky,</a:t>
            </a:r>
          </a:p>
          <a:p>
            <a:r>
              <a:rPr lang="cs-CZ" sz="2000" dirty="0"/>
              <a:t>množství volného času, </a:t>
            </a:r>
          </a:p>
          <a:p>
            <a:r>
              <a:rPr lang="cs-CZ" sz="2000" b="1" dirty="0"/>
              <a:t>dostupnost vhodných produktů</a:t>
            </a:r>
            <a:r>
              <a:rPr lang="cs-CZ" sz="2000" dirty="0"/>
              <a:t>, informací o produktech, </a:t>
            </a:r>
          </a:p>
          <a:p>
            <a:r>
              <a:rPr lang="cs-CZ" sz="2000" dirty="0"/>
              <a:t>zkušenosti známých nebo příbuzných, ceny, představy nebo třeba obliba určitých druhů dopravy.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776864" cy="507703"/>
          </a:xfrm>
        </p:spPr>
        <p:txBody>
          <a:bodyPr/>
          <a:lstStyle/>
          <a:p>
            <a:pPr lvl="2"/>
            <a:r>
              <a:rPr lang="cs-CZ" sz="2400" b="1" cap="small" dirty="0">
                <a:solidFill>
                  <a:schemeClr val="tx1"/>
                </a:solidFill>
                <a:latin typeface="+mn-lt"/>
              </a:rPr>
              <a:t>Proces nákupního rozhodování účastníka CR</a:t>
            </a:r>
          </a:p>
        </p:txBody>
      </p:sp>
    </p:spTree>
    <p:extLst>
      <p:ext uri="{BB962C8B-B14F-4D97-AF65-F5344CB8AC3E}">
        <p14:creationId xmlns:p14="http://schemas.microsoft.com/office/powerpoint/2010/main" val="2105818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7260" y="226939"/>
            <a:ext cx="345638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395536" y="1703622"/>
            <a:ext cx="2448272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068324" y="1131590"/>
            <a:ext cx="3888052" cy="302433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Partnerství jako osmé „P“ marketingového mixu CR</a:t>
            </a:r>
          </a:p>
          <a:p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Význam spolupráce v CR</a:t>
            </a:r>
          </a:p>
          <a:p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Partnerství a strategie</a:t>
            </a:r>
          </a:p>
          <a:p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Procesy ve službách</a:t>
            </a:r>
          </a:p>
          <a:p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Diagram procesů</a:t>
            </a:r>
          </a:p>
          <a:p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Měření procesů ve službách</a:t>
            </a:r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251520" y="1415589"/>
            <a:ext cx="3183160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Obsah přednášky:</a:t>
            </a:r>
          </a:p>
          <a:p>
            <a:pPr algn="l"/>
            <a:endParaRPr lang="cs-CZ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226939"/>
            <a:ext cx="956040" cy="74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1627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19" y="195486"/>
            <a:ext cx="7992889" cy="507703"/>
          </a:xfrm>
        </p:spPr>
        <p:txBody>
          <a:bodyPr/>
          <a:lstStyle/>
          <a:p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MOTIV K CESTOVÁNÍ - UPRAVENÁ MASLOWOVA PYRAMIDA POTŘEB</a:t>
            </a:r>
            <a:b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2000" dirty="0"/>
          </a:p>
        </p:txBody>
      </p:sp>
      <p:sp>
        <p:nvSpPr>
          <p:cNvPr id="3" name="Obdélník 2"/>
          <p:cNvSpPr/>
          <p:nvPr/>
        </p:nvSpPr>
        <p:spPr>
          <a:xfrm>
            <a:off x="251519" y="1275606"/>
            <a:ext cx="4752529" cy="34163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potřeba seberealizace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samotné uskutečnění cesty nebo překonání obav z cestování.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potřeba uznání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výběr „módní“ destinace,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společenské potřeby (láska a sounáležitost)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trávení dovolené mezi přáteli, známými, s rodinou,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potřeba bezpečí a jistoty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výběr místa dovolené, bezpečné místo bez válečných konfliktů nebo bez rizika zdravotních problémů,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fyziologické potřeby 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odpočinek, relaxace, zdraví, jídlo…..    </a:t>
            </a:r>
            <a:endParaRPr lang="cs-CZ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Obrázek 3" descr="Naplnění potřeb člověka – Středisko mediální výchov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9679" y="875502"/>
            <a:ext cx="3734321" cy="34964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pic>
      <p:sp>
        <p:nvSpPr>
          <p:cNvPr id="7" name="Šipka doprava 6"/>
          <p:cNvSpPr/>
          <p:nvPr/>
        </p:nvSpPr>
        <p:spPr>
          <a:xfrm>
            <a:off x="5130030" y="2261157"/>
            <a:ext cx="666105" cy="722609"/>
          </a:xfrm>
          <a:prstGeom prst="rightArrow">
            <a:avLst/>
          </a:prstGeom>
          <a:solidFill>
            <a:srgbClr val="30787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3517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9290" y="10551"/>
            <a:ext cx="7344816" cy="507703"/>
          </a:xfrm>
        </p:spPr>
        <p:txBody>
          <a:bodyPr/>
          <a:lstStyle/>
          <a:p>
            <a:r>
              <a:rPr lang="cs-CZ" b="1" cap="small" dirty="0"/>
              <a:t>Produktivita procesů poskytování služeb</a:t>
            </a:r>
            <a:br>
              <a:rPr lang="cs-CZ" b="1" cap="small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03286" y="843558"/>
            <a:ext cx="7416824" cy="31538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indent="342900">
              <a:lnSpc>
                <a:spcPct val="115000"/>
              </a:lnSpc>
              <a:spcAft>
                <a:spcPts val="1000"/>
              </a:spcAft>
              <a:tabLst>
                <a:tab pos="4846320" algn="l"/>
              </a:tabLst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Měření produktivity je jednodušší ve službách, které jsou zaměřené na    hmotné předměty, např. rychlé občerstvení. </a:t>
            </a:r>
          </a:p>
          <a:p>
            <a:pPr indent="342900">
              <a:lnSpc>
                <a:spcPct val="115000"/>
              </a:lnSpc>
              <a:spcAft>
                <a:spcPts val="1000"/>
              </a:spcAft>
              <a:tabLst>
                <a:tab pos="4846320" algn="l"/>
              </a:tabLst>
            </a:pP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Měření produktivity ve službách by se mělo zaměřit na zákazníka.</a:t>
            </a:r>
            <a:endParaRPr lang="cs-CZ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42900">
              <a:lnSpc>
                <a:spcPct val="115000"/>
              </a:lnSpc>
              <a:spcAft>
                <a:spcPts val="1000"/>
              </a:spcAft>
              <a:tabLst>
                <a:tab pos="4846320" algn="l"/>
              </a:tabLst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 analýzy a srovnávání  produktivity konkurenčních organizací lze využít následující ukazatele:</a:t>
            </a:r>
          </a:p>
          <a:p>
            <a:pPr marL="800100" lvl="1" indent="-342900" algn="just">
              <a:lnSpc>
                <a:spcPct val="115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zisk na zákazníka,</a:t>
            </a:r>
          </a:p>
          <a:p>
            <a:pPr marL="800100" lvl="1" indent="-342900" algn="just">
              <a:lnSpc>
                <a:spcPct val="115000"/>
              </a:lnSpc>
              <a:buFont typeface="Wingdings" panose="05000000000000000000" pitchFamily="2" charset="2"/>
              <a:buChar char="Ø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využití kapitálu na zákazníka,</a:t>
            </a:r>
          </a:p>
          <a:p>
            <a:pPr marL="800100" lvl="1" indent="-342900" algn="just">
              <a:lnSpc>
                <a:spcPct val="115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vlastní jmění na zákazníka.</a:t>
            </a:r>
          </a:p>
        </p:txBody>
      </p:sp>
    </p:spTree>
    <p:extLst>
      <p:ext uri="{BB962C8B-B14F-4D97-AF65-F5344CB8AC3E}">
        <p14:creationId xmlns:p14="http://schemas.microsoft.com/office/powerpoint/2010/main" val="30845302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624736" cy="507703"/>
          </a:xfrm>
        </p:spPr>
        <p:txBody>
          <a:bodyPr/>
          <a:lstStyle/>
          <a:p>
            <a:r>
              <a:rPr lang="cs-CZ" b="1" cap="small" dirty="0"/>
              <a:t>Produktivita procesů poskytování služeb</a:t>
            </a:r>
            <a:br>
              <a:rPr lang="cs-CZ" b="1" cap="small" dirty="0"/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431540" y="1563638"/>
            <a:ext cx="8280920" cy="270054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Vysokou úroveň služby zákazníkům dosáhneme a udržíme tím, že: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vytvoříme a zavedeme </a:t>
            </a: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strategii služby zákazníkům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vybudujeme </a:t>
            </a: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kulturu orientovanou na zákazníka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definujeme </a:t>
            </a: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postoje, dovednosti a chování personálu k zákazníkům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zajistíme, aby</a:t>
            </a:r>
            <a:r>
              <a:rPr lang="cs-CZ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personál 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tyto postoje přijal, měl potřebné dovednosti a ve styku se zákazníky se odpovídajícím způsobem choval.  </a:t>
            </a:r>
            <a:endParaRPr lang="cs-CZ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9158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843558"/>
            <a:ext cx="8352928" cy="38884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buNone/>
            </a:pPr>
            <a:r>
              <a:rPr lang="cs-CZ" sz="2000" b="1" dirty="0"/>
              <a:t>Partnerství</a:t>
            </a:r>
            <a:r>
              <a:rPr lang="cs-CZ" sz="2000" dirty="0"/>
              <a:t> – spolupráce vertikální a horizontální, součást MM,</a:t>
            </a:r>
          </a:p>
          <a:p>
            <a:pPr algn="just">
              <a:spcBef>
                <a:spcPts val="0"/>
              </a:spcBef>
              <a:buNone/>
            </a:pPr>
            <a:r>
              <a:rPr lang="cs-CZ" sz="2000" b="1" dirty="0"/>
              <a:t>Předpoklady partnerství </a:t>
            </a:r>
            <a:r>
              <a:rPr lang="cs-CZ" sz="2000" dirty="0"/>
              <a:t>– vyhlášení zajímavých projektů,  komunikace a</a:t>
            </a:r>
          </a:p>
          <a:p>
            <a:pPr algn="just">
              <a:spcBef>
                <a:spcPts val="0"/>
              </a:spcBef>
              <a:buNone/>
            </a:pPr>
            <a:r>
              <a:rPr lang="cs-CZ" sz="2000" dirty="0"/>
              <a:t>vzájemný soulad všech článků,</a:t>
            </a:r>
          </a:p>
          <a:p>
            <a:pPr algn="just">
              <a:spcBef>
                <a:spcPts val="0"/>
              </a:spcBef>
              <a:buNone/>
            </a:pPr>
            <a:r>
              <a:rPr lang="cs-CZ" sz="2000" b="1" dirty="0"/>
              <a:t>Partneři </a:t>
            </a:r>
            <a:r>
              <a:rPr lang="cs-CZ" sz="2000" dirty="0"/>
              <a:t>– podnikatelé, místní správa a samospráva, státní administrativa,</a:t>
            </a:r>
          </a:p>
          <a:p>
            <a:pPr algn="just">
              <a:spcBef>
                <a:spcPts val="0"/>
              </a:spcBef>
              <a:buNone/>
            </a:pPr>
            <a:r>
              <a:rPr lang="cs-CZ" sz="2000" dirty="0"/>
              <a:t>místní komunity, asociace, zájmové skupiny, provázanost spolupráce, dále</a:t>
            </a:r>
          </a:p>
          <a:p>
            <a:pPr algn="just">
              <a:spcBef>
                <a:spcPts val="0"/>
              </a:spcBef>
              <a:buNone/>
            </a:pPr>
            <a:r>
              <a:rPr lang="cs-CZ" sz="2000" dirty="0"/>
              <a:t>dodavatelé, zprostředkovatelé a </a:t>
            </a:r>
            <a:r>
              <a:rPr lang="cs-CZ" sz="2000" dirty="0" err="1"/>
              <a:t>ovlivňovatelé</a:t>
            </a:r>
            <a:r>
              <a:rPr lang="cs-CZ" sz="2000" dirty="0"/>
              <a:t>, </a:t>
            </a:r>
          </a:p>
          <a:p>
            <a:pPr algn="just">
              <a:spcBef>
                <a:spcPts val="0"/>
              </a:spcBef>
              <a:buNone/>
            </a:pPr>
            <a:r>
              <a:rPr lang="cs-CZ" sz="2000" b="1" dirty="0"/>
              <a:t>Partnerství a strategie </a:t>
            </a:r>
            <a:r>
              <a:rPr lang="cs-CZ" sz="2000" dirty="0"/>
              <a:t>– analýza externího a interního prostředí, marketingové</a:t>
            </a:r>
          </a:p>
          <a:p>
            <a:pPr algn="just">
              <a:spcBef>
                <a:spcPts val="0"/>
              </a:spcBef>
              <a:buNone/>
            </a:pPr>
            <a:r>
              <a:rPr lang="cs-CZ" sz="2000" dirty="0"/>
              <a:t>nástroje, nastavení současné strategie a její optimalizace,</a:t>
            </a:r>
          </a:p>
          <a:p>
            <a:pPr algn="just">
              <a:spcBef>
                <a:spcPts val="0"/>
              </a:spcBef>
              <a:buNone/>
            </a:pPr>
            <a:r>
              <a:rPr lang="cs-CZ" sz="2000" b="1" dirty="0"/>
              <a:t>Význam partnerství v CR </a:t>
            </a:r>
            <a:r>
              <a:rPr lang="cs-CZ" sz="2000" dirty="0"/>
              <a:t>– zajištění konkurenceschopnosti, spolupráce</a:t>
            </a:r>
          </a:p>
          <a:p>
            <a:pPr algn="just">
              <a:spcBef>
                <a:spcPts val="0"/>
              </a:spcBef>
              <a:buNone/>
            </a:pPr>
            <a:r>
              <a:rPr lang="cs-CZ" sz="2000" dirty="0"/>
              <a:t>konkurentů, konsenzus veřejného a individuálního zájmu, přínosy pro</a:t>
            </a:r>
          </a:p>
          <a:p>
            <a:pPr algn="just">
              <a:spcBef>
                <a:spcPts val="0"/>
              </a:spcBef>
              <a:buNone/>
            </a:pPr>
            <a:r>
              <a:rPr lang="cs-CZ" sz="2000" dirty="0"/>
              <a:t>soukromý sektor, přínosy pro veřejný sektor, </a:t>
            </a:r>
          </a:p>
          <a:p>
            <a:pPr>
              <a:spcBef>
                <a:spcPts val="0"/>
              </a:spcBef>
              <a:buNone/>
            </a:pPr>
            <a:r>
              <a:rPr lang="cs-CZ" sz="2000" b="1" dirty="0"/>
              <a:t>Procesy ve službách </a:t>
            </a:r>
            <a:r>
              <a:rPr lang="cs-CZ" sz="2000" dirty="0"/>
              <a:t>– jejich charakteristika a cíle, klasifikace, kritická místa,</a:t>
            </a:r>
          </a:p>
          <a:p>
            <a:pPr algn="just">
              <a:spcBef>
                <a:spcPts val="0"/>
              </a:spcBef>
              <a:buNone/>
            </a:pPr>
            <a:r>
              <a:rPr lang="cs-CZ" sz="2000" dirty="0"/>
              <a:t>diagram, proces nákupního rozhodování spotřebitele,  motivy k cestování,</a:t>
            </a:r>
          </a:p>
          <a:p>
            <a:pPr algn="just">
              <a:spcBef>
                <a:spcPts val="0"/>
              </a:spcBef>
              <a:buNone/>
            </a:pPr>
            <a:r>
              <a:rPr lang="cs-CZ" sz="2000" dirty="0"/>
              <a:t>produktivita procesů.</a:t>
            </a:r>
          </a:p>
          <a:p>
            <a:pPr algn="just">
              <a:spcBef>
                <a:spcPts val="0"/>
              </a:spcBef>
              <a:buNone/>
            </a:pPr>
            <a:endParaRPr lang="cs-CZ" sz="2000" dirty="0"/>
          </a:p>
          <a:p>
            <a:pPr algn="just">
              <a:spcBef>
                <a:spcPts val="0"/>
              </a:spcBef>
              <a:buNone/>
            </a:pPr>
            <a:endParaRPr lang="cs-CZ" sz="2000" dirty="0"/>
          </a:p>
          <a:p>
            <a:pPr algn="just">
              <a:spcBef>
                <a:spcPts val="0"/>
              </a:spcBef>
              <a:buNone/>
            </a:pPr>
            <a:endParaRPr lang="cs-CZ" sz="2000" dirty="0"/>
          </a:p>
          <a:p>
            <a:pPr algn="just">
              <a:spcBef>
                <a:spcPts val="0"/>
              </a:spcBef>
              <a:buNone/>
            </a:pPr>
            <a:endParaRPr lang="cs-CZ" sz="2000" dirty="0"/>
          </a:p>
          <a:p>
            <a:pPr algn="just">
              <a:buNone/>
            </a:pPr>
            <a:endParaRPr lang="cs-CZ" sz="2000" dirty="0"/>
          </a:p>
          <a:p>
            <a:pPr algn="just">
              <a:buNone/>
            </a:pPr>
            <a:endParaRPr lang="cs-CZ" sz="2000" dirty="0"/>
          </a:p>
          <a:p>
            <a:pPr algn="just">
              <a:buNone/>
            </a:pPr>
            <a:endParaRPr lang="cs-CZ" alt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899592" y="267494"/>
            <a:ext cx="6120680" cy="507703"/>
          </a:xfrm>
        </p:spPr>
        <p:txBody>
          <a:bodyPr/>
          <a:lstStyle/>
          <a:p>
            <a:pPr algn="ctr"/>
            <a:r>
              <a:rPr lang="cs-CZ" b="1" dirty="0"/>
              <a:t>Shrnutí přednášky</a:t>
            </a:r>
          </a:p>
        </p:txBody>
      </p:sp>
    </p:spTree>
    <p:extLst>
      <p:ext uri="{BB962C8B-B14F-4D97-AF65-F5344CB8AC3E}">
        <p14:creationId xmlns:p14="http://schemas.microsoft.com/office/powerpoint/2010/main" val="2653969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14ECD0-C307-414D-ABFD-54483D9DE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5856" y="2355726"/>
            <a:ext cx="2952328" cy="507703"/>
          </a:xfrm>
        </p:spPr>
        <p:txBody>
          <a:bodyPr/>
          <a:lstStyle/>
          <a:p>
            <a:r>
              <a:rPr lang="cs-CZ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923071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179512" y="707556"/>
            <a:ext cx="7632848" cy="236825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cs-CZ" sz="2000" dirty="0"/>
              <a:t>Partnerství neboli kooperace je nepostradatelnou </a:t>
            </a:r>
            <a:r>
              <a:rPr lang="cs-CZ" sz="2000" b="1" dirty="0"/>
              <a:t>částí marketingového mixu CR</a:t>
            </a:r>
            <a:r>
              <a:rPr lang="cs-CZ" sz="2000" dirty="0"/>
              <a:t>, hlavně kvůli tomu, že činnost v oblasti CR je zajišťována především středními a malými firmami, které pokud se chtějí vyrovnat konkurenci, musí využívat výhod plynoucích ze spolupráce. </a:t>
            </a:r>
          </a:p>
          <a:p>
            <a:pPr algn="ctr">
              <a:buNone/>
            </a:pPr>
            <a:r>
              <a:rPr lang="cs-CZ" sz="2000" dirty="0"/>
              <a:t>Existují dvě základní možnosti partnerství subjektů a to </a:t>
            </a:r>
            <a:r>
              <a:rPr lang="cs-CZ" sz="2000" b="1" dirty="0"/>
              <a:t>horizontáln</a:t>
            </a:r>
            <a:r>
              <a:rPr lang="cs-CZ" sz="2000" dirty="0"/>
              <a:t>í, což znamená kooperace mezi subjekty ze stejného oboru a</a:t>
            </a:r>
            <a:r>
              <a:rPr lang="cs-CZ" sz="2000" b="1" dirty="0"/>
              <a:t> vertikální </a:t>
            </a:r>
            <a:r>
              <a:rPr lang="cs-CZ" sz="2000" dirty="0"/>
              <a:t>aneb kooperace mezi subjekty různého odvětví.</a:t>
            </a:r>
            <a:endParaRPr lang="cs-CZ" alt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560840" cy="507703"/>
          </a:xfrm>
        </p:spPr>
        <p:txBody>
          <a:bodyPr/>
          <a:lstStyle/>
          <a:p>
            <a:r>
              <a:rPr lang="cs-CZ" b="1" dirty="0"/>
              <a:t>Význam partnerství (</a:t>
            </a:r>
            <a:r>
              <a:rPr lang="cs-CZ" b="1" dirty="0" err="1"/>
              <a:t>partnership</a:t>
            </a:r>
            <a:r>
              <a:rPr lang="cs-CZ" b="1" dirty="0"/>
              <a:t>) v</a:t>
            </a:r>
            <a:r>
              <a:rPr lang="cs-CZ" dirty="0"/>
              <a:t> </a:t>
            </a:r>
            <a:r>
              <a:rPr lang="cs-CZ" b="1" dirty="0"/>
              <a:t>cestovním ruchu</a:t>
            </a:r>
          </a:p>
        </p:txBody>
      </p:sp>
      <p:pic>
        <p:nvPicPr>
          <p:cNvPr id="4" name="Obrázek 3" descr="edu690summer2012 - carri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3083478"/>
            <a:ext cx="2448272" cy="1735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109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51520" y="1131590"/>
            <a:ext cx="8280920" cy="35283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Char char="-"/>
            </a:pPr>
            <a:r>
              <a:rPr lang="cs-CZ" sz="2400" b="1" dirty="0"/>
              <a:t>spokojenost zákazníků </a:t>
            </a:r>
            <a:r>
              <a:rPr lang="cs-CZ" sz="2400" dirty="0"/>
              <a:t>je v CR závislá na partnerech – dodavatelích, kteří se navzájem někdy ani neznají a nepůsobí ve stejném místě, </a:t>
            </a:r>
          </a:p>
          <a:p>
            <a:pPr algn="just">
              <a:buFontTx/>
              <a:buChar char="-"/>
            </a:pPr>
            <a:r>
              <a:rPr lang="cs-CZ" sz="2400" dirty="0"/>
              <a:t>vyhlášení </a:t>
            </a:r>
            <a:r>
              <a:rPr lang="cs-CZ" sz="2400" b="1" dirty="0"/>
              <a:t>zajímavých projektů </a:t>
            </a:r>
            <a:r>
              <a:rPr lang="cs-CZ" sz="2400" dirty="0"/>
              <a:t>- </a:t>
            </a:r>
            <a:r>
              <a:rPr lang="cs-CZ" sz="2400" b="1" dirty="0"/>
              <a:t>propojení společného úsilí </a:t>
            </a:r>
            <a:r>
              <a:rPr lang="cs-CZ" sz="2400" dirty="0"/>
              <a:t>více organizací - partnerství a společné integrované produkty, </a:t>
            </a:r>
          </a:p>
          <a:p>
            <a:pPr algn="just">
              <a:buFontTx/>
              <a:buChar char="-"/>
            </a:pPr>
            <a:r>
              <a:rPr lang="cs-CZ" sz="2400" b="1" dirty="0"/>
              <a:t>projekty seznamují veřejnost </a:t>
            </a:r>
            <a:r>
              <a:rPr lang="cs-CZ" sz="2400" dirty="0"/>
              <a:t>s tím, co se připravuje a posilují účinnost společného úsilí, </a:t>
            </a:r>
          </a:p>
          <a:p>
            <a:pPr algn="just">
              <a:buFontTx/>
              <a:buChar char="-"/>
            </a:pPr>
            <a:r>
              <a:rPr lang="cs-CZ" sz="2400" dirty="0"/>
              <a:t>je nezbytné, aby všechny </a:t>
            </a:r>
            <a:r>
              <a:rPr lang="cs-CZ" sz="2400" b="1" dirty="0"/>
              <a:t>články</a:t>
            </a:r>
            <a:r>
              <a:rPr lang="cs-CZ" sz="2400" dirty="0"/>
              <a:t> procesu fungovaly ve </a:t>
            </a:r>
            <a:r>
              <a:rPr lang="cs-CZ" sz="2400" b="1" dirty="0"/>
              <a:t>vzájemném</a:t>
            </a:r>
            <a:r>
              <a:rPr lang="cs-CZ" sz="2400" dirty="0"/>
              <a:t> souladu a komunikovaly spolu, jsou na sobě mnohdy nepřímo, existenčně závislé.</a:t>
            </a:r>
            <a:endParaRPr lang="cs-CZ" altLang="cs-CZ" sz="23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832648" cy="507703"/>
          </a:xfrm>
        </p:spPr>
        <p:txBody>
          <a:bodyPr/>
          <a:lstStyle/>
          <a:p>
            <a:r>
              <a:rPr lang="cs-CZ" b="1" dirty="0"/>
              <a:t>Předpoklady partnerství</a:t>
            </a:r>
          </a:p>
        </p:txBody>
      </p:sp>
    </p:spTree>
    <p:extLst>
      <p:ext uri="{BB962C8B-B14F-4D97-AF65-F5344CB8AC3E}">
        <p14:creationId xmlns:p14="http://schemas.microsoft.com/office/powerpoint/2010/main" val="3256781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73100" y="1131590"/>
            <a:ext cx="5544616" cy="35283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b="1" dirty="0"/>
              <a:t>          úspora nákladů </a:t>
            </a:r>
            <a:r>
              <a:rPr lang="cs-CZ" sz="2400" dirty="0"/>
              <a:t>a </a:t>
            </a:r>
            <a:r>
              <a:rPr lang="cs-CZ" sz="2400" b="1" dirty="0"/>
              <a:t>společná tvorba produktů.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b="1" dirty="0"/>
              <a:t>Světová organizace cestovního ruchu </a:t>
            </a:r>
            <a:r>
              <a:rPr lang="cs-CZ" sz="2400" dirty="0"/>
              <a:t>(UNWTO) - zajištění kooperace v CR - spolupráce mezi soukromým a veřejným sektorem, tzv. </a:t>
            </a:r>
            <a:r>
              <a:rPr lang="cs-CZ" sz="2400" b="1" dirty="0"/>
              <a:t>PPP modelem </a:t>
            </a:r>
            <a:r>
              <a:rPr lang="cs-CZ" sz="2400" dirty="0"/>
              <a:t>(</a:t>
            </a:r>
            <a:r>
              <a:rPr lang="cs-CZ" sz="2400" i="1" dirty="0"/>
              <a:t>Public-Privat </a:t>
            </a:r>
            <a:r>
              <a:rPr lang="cs-CZ" sz="2400" i="1" dirty="0" err="1"/>
              <a:t>Partnership</a:t>
            </a:r>
            <a:r>
              <a:rPr lang="cs-CZ" sz="2400" i="1" dirty="0"/>
              <a:t>).</a:t>
            </a:r>
            <a:endParaRPr lang="cs-CZ" sz="24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60627"/>
            <a:ext cx="6552728" cy="250883"/>
          </a:xfrm>
        </p:spPr>
        <p:txBody>
          <a:bodyPr/>
          <a:lstStyle/>
          <a:p>
            <a:r>
              <a:rPr lang="cs-CZ" b="1" dirty="0"/>
              <a:t>Výsledek spolupráce v cestovním ruchu</a:t>
            </a:r>
          </a:p>
        </p:txBody>
      </p:sp>
      <p:pic>
        <p:nvPicPr>
          <p:cNvPr id="4" name="Obrázek 3" descr="Why the TransPacific &lt;strong&gt;Partnership&lt;/strong&gt; is a Scary Big (Trade ..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8532" y="1959682"/>
            <a:ext cx="3312368" cy="1440160"/>
          </a:xfrm>
          <a:prstGeom prst="rect">
            <a:avLst/>
          </a:prstGeom>
        </p:spPr>
      </p:pic>
      <p:sp>
        <p:nvSpPr>
          <p:cNvPr id="2" name="Šipka: doprava 1">
            <a:extLst>
              <a:ext uri="{FF2B5EF4-FFF2-40B4-BE49-F238E27FC236}">
                <a16:creationId xmlns:a16="http://schemas.microsoft.com/office/drawing/2014/main" id="{F595F6BA-E5A8-41A2-ACC2-66061CEC01A4}"/>
              </a:ext>
            </a:extLst>
          </p:cNvPr>
          <p:cNvSpPr/>
          <p:nvPr/>
        </p:nvSpPr>
        <p:spPr>
          <a:xfrm>
            <a:off x="190292" y="1275606"/>
            <a:ext cx="648072" cy="2508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3583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323528" y="915566"/>
            <a:ext cx="7632848" cy="38884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b="1" dirty="0"/>
              <a:t>Spolupráce</a:t>
            </a:r>
            <a:r>
              <a:rPr lang="cs-CZ" sz="2000" dirty="0"/>
              <a:t>  (</a:t>
            </a:r>
            <a:r>
              <a:rPr lang="cs-CZ" sz="2000" dirty="0" err="1"/>
              <a:t>partnership</a:t>
            </a:r>
            <a:r>
              <a:rPr lang="cs-CZ" sz="2000" dirty="0"/>
              <a:t>) - marketingový nástroj CR. </a:t>
            </a:r>
            <a:endParaRPr lang="cs-CZ" sz="2000" b="1" i="1" dirty="0"/>
          </a:p>
          <a:p>
            <a:r>
              <a:rPr lang="cs-CZ" sz="2000" b="1" i="1" dirty="0"/>
              <a:t>Podnikatelé</a:t>
            </a:r>
            <a:r>
              <a:rPr lang="cs-CZ" sz="2000" dirty="0"/>
              <a:t>, </a:t>
            </a:r>
          </a:p>
          <a:p>
            <a:r>
              <a:rPr lang="cs-CZ" sz="2000" dirty="0"/>
              <a:t>místní </a:t>
            </a:r>
            <a:r>
              <a:rPr lang="cs-CZ" sz="2000" b="1" i="1" dirty="0"/>
              <a:t>komunity</a:t>
            </a:r>
            <a:r>
              <a:rPr lang="cs-CZ" sz="2000" dirty="0"/>
              <a:t>, </a:t>
            </a:r>
          </a:p>
          <a:p>
            <a:r>
              <a:rPr lang="cs-CZ" sz="2000" dirty="0"/>
              <a:t>místní správa </a:t>
            </a:r>
            <a:r>
              <a:rPr lang="cs-CZ" sz="2000" b="1" i="1" dirty="0"/>
              <a:t>samospráva</a:t>
            </a:r>
            <a:r>
              <a:rPr lang="cs-CZ" sz="2000" dirty="0"/>
              <a:t> </a:t>
            </a:r>
          </a:p>
          <a:p>
            <a:r>
              <a:rPr lang="cs-CZ" sz="2000" dirty="0"/>
              <a:t>a </a:t>
            </a:r>
            <a:r>
              <a:rPr lang="cs-CZ" sz="2000" b="1" i="1" dirty="0"/>
              <a:t>státní</a:t>
            </a:r>
            <a:r>
              <a:rPr lang="cs-CZ" sz="2000" dirty="0"/>
              <a:t> administrativa, </a:t>
            </a:r>
          </a:p>
          <a:p>
            <a:r>
              <a:rPr lang="cs-CZ" sz="2000" b="1" i="1" dirty="0"/>
              <a:t>asociace</a:t>
            </a:r>
          </a:p>
          <a:p>
            <a:r>
              <a:rPr lang="cs-CZ" sz="2000" b="1" i="1" dirty="0"/>
              <a:t> a zájmové </a:t>
            </a:r>
            <a:r>
              <a:rPr lang="cs-CZ" sz="2000" dirty="0"/>
              <a:t>skupiny. </a:t>
            </a:r>
          </a:p>
          <a:p>
            <a:pPr marL="0" indent="0" algn="just">
              <a:buNone/>
            </a:pPr>
            <a:r>
              <a:rPr lang="cs-CZ" sz="2000" b="1" dirty="0"/>
              <a:t>Podmínky: </a:t>
            </a:r>
            <a:r>
              <a:rPr lang="cs-CZ" sz="2000" dirty="0"/>
              <a:t>složitá provázaná spolupráce mnoha dodavatelů a zprostředkovatelů služeb, přičemž podmínky realizace a kvalita doplňkových služeb jsou mnohdy neovlivnitelné.</a:t>
            </a:r>
          </a:p>
          <a:p>
            <a:pPr marL="0" indent="0">
              <a:buNone/>
            </a:pPr>
            <a:endParaRPr lang="cs-CZ" sz="2000" dirty="0"/>
          </a:p>
          <a:p>
            <a:pPr>
              <a:lnSpc>
                <a:spcPct val="90000"/>
              </a:lnSpc>
            </a:pPr>
            <a:endParaRPr lang="cs-CZ" alt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776864" cy="507703"/>
          </a:xfrm>
        </p:spPr>
        <p:txBody>
          <a:bodyPr/>
          <a:lstStyle/>
          <a:p>
            <a:r>
              <a:rPr lang="cs-CZ" b="1" dirty="0"/>
              <a:t>Spolupráce a její podmínky v cestovním ruchu, partneři</a:t>
            </a:r>
          </a:p>
        </p:txBody>
      </p:sp>
    </p:spTree>
    <p:extLst>
      <p:ext uri="{BB962C8B-B14F-4D97-AF65-F5344CB8AC3E}">
        <p14:creationId xmlns:p14="http://schemas.microsoft.com/office/powerpoint/2010/main" val="2305704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539552" y="1419622"/>
            <a:ext cx="8208912" cy="259228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b="1" dirty="0"/>
              <a:t>= distributoři, dodavatelé a </a:t>
            </a:r>
            <a:r>
              <a:rPr lang="cs-CZ" sz="2000" b="1" dirty="0" err="1"/>
              <a:t>ovlivňovatelé</a:t>
            </a:r>
            <a:r>
              <a:rPr lang="cs-CZ" sz="2000" dirty="0"/>
              <a:t>. </a:t>
            </a:r>
          </a:p>
          <a:p>
            <a:pPr marL="0" indent="0">
              <a:buNone/>
            </a:pPr>
            <a:endParaRPr lang="cs-CZ" sz="2000" b="1" dirty="0"/>
          </a:p>
          <a:p>
            <a:pPr marL="0" indent="0">
              <a:buNone/>
            </a:pPr>
            <a:r>
              <a:rPr lang="cs-CZ" sz="2000" b="1" dirty="0"/>
              <a:t>Distributoři</a:t>
            </a:r>
            <a:r>
              <a:rPr lang="cs-CZ" sz="2000" dirty="0"/>
              <a:t> - maloobchodníci (</a:t>
            </a:r>
            <a:r>
              <a:rPr lang="cs-CZ" sz="2000" dirty="0" err="1"/>
              <a:t>retaileři</a:t>
            </a:r>
            <a:r>
              <a:rPr lang="cs-CZ" sz="2000" dirty="0"/>
              <a:t>). </a:t>
            </a:r>
          </a:p>
          <a:p>
            <a:r>
              <a:rPr lang="cs-CZ" sz="2000" dirty="0"/>
              <a:t>Vztah výrobců a maloobchodníků prošel v minulých desetiletích výraznou proměnou. </a:t>
            </a:r>
          </a:p>
          <a:p>
            <a:r>
              <a:rPr lang="cs-CZ" sz="2000" dirty="0"/>
              <a:t>V počátcích masové </a:t>
            </a:r>
            <a:r>
              <a:rPr lang="cs-CZ" sz="2000" b="1" dirty="0"/>
              <a:t>výroby</a:t>
            </a:r>
            <a:r>
              <a:rPr lang="cs-CZ" sz="2000" dirty="0"/>
              <a:t> byly tím silnějším partnerem v tomto vztahu výrobci. </a:t>
            </a:r>
          </a:p>
          <a:p>
            <a:r>
              <a:rPr lang="cs-CZ" sz="2000" dirty="0"/>
              <a:t>V současnosti jsou to ale maloobchodníci, kteří si obvykle diktují podmínky.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328592" cy="507703"/>
          </a:xfrm>
        </p:spPr>
        <p:txBody>
          <a:bodyPr/>
          <a:lstStyle/>
          <a:p>
            <a:r>
              <a:rPr lang="cs-CZ" b="1" cap="small" dirty="0"/>
              <a:t>PARTNEŘI</a:t>
            </a:r>
          </a:p>
        </p:txBody>
      </p:sp>
    </p:spTree>
    <p:extLst>
      <p:ext uri="{BB962C8B-B14F-4D97-AF65-F5344CB8AC3E}">
        <p14:creationId xmlns:p14="http://schemas.microsoft.com/office/powerpoint/2010/main" val="2768482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ástupný symbol pro obsah 2"/>
          <p:cNvSpPr txBox="1">
            <a:spLocks/>
          </p:cNvSpPr>
          <p:nvPr/>
        </p:nvSpPr>
        <p:spPr>
          <a:xfrm>
            <a:off x="215517" y="843558"/>
            <a:ext cx="3780419" cy="30107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000" b="1" dirty="0"/>
              <a:t>Dodavatelé:</a:t>
            </a:r>
          </a:p>
          <a:p>
            <a:r>
              <a:rPr lang="cs-CZ" sz="2000" dirty="0"/>
              <a:t>subjekty marketingového mikroprostředí, které poskytují firmě zdroje k tomu, aby mohla prodávat své produkty, </a:t>
            </a:r>
          </a:p>
          <a:p>
            <a:r>
              <a:rPr lang="cs-CZ" sz="2000" dirty="0"/>
              <a:t>nejedná se jen o dodavatele vstupů pro výrobu,, ale i o nejrůznější poradenské firmy, komunikační agentury, výzkumné agentury atd., </a:t>
            </a:r>
          </a:p>
          <a:p>
            <a:r>
              <a:rPr lang="cs-CZ" sz="2000" dirty="0"/>
              <a:t>výrobní firmy využívají síť distributora k prodeji svých produktů.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dirty="0"/>
              <a:t>Dodavatelé a </a:t>
            </a:r>
            <a:r>
              <a:rPr lang="cs-CZ" b="1" dirty="0" err="1"/>
              <a:t>ovlivňovatelé</a:t>
            </a:r>
            <a:endParaRPr lang="cs-CZ" b="1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0D16D105-DC62-42DF-845A-9BBFF627F24F}"/>
              </a:ext>
            </a:extLst>
          </p:cNvPr>
          <p:cNvSpPr txBox="1"/>
          <p:nvPr/>
        </p:nvSpPr>
        <p:spPr>
          <a:xfrm>
            <a:off x="5120543" y="1203598"/>
            <a:ext cx="3780420" cy="255454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000" b="1" dirty="0" err="1"/>
              <a:t>Ovlivňovatelé</a:t>
            </a:r>
            <a:r>
              <a:rPr lang="cs-CZ" sz="2000" b="1" dirty="0"/>
              <a:t>:</a:t>
            </a:r>
          </a:p>
          <a:p>
            <a:r>
              <a:rPr lang="cs-CZ" sz="2000" dirty="0"/>
              <a:t>- subjekty, které ovlivňují zákazníky při jejich nákupním rozhodování, </a:t>
            </a:r>
          </a:p>
          <a:p>
            <a:pPr marL="0" indent="0">
              <a:buNone/>
            </a:pPr>
            <a:r>
              <a:rPr lang="cs-CZ" sz="2000" dirty="0"/>
              <a:t>(může se jednat např. o lékaře, finanční instituce, …primární i 	sekundární skupiny).</a:t>
            </a:r>
            <a:endParaRPr lang="cs-CZ" sz="2000" b="1" dirty="0"/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2000" b="0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1623181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2641</TotalTime>
  <Words>2289</Words>
  <Application>Microsoft Office PowerPoint</Application>
  <PresentationFormat>Předvádění na obrazovce (16:9)</PresentationFormat>
  <Paragraphs>281</Paragraphs>
  <Slides>34</Slides>
  <Notes>24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39" baseType="lpstr">
      <vt:lpstr>Arial</vt:lpstr>
      <vt:lpstr>Calibri</vt:lpstr>
      <vt:lpstr>Times New Roman</vt:lpstr>
      <vt:lpstr>Wingdings</vt:lpstr>
      <vt:lpstr>SLU</vt:lpstr>
      <vt:lpstr>Název prezentace</vt:lpstr>
      <vt:lpstr>Partnerství a procesy  v cestovním ruchu</vt:lpstr>
      <vt:lpstr>Prezentace aplikace PowerPoint</vt:lpstr>
      <vt:lpstr>Význam partnerství (partnership) v cestovním ruchu</vt:lpstr>
      <vt:lpstr>Předpoklady partnerství</vt:lpstr>
      <vt:lpstr>Výsledek spolupráce v cestovním ruchu</vt:lpstr>
      <vt:lpstr>Spolupráce a její podmínky v cestovním ruchu, partneři</vt:lpstr>
      <vt:lpstr>PARTNEŘI</vt:lpstr>
      <vt:lpstr>Dodavatelé a ovlivňovatelé</vt:lpstr>
      <vt:lpstr>Partnerství a strategie</vt:lpstr>
      <vt:lpstr>Význam partnerství v cestovním ruchu</vt:lpstr>
      <vt:lpstr>Přínosy spolupráce pro soukromý sektor</vt:lpstr>
      <vt:lpstr>Přínosy partnerství pro veřejnou správu </vt:lpstr>
      <vt:lpstr>Prezentace aplikace PowerPoint</vt:lpstr>
      <vt:lpstr>Procesy ve službách - Základní charakteristika </vt:lpstr>
      <vt:lpstr>Procesy ve službách - Základní charakteristika </vt:lpstr>
      <vt:lpstr>Procesy ve službách – viditelné a neviditelné</vt:lpstr>
      <vt:lpstr>Procesy ve službách – trend zvyšování viditelnosti </vt:lpstr>
      <vt:lpstr>Prezentace aplikace PowerPoint</vt:lpstr>
      <vt:lpstr>Procesy ve službách – dosahování synergického efektu </vt:lpstr>
      <vt:lpstr>CÍLE  PROCESŮ  VE  SLUŽBÁCH</vt:lpstr>
      <vt:lpstr>Procesy ve službách – přímý a nepřímý kontakt</vt:lpstr>
      <vt:lpstr>Prezentace aplikace PowerPoint</vt:lpstr>
      <vt:lpstr>Prezentace aplikace PowerPoint</vt:lpstr>
      <vt:lpstr>Prezentace aplikace PowerPoint</vt:lpstr>
      <vt:lpstr>KRITICKÁ  MÍSTA  V  PROCESECH</vt:lpstr>
      <vt:lpstr>DIAGRAM  PROCESU</vt:lpstr>
      <vt:lpstr>DIAGRAM  PROCESU</vt:lpstr>
      <vt:lpstr>Proces nákupního rozhodování účastníka CR</vt:lpstr>
      <vt:lpstr>MOTIV K CESTOVÁNÍ - UPRAVENÁ MASLOWOVA PYRAMIDA POTŘEB </vt:lpstr>
      <vt:lpstr>Produktivita procesů poskytování služeb </vt:lpstr>
      <vt:lpstr>Produktivita procesů poskytování služeb </vt:lpstr>
      <vt:lpstr>Shrnutí přednášky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Miroslava Kostková</cp:lastModifiedBy>
  <cp:revision>99</cp:revision>
  <dcterms:created xsi:type="dcterms:W3CDTF">2016-07-06T15:42:34Z</dcterms:created>
  <dcterms:modified xsi:type="dcterms:W3CDTF">2025-04-22T09:27:28Z</dcterms:modified>
</cp:coreProperties>
</file>