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0" r:id="rId4"/>
    <p:sldId id="311" r:id="rId5"/>
    <p:sldId id="274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59" r:id="rId21"/>
    <p:sldId id="272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3" r:id="rId39"/>
    <p:sldId id="291" r:id="rId40"/>
    <p:sldId id="295" r:id="rId41"/>
    <p:sldId id="297" r:id="rId42"/>
    <p:sldId id="299" r:id="rId43"/>
    <p:sldId id="300" r:id="rId44"/>
    <p:sldId id="301" r:id="rId45"/>
    <p:sldId id="302" r:id="rId46"/>
    <p:sldId id="305" r:id="rId47"/>
    <p:sldId id="303" r:id="rId48"/>
    <p:sldId id="304" r:id="rId49"/>
    <p:sldId id="306" r:id="rId50"/>
    <p:sldId id="307" r:id="rId51"/>
    <p:sldId id="308" r:id="rId52"/>
    <p:sldId id="309" r:id="rId5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BCB2"/>
    <a:srgbClr val="307871"/>
    <a:srgbClr val="3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7" autoAdjust="0"/>
    <p:restoredTop sz="94717" autoAdjust="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22800" y="932400"/>
            <a:ext cx="6818400" cy="2880000"/>
          </a:xfrm>
          <a:noFill/>
        </p:spPr>
        <p:txBody>
          <a:bodyPr anchor="t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350800" y="4100400"/>
            <a:ext cx="5184000" cy="10548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Presentation subtitle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14" name="Zástupný symbol pro text 2"/>
          <p:cNvSpPr>
            <a:spLocks noGrp="1"/>
          </p:cNvSpPr>
          <p:nvPr>
            <p:ph type="body" idx="10" hasCustomPrompt="1"/>
          </p:nvPr>
        </p:nvSpPr>
        <p:spPr>
          <a:xfrm>
            <a:off x="7824192" y="4964142"/>
            <a:ext cx="4140000" cy="1537200"/>
          </a:xfrm>
        </p:spPr>
        <p:txBody>
          <a:bodyPr/>
          <a:lstStyle>
            <a:lvl1pPr marL="0" indent="0" algn="r">
              <a:buNone/>
              <a:defRPr sz="1800" b="0">
                <a:solidFill>
                  <a:srgbClr val="30787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David </a:t>
            </a:r>
            <a:r>
              <a:rPr lang="en-US" noProof="0" dirty="0" err="1"/>
              <a:t>Bartl</a:t>
            </a:r>
            <a:endParaRPr lang="en-US" noProof="0" dirty="0"/>
          </a:p>
          <a:p>
            <a:pPr lvl="0"/>
            <a:r>
              <a:rPr lang="en-US" noProof="0" dirty="0"/>
              <a:t>Subject title</a:t>
            </a:r>
          </a:p>
          <a:p>
            <a:pPr lvl="0"/>
            <a:r>
              <a:rPr lang="en-US" noProof="0" dirty="0"/>
              <a:t>Subject code</a:t>
            </a:r>
          </a:p>
        </p:txBody>
      </p:sp>
    </p:spTree>
    <p:extLst>
      <p:ext uri="{BB962C8B-B14F-4D97-AF65-F5344CB8AC3E}">
        <p14:creationId xmlns:p14="http://schemas.microsoft.com/office/powerpoint/2010/main" val="3779831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7" name="Přímá spojnice 6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79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plně 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855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of the le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855" y="1294257"/>
            <a:ext cx="11397600" cy="5040000"/>
          </a:xfrm>
        </p:spPr>
        <p:txBody>
          <a:bodyPr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sp>
        <p:nvSpPr>
          <p:cNvPr id="12" name="Nadpis 6"/>
          <p:cNvSpPr txBox="1">
            <a:spLocks/>
          </p:cNvSpPr>
          <p:nvPr userDrawn="1"/>
        </p:nvSpPr>
        <p:spPr>
          <a:xfrm>
            <a:off x="252000" y="450000"/>
            <a:ext cx="9720000" cy="460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3078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Outline of the lecture</a:t>
            </a:r>
          </a:p>
        </p:txBody>
      </p:sp>
    </p:spTree>
    <p:extLst>
      <p:ext uri="{BB962C8B-B14F-4D97-AF65-F5344CB8AC3E}">
        <p14:creationId xmlns:p14="http://schemas.microsoft.com/office/powerpoint/2010/main" val="224323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cs-CZ"/>
            </a:lvl1pPr>
          </a:lstStyle>
          <a:p>
            <a:pPr marL="0" lvl="0"/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367200" y="1296000"/>
            <a:ext cx="11397600" cy="504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Text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400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&amp;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855" y="1294257"/>
            <a:ext cx="11397600" cy="5040000"/>
          </a:xfrm>
        </p:spPr>
        <p:txBody>
          <a:bodyPr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6755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66000" y="720000"/>
            <a:ext cx="4352400" cy="1332000"/>
          </a:xfrm>
        </p:spPr>
        <p:txBody>
          <a:bodyPr anchor="t" anchorCtr="0"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Chapter title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84400" y="2628000"/>
            <a:ext cx="5940000" cy="385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666000" y="2052000"/>
            <a:ext cx="4352400" cy="4176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Text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58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36000" y="1620000"/>
            <a:ext cx="5400000" cy="360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dirty="0"/>
              <a:t>Kliknutím na ikonu přidáte obrázek.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984000" y="1620000"/>
            <a:ext cx="3240000" cy="36000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4" name="Přímá spojnice 13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76889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36000" y="1620000"/>
            <a:ext cx="5400000" cy="3600000"/>
          </a:xfrm>
        </p:spPr>
        <p:txBody>
          <a:bodyPr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84000" y="1619998"/>
            <a:ext cx="3240000" cy="3600000"/>
          </a:xfrm>
        </p:spPr>
        <p:txBody>
          <a:bodyPr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9710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>
            <a:spLocks noGrp="1"/>
          </p:cNvSpPr>
          <p:nvPr>
            <p:ph sz="half" idx="10"/>
          </p:nvPr>
        </p:nvSpPr>
        <p:spPr>
          <a:xfrm>
            <a:off x="936000" y="1620000"/>
            <a:ext cx="5400000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36000" y="961200"/>
            <a:ext cx="5400000" cy="658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984000" y="961200"/>
            <a:ext cx="3240000" cy="6587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1" name="Zástupný symbol pro obsah 3"/>
          <p:cNvSpPr>
            <a:spLocks noGrp="1"/>
          </p:cNvSpPr>
          <p:nvPr>
            <p:ph sz="half" idx="2"/>
          </p:nvPr>
        </p:nvSpPr>
        <p:spPr>
          <a:xfrm>
            <a:off x="6984000" y="1619998"/>
            <a:ext cx="3240000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3" name="Přímá spojnice 12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81623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6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8" name="Přímá spojnice 7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58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 err="1"/>
              <a:t>Upravte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  <a:p>
            <a:pPr lvl="2"/>
            <a:r>
              <a:rPr lang="en-GB" noProof="0" dirty="0" err="1"/>
              <a:t>Třetí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  <a:p>
            <a:pPr lvl="3"/>
            <a:r>
              <a:rPr lang="en-GB" noProof="0" dirty="0" err="1"/>
              <a:t>Čtvrtá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  <a:p>
            <a:pPr lvl="4"/>
            <a:r>
              <a:rPr lang="en-GB" noProof="0" dirty="0" err="1"/>
              <a:t>Pátá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1876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56" r:id="rId5"/>
    <p:sldLayoutId id="2147483657" r:id="rId6"/>
    <p:sldLayoutId id="2147483652" r:id="rId7"/>
    <p:sldLayoutId id="2147483653" r:id="rId8"/>
    <p:sldLayoutId id="2147483654" r:id="rId9"/>
    <p:sldLayoutId id="2147483655" r:id="rId10"/>
    <p:sldLayoutId id="214748365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rgbClr val="3078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Statistics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Lecture 10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Hypothesis testing: </a:t>
            </a:r>
            <a:br>
              <a:rPr lang="en-GB" dirty="0"/>
            </a:br>
            <a:r>
              <a:rPr lang="en-GB" dirty="0"/>
              <a:t>Non-parametric tests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b="1" dirty="0"/>
              <a:t>David Bartl</a:t>
            </a:r>
          </a:p>
          <a:p>
            <a:r>
              <a:rPr lang="en-GB" dirty="0"/>
              <a:t>Statistics</a:t>
            </a:r>
          </a:p>
          <a:p>
            <a:r>
              <a:rPr lang="en-GB" dirty="0"/>
              <a:t>INM/BASTA</a:t>
            </a:r>
          </a:p>
        </p:txBody>
      </p:sp>
    </p:spTree>
    <p:extLst>
      <p:ext uri="{BB962C8B-B14F-4D97-AF65-F5344CB8AC3E}">
        <p14:creationId xmlns:p14="http://schemas.microsoft.com/office/powerpoint/2010/main" val="1070217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 test for the median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Having stated the </a:t>
                </a:r>
                <a:r>
                  <a:rPr lang="en-GB" b="1" dirty="0"/>
                  <a:t>null hypothesis</a:t>
                </a:r>
                <a:r>
                  <a:rPr lang="en-GB" dirty="0"/>
                  <a:t> about the median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acc>
                        <m:accPr>
                          <m:chr m:val="̃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: 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also state the </a:t>
                </a:r>
                <a:r>
                  <a:rPr lang="en-GB" b="1" dirty="0"/>
                  <a:t>alternative hypothesis</a:t>
                </a:r>
                <a:r>
                  <a:rPr lang="en-GB" dirty="0"/>
                  <a:t>:</a:t>
                </a:r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two-sided: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: </m:t>
                    </m:r>
                    <m:acc>
                      <m:accPr>
                        <m:chr m:val="̃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  or   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one-sided: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: </m:t>
                    </m:r>
                    <m:acc>
                      <m:accPr>
                        <m:chr m:val="̃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  or   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: 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one-sided: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: </m:t>
                    </m:r>
                    <m:acc>
                      <m:accPr>
                        <m:chr m:val="̃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  or   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: 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  <a:p>
                <a:pPr>
                  <a:spcBef>
                    <a:spcPts val="2000"/>
                  </a:spcBef>
                </a:pPr>
                <a:r>
                  <a:rPr lang="en-GB" dirty="0"/>
                  <a:t>The test then proceeds as the binomial test (or </a:t>
                </a:r>
                <a:r>
                  <a:rPr lang="en-GB" i="1" dirty="0"/>
                  <a:t>z</a:t>
                </a:r>
                <a:r>
                  <a:rPr lang="en-GB" dirty="0"/>
                  <a:t>-test approximately) for the population proportion, see the end of the last lecture.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05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3461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 (binomial) test for the median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tabLst>
                    <a:tab pos="7626350" algn="l"/>
                  </a:tabLst>
                </a:pPr>
                <a:r>
                  <a:rPr lang="en-GB" dirty="0"/>
                  <a:t>Consider the first case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 </m:t>
                    </m:r>
                    <m:acc>
                      <m:accPr>
                        <m:chr m:val="̃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  first.  We have: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: 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GB" i="1" dirty="0">
                    <a:latin typeface="Cambria Math" panose="02040503050406030204" pitchFamily="18" charset="0"/>
                  </a:rPr>
                </a:br>
                <a:r>
                  <a:rPr lang="en-GB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 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find the </a:t>
                </a:r>
                <a:r>
                  <a:rPr lang="en-GB" b="1" dirty="0"/>
                  <a:t>critical values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 1,…,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GB" dirty="0"/>
                  <a:t>  so that 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  is the largest number and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dirty="0"/>
                  <a:t>  is the least number such that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nary>
                        <m:naryPr>
                          <m:chr m:val="∑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0,…,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+1,…,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hypothesis</a:t>
                </a:r>
              </a:p>
              <a:p>
                <a:endParaRPr lang="en-GB" dirty="0"/>
              </a:p>
              <a:p>
                <a:r>
                  <a:rPr lang="en-GB" dirty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11259" r="-6203" b="-256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269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 (binomial) test for the median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tabLst>
                    <a:tab pos="7626350" algn="l"/>
                  </a:tabLst>
                </a:pPr>
                <a:r>
                  <a:rPr lang="en-GB" dirty="0"/>
                  <a:t>Consider now the second case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 </m:t>
                    </m:r>
                    <m:acc>
                      <m:accPr>
                        <m:chr m:val="̃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).  We have: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 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GB" i="1" dirty="0">
                    <a:latin typeface="Cambria Math" panose="02040503050406030204" pitchFamily="18" charset="0"/>
                  </a:rPr>
                </a:br>
                <a:r>
                  <a:rPr lang="en-GB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 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find the </a:t>
                </a:r>
                <a:r>
                  <a:rPr lang="en-GB" b="1" dirty="0"/>
                  <a:t>critical value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 1,…,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GB" dirty="0"/>
                  <a:t>  so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  is the largest number such 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0,…,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+1,…,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hypothesis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11259" r="-6203" b="-271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11184953" y="2737694"/>
            <a:ext cx="51296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dirty="0"/>
              <a:t>that</a:t>
            </a:r>
          </a:p>
        </p:txBody>
      </p:sp>
    </p:spTree>
    <p:extLst>
      <p:ext uri="{BB962C8B-B14F-4D97-AF65-F5344CB8AC3E}">
        <p14:creationId xmlns:p14="http://schemas.microsoft.com/office/powerpoint/2010/main" val="3892413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 (binomial) test for the median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tabLst>
                    <a:tab pos="7626350" algn="l"/>
                  </a:tabLst>
                </a:pPr>
                <a:r>
                  <a:rPr lang="en-GB" dirty="0"/>
                  <a:t>Consider finally the third case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 </m:t>
                    </m:r>
                    <m:acc>
                      <m:accPr>
                        <m:chr m:val="̃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).  We have: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 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GB" i="1" dirty="0">
                    <a:latin typeface="Cambria Math" panose="02040503050406030204" pitchFamily="18" charset="0"/>
                  </a:rPr>
                </a:br>
                <a:r>
                  <a:rPr lang="en-GB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 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find the </a:t>
                </a:r>
                <a:r>
                  <a:rPr lang="en-GB" b="1" dirty="0"/>
                  <a:t>critical value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 1,…,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GB" dirty="0"/>
                  <a:t>  so that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dirty="0"/>
                  <a:t>  is the least number such that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…,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hypothesis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11259" r="-6203" b="-263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599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 (</a:t>
            </a:r>
            <a:r>
              <a:rPr lang="en-GB" i="1" dirty="0"/>
              <a:t>z</a:t>
            </a:r>
            <a:r>
              <a:rPr lang="en-GB" dirty="0"/>
              <a:t>-) test for the median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25000"/>
                  </a:lnSpc>
                </a:pPr>
                <a:r>
                  <a:rPr lang="en-GB" dirty="0"/>
                  <a:t>It is inconvenient to calculate the sums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f>
                          <m:f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f>
                          <m:f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GB" dirty="0"/>
                  <a:t>  </a:t>
                </a:r>
                <a:br>
                  <a:rPr lang="en-GB" dirty="0"/>
                </a:b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  is large.  It is more convenient then to approximate the sums by using </a:t>
                </a:r>
                <a:br>
                  <a:rPr lang="en-GB" dirty="0"/>
                </a:br>
                <a:r>
                  <a:rPr lang="en-GB" u="sng" dirty="0"/>
                  <a:t>the de Moivre-Laplace Central Limit Theorem</a:t>
                </a:r>
                <a:r>
                  <a:rPr lang="en-GB" dirty="0"/>
                  <a:t> (for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):</a:t>
                </a:r>
              </a:p>
              <a:p>
                <a:endParaRPr lang="en-GB" dirty="0"/>
              </a:p>
              <a:p>
                <a:pPr>
                  <a:spcAft>
                    <a:spcPts val="600"/>
                  </a:spcAft>
                </a:pPr>
                <a:r>
                  <a:rPr lang="en-GB" dirty="0"/>
                  <a:t>It holds, whenever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−∞≤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GB" dirty="0"/>
                  <a:t>, 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eqArr>
                            </m:sub>
                            <m:sup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sup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den>
                                  </m:f>
                                </m:e>
                              </m:d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rad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⟶</m:t>
                      </m:r>
                      <m:limLow>
                        <m:limLow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nary>
                                <m:nary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rad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 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>
                                          <a:latin typeface="Cambria Math" panose="02040503050406030204" pitchFamily="18" charset="0"/>
                                        </a:rPr>
                                        <m:t>e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nary>
                            </m:e>
                          </m:groupChr>
                        </m:e>
                        <m:lim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lim>
                      </m:limLow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as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GB" dirty="0"/>
              </a:p>
              <a:p>
                <a:endParaRPr lang="en-GB" sz="2000" dirty="0"/>
              </a:p>
              <a:p>
                <a:r>
                  <a:rPr lang="en-GB" sz="2000" dirty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"/>
                                <m:endChr m:val=""/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rad>
                                  </m:e>
                                </m:d>
                              </m:e>
                            </m:d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sz="2000" dirty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"/>
                                <m:endChr m:val=""/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rad>
                                  </m:e>
                                </m:d>
                              </m:e>
                            </m:d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000" dirty="0"/>
                  <a:t>  if 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GB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Moreover, the convergence is uniform with respect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2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2517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 (</a:t>
            </a:r>
            <a:r>
              <a:rPr lang="en-GB" i="1" dirty="0"/>
              <a:t>z</a:t>
            </a:r>
            <a:r>
              <a:rPr lang="en-GB" dirty="0"/>
              <a:t>-) test for the median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De Moivre-Laplace Central Limit Theorem (reformulated):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Bi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type m:val="li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/>
                  <a:t>,  whenever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−∞≤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≤+∞</m:t>
                    </m:r>
                  </m:oMath>
                </a14:m>
                <a:r>
                  <a:rPr lang="en-GB" dirty="0"/>
                  <a:t>,  it then holds</a:t>
                </a: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rad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⟶</m:t>
                      </m:r>
                      <m:limLow>
                        <m:limLow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nary>
                                <m:nary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rad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 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>
                                          <a:latin typeface="Cambria Math" panose="02040503050406030204" pitchFamily="18" charset="0"/>
                                        </a:rPr>
                                        <m:t>e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nary>
                            </m:e>
                          </m:groupChr>
                        </m:e>
                        <m:lim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lim>
                      </m:limLow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as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300000"/>
                  </a:lnSpc>
                </a:pPr>
                <a:r>
                  <a:rPr lang="en-GB" dirty="0"/>
                  <a:t>and the convergence is uniform with respect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1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4485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 (</a:t>
            </a:r>
            <a:r>
              <a:rPr lang="en-GB" i="1" dirty="0"/>
              <a:t>z</a:t>
            </a:r>
            <a:r>
              <a:rPr lang="en-GB" dirty="0"/>
              <a:t>-) test for the median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tabLst>
                    <a:tab pos="7626350" algn="l"/>
                  </a:tabLst>
                </a:pPr>
                <a:r>
                  <a:rPr lang="en-GB" dirty="0"/>
                  <a:t>Consider the first case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 </m:t>
                    </m:r>
                    <m:acc>
                      <m:accPr>
                        <m:chr m:val="̃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  first.  We have: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: 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GB" i="1" dirty="0">
                    <a:latin typeface="Cambria Math" panose="02040503050406030204" pitchFamily="18" charset="0"/>
                  </a:rPr>
                </a:br>
                <a:r>
                  <a:rPr lang="en-GB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: 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find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so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nary>
                        <m:nary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ad>
                              <m:radPr>
                                <m:degHide m:val="on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rad>
                          </m:e>
                        </m:d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rad>
                          </m:e>
                        </m:d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the null hypothesis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rad>
                          </m:e>
                        </m:d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rad>
                          </m:e>
                        </m:d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</a:t>
                </a:r>
                <a:br>
                  <a:rPr lang="en-GB" dirty="0"/>
                </a:br>
                <a:r>
                  <a:rPr lang="en-GB" dirty="0"/>
                  <a:t>the null hypothesis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where the sample is sufficiently large, i.e.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≥10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≥10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11259" r="-6203" b="-104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5824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 (</a:t>
            </a:r>
            <a:r>
              <a:rPr lang="en-GB" i="1" dirty="0"/>
              <a:t>z</a:t>
            </a:r>
            <a:r>
              <a:rPr lang="en-GB" dirty="0"/>
              <a:t>-) test for the median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tabLst>
                    <a:tab pos="7626350" algn="l"/>
                  </a:tabLst>
                </a:pPr>
                <a:r>
                  <a:rPr lang="en-GB" dirty="0"/>
                  <a:t>Consider now the second case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 </m:t>
                    </m:r>
                    <m:acc>
                      <m:accPr>
                        <m:chr m:val="̃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).  We have: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: 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GB" i="1" dirty="0">
                    <a:latin typeface="Cambria Math" panose="02040503050406030204" pitchFamily="18" charset="0"/>
                  </a:rPr>
                </a:br>
                <a:r>
                  <a:rPr lang="en-GB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: 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find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so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rad>
                          </m:e>
                        </m:d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rad>
                          </m:e>
                        </m:d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hypothesis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where the sample is sufficiently large, i.e.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≥10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≥10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11259" r="-6203" b="-10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2895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 (</a:t>
            </a:r>
            <a:r>
              <a:rPr lang="en-GB" i="1" dirty="0"/>
              <a:t>z</a:t>
            </a:r>
            <a:r>
              <a:rPr lang="en-GB" dirty="0"/>
              <a:t>-) test for the median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tabLst>
                    <a:tab pos="7626350" algn="l"/>
                  </a:tabLst>
                </a:pPr>
                <a:r>
                  <a:rPr lang="en-GB" dirty="0"/>
                  <a:t>Consider finally the third case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 </m:t>
                    </m:r>
                    <m:acc>
                      <m:accPr>
                        <m:chr m:val="̃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).  We have: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: 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GB" i="1" dirty="0">
                    <a:latin typeface="Cambria Math" panose="02040503050406030204" pitchFamily="18" charset="0"/>
                  </a:rPr>
                </a:br>
                <a:r>
                  <a:rPr lang="en-GB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: 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find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so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rad>
                          </m:e>
                        </m:d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rad>
                          </m:e>
                        </m:d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hypothesis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where the sample is sufficiently large, i.e.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≥10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≥10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11259" r="-6203" b="-104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2848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 test for the median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u="sng" dirty="0"/>
                  <a:t>Remarks: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 •  By using another probability (such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=0.25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r>
                  <a:rPr lang="en-GB" dirty="0"/>
                  <a:t>, etc.) we can test </a:t>
                </a:r>
                <a:br>
                  <a:rPr lang="en-GB" dirty="0"/>
                </a:br>
                <a:r>
                  <a:rPr lang="en-GB" dirty="0"/>
                  <a:t>the null hypothesis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is, e.g., the first quartile, the third decile, etc.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 •  If we know that the distribution of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is symmetric 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),  then the mean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GB" dirty="0"/>
                  <a:t>  and the median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GB" dirty="0"/>
                  <a:t>  of 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coincide 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/>
                  <a:t>).  Then the sign test for the median can also be used as another test for the mean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 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10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6227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About statistical hypothesis testing:</a:t>
            </a:r>
            <a:br>
              <a:rPr lang="en-GB" dirty="0"/>
            </a:br>
            <a:r>
              <a:rPr lang="en-GB" dirty="0"/>
              <a:t>Parametric and Non-parametric tests</a:t>
            </a:r>
          </a:p>
          <a:p>
            <a:pPr>
              <a:lnSpc>
                <a:spcPct val="150000"/>
              </a:lnSpc>
            </a:pPr>
            <a:r>
              <a:rPr lang="en-GB" dirty="0"/>
              <a:t>Sign test for the median</a:t>
            </a:r>
          </a:p>
          <a:p>
            <a:pPr>
              <a:lnSpc>
                <a:spcPct val="150000"/>
              </a:lnSpc>
            </a:pPr>
            <a:r>
              <a:rPr lang="en-GB" dirty="0"/>
              <a:t>Pearson’s </a:t>
            </a:r>
            <a:r>
              <a:rPr lang="en-GB" i="1" dirty="0"/>
              <a:t>χ</a:t>
            </a:r>
            <a:r>
              <a:rPr lang="en-GB" baseline="30000" dirty="0"/>
              <a:t>2</a:t>
            </a:r>
            <a:r>
              <a:rPr lang="en-GB" dirty="0"/>
              <a:t>-test for the goodness of fit</a:t>
            </a:r>
          </a:p>
          <a:p>
            <a:pPr>
              <a:lnSpc>
                <a:spcPct val="150000"/>
              </a:lnSpc>
            </a:pPr>
            <a:r>
              <a:rPr lang="en-GB" i="1" dirty="0"/>
              <a:t>χ</a:t>
            </a:r>
            <a:r>
              <a:rPr lang="en-GB" baseline="30000" dirty="0"/>
              <a:t>2</a:t>
            </a:r>
            <a:r>
              <a:rPr lang="en-GB" dirty="0"/>
              <a:t>-test of independence of qualitative data items</a:t>
            </a:r>
          </a:p>
        </p:txBody>
      </p:sp>
    </p:spTree>
    <p:extLst>
      <p:ext uri="{BB962C8B-B14F-4D97-AF65-F5344CB8AC3E}">
        <p14:creationId xmlns:p14="http://schemas.microsoft.com/office/powerpoint/2010/main" val="3310164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 test for the median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u="sng" dirty="0"/>
                  <a:t>Remarks: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 •  More generally, if we know that the mean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GB" dirty="0"/>
                  <a:t>  is the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-quantile  </a:t>
                </a:r>
                <a:br>
                  <a:rPr lang="en-GB" dirty="0"/>
                </a:br>
                <a:r>
                  <a:rPr lang="en-GB" dirty="0"/>
                  <a:t>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0&lt;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GB" dirty="0"/>
                  <a:t>)  of the distribution of 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with a continuous cumulative distribution function, then the sign test can also be used as another test for the mean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 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 :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Bi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).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 •  Exercise:  Apply the procedure of the sign test to determine the confidence interval for the median, i.e. the interval of values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such that the null hypothesis is not rejected for them.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10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5621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Paired sign test for the difference of the medians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Motivation: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Let us have a sample of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objects, e.g.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patients.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do two measurements with each of the objects (patients)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  —  before some treatment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  —  after the treatment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 purpose it to learn whether the treatment has any effect.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(Hence the null hypothesis:  “The treatment has no effect.”)</a:t>
                </a:r>
              </a:p>
              <a:p>
                <a:pPr>
                  <a:lnSpc>
                    <a:spcPct val="150000"/>
                  </a:lnSpc>
                  <a:tabLst>
                    <a:tab pos="425450" algn="r"/>
                    <a:tab pos="2122488" algn="r"/>
                    <a:tab pos="2292350" algn="l"/>
                    <a:tab pos="6581775" algn="l"/>
                  </a:tabLst>
                </a:pPr>
                <a:r>
                  <a:rPr lang="en-GB" dirty="0"/>
                  <a:t>Let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	be the values measured before	the treatment, and </a:t>
                </a:r>
                <a:br>
                  <a:rPr lang="en-GB" dirty="0"/>
                </a:br>
                <a:r>
                  <a:rPr lang="en-GB" dirty="0"/>
                  <a:t>	let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	be the values measured after	the treatment.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8818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Paired sign test for the difference of the medians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That is, the measurement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 is done with the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-th object (patient) </a:t>
                </a:r>
                <a:br>
                  <a:rPr lang="en-GB" dirty="0"/>
                </a:br>
                <a:r>
                  <a:rPr lang="en-GB" dirty="0"/>
                  <a:t>before and after the treatment 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FIRST, assume that only two outcomes are possible: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	(improvement)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	(worsening)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Objects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 are dropped from the sample.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then can test the null hypothesis that the treatment has no effect, i.e.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Bi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box>
                            <m:box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box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etc.  (Finish the details of the test analogously as above as an exercise.)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32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5207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Paired sign test for the difference of the medians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That is, the measurement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 is done with the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-th object (patient) </a:t>
                </a:r>
                <a:br>
                  <a:rPr lang="en-GB" dirty="0"/>
                </a:br>
                <a:r>
                  <a:rPr lang="en-GB" dirty="0"/>
                  <a:t>before and after the treatment 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SECOND, assume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are the numerical outcomes of 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,  respectively, with a continuous cumulative distribution function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GB" dirty="0"/>
                  <a:t>,  respectively.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u="sng" dirty="0"/>
                  <a:t>Theorem:</a:t>
                </a:r>
                <a:r>
                  <a:rPr lang="en-GB" dirty="0"/>
                  <a:t>  The median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of the difference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  of the random variables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̃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i.e. the difference of the medians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GB" dirty="0"/>
                  <a:t>  of the random variables.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802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298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Paired sign test for the difference of the medians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Thus, we can test the null hypothesis that the median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GB" dirty="0"/>
                  <a:t>  of 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(before the treatment) is the same as the median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GB" dirty="0"/>
                  <a:t>  of 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  (after the treatment), i.e. their difference 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̃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(More generally, we can test that the difference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̃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GB" dirty="0"/>
                  <a:t>  is equal to some prescribed value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.)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(Complete the details of the test analogously as above as an exercise.)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5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6565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χ</a:t>
            </a:r>
            <a:r>
              <a:rPr lang="en-GB" baseline="30000" dirty="0"/>
              <a:t>2</a:t>
            </a:r>
            <a:r>
              <a:rPr lang="en-GB" dirty="0"/>
              <a:t>-test </a:t>
            </a:r>
            <a:br>
              <a:rPr lang="en-GB" dirty="0"/>
            </a:br>
            <a:r>
              <a:rPr lang="en-GB" dirty="0"/>
              <a:t>for goodness of fit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Pearson’s </a:t>
            </a:r>
            <a:r>
              <a:rPr lang="en-GB" i="1" dirty="0"/>
              <a:t>χ</a:t>
            </a:r>
            <a:r>
              <a:rPr lang="en-GB" baseline="30000" dirty="0"/>
              <a:t>2</a:t>
            </a:r>
            <a:r>
              <a:rPr lang="en-GB" dirty="0"/>
              <a:t>-test for the goodness of fit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866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Pearson’s </a:t>
            </a:r>
            <a:r>
              <a:rPr lang="en-GB" i="1" dirty="0"/>
              <a:t>χ</a:t>
            </a:r>
            <a:r>
              <a:rPr lang="en-GB" baseline="30000" dirty="0"/>
              <a:t>2</a:t>
            </a:r>
            <a:r>
              <a:rPr lang="en-GB" dirty="0"/>
              <a:t>-test for the goodness of fit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Let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be a random variable (discrete or continuous) and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let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dirty="0"/>
                  <a:t>  be the cumulative distribution function of 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do not know the cumulative distribution function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have the numerical results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…,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 </a:t>
                </a:r>
                <a:br>
                  <a:rPr lang="en-GB" dirty="0"/>
                </a:br>
                <a:r>
                  <a:rPr lang="en-GB" dirty="0"/>
                  <a:t>of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/>
                  <a:t>  trials of the corresponding random experiment.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be some cumulative distribution function.  We conjecture / we assume / </a:t>
                </a:r>
                <a:br>
                  <a:rPr lang="en-GB" dirty="0"/>
                </a:br>
                <a:r>
                  <a:rPr lang="en-GB" dirty="0"/>
                  <a:t>we speculate / we … /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,  i.e. 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follows the probability distribution with the cumulative distribution function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400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Pearson’s </a:t>
            </a:r>
            <a:r>
              <a:rPr lang="en-GB" i="1" dirty="0"/>
              <a:t>χ</a:t>
            </a:r>
            <a:r>
              <a:rPr lang="en-GB" baseline="30000" dirty="0"/>
              <a:t>2</a:t>
            </a:r>
            <a:r>
              <a:rPr lang="en-GB" dirty="0"/>
              <a:t>-test for the goodness of fit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More generally, 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be a class of cumulative distribution functions (c.d.f.’s) </a:t>
                </a:r>
                <a:br>
                  <a:rPr lang="en-GB" dirty="0"/>
                </a:br>
                <a:r>
                  <a:rPr lang="en-GB" dirty="0"/>
                  <a:t>of a certain type, such as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the collection of all  c.d.f.’s  of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𝒰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dirty="0"/>
                  <a:t>  for various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the collection of all  c.d.f.’s  of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for various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the collection of all  c.d.f.’s  of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GB" dirty="0"/>
                  <a:t>  for various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etc.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Having the numerical results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…,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 </a:t>
                </a:r>
                <a:br>
                  <a:rPr lang="en-GB" dirty="0"/>
                </a:br>
                <a:r>
                  <a:rPr lang="en-GB" dirty="0"/>
                  <a:t>of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/>
                  <a:t>  trials of a random experiment, we conjecture / we assume / we speculate / we … /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,  i.e. 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follows the probability distribution with the cumulative distribution function from the class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267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6346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Pearson’s </a:t>
            </a:r>
            <a:r>
              <a:rPr lang="en-GB" i="1" dirty="0"/>
              <a:t>χ</a:t>
            </a:r>
            <a:r>
              <a:rPr lang="en-GB" baseline="30000" dirty="0"/>
              <a:t>2</a:t>
            </a:r>
            <a:r>
              <a:rPr lang="en-GB" dirty="0"/>
              <a:t>-test for the goodness of fit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Having the numerical results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…,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 </a:t>
                </a:r>
                <a:br>
                  <a:rPr lang="en-GB" dirty="0"/>
                </a:br>
                <a:r>
                  <a:rPr lang="en-GB" dirty="0"/>
                  <a:t>of the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/>
                  <a:t>  trials of the random experiment and having the class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of the cumulative distribution functions – </a:t>
                </a:r>
                <a:r>
                  <a:rPr lang="en-GB" u="sng" dirty="0"/>
                  <a:t>first of all</a:t>
                </a:r>
                <a:r>
                  <a:rPr lang="en-GB" dirty="0"/>
                  <a:t> – find the cumulative distribution function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that best fits the experimental data:</a:t>
                </a:r>
              </a:p>
              <a:p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then the c.d.f.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is given; the number of parameters is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is the collection of all  c.d.f.’s  of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,  then put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br>
                  <a:rPr lang="en-GB" dirty="0"/>
                </a:br>
                <a:r>
                  <a:rPr lang="en-GB" dirty="0"/>
                  <a:t>(the sample mean and the sample variance); the number of parameters is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944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Pearson’s </a:t>
            </a:r>
            <a:r>
              <a:rPr lang="en-GB" i="1" dirty="0"/>
              <a:t>χ</a:t>
            </a:r>
            <a:r>
              <a:rPr lang="en-GB" baseline="30000" dirty="0"/>
              <a:t>2</a:t>
            </a:r>
            <a:r>
              <a:rPr lang="en-GB" dirty="0"/>
              <a:t>-test for the goodness of fit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is the collection of all  c.d.f.’s  of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GB" dirty="0"/>
                  <a:t>,  then put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either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or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br>
                  <a:rPr lang="en-GB" dirty="0"/>
                </a:br>
                <a:endParaRPr lang="en-GB" dirty="0"/>
              </a:p>
              <a:p>
                <a:pPr marL="357188"/>
                <a:r>
                  <a:rPr lang="en-GB" dirty="0"/>
                  <a:t>the number of parameters is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dirty="0"/>
              </a:p>
              <a:p>
                <a:pPr marL="357188">
                  <a:lnSpc>
                    <a:spcPct val="150000"/>
                  </a:lnSpc>
                </a:pPr>
                <a:r>
                  <a:rPr lang="en-GB" dirty="0"/>
                  <a:t>(recall:  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 then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/>
                  <a:t>)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is the collection of all  c.d.f.’s  of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𝒰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dirty="0"/>
                  <a:t>,  then consider the German </a:t>
                </a:r>
                <a:br>
                  <a:rPr lang="en-GB" dirty="0"/>
                </a:br>
                <a:r>
                  <a:rPr lang="en-GB" dirty="0"/>
                  <a:t>Tank Problem (see previous lectures); the number of parameters is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etc.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5281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statistical hypothesis testing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Parametric and Non-parametric tests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3048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Pearson’s </a:t>
            </a:r>
            <a:r>
              <a:rPr lang="en-GB" i="1" dirty="0"/>
              <a:t>χ</a:t>
            </a:r>
            <a:r>
              <a:rPr lang="en-GB" baseline="30000" dirty="0"/>
              <a:t>2</a:t>
            </a:r>
            <a:r>
              <a:rPr lang="en-GB" dirty="0"/>
              <a:t>-test for the goodness of fit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Having the sample data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GB" dirty="0"/>
                  <a:t>  of 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and </a:t>
                </a:r>
                <a:br>
                  <a:rPr lang="en-GB" dirty="0"/>
                </a:br>
                <a:r>
                  <a:rPr lang="en-GB" dirty="0"/>
                  <a:t>the cumulative distribution function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that best fits the sample.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Now – </a:t>
                </a:r>
                <a:r>
                  <a:rPr lang="en-GB" u="sng" dirty="0"/>
                  <a:t>as the second step</a:t>
                </a:r>
                <a:r>
                  <a:rPr lang="en-GB" dirty="0"/>
                  <a:t> – choose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intervals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, </m:t>
                      </m:r>
                      <m:d>
                        <m:dPr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, </m:t>
                      </m:r>
                      <m:d>
                        <m:dPr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, …, </m:t>
                      </m:r>
                      <m:d>
                        <m:dPr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, </m:t>
                      </m:r>
                      <m:d>
                        <m:dPr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with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&lt;⋯&lt;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as well as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so that</a:t>
                </a:r>
              </a:p>
              <a:p>
                <a:r>
                  <a:rPr lang="en-GB" dirty="0"/>
                  <a:t>  —  there are at least  5  outcomes in each of the intervals</a:t>
                </a:r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  —  we should also have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≥50</m:t>
                    </m:r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GB" dirty="0"/>
                  <a:t>  intervals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13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5841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Pearson’s </a:t>
            </a:r>
            <a:r>
              <a:rPr lang="en-GB" i="1" dirty="0"/>
              <a:t>χ</a:t>
            </a:r>
            <a:r>
              <a:rPr lang="en-GB" baseline="30000" dirty="0"/>
              <a:t>2</a:t>
            </a:r>
            <a:r>
              <a:rPr lang="en-GB" dirty="0"/>
              <a:t>-test for the goodness of fit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b="1" dirty="0"/>
                  <a:t>Formulate </a:t>
                </a:r>
                <a:r>
                  <a:rPr lang="en-GB" b="1" u="sng" dirty="0"/>
                  <a:t>the null hypothesis</a:t>
                </a:r>
                <a:r>
                  <a:rPr lang="en-GB" b="1" dirty="0"/>
                  <a:t>:</a:t>
                </a:r>
                <a:r>
                  <a:rPr lang="en-GB" dirty="0"/>
                  <a:t>  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follows the probability distribution with the cumulative distribution function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Next – </a:t>
                </a:r>
                <a:r>
                  <a:rPr lang="en-GB" u="sng" dirty="0"/>
                  <a:t>as the third step</a:t>
                </a:r>
                <a:r>
                  <a:rPr lang="en-GB" dirty="0"/>
                  <a:t> – assume the null hypothesis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and calculate the theoretical probability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,  i.e.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5462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Pearson’s </a:t>
            </a:r>
            <a:r>
              <a:rPr lang="en-GB" i="1" dirty="0"/>
              <a:t>χ</a:t>
            </a:r>
            <a:r>
              <a:rPr lang="en-GB" baseline="30000" dirty="0"/>
              <a:t>2</a:t>
            </a:r>
            <a:r>
              <a:rPr lang="en-GB" dirty="0"/>
              <a:t>-test for the goodness of fit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Since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 is the expected probability (under the null hypothesis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  <a:r>
                  <a:rPr lang="en-GB" dirty="0"/>
                  <a:t>) that 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 and we have a sample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GB" dirty="0"/>
                  <a:t>  of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/>
                  <a:t>  observations, </a:t>
                </a:r>
                <a:br>
                  <a:rPr lang="en-GB" dirty="0"/>
                </a:br>
                <a:r>
                  <a:rPr lang="en-GB" dirty="0"/>
                  <a:t>we should find about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observations in the interval 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 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.  </a:t>
                </a:r>
              </a:p>
              <a:p>
                <a:r>
                  <a:rPr lang="en-GB" dirty="0"/>
                  <a:t>Let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endChr m:val="]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be the true number of the observations found in the interval 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 </a:t>
                </a:r>
                <a:br>
                  <a:rPr lang="en-GB" dirty="0"/>
                </a:br>
                <a:r>
                  <a:rPr lang="en-GB" dirty="0"/>
                  <a:t>for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1836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Pearson’s </a:t>
            </a:r>
            <a:r>
              <a:rPr lang="en-GB" i="1" dirty="0"/>
              <a:t>χ</a:t>
            </a:r>
            <a:r>
              <a:rPr lang="en-GB" baseline="30000" dirty="0"/>
              <a:t>2</a:t>
            </a:r>
            <a:r>
              <a:rPr lang="en-GB" dirty="0"/>
              <a:t>-test for the goodness of fit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u="sng" dirty="0"/>
                  <a:t>Theorem:</a:t>
                </a:r>
                <a:r>
                  <a:rPr lang="en-GB" dirty="0"/>
                  <a:t>  If the null hypothesis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is true, then the statistic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𝑂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 ∼ 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approximately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as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where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	is the number of the intervals 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GB" dirty="0"/>
                  <a:t>	is the number of the parameters that have been determined when </a:t>
                </a:r>
                <a:br>
                  <a:rPr lang="en-GB" dirty="0"/>
                </a:br>
                <a:r>
                  <a:rPr lang="en-GB" dirty="0"/>
                  <a:t>	finding the cumulative distribution function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=0, 1, 2,…</m:t>
                    </m:r>
                  </m:oMath>
                </a14:m>
                <a:r>
                  <a:rPr lang="en-GB" dirty="0"/>
                  <a:t>)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	is the number of the results found (observed) in the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-th interval 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	is the number of the results expected (if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  <a:r>
                  <a:rPr lang="en-GB" dirty="0"/>
                  <a:t> is true) in the interval 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marL="342900" indent="-34290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	is the </a:t>
                </a:r>
                <a:r>
                  <a:rPr lang="en-GB" i="1" dirty="0"/>
                  <a:t>χ</a:t>
                </a:r>
                <a:r>
                  <a:rPr lang="en-GB" baseline="30000" dirty="0"/>
                  <a:t>2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 degrees of freedom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7647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Pearson’s </a:t>
            </a:r>
            <a:r>
              <a:rPr lang="en-GB" i="1" dirty="0"/>
              <a:t>χ</a:t>
            </a:r>
            <a:r>
              <a:rPr lang="en-GB" baseline="30000" dirty="0"/>
              <a:t>2</a:t>
            </a:r>
            <a:r>
              <a:rPr lang="en-GB" dirty="0"/>
              <a:t>-test for the goodness of fit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Now, finish Pearson’s </a:t>
                </a:r>
                <a:r>
                  <a:rPr lang="en-GB" i="1" dirty="0"/>
                  <a:t>χ</a:t>
                </a:r>
                <a:r>
                  <a:rPr lang="en-GB" baseline="30000" dirty="0"/>
                  <a:t>2</a:t>
                </a:r>
                <a:r>
                  <a:rPr lang="en-GB" dirty="0"/>
                  <a:t>-test for the goodness of fit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  as follows: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,  other popular values are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=10 %</m:t>
                    </m:r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=1 %</m:t>
                    </m:r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=0.1 %</m:t>
                    </m:r>
                  </m:oMath>
                </a14:m>
                <a:r>
                  <a:rPr lang="en-GB" dirty="0"/>
                  <a:t>  etc.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find the </a:t>
                </a:r>
                <a:r>
                  <a:rPr lang="en-GB" b="1" dirty="0"/>
                  <a:t>critical value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so that</a:t>
                </a:r>
                <a:br>
                  <a:rPr lang="en-GB" dirty="0"/>
                </a:br>
                <a14:m>
                  <m:oMath xmlns:m="http://schemas.openxmlformats.org/officeDocument/2006/math">
                    <m:nary>
                      <m:nary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br>
                  <a:rPr lang="en-GB" dirty="0"/>
                </a:b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 is the density of the </a:t>
                </a:r>
                <a:r>
                  <a:rPr lang="en-GB" i="1" dirty="0"/>
                  <a:t>χ</a:t>
                </a:r>
                <a:r>
                  <a:rPr lang="en-GB" baseline="30000" dirty="0"/>
                  <a:t>2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 degrees of freedom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hypothesis</a:t>
                </a:r>
                <a:endParaRPr lang="en-GB" baseline="-25000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38029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 Tests for population proportion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Tossing a coin repeatedly, we ask whether the coin is fair.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More generally, we consider a Bernoulli trial, with the probability of the success being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GB" dirty="0"/>
                  <a:t>,  and with the probability of the failure being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u="sng" dirty="0"/>
                  <a:t>We do not know the true probability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conjecture / We assume / We … / that the probability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,  i.e.  </a:t>
                </a:r>
                <a:br>
                  <a:rPr lang="en-GB" dirty="0"/>
                </a:br>
                <a:r>
                  <a:rPr lang="en-GB" dirty="0"/>
                  <a:t>the (unknown) probability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 is equal to some prescribed value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br>
                  <a:rPr lang="en-GB" dirty="0"/>
                </a:br>
                <a:r>
                  <a:rPr lang="en-GB" dirty="0"/>
                  <a:t>e.g., in the case of the coin, conjecture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=50 %</m:t>
                    </m:r>
                  </m:oMath>
                </a14:m>
                <a:r>
                  <a:rPr lang="en-GB" dirty="0"/>
                  <a:t>  (meaning the coin is fair).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40998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 Tests for population proportion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We now know three statistical tests to test the null hypothesis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:</a:t>
                </a:r>
              </a:p>
              <a:p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the binomial test for the population proportion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the </a:t>
                </a:r>
                <a:r>
                  <a:rPr lang="en-GB" i="1" dirty="0"/>
                  <a:t>z</a:t>
                </a:r>
                <a:r>
                  <a:rPr lang="en-GB" dirty="0"/>
                  <a:t>-test for the population proportion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Pearson’s </a:t>
                </a:r>
                <a:r>
                  <a:rPr lang="en-GB" i="1" dirty="0"/>
                  <a:t>χ</a:t>
                </a:r>
                <a:r>
                  <a:rPr lang="en-GB" baseline="30000" dirty="0"/>
                  <a:t>2</a:t>
                </a:r>
                <a:r>
                  <a:rPr lang="en-GB" dirty="0"/>
                  <a:t>-test for the goodness of fit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 binomial test is exact and the </a:t>
                </a:r>
                <a:r>
                  <a:rPr lang="en-GB" i="1" dirty="0"/>
                  <a:t>z</a:t>
                </a:r>
                <a:r>
                  <a:rPr lang="en-GB" dirty="0"/>
                  <a:t>-test is an approximation of it.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Both binomial test and </a:t>
                </a:r>
                <a:r>
                  <a:rPr lang="en-GB" i="1" dirty="0"/>
                  <a:t>z</a:t>
                </a:r>
                <a:r>
                  <a:rPr lang="en-GB" dirty="0"/>
                  <a:t>-test allow one-sided or two-sided alternative hypothesis.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Pearson’s </a:t>
                </a:r>
                <a:r>
                  <a:rPr lang="en-GB" i="1" dirty="0"/>
                  <a:t>χ</a:t>
                </a:r>
                <a:r>
                  <a:rPr lang="en-GB" baseline="30000" dirty="0"/>
                  <a:t>2</a:t>
                </a:r>
                <a:r>
                  <a:rPr lang="en-GB" dirty="0"/>
                  <a:t>-test for the goodness of fit allows two-sided alternative hypothesis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  only.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11436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 Tests for population proportion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Pearson’s </a:t>
                </a:r>
                <a:r>
                  <a:rPr lang="en-GB" i="1" dirty="0"/>
                  <a:t>χ</a:t>
                </a:r>
                <a:r>
                  <a:rPr lang="en-GB" baseline="30000" dirty="0"/>
                  <a:t>2</a:t>
                </a:r>
                <a:r>
                  <a:rPr lang="en-GB" dirty="0"/>
                  <a:t>-test for the goodness of fit proceeds as follows:</a:t>
                </a:r>
              </a:p>
              <a:p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there are two intervals (1 = “success” and 0 = “failure”)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having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/>
                  <a:t>  observations of 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,  we expect (under the null hypothesis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 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be the observed number of successes and failures, respectively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the statistic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 ∼ 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i="1">
                          <a:latin typeface="Cambria Math" panose="02040503050406030204" pitchFamily="18" charset="0"/>
                        </a:rPr>
                        <m:t>approximately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as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GB" dirty="0"/>
              </a:p>
              <a:p>
                <a:pPr marL="357188">
                  <a:lnSpc>
                    <a:spcPct val="200000"/>
                  </a:lnSpc>
                </a:pPr>
                <a:r>
                  <a:rPr lang="en-GB" dirty="0"/>
                  <a:t>(we have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,  therefore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−1=1</m:t>
                    </m:r>
                  </m:oMath>
                </a14:m>
                <a:r>
                  <a:rPr lang="en-GB" dirty="0"/>
                  <a:t>)</a:t>
                </a:r>
              </a:p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etc., to finish the test (as above)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24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62593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Pearson’s </a:t>
            </a:r>
            <a:r>
              <a:rPr lang="en-GB" i="1" dirty="0"/>
              <a:t>χ</a:t>
            </a:r>
            <a:r>
              <a:rPr lang="en-GB" baseline="30000" dirty="0"/>
              <a:t>2</a:t>
            </a:r>
            <a:r>
              <a:rPr lang="en-GB" dirty="0"/>
              <a:t>-test for the goodness of fit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u="sng" dirty="0"/>
                  <a:t>Remark:</a:t>
                </a:r>
                <a:r>
                  <a:rPr lang="en-GB" dirty="0"/>
                  <a:t>  In Pearson’s </a:t>
                </a:r>
                <a:r>
                  <a:rPr lang="en-GB" i="1" dirty="0"/>
                  <a:t>χ</a:t>
                </a:r>
                <a:r>
                  <a:rPr lang="en-GB" baseline="30000" dirty="0"/>
                  <a:t>2</a:t>
                </a:r>
                <a:r>
                  <a:rPr lang="en-GB" dirty="0"/>
                  <a:t>-test for the goodness of fit, we have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where</a:t>
                </a:r>
              </a:p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	is the number of the intervals 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GB" dirty="0"/>
                  <a:t>	is the number of the parameters that have been determined when </a:t>
                </a:r>
                <a:br>
                  <a:rPr lang="en-GB" dirty="0"/>
                </a:br>
                <a:r>
                  <a:rPr lang="en-GB" dirty="0"/>
                  <a:t>	finding the cumulative distribution function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=0, 1, 2,…</m:t>
                    </m:r>
                  </m:oMath>
                </a14:m>
                <a:r>
                  <a:rPr lang="en-GB" dirty="0"/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Notice that one degree of freedom (“−1”) must always be subtracted </a:t>
                </a:r>
                <a:br>
                  <a:rPr lang="en-GB" dirty="0"/>
                </a:br>
                <a:r>
                  <a:rPr lang="en-GB" dirty="0"/>
                  <a:t>because the observed counts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are bound by the equation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therefore only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 of the counts (such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dirty="0"/>
                  <a:t>, say) are free, </a:t>
                </a:r>
                <a:br>
                  <a:rPr lang="en-GB" dirty="0"/>
                </a:br>
                <a:r>
                  <a:rPr lang="en-GB" dirty="0"/>
                  <a:t>but the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-th one (such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, say) is determined by the equation.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3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84480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χ</a:t>
            </a:r>
            <a:r>
              <a:rPr lang="en-GB" baseline="30000" dirty="0"/>
              <a:t>2</a:t>
            </a:r>
            <a:r>
              <a:rPr lang="en-GB" dirty="0"/>
              <a:t>-test </a:t>
            </a:r>
            <a:br>
              <a:rPr lang="en-GB" dirty="0"/>
            </a:br>
            <a:r>
              <a:rPr lang="en-GB" dirty="0"/>
              <a:t>of independence </a:t>
            </a:r>
            <a:br>
              <a:rPr lang="en-GB" dirty="0"/>
            </a:br>
            <a:r>
              <a:rPr lang="en-GB" dirty="0"/>
              <a:t>of qualitative </a:t>
            </a:r>
            <a:br>
              <a:rPr lang="en-GB" dirty="0"/>
            </a:br>
            <a:r>
              <a:rPr lang="en-GB" dirty="0"/>
              <a:t>data items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i="1" dirty="0"/>
              <a:t>χ</a:t>
            </a:r>
            <a:r>
              <a:rPr lang="en-GB" baseline="30000" dirty="0"/>
              <a:t>2</a:t>
            </a:r>
            <a:r>
              <a:rPr lang="en-GB" dirty="0"/>
              <a:t>-test of independence of </a:t>
            </a:r>
            <a:br>
              <a:rPr lang="en-GB" dirty="0"/>
            </a:br>
            <a:r>
              <a:rPr lang="en-GB" dirty="0"/>
              <a:t>qualitative data items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4504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Parametric and Non-parametric tests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There are two large classes of statistical tests:  </a:t>
            </a:r>
            <a:r>
              <a:rPr lang="en-GB" b="1" dirty="0"/>
              <a:t>parametric</a:t>
            </a:r>
            <a:r>
              <a:rPr lang="en-GB" dirty="0"/>
              <a:t>  and  </a:t>
            </a:r>
            <a:r>
              <a:rPr lang="en-GB" b="1" dirty="0"/>
              <a:t>non-parametric</a:t>
            </a:r>
            <a:r>
              <a:rPr lang="en-GB" dirty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</a:t>
            </a:r>
            <a:r>
              <a:rPr lang="en-GB" b="1" dirty="0"/>
              <a:t>parametric</a:t>
            </a:r>
            <a:r>
              <a:rPr lang="en-GB" dirty="0"/>
              <a:t> tests make assumptions about the probability distributions </a:t>
            </a:r>
            <a:br>
              <a:rPr lang="en-GB" dirty="0"/>
            </a:br>
            <a:r>
              <a:rPr lang="en-GB" dirty="0"/>
              <a:t>of the random variables that are subject to the test.  It is often assumed that </a:t>
            </a:r>
            <a:br>
              <a:rPr lang="en-GB" dirty="0"/>
            </a:br>
            <a:r>
              <a:rPr lang="en-GB" dirty="0"/>
              <a:t>the underlying distribution is normal (Gaussian).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</a:t>
            </a:r>
            <a:r>
              <a:rPr lang="en-GB" b="1" dirty="0"/>
              <a:t>non-parametric</a:t>
            </a:r>
            <a:r>
              <a:rPr lang="en-GB" dirty="0"/>
              <a:t> tests do not make such assumptions.  The non-parametric tests can be used if the random variables are not normally distributed.</a:t>
            </a:r>
          </a:p>
        </p:txBody>
      </p:sp>
    </p:spTree>
    <p:extLst>
      <p:ext uri="{BB962C8B-B14F-4D97-AF65-F5344CB8AC3E}">
        <p14:creationId xmlns:p14="http://schemas.microsoft.com/office/powerpoint/2010/main" val="29360801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χ</a:t>
            </a:r>
            <a:r>
              <a:rPr lang="en-GB" baseline="30000" dirty="0"/>
              <a:t>2</a:t>
            </a:r>
            <a:r>
              <a:rPr lang="en-GB" dirty="0"/>
              <a:t>-test of independence of qualitative data items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Consider a dataset where each data unit has two qualitative data items </a:t>
                </a:r>
                <a:br>
                  <a:rPr lang="en-GB" dirty="0"/>
                </a:br>
                <a:r>
                  <a:rPr lang="en-GB" dirty="0"/>
                  <a:t>(i.e. two qualitative variables).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Let the qualitative variables under the consideration be denoted by  </a:t>
                </a:r>
                <a:r>
                  <a:rPr lang="en-GB" b="1" i="1" dirty="0"/>
                  <a:t>A</a:t>
                </a:r>
                <a:r>
                  <a:rPr lang="en-GB" dirty="0"/>
                  <a:t>  and  </a:t>
                </a:r>
                <a:r>
                  <a:rPr lang="en-GB" b="1" i="1" dirty="0"/>
                  <a:t>B</a:t>
                </a:r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Let the variable  </a:t>
                </a:r>
                <a:r>
                  <a:rPr lang="en-GB" b="1" i="1" dirty="0"/>
                  <a:t>A</a:t>
                </a:r>
                <a:r>
                  <a:rPr lang="en-GB" dirty="0"/>
                  <a:t>  can attain up to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 (“rows”)  distinct categories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GB" i="1" dirty="0"/>
                  <a:t>A</a:t>
                </a:r>
                <a:r>
                  <a:rPr lang="en-GB" baseline="-25000" dirty="0"/>
                  <a:t>1</a:t>
                </a:r>
                <a:r>
                  <a:rPr lang="en-GB" dirty="0"/>
                  <a:t>, </a:t>
                </a:r>
                <a:r>
                  <a:rPr lang="en-GB" i="1" dirty="0"/>
                  <a:t>A</a:t>
                </a:r>
                <a:r>
                  <a:rPr lang="en-GB" baseline="-25000" dirty="0"/>
                  <a:t>2</a:t>
                </a:r>
                <a:r>
                  <a:rPr lang="en-GB" dirty="0"/>
                  <a:t>, …, </a:t>
                </a:r>
                <a:r>
                  <a:rPr lang="en-GB" i="1" dirty="0"/>
                  <a:t>A</a:t>
                </a:r>
                <a:r>
                  <a:rPr lang="en-GB" i="1" baseline="-25000" dirty="0"/>
                  <a:t>r</a:t>
                </a:r>
                <a:endParaRPr lang="en-GB" baseline="-25000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Let the variable  </a:t>
                </a:r>
                <a:r>
                  <a:rPr lang="en-GB" b="1" i="1" dirty="0"/>
                  <a:t>B</a:t>
                </a:r>
                <a:r>
                  <a:rPr lang="en-GB" dirty="0"/>
                  <a:t>  can attain up to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 (“columns”)  distinct categories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GB" i="1" dirty="0"/>
                  <a:t>B</a:t>
                </a:r>
                <a:r>
                  <a:rPr lang="en-GB" baseline="-25000" dirty="0"/>
                  <a:t>1</a:t>
                </a:r>
                <a:r>
                  <a:rPr lang="en-GB" dirty="0"/>
                  <a:t>, </a:t>
                </a:r>
                <a:r>
                  <a:rPr lang="en-GB" i="1" dirty="0"/>
                  <a:t>B</a:t>
                </a:r>
                <a:r>
                  <a:rPr lang="en-GB" baseline="-25000" dirty="0"/>
                  <a:t>2</a:t>
                </a:r>
                <a:r>
                  <a:rPr lang="en-GB" dirty="0"/>
                  <a:t>, …, </a:t>
                </a:r>
                <a:r>
                  <a:rPr lang="en-GB" i="1" dirty="0"/>
                  <a:t>B</a:t>
                </a:r>
                <a:r>
                  <a:rPr lang="en-GB" i="1" baseline="-25000" dirty="0"/>
                  <a:t>s</a:t>
                </a:r>
                <a:endParaRPr lang="en-GB" baseline="-25000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 counts of the occurrences of all the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 combinations of the categories </a:t>
                </a:r>
                <a:br>
                  <a:rPr lang="en-GB" dirty="0"/>
                </a:br>
                <a:r>
                  <a:rPr lang="en-GB" dirty="0"/>
                  <a:t>are easily summarized by a contingency table.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7251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Contingency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2747137"/>
                  </p:ext>
                </p:extLst>
              </p:nvPr>
            </p:nvGraphicFramePr>
            <p:xfrm>
              <a:off x="1332000" y="1980000"/>
              <a:ext cx="8640000" cy="3240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40000">
                      <a:extLst>
                        <a:ext uri="{9D8B030D-6E8A-4147-A177-3AD203B41FA5}">
                          <a16:colId xmlns:a16="http://schemas.microsoft.com/office/drawing/2014/main" val="663176399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757139265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540251886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1998485203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372070275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016874246"/>
                        </a:ext>
                      </a:extLst>
                    </a:gridCol>
                  </a:tblGrid>
                  <a:tr h="54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i="1" baseline="-25000" noProof="0" dirty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  <a:r>
                            <a:rPr lang="en-GB" sz="2400" noProof="0" dirty="0">
                              <a:solidFill>
                                <a:schemeClr val="bg1"/>
                              </a:solidFill>
                            </a:rPr>
                            <a:t> \ </a:t>
                          </a:r>
                          <a:r>
                            <a:rPr lang="en-GB" sz="2400" b="1" i="1" baseline="30000" noProof="0" dirty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i="1" noProof="0" dirty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  <a:r>
                            <a:rPr lang="en-GB" sz="2400" baseline="-25000" noProof="0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i="1" noProof="0" dirty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  <a:r>
                            <a:rPr lang="en-GB" sz="2400" baseline="-25000" noProof="0" dirty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noProof="0" dirty="0">
                              <a:solidFill>
                                <a:schemeClr val="bg1"/>
                              </a:solidFill>
                            </a:rPr>
                            <a:t>…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i="1" noProof="0" dirty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  <a:r>
                            <a:rPr lang="en-GB" sz="2400" i="1" baseline="-25000" noProof="0" dirty="0">
                              <a:solidFill>
                                <a:schemeClr val="bg1"/>
                              </a:solidFill>
                            </a:rPr>
                            <a:t>s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noProof="0" dirty="0">
                              <a:solidFill>
                                <a:schemeClr val="bg1"/>
                              </a:solidFill>
                            </a:rPr>
                            <a:t>TOTAL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3985327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i="1" noProof="0" dirty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  <a:r>
                            <a:rPr lang="en-GB" sz="2400" baseline="-25000" noProof="0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noProof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1∙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58BCB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9007296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i="1" noProof="0" dirty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  <a:r>
                            <a:rPr lang="en-GB" sz="2400" baseline="-25000" noProof="0" dirty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noProof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2∙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58BCB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6799655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noProof="0" dirty="0">
                              <a:solidFill>
                                <a:schemeClr val="bg1"/>
                              </a:solidFill>
                            </a:rPr>
                            <a:t>…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noProof="0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noProof="0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noProof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noProof="0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noProof="0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58BCB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641750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i="1" noProof="0" dirty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  <a:r>
                            <a:rPr lang="en-GB" sz="2400" i="1" baseline="-25000" noProof="0" dirty="0">
                              <a:solidFill>
                                <a:schemeClr val="bg1"/>
                              </a:solidFill>
                            </a:rPr>
                            <a:t>r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noProof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  <m:t>𝑟𝑠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58BCB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1924057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noProof="0" dirty="0">
                              <a:solidFill>
                                <a:schemeClr val="bg1"/>
                              </a:solidFill>
                            </a:rPr>
                            <a:t>TOTAL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∙1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58BC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∙2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58BC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noProof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58BC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58BC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noProof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GB" sz="24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00157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2747137"/>
                  </p:ext>
                </p:extLst>
              </p:nvPr>
            </p:nvGraphicFramePr>
            <p:xfrm>
              <a:off x="1332000" y="1980000"/>
              <a:ext cx="8640000" cy="3240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40000">
                      <a:extLst>
                        <a:ext uri="{9D8B030D-6E8A-4147-A177-3AD203B41FA5}">
                          <a16:colId xmlns:a16="http://schemas.microsoft.com/office/drawing/2014/main" val="663176399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757139265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540251886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1998485203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372070275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016874246"/>
                        </a:ext>
                      </a:extLst>
                    </a:gridCol>
                  </a:tblGrid>
                  <a:tr h="54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i="1" baseline="-25000" noProof="0" dirty="0" smtClean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  <a:r>
                            <a:rPr lang="en-GB" sz="2400" noProof="0" dirty="0" smtClean="0">
                              <a:solidFill>
                                <a:schemeClr val="bg1"/>
                              </a:solidFill>
                            </a:rPr>
                            <a:t> \ </a:t>
                          </a:r>
                          <a:r>
                            <a:rPr lang="en-GB" sz="2400" b="1" i="1" baseline="30000" noProof="0" dirty="0" smtClean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  <a:endParaRPr lang="en-GB" sz="2400" b="1" i="1" baseline="300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i="1" noProof="0" dirty="0" smtClean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  <a:r>
                            <a:rPr lang="en-GB" sz="2400" baseline="-25000" noProof="0" dirty="0" smtClean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  <a:endParaRPr lang="en-GB" sz="2400" baseline="-250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i="1" noProof="0" dirty="0" smtClean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  <a:r>
                            <a:rPr lang="en-GB" sz="2400" baseline="-25000" noProof="0" dirty="0" smtClean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  <a:endParaRPr lang="en-GB" sz="2400" baseline="-250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noProof="0" dirty="0" smtClean="0">
                              <a:solidFill>
                                <a:schemeClr val="bg1"/>
                              </a:solidFill>
                            </a:rPr>
                            <a:t>…</a:t>
                          </a:r>
                          <a:endParaRPr lang="en-GB" sz="24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i="1" noProof="0" dirty="0" smtClean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  <a:r>
                            <a:rPr lang="en-GB" sz="2400" i="1" baseline="-25000" noProof="0" dirty="0" smtClean="0">
                              <a:solidFill>
                                <a:schemeClr val="bg1"/>
                              </a:solidFill>
                            </a:rPr>
                            <a:t>s</a:t>
                          </a:r>
                          <a:endParaRPr lang="en-GB" sz="2400" i="1" baseline="-250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noProof="0" dirty="0" smtClean="0">
                              <a:solidFill>
                                <a:schemeClr val="bg1"/>
                              </a:solidFill>
                            </a:rPr>
                            <a:t>TOTAL</a:t>
                          </a:r>
                          <a:endParaRPr lang="en-GB" sz="2400" b="1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3985327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i="1" noProof="0" dirty="0" smtClean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  <a:r>
                            <a:rPr lang="en-GB" sz="2400" baseline="-25000" noProof="0" dirty="0" smtClean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  <a:endParaRPr lang="en-GB" sz="2400" baseline="-250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000" t="-100000" r="-399156" b="-4179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847" t="-100000" r="-300847" b="-4179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847" t="-100000" r="-200847" b="-4179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156" t="-100000" r="-100000" b="-4179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1271" t="-100000" r="-424" b="-4179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9007296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i="1" noProof="0" dirty="0" smtClean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  <a:r>
                            <a:rPr lang="en-GB" sz="2400" baseline="-25000" noProof="0" dirty="0" smtClean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  <a:endParaRPr lang="en-GB" sz="2400" baseline="-250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000" t="-200000" r="-399156" b="-3179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847" t="-200000" r="-300847" b="-3179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847" t="-200000" r="-200847" b="-3179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156" t="-200000" r="-100000" b="-3179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1271" t="-200000" r="-424" b="-3179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6799655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noProof="0" dirty="0" smtClean="0">
                              <a:solidFill>
                                <a:schemeClr val="bg1"/>
                              </a:solidFill>
                            </a:rPr>
                            <a:t>…</a:t>
                          </a:r>
                          <a:endParaRPr lang="en-GB" sz="24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000" t="-303409" r="-399156" b="-2215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847" t="-303409" r="-300847" b="-2215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847" t="-303409" r="-200847" b="-2215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156" t="-303409" r="-100000" b="-2215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1271" t="-303409" r="-424" b="-2215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641750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i="1" noProof="0" dirty="0" smtClean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  <a:r>
                            <a:rPr lang="en-GB" sz="2400" i="1" baseline="-25000" noProof="0" dirty="0" smtClean="0">
                              <a:solidFill>
                                <a:schemeClr val="bg1"/>
                              </a:solidFill>
                            </a:rPr>
                            <a:t>r</a:t>
                          </a:r>
                          <a:endParaRPr lang="en-GB" sz="2400" i="1" baseline="-250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000" t="-398876" r="-399156" b="-1191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847" t="-398876" r="-300847" b="-1191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847" t="-398876" r="-200847" b="-1191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156" t="-398876" r="-100000" b="-1191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1271" t="-398876" r="-424" b="-1191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1924057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noProof="0" dirty="0" smtClean="0">
                              <a:solidFill>
                                <a:schemeClr val="bg1"/>
                              </a:solidFill>
                            </a:rPr>
                            <a:t>TOTAL</a:t>
                          </a:r>
                          <a:endParaRPr lang="en-GB" sz="2400" b="1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000" t="-498876" r="-399156" b="-191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847" t="-498876" r="-300847" b="-191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847" t="-498876" r="-200847" b="-191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156" t="-498876" r="-100000" b="-191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1271" t="-498876" r="-424" b="-191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001577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Čárový bublinový popisek 1 5"/>
          <p:cNvSpPr/>
          <p:nvPr/>
        </p:nvSpPr>
        <p:spPr>
          <a:xfrm>
            <a:off x="252000" y="1122234"/>
            <a:ext cx="4680000" cy="646331"/>
          </a:xfrm>
          <a:prstGeom prst="borderCallout1">
            <a:avLst>
              <a:gd name="adj1" fmla="val 100153"/>
              <a:gd name="adj2" fmla="val 50089"/>
              <a:gd name="adj3" fmla="val 249470"/>
              <a:gd name="adj4" fmla="val 6328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headEnd type="none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observed counts of the combinations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of the categories </a:t>
            </a:r>
            <a:r>
              <a:rPr lang="en-GB" i="1" dirty="0">
                <a:solidFill>
                  <a:schemeClr val="tx1"/>
                </a:solidFill>
              </a:rPr>
              <a:t>A</a:t>
            </a:r>
            <a:r>
              <a:rPr lang="en-GB" i="1" baseline="-25000" dirty="0">
                <a:solidFill>
                  <a:schemeClr val="tx1"/>
                </a:solidFill>
              </a:rPr>
              <a:t>i</a:t>
            </a:r>
            <a:r>
              <a:rPr lang="en-GB" dirty="0">
                <a:solidFill>
                  <a:schemeClr val="tx1"/>
                </a:solidFill>
              </a:rPr>
              <a:t>&amp;</a:t>
            </a:r>
            <a:r>
              <a:rPr lang="en-GB" i="1" dirty="0">
                <a:solidFill>
                  <a:schemeClr val="tx1"/>
                </a:solidFill>
              </a:rPr>
              <a:t>B</a:t>
            </a:r>
            <a:r>
              <a:rPr lang="en-GB" i="1" baseline="-25000" dirty="0">
                <a:solidFill>
                  <a:schemeClr val="tx1"/>
                </a:solidFill>
              </a:rPr>
              <a:t>j</a:t>
            </a:r>
            <a:r>
              <a:rPr lang="en-GB" dirty="0">
                <a:solidFill>
                  <a:schemeClr val="tx1"/>
                </a:solidFill>
              </a:rPr>
              <a:t> for </a:t>
            </a:r>
            <a:r>
              <a:rPr lang="en-GB" i="1" dirty="0">
                <a:solidFill>
                  <a:schemeClr val="tx1"/>
                </a:solidFill>
              </a:rPr>
              <a:t>i</a:t>
            </a:r>
            <a:r>
              <a:rPr lang="en-GB" dirty="0">
                <a:solidFill>
                  <a:schemeClr val="tx1"/>
                </a:solidFill>
              </a:rPr>
              <a:t>=1,…,</a:t>
            </a:r>
            <a:r>
              <a:rPr lang="en-GB" i="1" dirty="0">
                <a:solidFill>
                  <a:schemeClr val="tx1"/>
                </a:solidFill>
              </a:rPr>
              <a:t>r</a:t>
            </a:r>
            <a:r>
              <a:rPr lang="en-GB" dirty="0">
                <a:solidFill>
                  <a:schemeClr val="tx1"/>
                </a:solidFill>
              </a:rPr>
              <a:t> &amp; </a:t>
            </a:r>
            <a:r>
              <a:rPr lang="en-GB" i="1" dirty="0">
                <a:solidFill>
                  <a:schemeClr val="tx1"/>
                </a:solidFill>
              </a:rPr>
              <a:t>j</a:t>
            </a:r>
            <a:r>
              <a:rPr lang="en-GB" dirty="0">
                <a:solidFill>
                  <a:schemeClr val="tx1"/>
                </a:solidFill>
              </a:rPr>
              <a:t>=1,…,</a:t>
            </a:r>
            <a:r>
              <a:rPr lang="en-GB" i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Čárový bublinový popisek 1 6"/>
          <p:cNvSpPr/>
          <p:nvPr/>
        </p:nvSpPr>
        <p:spPr>
          <a:xfrm>
            <a:off x="3780000" y="5580000"/>
            <a:ext cx="1800000" cy="369332"/>
          </a:xfrm>
          <a:prstGeom prst="borderCallout1">
            <a:avLst>
              <a:gd name="adj1" fmla="val 677"/>
              <a:gd name="adj2" fmla="val 50047"/>
              <a:gd name="adj3" fmla="val -125674"/>
              <a:gd name="adj4" fmla="val 5273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headEnd type="none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marginal totals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8" name="Čárový bublinový popisek 1 7"/>
          <p:cNvSpPr/>
          <p:nvPr/>
        </p:nvSpPr>
        <p:spPr>
          <a:xfrm>
            <a:off x="10175387" y="2880000"/>
            <a:ext cx="1800000" cy="369332"/>
          </a:xfrm>
          <a:prstGeom prst="borderCallout1">
            <a:avLst>
              <a:gd name="adj1" fmla="val 50797"/>
              <a:gd name="adj2" fmla="val 238"/>
              <a:gd name="adj3" fmla="val 119321"/>
              <a:gd name="adj4" fmla="val -4027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headEnd type="none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marginal totals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9" name="Čárový bublinový popisek 1 8"/>
          <p:cNvSpPr/>
          <p:nvPr/>
        </p:nvSpPr>
        <p:spPr>
          <a:xfrm>
            <a:off x="10175387" y="5580000"/>
            <a:ext cx="1800000" cy="369332"/>
          </a:xfrm>
          <a:prstGeom prst="borderCallout1">
            <a:avLst>
              <a:gd name="adj1" fmla="val 173"/>
              <a:gd name="adj2" fmla="val -87"/>
              <a:gd name="adj3" fmla="val -144216"/>
              <a:gd name="adj4" fmla="val -4607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headEnd type="none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grand total</a:t>
            </a:r>
            <a:endParaRPr lang="en-GB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7506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 × 2 contingency table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2 × 2 contingency table is popular.</a:t>
            </a:r>
          </a:p>
          <a:p>
            <a:pPr>
              <a:lnSpc>
                <a:spcPct val="150000"/>
              </a:lnSpc>
            </a:pPr>
            <a:r>
              <a:rPr lang="en-GB" dirty="0"/>
              <a:t>It is a contingency table with  </a:t>
            </a:r>
            <a:r>
              <a:rPr lang="en-GB" i="1" dirty="0"/>
              <a:t>r</a:t>
            </a:r>
            <a:r>
              <a:rPr lang="en-GB" dirty="0"/>
              <a:t>=2 rows  and  </a:t>
            </a:r>
            <a:r>
              <a:rPr lang="en-GB" i="1" dirty="0"/>
              <a:t>s</a:t>
            </a:r>
            <a:r>
              <a:rPr lang="en-GB" dirty="0"/>
              <a:t>=2 columns.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7764586"/>
                  </p:ext>
                </p:extLst>
              </p:nvPr>
            </p:nvGraphicFramePr>
            <p:xfrm>
              <a:off x="3186000" y="3566303"/>
              <a:ext cx="5760000" cy="2160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40000">
                      <a:extLst>
                        <a:ext uri="{9D8B030D-6E8A-4147-A177-3AD203B41FA5}">
                          <a16:colId xmlns:a16="http://schemas.microsoft.com/office/drawing/2014/main" val="663176399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757139265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540251886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016874246"/>
                        </a:ext>
                      </a:extLst>
                    </a:gridCol>
                  </a:tblGrid>
                  <a:tr h="54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i="1" baseline="-25000" noProof="0" dirty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  <a:r>
                            <a:rPr lang="en-GB" sz="2400" noProof="0" dirty="0">
                              <a:solidFill>
                                <a:schemeClr val="bg1"/>
                              </a:solidFill>
                            </a:rPr>
                            <a:t> \ </a:t>
                          </a:r>
                          <a:r>
                            <a:rPr lang="en-GB" sz="2400" b="1" i="1" baseline="30000" noProof="0" dirty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i="1" noProof="0" dirty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  <a:r>
                            <a:rPr lang="en-GB" sz="2400" baseline="-25000" noProof="0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i="1" noProof="0" dirty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  <a:r>
                            <a:rPr lang="en-GB" sz="2400" baseline="-25000" noProof="0" dirty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noProof="0" dirty="0">
                              <a:solidFill>
                                <a:schemeClr val="bg1"/>
                              </a:solidFill>
                            </a:rPr>
                            <a:t>TOTAL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3985327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i="1" noProof="0" dirty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  <a:r>
                            <a:rPr lang="en-GB" sz="2400" baseline="-25000" noProof="0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1∙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58BCB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9007296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i="1" noProof="0" dirty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  <a:r>
                            <a:rPr lang="en-GB" sz="2400" baseline="-25000" noProof="0" dirty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2∙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58BCB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6799655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noProof="0" dirty="0">
                              <a:solidFill>
                                <a:schemeClr val="bg1"/>
                              </a:solidFill>
                            </a:rPr>
                            <a:t>TOTAL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∙1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58BC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∙2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58BC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noProof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GB" sz="24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00157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7764586"/>
                  </p:ext>
                </p:extLst>
              </p:nvPr>
            </p:nvGraphicFramePr>
            <p:xfrm>
              <a:off x="3186000" y="3566303"/>
              <a:ext cx="5760000" cy="2160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40000">
                      <a:extLst>
                        <a:ext uri="{9D8B030D-6E8A-4147-A177-3AD203B41FA5}">
                          <a16:colId xmlns:a16="http://schemas.microsoft.com/office/drawing/2014/main" val="663176399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757139265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540251886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016874246"/>
                        </a:ext>
                      </a:extLst>
                    </a:gridCol>
                  </a:tblGrid>
                  <a:tr h="54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i="1" baseline="-25000" noProof="0" dirty="0" smtClean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  <a:r>
                            <a:rPr lang="en-GB" sz="2400" noProof="0" dirty="0" smtClean="0">
                              <a:solidFill>
                                <a:schemeClr val="bg1"/>
                              </a:solidFill>
                            </a:rPr>
                            <a:t> \ </a:t>
                          </a:r>
                          <a:r>
                            <a:rPr lang="en-GB" sz="2400" b="1" i="1" baseline="30000" noProof="0" dirty="0" smtClean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  <a:endParaRPr lang="en-GB" sz="2400" b="1" i="1" baseline="300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i="1" noProof="0" dirty="0" smtClean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  <a:r>
                            <a:rPr lang="en-GB" sz="2400" baseline="-25000" noProof="0" dirty="0" smtClean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  <a:endParaRPr lang="en-GB" sz="2400" baseline="-250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i="1" noProof="0" dirty="0" smtClean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  <a:r>
                            <a:rPr lang="en-GB" sz="2400" baseline="-25000" noProof="0" dirty="0" smtClean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  <a:endParaRPr lang="en-GB" sz="2400" baseline="-250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noProof="0" dirty="0" smtClean="0">
                              <a:solidFill>
                                <a:schemeClr val="bg1"/>
                              </a:solidFill>
                            </a:rPr>
                            <a:t>TOTAL</a:t>
                          </a:r>
                          <a:endParaRPr lang="en-GB" sz="2400" b="1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3985327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i="1" noProof="0" dirty="0" smtClean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  <a:r>
                            <a:rPr lang="en-GB" sz="2400" baseline="-25000" noProof="0" dirty="0" smtClean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  <a:endParaRPr lang="en-GB" sz="2400" baseline="-250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24" t="-101124" r="-200847" b="-2179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9578" t="-101124" r="-100000" b="-2179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847" t="-101124" r="-424" b="-2179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9007296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i="1" noProof="0" dirty="0" smtClean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  <a:r>
                            <a:rPr lang="en-GB" sz="2400" baseline="-25000" noProof="0" dirty="0" smtClean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  <a:endParaRPr lang="en-GB" sz="2400" baseline="-250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24" t="-203409" r="-200847" b="-120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9578" t="-203409" r="-100000" b="-120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847" t="-203409" r="-424" b="-120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6799655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noProof="0" dirty="0" smtClean="0">
                              <a:solidFill>
                                <a:schemeClr val="bg1"/>
                              </a:solidFill>
                            </a:rPr>
                            <a:t>TOTAL</a:t>
                          </a:r>
                          <a:endParaRPr lang="en-GB" sz="2400" b="1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24" t="-300000" r="-200847" b="-191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9578" t="-300000" r="-100000" b="-191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847" t="-300000" r="-424" b="-191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001577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Čárový bublinový popisek 1 5"/>
          <p:cNvSpPr/>
          <p:nvPr/>
        </p:nvSpPr>
        <p:spPr>
          <a:xfrm>
            <a:off x="2122848" y="2727372"/>
            <a:ext cx="4680000" cy="646331"/>
          </a:xfrm>
          <a:prstGeom prst="borderCallout1">
            <a:avLst>
              <a:gd name="adj1" fmla="val 100153"/>
              <a:gd name="adj2" fmla="val 50089"/>
              <a:gd name="adj3" fmla="val 249470"/>
              <a:gd name="adj4" fmla="val 6328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headEnd type="none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observed counts of the combinations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of the categories </a:t>
            </a:r>
            <a:r>
              <a:rPr lang="en-GB" i="1" dirty="0">
                <a:solidFill>
                  <a:schemeClr val="tx1"/>
                </a:solidFill>
              </a:rPr>
              <a:t>A</a:t>
            </a:r>
            <a:r>
              <a:rPr lang="en-GB" i="1" baseline="-25000" dirty="0">
                <a:solidFill>
                  <a:schemeClr val="tx1"/>
                </a:solidFill>
              </a:rPr>
              <a:t>i</a:t>
            </a:r>
            <a:r>
              <a:rPr lang="en-GB" dirty="0">
                <a:solidFill>
                  <a:schemeClr val="tx1"/>
                </a:solidFill>
              </a:rPr>
              <a:t>&amp;</a:t>
            </a:r>
            <a:r>
              <a:rPr lang="en-GB" i="1" dirty="0">
                <a:solidFill>
                  <a:schemeClr val="tx1"/>
                </a:solidFill>
              </a:rPr>
              <a:t>B</a:t>
            </a:r>
            <a:r>
              <a:rPr lang="en-GB" i="1" baseline="-25000" dirty="0">
                <a:solidFill>
                  <a:schemeClr val="tx1"/>
                </a:solidFill>
              </a:rPr>
              <a:t>j</a:t>
            </a:r>
            <a:r>
              <a:rPr lang="en-GB" dirty="0">
                <a:solidFill>
                  <a:schemeClr val="tx1"/>
                </a:solidFill>
              </a:rPr>
              <a:t> for </a:t>
            </a:r>
            <a:r>
              <a:rPr lang="en-GB" i="1" dirty="0">
                <a:solidFill>
                  <a:schemeClr val="tx1"/>
                </a:solidFill>
              </a:rPr>
              <a:t>i</a:t>
            </a:r>
            <a:r>
              <a:rPr lang="en-GB" dirty="0">
                <a:solidFill>
                  <a:schemeClr val="tx1"/>
                </a:solidFill>
              </a:rPr>
              <a:t>=1,2 &amp; </a:t>
            </a:r>
            <a:r>
              <a:rPr lang="en-GB" i="1" dirty="0">
                <a:solidFill>
                  <a:schemeClr val="tx1"/>
                </a:solidFill>
              </a:rPr>
              <a:t>j</a:t>
            </a:r>
            <a:r>
              <a:rPr lang="en-GB" dirty="0">
                <a:solidFill>
                  <a:schemeClr val="tx1"/>
                </a:solidFill>
              </a:rPr>
              <a:t>=1,2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7" name="Čárový bublinový popisek 1 6"/>
          <p:cNvSpPr/>
          <p:nvPr/>
        </p:nvSpPr>
        <p:spPr>
          <a:xfrm>
            <a:off x="3718692" y="5846485"/>
            <a:ext cx="1800000" cy="369332"/>
          </a:xfrm>
          <a:prstGeom prst="borderCallout1">
            <a:avLst>
              <a:gd name="adj1" fmla="val 677"/>
              <a:gd name="adj2" fmla="val 50047"/>
              <a:gd name="adj3" fmla="val -73682"/>
              <a:gd name="adj4" fmla="val 735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headEnd type="none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marginal totals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8" name="Čárový bublinový popisek 1 7"/>
          <p:cNvSpPr/>
          <p:nvPr/>
        </p:nvSpPr>
        <p:spPr>
          <a:xfrm>
            <a:off x="9455400" y="4215786"/>
            <a:ext cx="1800000" cy="369332"/>
          </a:xfrm>
          <a:prstGeom prst="borderCallout1">
            <a:avLst>
              <a:gd name="adj1" fmla="val 50797"/>
              <a:gd name="adj2" fmla="val 238"/>
              <a:gd name="adj3" fmla="val 51339"/>
              <a:gd name="adj4" fmla="val -5832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headEnd type="none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marginal totals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9" name="Čárový bublinový popisek 1 8"/>
          <p:cNvSpPr/>
          <p:nvPr/>
        </p:nvSpPr>
        <p:spPr>
          <a:xfrm>
            <a:off x="9455400" y="5846485"/>
            <a:ext cx="1800000" cy="369332"/>
          </a:xfrm>
          <a:prstGeom prst="borderCallout1">
            <a:avLst>
              <a:gd name="adj1" fmla="val 173"/>
              <a:gd name="adj2" fmla="val -87"/>
              <a:gd name="adj3" fmla="val -79845"/>
              <a:gd name="adj4" fmla="val -6232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headEnd type="none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grand total</a:t>
            </a:r>
            <a:endParaRPr lang="en-GB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7216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χ</a:t>
            </a:r>
            <a:r>
              <a:rPr lang="en-GB" baseline="30000" dirty="0"/>
              <a:t>2</a:t>
            </a:r>
            <a:r>
              <a:rPr lang="en-GB" dirty="0"/>
              <a:t>-test of independence of qualitative data items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Having all the observed counts of the combinations of the categories  </a:t>
            </a:r>
            <a:r>
              <a:rPr lang="en-GB" i="1" dirty="0"/>
              <a:t>A</a:t>
            </a:r>
            <a:r>
              <a:rPr lang="en-GB" i="1" baseline="-25000" dirty="0"/>
              <a:t>i</a:t>
            </a:r>
            <a:r>
              <a:rPr lang="en-GB" dirty="0"/>
              <a:t> &amp; </a:t>
            </a:r>
            <a:r>
              <a:rPr lang="en-GB" i="1" dirty="0"/>
              <a:t>B</a:t>
            </a:r>
            <a:r>
              <a:rPr lang="en-GB" i="1" baseline="-25000" dirty="0"/>
              <a:t>j</a:t>
            </a:r>
            <a:r>
              <a:rPr lang="en-GB" dirty="0"/>
              <a:t>  summarized in the contingency table for  </a:t>
            </a:r>
            <a:r>
              <a:rPr lang="en-GB" i="1" dirty="0"/>
              <a:t>i</a:t>
            </a:r>
            <a:r>
              <a:rPr lang="en-GB" dirty="0"/>
              <a:t>=1,…,</a:t>
            </a:r>
            <a:r>
              <a:rPr lang="en-GB" i="1" dirty="0"/>
              <a:t>r</a:t>
            </a:r>
            <a:r>
              <a:rPr lang="en-GB" dirty="0"/>
              <a:t>  and for  </a:t>
            </a:r>
            <a:r>
              <a:rPr lang="en-GB" i="1" dirty="0"/>
              <a:t>j</a:t>
            </a:r>
            <a:r>
              <a:rPr lang="en-GB" dirty="0"/>
              <a:t>=1,…,</a:t>
            </a:r>
            <a:r>
              <a:rPr lang="en-GB" i="1" dirty="0"/>
              <a:t>s</a:t>
            </a:r>
            <a:r>
              <a:rPr lang="en-GB" dirty="0"/>
              <a:t>,  </a:t>
            </a:r>
            <a:br>
              <a:rPr lang="en-GB" dirty="0"/>
            </a:br>
            <a:r>
              <a:rPr lang="en-GB" dirty="0"/>
              <a:t>we ask whether the category of the data item (variable)  </a:t>
            </a:r>
            <a:r>
              <a:rPr lang="en-GB" b="1" i="1" dirty="0"/>
              <a:t>B </a:t>
            </a:r>
            <a:r>
              <a:rPr lang="en-GB" dirty="0"/>
              <a:t> depends upon </a:t>
            </a:r>
            <a:br>
              <a:rPr lang="en-GB" dirty="0"/>
            </a:br>
            <a:r>
              <a:rPr lang="en-GB" dirty="0"/>
              <a:t>the category of the data item (variable)  </a:t>
            </a:r>
            <a:r>
              <a:rPr lang="en-GB" b="1" i="1" dirty="0"/>
              <a:t>A</a:t>
            </a:r>
            <a:r>
              <a:rPr lang="en-GB" dirty="0"/>
              <a:t>,  or whether the categories of both data items (variables)  </a:t>
            </a:r>
            <a:r>
              <a:rPr lang="en-GB" b="1" i="1" dirty="0"/>
              <a:t>A</a:t>
            </a:r>
            <a:r>
              <a:rPr lang="en-GB" dirty="0"/>
              <a:t>  and  </a:t>
            </a:r>
            <a:r>
              <a:rPr lang="en-GB" b="1" i="1" dirty="0"/>
              <a:t>B</a:t>
            </a:r>
            <a:r>
              <a:rPr lang="en-GB" dirty="0"/>
              <a:t>  are independent of each other.</a:t>
            </a:r>
          </a:p>
          <a:p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Assume therefore </a:t>
            </a:r>
            <a:r>
              <a:rPr lang="en-GB" u="sng" dirty="0"/>
              <a:t>the null hypothesis</a:t>
            </a:r>
            <a:r>
              <a:rPr lang="en-GB" dirty="0"/>
              <a:t>  </a:t>
            </a:r>
            <a:r>
              <a:rPr lang="en-GB" i="1" dirty="0"/>
              <a:t>H</a:t>
            </a:r>
            <a:r>
              <a:rPr lang="en-GB" baseline="-25000" dirty="0"/>
              <a:t>0</a:t>
            </a:r>
            <a:r>
              <a:rPr lang="en-GB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GB" dirty="0"/>
              <a:t>the categories of both data items (variables)  </a:t>
            </a:r>
            <a:r>
              <a:rPr lang="en-GB" b="1" i="1" dirty="0"/>
              <a:t>A</a:t>
            </a:r>
            <a:r>
              <a:rPr lang="en-GB" dirty="0"/>
              <a:t>  and  </a:t>
            </a:r>
            <a:r>
              <a:rPr lang="en-GB" b="1" i="1" dirty="0"/>
              <a:t>B</a:t>
            </a:r>
            <a:r>
              <a:rPr lang="en-GB" dirty="0"/>
              <a:t>  are independent </a:t>
            </a:r>
            <a:br>
              <a:rPr lang="en-GB" dirty="0"/>
            </a:br>
            <a:r>
              <a:rPr lang="en-GB" dirty="0"/>
              <a:t>of each other</a:t>
            </a:r>
          </a:p>
        </p:txBody>
      </p:sp>
    </p:spTree>
    <p:extLst>
      <p:ext uri="{BB962C8B-B14F-4D97-AF65-F5344CB8AC3E}">
        <p14:creationId xmlns:p14="http://schemas.microsoft.com/office/powerpoint/2010/main" val="12980151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χ</a:t>
            </a:r>
            <a:r>
              <a:rPr lang="en-GB" baseline="30000" dirty="0"/>
              <a:t>2</a:t>
            </a:r>
            <a:r>
              <a:rPr lang="en-GB" dirty="0"/>
              <a:t>-test of independence of qualitative data items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Having all the observed counts of the combinations of the categories  </a:t>
            </a:r>
            <a:r>
              <a:rPr lang="en-GB" i="1" dirty="0"/>
              <a:t>A</a:t>
            </a:r>
            <a:r>
              <a:rPr lang="en-GB" i="1" baseline="-25000" dirty="0"/>
              <a:t>i</a:t>
            </a:r>
            <a:r>
              <a:rPr lang="en-GB" dirty="0"/>
              <a:t> &amp; </a:t>
            </a:r>
            <a:r>
              <a:rPr lang="en-GB" i="1" dirty="0"/>
              <a:t>B</a:t>
            </a:r>
            <a:r>
              <a:rPr lang="en-GB" i="1" baseline="-25000" dirty="0"/>
              <a:t>j</a:t>
            </a:r>
            <a:r>
              <a:rPr lang="en-GB" dirty="0"/>
              <a:t>  summarized in the contingency table for  </a:t>
            </a:r>
            <a:r>
              <a:rPr lang="en-GB" i="1" dirty="0"/>
              <a:t>i</a:t>
            </a:r>
            <a:r>
              <a:rPr lang="en-GB" dirty="0"/>
              <a:t>=1,…,</a:t>
            </a:r>
            <a:r>
              <a:rPr lang="en-GB" i="1" dirty="0"/>
              <a:t>r</a:t>
            </a:r>
            <a:r>
              <a:rPr lang="en-GB" dirty="0"/>
              <a:t>  and for  </a:t>
            </a:r>
            <a:r>
              <a:rPr lang="en-GB" i="1" dirty="0"/>
              <a:t>j</a:t>
            </a:r>
            <a:r>
              <a:rPr lang="en-GB" dirty="0"/>
              <a:t>=1,…,</a:t>
            </a:r>
            <a:r>
              <a:rPr lang="en-GB" i="1" dirty="0"/>
              <a:t>s</a:t>
            </a:r>
            <a:r>
              <a:rPr lang="en-GB" dirty="0"/>
              <a:t>,  assume </a:t>
            </a:r>
            <a:br>
              <a:rPr lang="en-GB" dirty="0"/>
            </a:br>
            <a:r>
              <a:rPr lang="en-GB" u="sng" dirty="0"/>
              <a:t>the null hypothesis</a:t>
            </a:r>
            <a:r>
              <a:rPr lang="en-GB" dirty="0"/>
              <a:t>  </a:t>
            </a:r>
            <a:r>
              <a:rPr lang="en-GB" i="1" dirty="0"/>
              <a:t>H</a:t>
            </a:r>
            <a:r>
              <a:rPr lang="en-GB" baseline="-25000" dirty="0"/>
              <a:t>0</a:t>
            </a:r>
            <a:r>
              <a:rPr lang="en-GB" dirty="0"/>
              <a:t>  that the categories of both data items (variables)  </a:t>
            </a:r>
            <a:r>
              <a:rPr lang="en-GB" b="1" i="1" dirty="0"/>
              <a:t>A</a:t>
            </a:r>
            <a:r>
              <a:rPr lang="en-GB" dirty="0"/>
              <a:t>  and  </a:t>
            </a:r>
            <a:r>
              <a:rPr lang="en-GB" b="1" i="1" dirty="0"/>
              <a:t>B</a:t>
            </a:r>
            <a:r>
              <a:rPr lang="en-GB" dirty="0"/>
              <a:t>  are independent of each other.</a:t>
            </a:r>
          </a:p>
          <a:p>
            <a:pPr>
              <a:lnSpc>
                <a:spcPct val="150000"/>
              </a:lnSpc>
            </a:pPr>
            <a:r>
              <a:rPr lang="en-GB" dirty="0"/>
              <a:t>Now – if we choose a data unit randomly: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What is the probability that the data item  </a:t>
            </a:r>
            <a:r>
              <a:rPr lang="en-GB" b="1" i="1" dirty="0"/>
              <a:t>A</a:t>
            </a:r>
            <a:r>
              <a:rPr lang="en-GB" dirty="0"/>
              <a:t>  of the chosen data unit is of category  </a:t>
            </a:r>
            <a:r>
              <a:rPr lang="en-GB" i="1" dirty="0"/>
              <a:t>A</a:t>
            </a:r>
            <a:r>
              <a:rPr lang="en-GB" i="1" baseline="-25000" dirty="0"/>
              <a:t>i</a:t>
            </a:r>
            <a:r>
              <a:rPr lang="en-GB" dirty="0"/>
              <a:t>  for some  </a:t>
            </a:r>
            <a:r>
              <a:rPr lang="en-GB" i="1" dirty="0"/>
              <a:t>i</a:t>
            </a:r>
            <a:r>
              <a:rPr lang="en-GB" dirty="0"/>
              <a:t>=1,…,</a:t>
            </a:r>
            <a:r>
              <a:rPr lang="en-GB" i="1" dirty="0"/>
              <a:t>r</a:t>
            </a:r>
            <a:r>
              <a:rPr lang="en-GB" dirty="0"/>
              <a:t> 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What is the probability that the data item  </a:t>
            </a:r>
            <a:r>
              <a:rPr lang="en-GB" b="1" i="1" dirty="0"/>
              <a:t>B</a:t>
            </a:r>
            <a:r>
              <a:rPr lang="en-GB" dirty="0"/>
              <a:t>  of the chosen data unit is of category  </a:t>
            </a:r>
            <a:r>
              <a:rPr lang="en-GB" i="1" dirty="0"/>
              <a:t>B</a:t>
            </a:r>
            <a:r>
              <a:rPr lang="en-GB" i="1" baseline="-25000" dirty="0"/>
              <a:t>j</a:t>
            </a:r>
            <a:r>
              <a:rPr lang="en-GB" dirty="0"/>
              <a:t>  for some  </a:t>
            </a:r>
            <a:r>
              <a:rPr lang="en-GB" i="1" dirty="0"/>
              <a:t>j</a:t>
            </a:r>
            <a:r>
              <a:rPr lang="en-GB" dirty="0"/>
              <a:t>=1,…,</a:t>
            </a:r>
            <a:r>
              <a:rPr lang="en-GB" i="1" dirty="0"/>
              <a:t>s</a:t>
            </a:r>
            <a:r>
              <a:rPr lang="en-GB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8752749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χ</a:t>
            </a:r>
            <a:r>
              <a:rPr lang="en-GB" baseline="30000" dirty="0"/>
              <a:t>2</a:t>
            </a:r>
            <a:r>
              <a:rPr lang="en-GB" dirty="0"/>
              <a:t>-test of independence of qualitative data items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The total number of all data units is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250000"/>
                  </a:lnSpc>
                </a:pPr>
                <a:r>
                  <a:rPr lang="en-GB" dirty="0"/>
                  <a:t>The count of the data units of category  </a:t>
                </a:r>
                <a:r>
                  <a:rPr lang="en-GB" i="1" dirty="0"/>
                  <a:t>A</a:t>
                </a:r>
                <a:r>
                  <a:rPr lang="en-GB" i="1" baseline="-25000" dirty="0"/>
                  <a:t>i</a:t>
                </a:r>
                <a:r>
                  <a:rPr lang="en-GB" dirty="0"/>
                  <a:t>  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∙</m:t>
                        </m:r>
                      </m:sub>
                    </m:sSub>
                  </m:oMath>
                </a14:m>
                <a:endParaRPr lang="en-GB" dirty="0"/>
              </a:p>
              <a:p>
                <a:r>
                  <a:rPr lang="en-GB" dirty="0"/>
                  <a:t>Therefore, the probability that a randomly selected data unit is of category  </a:t>
                </a:r>
                <a:r>
                  <a:rPr lang="en-GB" i="1" dirty="0"/>
                  <a:t>A</a:t>
                </a:r>
                <a:r>
                  <a:rPr lang="en-GB" i="1" baseline="-25000" dirty="0"/>
                  <a:t>i</a:t>
                </a:r>
                <a:r>
                  <a:rPr lang="en-GB" dirty="0"/>
                  <a:t>  is</a:t>
                </a:r>
              </a:p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sub>
                          </m:sSub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>
                  <a:lnSpc>
                    <a:spcPct val="250000"/>
                  </a:lnSpc>
                </a:pPr>
                <a:r>
                  <a:rPr lang="en-GB" dirty="0"/>
                  <a:t>The count of the data units of category  </a:t>
                </a:r>
                <a:r>
                  <a:rPr lang="en-GB" i="1" dirty="0"/>
                  <a:t>B</a:t>
                </a:r>
                <a:r>
                  <a:rPr lang="en-GB" i="1" baseline="-25000" dirty="0"/>
                  <a:t>j</a:t>
                </a:r>
                <a:r>
                  <a:rPr lang="en-GB" dirty="0"/>
                  <a:t>  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GB" dirty="0"/>
              </a:p>
              <a:p>
                <a:r>
                  <a:rPr lang="en-GB" dirty="0"/>
                  <a:t>Therefore, the probability that a randomly selected data unit is of category  </a:t>
                </a:r>
                <a:r>
                  <a:rPr lang="en-GB" i="1" dirty="0"/>
                  <a:t>B</a:t>
                </a:r>
                <a:r>
                  <a:rPr lang="en-GB" i="1" baseline="-25000" dirty="0"/>
                  <a:t>j</a:t>
                </a:r>
                <a:r>
                  <a:rPr lang="en-GB" dirty="0"/>
                  <a:t>  is</a:t>
                </a:r>
              </a:p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50746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χ</a:t>
            </a:r>
            <a:r>
              <a:rPr lang="en-GB" baseline="30000" dirty="0"/>
              <a:t>2</a:t>
            </a:r>
            <a:r>
              <a:rPr lang="en-GB" dirty="0"/>
              <a:t>-test of independence of qualitative data items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Recall that the probability that a randomly selected data unit is of category  </a:t>
                </a:r>
                <a:br>
                  <a:rPr lang="en-GB" dirty="0"/>
                </a:br>
                <a:r>
                  <a:rPr lang="en-GB" i="1" dirty="0"/>
                  <a:t>A</a:t>
                </a:r>
                <a:r>
                  <a:rPr lang="en-GB" i="1" baseline="-25000" dirty="0"/>
                  <a:t>i</a:t>
                </a:r>
                <a:r>
                  <a:rPr lang="en-GB" dirty="0"/>
                  <a:t>  and  </a:t>
                </a:r>
                <a:r>
                  <a:rPr lang="en-GB" i="1" dirty="0"/>
                  <a:t>B</a:t>
                </a:r>
                <a:r>
                  <a:rPr lang="en-GB" i="1" baseline="-25000" dirty="0"/>
                  <a:t>j</a:t>
                </a:r>
                <a:r>
                  <a:rPr lang="en-GB" dirty="0"/>
                  <a:t> 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∙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sub>
                          </m:sSub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GB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respectively.  If the null hypothesis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  <a:r>
                  <a:rPr lang="en-GB" dirty="0"/>
                  <a:t> (that the categories of  </a:t>
                </a:r>
                <a:r>
                  <a:rPr lang="en-GB" b="1" i="1" dirty="0"/>
                  <a:t>A</a:t>
                </a:r>
                <a:r>
                  <a:rPr lang="en-GB" dirty="0"/>
                  <a:t>  and  </a:t>
                </a:r>
                <a:r>
                  <a:rPr lang="en-GB" b="1" i="1" dirty="0"/>
                  <a:t>B</a:t>
                </a:r>
                <a:r>
                  <a:rPr lang="en-GB" dirty="0"/>
                  <a:t>  </a:t>
                </a:r>
                <a:br>
                  <a:rPr lang="en-GB" dirty="0"/>
                </a:br>
                <a:r>
                  <a:rPr lang="en-GB" dirty="0"/>
                  <a:t>are independent of each other) is true, then the (cumulative) probability </a:t>
                </a:r>
                <a:br>
                  <a:rPr lang="en-GB" dirty="0"/>
                </a:br>
                <a:r>
                  <a:rPr lang="en-GB" dirty="0"/>
                  <a:t>that a randomly selected data unit is of category  </a:t>
                </a:r>
                <a:r>
                  <a:rPr lang="en-GB" i="1" dirty="0"/>
                  <a:t>A</a:t>
                </a:r>
                <a:r>
                  <a:rPr lang="en-GB" i="1" baseline="-25000" dirty="0"/>
                  <a:t>i</a:t>
                </a:r>
                <a:r>
                  <a:rPr lang="en-GB" dirty="0"/>
                  <a:t>  and  </a:t>
                </a:r>
                <a:r>
                  <a:rPr lang="en-GB" i="1" dirty="0"/>
                  <a:t>B</a:t>
                </a:r>
                <a:r>
                  <a:rPr lang="en-GB" i="1" baseline="-25000" dirty="0"/>
                  <a:t>j</a:t>
                </a:r>
                <a:r>
                  <a:rPr lang="en-GB" dirty="0"/>
                  <a:t>  should be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 and 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0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14101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χ</a:t>
            </a:r>
            <a:r>
              <a:rPr lang="en-GB" baseline="30000" dirty="0"/>
              <a:t>2</a:t>
            </a:r>
            <a:r>
              <a:rPr lang="en-GB" dirty="0"/>
              <a:t>-test of independence of qualitative data items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Once the probability that a randomly selected data unit is of category  </a:t>
                </a:r>
                <a:r>
                  <a:rPr lang="en-GB" i="1" dirty="0"/>
                  <a:t>A</a:t>
                </a:r>
                <a:r>
                  <a:rPr lang="en-GB" i="1" baseline="-25000" dirty="0"/>
                  <a:t>i</a:t>
                </a:r>
                <a:r>
                  <a:rPr lang="en-GB" dirty="0"/>
                  <a:t>  and  </a:t>
                </a:r>
                <a:r>
                  <a:rPr lang="en-GB" i="1" dirty="0"/>
                  <a:t>B</a:t>
                </a:r>
                <a:r>
                  <a:rPr lang="en-GB" i="1" baseline="-25000" dirty="0"/>
                  <a:t>j</a:t>
                </a:r>
                <a:r>
                  <a:rPr lang="en-GB" dirty="0"/>
                  <a:t> 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∙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then we should expect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data units of category  </a:t>
                </a:r>
                <a:r>
                  <a:rPr lang="en-GB" i="1" dirty="0"/>
                  <a:t>A</a:t>
                </a:r>
                <a:r>
                  <a:rPr lang="en-GB" i="1" baseline="-25000" dirty="0"/>
                  <a:t>i</a:t>
                </a:r>
                <a:r>
                  <a:rPr lang="en-GB" dirty="0"/>
                  <a:t>  and  </a:t>
                </a:r>
                <a:r>
                  <a:rPr lang="en-GB" i="1" dirty="0"/>
                  <a:t>B</a:t>
                </a:r>
                <a:r>
                  <a:rPr lang="en-GB" i="1" baseline="-25000" dirty="0"/>
                  <a:t>j</a:t>
                </a:r>
                <a:r>
                  <a:rPr lang="en-GB" dirty="0"/>
                  <a:t>  for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 and for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 </a:t>
                </a:r>
                <a:br>
                  <a:rPr lang="en-GB" dirty="0"/>
                </a:br>
                <a:r>
                  <a:rPr lang="en-GB" dirty="0"/>
                  <a:t>if the null hypothesis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  <a:r>
                  <a:rPr lang="en-GB" dirty="0"/>
                  <a:t> (that the categories of  </a:t>
                </a:r>
                <a:r>
                  <a:rPr lang="en-GB" b="1" i="1" dirty="0"/>
                  <a:t>A</a:t>
                </a:r>
                <a:r>
                  <a:rPr lang="en-GB" dirty="0"/>
                  <a:t>  and  </a:t>
                </a:r>
                <a:r>
                  <a:rPr lang="en-GB" b="1" i="1" dirty="0"/>
                  <a:t>B</a:t>
                </a:r>
                <a:r>
                  <a:rPr lang="en-GB" dirty="0"/>
                  <a:t>  are independent </a:t>
                </a:r>
                <a:br>
                  <a:rPr lang="en-GB" dirty="0"/>
                </a:br>
                <a:r>
                  <a:rPr lang="en-GB" dirty="0"/>
                  <a:t>of each other) is true.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4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29723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χ</a:t>
            </a:r>
            <a:r>
              <a:rPr lang="en-GB" baseline="30000" dirty="0"/>
              <a:t>2</a:t>
            </a:r>
            <a:r>
              <a:rPr lang="en-GB" dirty="0"/>
              <a:t>-test of independence of qualitative data items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Expecting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and observing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data units of category  </a:t>
                </a:r>
                <a:r>
                  <a:rPr lang="en-GB" i="1" dirty="0"/>
                  <a:t>A</a:t>
                </a:r>
                <a:r>
                  <a:rPr lang="en-GB" i="1" baseline="-25000" dirty="0"/>
                  <a:t>i</a:t>
                </a:r>
                <a:r>
                  <a:rPr lang="en-GB" dirty="0"/>
                  <a:t>  and  </a:t>
                </a:r>
                <a:r>
                  <a:rPr lang="en-GB" i="1" dirty="0"/>
                  <a:t>B</a:t>
                </a:r>
                <a:r>
                  <a:rPr lang="en-GB" i="1" baseline="-25000" dirty="0"/>
                  <a:t>j</a:t>
                </a:r>
                <a:r>
                  <a:rPr lang="en-GB" dirty="0"/>
                  <a:t>  for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 and for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,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apply Pearson’s </a:t>
                </a:r>
                <a:r>
                  <a:rPr lang="en-GB" i="1" dirty="0"/>
                  <a:t>χ</a:t>
                </a:r>
                <a:r>
                  <a:rPr lang="en-GB" baseline="30000" dirty="0"/>
                  <a:t>2</a:t>
                </a:r>
                <a:r>
                  <a:rPr lang="en-GB" dirty="0"/>
                  <a:t>-test for the goodness of fit to see if the observed counts agree with the expected counts, i.e. if the null hypothesis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  <a:r>
                  <a:rPr lang="en-GB" dirty="0"/>
                  <a:t> (that the categories </a:t>
                </a:r>
                <a:br>
                  <a:rPr lang="en-GB" dirty="0"/>
                </a:br>
                <a:r>
                  <a:rPr lang="en-GB" dirty="0"/>
                  <a:t>of  </a:t>
                </a:r>
                <a:r>
                  <a:rPr lang="en-GB" b="1" i="1" dirty="0"/>
                  <a:t>A</a:t>
                </a:r>
                <a:r>
                  <a:rPr lang="en-GB" dirty="0"/>
                  <a:t>  and  </a:t>
                </a:r>
                <a:r>
                  <a:rPr lang="en-GB" b="1" i="1" dirty="0"/>
                  <a:t>B</a:t>
                </a:r>
                <a:r>
                  <a:rPr lang="en-GB" dirty="0"/>
                  <a:t>  are independent of each other) is true.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43435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χ</a:t>
            </a:r>
            <a:r>
              <a:rPr lang="en-GB" baseline="30000" dirty="0"/>
              <a:t>2</a:t>
            </a:r>
            <a:r>
              <a:rPr lang="en-GB" dirty="0"/>
              <a:t>-test of independence of qualitative data items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Calculate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𝑂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 = 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×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∙</m:t>
                                              </m:r>
                                            </m:sub>
                                          </m:s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×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∙</m:t>
                                              </m:r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u="sng" dirty="0"/>
                  <a:t>Theorem:</a:t>
                </a:r>
              </a:p>
              <a:p>
                <a:r>
                  <a:rPr lang="en-GB" dirty="0"/>
                  <a:t>If the null hypothesis is true, then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i="1">
                          <a:latin typeface="Cambria Math" panose="02040503050406030204" pitchFamily="18" charset="0"/>
                        </a:rPr>
                        <m:t>approximately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as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Notice the number of the degrees of freedom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(see below)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8251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 test </a:t>
            </a:r>
            <a:br>
              <a:rPr lang="en-GB" dirty="0"/>
            </a:br>
            <a:r>
              <a:rPr lang="en-GB" dirty="0"/>
              <a:t>for the median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Sign test for the median</a:t>
            </a:r>
          </a:p>
          <a:p>
            <a:pPr>
              <a:lnSpc>
                <a:spcPct val="150000"/>
              </a:lnSpc>
            </a:pPr>
            <a:r>
              <a:rPr lang="en-GB" dirty="0"/>
              <a:t>Paired sign test for </a:t>
            </a:r>
            <a:br>
              <a:rPr lang="en-GB" dirty="0"/>
            </a:br>
            <a:r>
              <a:rPr lang="en-GB" dirty="0"/>
              <a:t>the difference of the medians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93851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χ</a:t>
            </a:r>
            <a:r>
              <a:rPr lang="en-GB" baseline="30000" dirty="0"/>
              <a:t>2</a:t>
            </a:r>
            <a:r>
              <a:rPr lang="en-GB" dirty="0"/>
              <a:t>-test of independence of qualitative data items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u="sng" dirty="0"/>
                  <a:t>The number of the degrees of freedom: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 observed counts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dirty="0"/>
                  <a:t>  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 and 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 </a:t>
                </a:r>
                <a:br>
                  <a:rPr lang="en-GB" dirty="0"/>
                </a:br>
                <a:r>
                  <a:rPr lang="en-GB" dirty="0"/>
                  <a:t>are bound by the system of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 equations: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of which only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 are linearly independent, i.e. one of the equations depends on the others.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32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54833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χ</a:t>
            </a:r>
            <a:r>
              <a:rPr lang="en-GB" baseline="30000" dirty="0"/>
              <a:t>2</a:t>
            </a:r>
            <a:r>
              <a:rPr lang="en-GB" dirty="0"/>
              <a:t>-test of independence of qualitative data items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u="sng" dirty="0"/>
                  <a:t>The number of the degrees of freedom: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thus have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 observed counts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dirty="0"/>
                  <a:t>  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 and 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 </a:t>
                </a:r>
                <a:br>
                  <a:rPr lang="en-GB" dirty="0"/>
                </a:br>
                <a:r>
                  <a:rPr lang="en-GB" dirty="0"/>
                  <a:t>bound by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 linearly independent equations, i.e. only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+1 = 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of the observed counts are free.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Therefore, the number of the degrees of freedom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45838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χ</a:t>
            </a:r>
            <a:r>
              <a:rPr lang="en-GB" baseline="30000" dirty="0"/>
              <a:t>2</a:t>
            </a:r>
            <a:r>
              <a:rPr lang="en-GB" dirty="0"/>
              <a:t>-test of independence of qualitative data items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Now, finish the </a:t>
                </a:r>
                <a:r>
                  <a:rPr lang="en-GB" i="1" dirty="0"/>
                  <a:t>χ</a:t>
                </a:r>
                <a:r>
                  <a:rPr lang="en-GB" baseline="30000" dirty="0"/>
                  <a:t>2</a:t>
                </a:r>
                <a:r>
                  <a:rPr lang="en-GB" dirty="0"/>
                  <a:t>-test of independence of qualitative data items </a:t>
                </a:r>
                <a:br>
                  <a:rPr lang="en-GB" dirty="0"/>
                </a:br>
                <a:r>
                  <a:rPr lang="en-GB" dirty="0"/>
                  <a:t>(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  <a:r>
                  <a:rPr lang="en-GB" dirty="0"/>
                  <a:t>: the categories of  </a:t>
                </a:r>
                <a:r>
                  <a:rPr lang="en-GB" b="1" i="1" dirty="0"/>
                  <a:t>A</a:t>
                </a:r>
                <a:r>
                  <a:rPr lang="en-GB" dirty="0"/>
                  <a:t>  and  </a:t>
                </a:r>
                <a:r>
                  <a:rPr lang="en-GB" b="1" i="1" dirty="0"/>
                  <a:t>B</a:t>
                </a:r>
                <a:r>
                  <a:rPr lang="en-GB" dirty="0"/>
                  <a:t>  are independent of each other) as follows: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find the </a:t>
                </a:r>
                <a:r>
                  <a:rPr lang="en-GB" b="1" dirty="0"/>
                  <a:t>critical value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so that</a:t>
                </a:r>
                <a:br>
                  <a:rPr lang="en-GB" dirty="0"/>
                </a:br>
                <a14:m>
                  <m:oMath xmlns:m="http://schemas.openxmlformats.org/officeDocument/2006/math">
                    <m:nary>
                      <m:nary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br>
                  <a:rPr lang="en-GB" dirty="0"/>
                </a:b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 is the density of the </a:t>
                </a:r>
                <a:r>
                  <a:rPr lang="en-GB" i="1" dirty="0"/>
                  <a:t>χ</a:t>
                </a:r>
                <a:r>
                  <a:rPr lang="en-GB" baseline="30000" dirty="0"/>
                  <a:t>2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GB" dirty="0"/>
                  <a:t>  d.f.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hypothesis</a:t>
                </a:r>
                <a:endParaRPr lang="en-GB" baseline="-25000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37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2648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 test for the median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Motivation: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Let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be a random variable (of any distribution), but assume that </a:t>
                </a:r>
                <a:br>
                  <a:rPr lang="en-GB" dirty="0"/>
                </a:br>
                <a:r>
                  <a:rPr lang="en-GB" dirty="0"/>
                  <a:t>its cumulative distribution function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dirty="0"/>
                  <a:t>  is </a:t>
                </a:r>
                <a:r>
                  <a:rPr lang="en-GB" u="sng" dirty="0"/>
                  <a:t>continuous</a:t>
                </a:r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Recall that the median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GB" dirty="0"/>
                  <a:t>  of the random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is the value such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&lt;</m:t>
                          </m:r>
                          <m:acc>
                            <m:accPr>
                              <m:chr m:val="̃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̃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GB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conjecture / we assume / we speculate / we … / that the mean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GB" dirty="0"/>
                  <a:t>  of 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is equal to some given value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thus formulate the </a:t>
                </a:r>
                <a:r>
                  <a:rPr lang="en-GB" u="sng" dirty="0"/>
                  <a:t>null hypothesis</a:t>
                </a:r>
                <a:r>
                  <a:rPr lang="en-GB" dirty="0"/>
                  <a:t>: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: </m:t>
                    </m:r>
                    <m:acc>
                      <m:accPr>
                        <m:chr m:val="̃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1975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 test for the median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48912" y="1296000"/>
                <a:ext cx="11397600" cy="5040000"/>
              </a:xfrm>
            </p:spPr>
            <p:txBody>
              <a:bodyPr/>
              <a:lstStyle/>
              <a:p>
                <a:r>
                  <a:rPr lang="en-GB" u="sng" dirty="0"/>
                  <a:t>The sign test proceeds as follows</a:t>
                </a:r>
                <a:r>
                  <a:rPr lang="en-GB" dirty="0"/>
                  <a:t>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Let us have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observations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of 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,  </a:t>
                </a:r>
                <a:br>
                  <a:rPr lang="en-GB" dirty="0"/>
                </a:br>
                <a:r>
                  <a:rPr lang="en-GB" dirty="0"/>
                  <a:t>whose cumulative distribution function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dirty="0"/>
                  <a:t>  is continuous.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Considering the null hypothesis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 </m:t>
                    </m:r>
                    <m:acc>
                      <m:accPr>
                        <m:chr m:val="̃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  about the median, </a:t>
                </a:r>
                <a:br>
                  <a:rPr lang="en-GB" dirty="0"/>
                </a:br>
                <a:r>
                  <a:rPr lang="en-GB" dirty="0"/>
                  <a:t>calculate the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differences</a:t>
                </a:r>
                <a:br>
                  <a:rPr lang="en-GB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, 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, …, 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Drop any zero differences (i.e.,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,  then drop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 from the sample).</a:t>
                </a:r>
              </a:p>
              <a:p>
                <a:pPr marL="342900" indent="-342900">
                  <a:lnSpc>
                    <a:spcPct val="155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We have a sample of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  non-zero differences</a:t>
                </a:r>
                <a:br>
                  <a:rPr lang="en-GB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, 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, …, 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br>
                  <a:rPr lang="en-GB" dirty="0"/>
                </a:br>
                <a:r>
                  <a:rPr lang="en-GB" dirty="0"/>
                  <a:t>thus 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).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8912" y="1296000"/>
                <a:ext cx="11397600" cy="5040000"/>
              </a:xfrm>
              <a:blipFill>
                <a:blip r:embed="rId2"/>
                <a:stretch>
                  <a:fillRect l="-802" t="-847" b="-10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3117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 test for the median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48912" y="1296000"/>
                <a:ext cx="11397600" cy="5040000"/>
              </a:xfrm>
            </p:spPr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Let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 :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&lt;0 </m:t>
                            </m:r>
                          </m:e>
                        </m:d>
                      </m:e>
                    </m:d>
                  </m:oMath>
                </a14:m>
                <a:br>
                  <a:rPr lang="en-GB" dirty="0"/>
                </a:br>
                <a:br>
                  <a:rPr lang="en-GB" dirty="0"/>
                </a:br>
                <a:r>
                  <a:rPr lang="en-GB" dirty="0"/>
                  <a:t>be the number of the negative differences.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u="sng" dirty="0"/>
                  <a:t>Theorem: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Under the null hypothesis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 </m:t>
                    </m:r>
                    <m:acc>
                      <m:accPr>
                        <m:chr m:val="̃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  that the median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GB" dirty="0"/>
                  <a:t> of 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Bi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box>
                            <m:box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box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i.e. 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dirty="0"/>
                  <a:t>  follows the binomial probability distribution.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8912" y="1296000"/>
                <a:ext cx="11397600" cy="5040000"/>
              </a:xfrm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22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 test for the median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48912" y="1296000"/>
                <a:ext cx="11397600" cy="5040000"/>
              </a:xfrm>
            </p:spPr>
            <p:txBody>
              <a:bodyPr/>
              <a:lstStyle/>
              <a:p>
                <a:r>
                  <a:rPr lang="en-GB" b="1" u="sng" dirty="0"/>
                  <a:t>Remark:</a:t>
                </a:r>
                <a:r>
                  <a:rPr lang="en-GB" dirty="0"/>
                  <a:t>  We actually test the hypothesis that the probability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GB" dirty="0"/>
                  <a:t>(We have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 because we assume that the cumulative distribution function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dirty="0"/>
                  <a:t>  is continuous 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.)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Therefore, we could test in the same manner the null hypothesis that  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is the first quartile  (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,  whence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Bi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 </m:t>
                        </m:r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/>
                  <a:t>),  or that  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is the third decile  (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,  whence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Bi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 </m:t>
                        </m:r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/>
                  <a:t>),  etc.</a:t>
                </a:r>
              </a:p>
              <a:p>
                <a:pPr>
                  <a:lnSpc>
                    <a:spcPct val="300000"/>
                  </a:lnSpc>
                </a:pPr>
                <a:r>
                  <a:rPr lang="en-GB" dirty="0"/>
                  <a:t>Let us keep considering the case of the median, say, in the following.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8912" y="1296000"/>
                <a:ext cx="11397600" cy="5040000"/>
              </a:xfrm>
              <a:blipFill>
                <a:blip r:embed="rId2"/>
                <a:stretch>
                  <a:fillRect l="-802" t="-847" r="-2139" b="-107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7255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.potx" id="{03D10032-7B47-4BC7-8D74-6E131F1ED24C}" vid="{FD6A47A2-2BEE-4AE2-8DFB-5A4C359AB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Vzor</Template>
  <TotalTime>1239</TotalTime>
  <Words>5157</Words>
  <Application>Microsoft Office PowerPoint</Application>
  <PresentationFormat>Širokoúhlá obrazovka</PresentationFormat>
  <Paragraphs>417</Paragraphs>
  <Slides>52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5" baseType="lpstr">
      <vt:lpstr>Arial</vt:lpstr>
      <vt:lpstr>Cambria Math</vt:lpstr>
      <vt:lpstr>Motiv Office</vt:lpstr>
      <vt:lpstr>Statistics  Lecture 10</vt:lpstr>
      <vt:lpstr>Prezentace aplikace PowerPoint</vt:lpstr>
      <vt:lpstr>About statistical hypothesis testing</vt:lpstr>
      <vt:lpstr>Parametric and Non-parametric tests</vt:lpstr>
      <vt:lpstr>Sign test  for the median</vt:lpstr>
      <vt:lpstr>Sign test for the median</vt:lpstr>
      <vt:lpstr>Sign test for the median</vt:lpstr>
      <vt:lpstr>Sign test for the median</vt:lpstr>
      <vt:lpstr>Sign test for the median</vt:lpstr>
      <vt:lpstr>Sign test for the median</vt:lpstr>
      <vt:lpstr>Sign (binomial) test for the median</vt:lpstr>
      <vt:lpstr>Sign (binomial) test for the median</vt:lpstr>
      <vt:lpstr>Sign (binomial) test for the median</vt:lpstr>
      <vt:lpstr>Sign (z-) test for the median</vt:lpstr>
      <vt:lpstr>Sign (z-) test for the median</vt:lpstr>
      <vt:lpstr>Sign (z-) test for the median</vt:lpstr>
      <vt:lpstr>Sign (z-) test for the median</vt:lpstr>
      <vt:lpstr>Sign (z-) test for the median</vt:lpstr>
      <vt:lpstr>Sign test for the median</vt:lpstr>
      <vt:lpstr>Sign test for the median</vt:lpstr>
      <vt:lpstr>Paired sign test for the difference of the medians</vt:lpstr>
      <vt:lpstr>Paired sign test for the difference of the medians</vt:lpstr>
      <vt:lpstr>Paired sign test for the difference of the medians</vt:lpstr>
      <vt:lpstr>Paired sign test for the difference of the medians</vt:lpstr>
      <vt:lpstr>χ2-test  for goodness of fit</vt:lpstr>
      <vt:lpstr>Pearson’s χ2-test for the goodness of fit</vt:lpstr>
      <vt:lpstr>Pearson’s χ2-test for the goodness of fit</vt:lpstr>
      <vt:lpstr>Pearson’s χ2-test for the goodness of fit</vt:lpstr>
      <vt:lpstr>Pearson’s χ2-test for the goodness of fit</vt:lpstr>
      <vt:lpstr>Pearson’s χ2-test for the goodness of fit</vt:lpstr>
      <vt:lpstr>Pearson’s χ2-test for the goodness of fit</vt:lpstr>
      <vt:lpstr>Pearson’s χ2-test for the goodness of fit</vt:lpstr>
      <vt:lpstr>Pearson’s χ2-test for the goodness of fit</vt:lpstr>
      <vt:lpstr>Pearson’s χ2-test for the goodness of fit</vt:lpstr>
      <vt:lpstr>Example:  Tests for population proportion</vt:lpstr>
      <vt:lpstr>Example:  Tests for population proportion</vt:lpstr>
      <vt:lpstr>Example:  Tests for population proportion</vt:lpstr>
      <vt:lpstr>Pearson’s χ2-test for the goodness of fit</vt:lpstr>
      <vt:lpstr>χ2-test  of independence  of qualitative  data items</vt:lpstr>
      <vt:lpstr>χ2-test of independence of qualitative data items</vt:lpstr>
      <vt:lpstr>Contingency table</vt:lpstr>
      <vt:lpstr>2 × 2 contingency table</vt:lpstr>
      <vt:lpstr>χ2-test of independence of qualitative data items</vt:lpstr>
      <vt:lpstr>χ2-test of independence of qualitative data items</vt:lpstr>
      <vt:lpstr>χ2-test of independence of qualitative data items</vt:lpstr>
      <vt:lpstr>χ2-test of independence of qualitative data items</vt:lpstr>
      <vt:lpstr>χ2-test of independence of qualitative data items</vt:lpstr>
      <vt:lpstr>χ2-test of independence of qualitative data items</vt:lpstr>
      <vt:lpstr>χ2-test of independence of qualitative data items</vt:lpstr>
      <vt:lpstr>χ2-test of independence of qualitative data items</vt:lpstr>
      <vt:lpstr>χ2-test of independence of qualitative data items</vt:lpstr>
      <vt:lpstr>χ2-test of independence of qualitative data items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  Lecture 10</dc:title>
  <dc:creator>bar0245</dc:creator>
  <cp:lastModifiedBy>Radmila Krkošková</cp:lastModifiedBy>
  <cp:revision>95</cp:revision>
  <dcterms:created xsi:type="dcterms:W3CDTF">2019-11-30T21:11:09Z</dcterms:created>
  <dcterms:modified xsi:type="dcterms:W3CDTF">2024-01-23T13:45:55Z</dcterms:modified>
</cp:coreProperties>
</file>