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6" r:id="rId14"/>
    <p:sldId id="269" r:id="rId15"/>
    <p:sldId id="293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90" r:id="rId25"/>
    <p:sldId id="296" r:id="rId26"/>
    <p:sldId id="298" r:id="rId27"/>
    <p:sldId id="294" r:id="rId28"/>
    <p:sldId id="279" r:id="rId29"/>
    <p:sldId id="282" r:id="rId30"/>
    <p:sldId id="283" r:id="rId31"/>
    <p:sldId id="281" r:id="rId32"/>
    <p:sldId id="285" r:id="rId33"/>
    <p:sldId id="284" r:id="rId34"/>
    <p:sldId id="286" r:id="rId35"/>
    <p:sldId id="287" r:id="rId36"/>
    <p:sldId id="288" r:id="rId37"/>
    <p:sldId id="289" r:id="rId38"/>
    <p:sldId id="292" r:id="rId39"/>
    <p:sldId id="291" r:id="rId40"/>
    <p:sldId id="299" r:id="rId41"/>
    <p:sldId id="295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8" r:id="rId50"/>
    <p:sldId id="307" r:id="rId5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58BCB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7" autoAdjust="0"/>
    <p:restoredTop sz="94717" autoAdjust="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3CA0E-5A29-4F83-B2AF-98DCB555C3B6}" type="datetimeFigureOut">
              <a:rPr lang="cs-CZ" smtClean="0"/>
              <a:t>23.01.2024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2914F-D03C-4405-B036-072081F6A72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38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2914F-D03C-4405-B036-072081F6A72E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569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Presentation subtitle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David </a:t>
            </a:r>
            <a:r>
              <a:rPr lang="en-US" noProof="0" dirty="0" err="1"/>
              <a:t>Bartl</a:t>
            </a:r>
            <a:endParaRPr lang="en-US" noProof="0" dirty="0"/>
          </a:p>
          <a:p>
            <a:pPr lvl="0"/>
            <a:r>
              <a:rPr lang="en-US" noProof="0" dirty="0"/>
              <a:t>Subject title</a:t>
            </a:r>
          </a:p>
          <a:p>
            <a:pPr lvl="0"/>
            <a:r>
              <a:rPr lang="en-US" noProof="0" dirty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dirty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/>
              <a:t>Upravte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2"/>
            <a:r>
              <a:rPr lang="en-GB" noProof="0" dirty="0" err="1"/>
              <a:t>Třetí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3"/>
            <a:r>
              <a:rPr lang="en-GB" noProof="0" dirty="0" err="1"/>
              <a:t>Čtvrtá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4"/>
            <a:r>
              <a:rPr lang="en-GB" noProof="0" dirty="0" err="1"/>
              <a:t>Pátá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18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9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7.png"/><Relationship Id="rId5" Type="http://schemas.openxmlformats.org/officeDocument/2006/relationships/image" Target="../media/image44.png"/><Relationship Id="rId10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openxmlformats.org/officeDocument/2006/relationships/image" Target="../media/image18.png"/><Relationship Id="rId1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18" Type="http://schemas.openxmlformats.org/officeDocument/2006/relationships/image" Target="../media/image78.png"/><Relationship Id="rId3" Type="http://schemas.openxmlformats.org/officeDocument/2006/relationships/image" Target="../media/image8.png"/><Relationship Id="rId21" Type="http://schemas.openxmlformats.org/officeDocument/2006/relationships/image" Target="../media/image81.png"/><Relationship Id="rId7" Type="http://schemas.openxmlformats.org/officeDocument/2006/relationships/image" Target="../media/image12.png"/><Relationship Id="rId12" Type="http://schemas.openxmlformats.org/officeDocument/2006/relationships/image" Target="../media/image31.png"/><Relationship Id="rId17" Type="http://schemas.openxmlformats.org/officeDocument/2006/relationships/image" Target="../media/image77.png"/><Relationship Id="rId2" Type="http://schemas.openxmlformats.org/officeDocument/2006/relationships/image" Target="../media/image70.png"/><Relationship Id="rId16" Type="http://schemas.openxmlformats.org/officeDocument/2006/relationships/image" Target="../media/image76.png"/><Relationship Id="rId20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73.png"/><Relationship Id="rId5" Type="http://schemas.openxmlformats.org/officeDocument/2006/relationships/image" Target="../media/image10.png"/><Relationship Id="rId15" Type="http://schemas.openxmlformats.org/officeDocument/2006/relationships/image" Target="../media/image75.png"/><Relationship Id="rId23" Type="http://schemas.openxmlformats.org/officeDocument/2006/relationships/image" Target="../media/image83.png"/><Relationship Id="rId10" Type="http://schemas.openxmlformats.org/officeDocument/2006/relationships/image" Target="../media/image72.png"/><Relationship Id="rId19" Type="http://schemas.openxmlformats.org/officeDocument/2006/relationships/image" Target="../media/image79.png"/><Relationship Id="rId4" Type="http://schemas.openxmlformats.org/officeDocument/2006/relationships/image" Target="../media/image9.png"/><Relationship Id="rId9" Type="http://schemas.openxmlformats.org/officeDocument/2006/relationships/image" Target="../media/image71.png"/><Relationship Id="rId14" Type="http://schemas.openxmlformats.org/officeDocument/2006/relationships/image" Target="../media/image74.png"/><Relationship Id="rId22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18" Type="http://schemas.openxmlformats.org/officeDocument/2006/relationships/image" Target="../media/image78.png"/><Relationship Id="rId3" Type="http://schemas.openxmlformats.org/officeDocument/2006/relationships/image" Target="../media/image8.png"/><Relationship Id="rId21" Type="http://schemas.openxmlformats.org/officeDocument/2006/relationships/image" Target="../media/image87.png"/><Relationship Id="rId7" Type="http://schemas.openxmlformats.org/officeDocument/2006/relationships/image" Target="../media/image12.png"/><Relationship Id="rId12" Type="http://schemas.openxmlformats.org/officeDocument/2006/relationships/image" Target="../media/image31.png"/><Relationship Id="rId17" Type="http://schemas.openxmlformats.org/officeDocument/2006/relationships/image" Target="../media/image77.png"/><Relationship Id="rId2" Type="http://schemas.openxmlformats.org/officeDocument/2006/relationships/image" Target="../media/image84.png"/><Relationship Id="rId16" Type="http://schemas.openxmlformats.org/officeDocument/2006/relationships/image" Target="../media/image76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85.png"/><Relationship Id="rId24" Type="http://schemas.openxmlformats.org/officeDocument/2006/relationships/image" Target="../media/image90.png"/><Relationship Id="rId5" Type="http://schemas.openxmlformats.org/officeDocument/2006/relationships/image" Target="../media/image10.png"/><Relationship Id="rId15" Type="http://schemas.openxmlformats.org/officeDocument/2006/relationships/image" Target="../media/image75.png"/><Relationship Id="rId23" Type="http://schemas.openxmlformats.org/officeDocument/2006/relationships/image" Target="../media/image89.png"/><Relationship Id="rId10" Type="http://schemas.openxmlformats.org/officeDocument/2006/relationships/image" Target="../media/image72.png"/><Relationship Id="rId19" Type="http://schemas.openxmlformats.org/officeDocument/2006/relationships/image" Target="../media/image79.png"/><Relationship Id="rId4" Type="http://schemas.openxmlformats.org/officeDocument/2006/relationships/image" Target="../media/image9.png"/><Relationship Id="rId9" Type="http://schemas.openxmlformats.org/officeDocument/2006/relationships/image" Target="../media/image71.png"/><Relationship Id="rId14" Type="http://schemas.openxmlformats.org/officeDocument/2006/relationships/image" Target="../media/image74.png"/><Relationship Id="rId22" Type="http://schemas.openxmlformats.org/officeDocument/2006/relationships/image" Target="../media/image8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18" Type="http://schemas.openxmlformats.org/officeDocument/2006/relationships/image" Target="../media/image78.png"/><Relationship Id="rId26" Type="http://schemas.openxmlformats.org/officeDocument/2006/relationships/image" Target="../media/image99.png"/><Relationship Id="rId3" Type="http://schemas.openxmlformats.org/officeDocument/2006/relationships/image" Target="../media/image8.png"/><Relationship Id="rId21" Type="http://schemas.openxmlformats.org/officeDocument/2006/relationships/image" Target="../media/image94.png"/><Relationship Id="rId7" Type="http://schemas.openxmlformats.org/officeDocument/2006/relationships/image" Target="../media/image12.png"/><Relationship Id="rId12" Type="http://schemas.openxmlformats.org/officeDocument/2006/relationships/image" Target="../media/image31.png"/><Relationship Id="rId17" Type="http://schemas.openxmlformats.org/officeDocument/2006/relationships/image" Target="../media/image77.png"/><Relationship Id="rId25" Type="http://schemas.openxmlformats.org/officeDocument/2006/relationships/image" Target="../media/image98.png"/><Relationship Id="rId2" Type="http://schemas.openxmlformats.org/officeDocument/2006/relationships/image" Target="../media/image91.png"/><Relationship Id="rId16" Type="http://schemas.openxmlformats.org/officeDocument/2006/relationships/image" Target="../media/image76.png"/><Relationship Id="rId20" Type="http://schemas.openxmlformats.org/officeDocument/2006/relationships/image" Target="../media/image93.png"/><Relationship Id="rId29" Type="http://schemas.openxmlformats.org/officeDocument/2006/relationships/image" Target="../media/image10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92.png"/><Relationship Id="rId24" Type="http://schemas.openxmlformats.org/officeDocument/2006/relationships/image" Target="../media/image97.png"/><Relationship Id="rId5" Type="http://schemas.openxmlformats.org/officeDocument/2006/relationships/image" Target="../media/image10.png"/><Relationship Id="rId15" Type="http://schemas.openxmlformats.org/officeDocument/2006/relationships/image" Target="../media/image75.png"/><Relationship Id="rId23" Type="http://schemas.openxmlformats.org/officeDocument/2006/relationships/image" Target="../media/image96.png"/><Relationship Id="rId28" Type="http://schemas.openxmlformats.org/officeDocument/2006/relationships/image" Target="../media/image101.png"/><Relationship Id="rId10" Type="http://schemas.openxmlformats.org/officeDocument/2006/relationships/image" Target="../media/image72.png"/><Relationship Id="rId19" Type="http://schemas.openxmlformats.org/officeDocument/2006/relationships/image" Target="../media/image79.png"/><Relationship Id="rId4" Type="http://schemas.openxmlformats.org/officeDocument/2006/relationships/image" Target="../media/image9.png"/><Relationship Id="rId9" Type="http://schemas.openxmlformats.org/officeDocument/2006/relationships/image" Target="../media/image71.png"/><Relationship Id="rId14" Type="http://schemas.openxmlformats.org/officeDocument/2006/relationships/image" Target="../media/image74.png"/><Relationship Id="rId22" Type="http://schemas.openxmlformats.org/officeDocument/2006/relationships/image" Target="../media/image95.png"/><Relationship Id="rId27" Type="http://schemas.openxmlformats.org/officeDocument/2006/relationships/image" Target="../media/image100.png"/><Relationship Id="rId30" Type="http://schemas.openxmlformats.org/officeDocument/2006/relationships/image" Target="../media/image10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Statistics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Lecture 6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Discrete probability distributions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b="1" dirty="0"/>
              <a:t>David Bartl</a:t>
            </a:r>
          </a:p>
          <a:p>
            <a:r>
              <a:rPr lang="en-GB" dirty="0"/>
              <a:t>Statistics</a:t>
            </a:r>
          </a:p>
          <a:p>
            <a:r>
              <a:rPr lang="en-GB" dirty="0"/>
              <a:t>INM/BASTA</a:t>
            </a:r>
          </a:p>
        </p:txBody>
      </p:sp>
    </p:spTree>
    <p:extLst>
      <p:ext uri="{BB962C8B-B14F-4D97-AF65-F5344CB8AC3E}">
        <p14:creationId xmlns:p14="http://schemas.microsoft.com/office/powerpoint/2010/main" val="180920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 distribution (discrete)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More generally,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be real numbers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  Then </a:t>
                </a:r>
                <a:br>
                  <a:rPr lang="en-GB" dirty="0"/>
                </a:br>
                <a:r>
                  <a:rPr lang="en-GB" dirty="0"/>
                  <a:t>the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such that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follows the discrete uniform distribution.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Note that the distribution of the identity random variable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)  above is </a:t>
                </a:r>
                <a:br>
                  <a:rPr lang="en-GB" dirty="0"/>
                </a:br>
                <a:r>
                  <a:rPr lang="en-GB" dirty="0"/>
                  <a:t>a special case of this distribution for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then say that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a </a:t>
                </a:r>
                <a:r>
                  <a:rPr lang="en-GB" b="1" dirty="0"/>
                  <a:t>discrete uniform random variable</a:t>
                </a:r>
                <a:r>
                  <a:rPr lang="en-GB" dirty="0"/>
                  <a:t> and write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Unif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Unif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general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532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>
            <a:off x="216000" y="6336000"/>
            <a:ext cx="1173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 distribution (discrete)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probability mass function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of a discrete uniform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052000" y="5940000"/>
            <a:ext cx="820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340000" y="2628000"/>
            <a:ext cx="0" cy="360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306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378137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450137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2" name="Line 5"/>
          <p:cNvSpPr>
            <a:spLocks noChangeShapeType="1"/>
          </p:cNvSpPr>
          <p:nvPr/>
        </p:nvSpPr>
        <p:spPr bwMode="auto">
          <a:xfrm>
            <a:off x="522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2" name="Line 5"/>
          <p:cNvSpPr>
            <a:spLocks noChangeShapeType="1"/>
          </p:cNvSpPr>
          <p:nvPr/>
        </p:nvSpPr>
        <p:spPr bwMode="auto">
          <a:xfrm>
            <a:off x="594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27" name="Line 12"/>
          <p:cNvSpPr>
            <a:spLocks noChangeShapeType="1"/>
          </p:cNvSpPr>
          <p:nvPr/>
        </p:nvSpPr>
        <p:spPr bwMode="auto">
          <a:xfrm>
            <a:off x="8819567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" name="Line 6"/>
          <p:cNvSpPr>
            <a:spLocks noChangeShapeType="1"/>
          </p:cNvSpPr>
          <p:nvPr/>
        </p:nvSpPr>
        <p:spPr bwMode="auto">
          <a:xfrm>
            <a:off x="3060000" y="4500000"/>
            <a:ext cx="0" cy="1440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1" name="Line 12"/>
          <p:cNvSpPr>
            <a:spLocks noChangeShapeType="1"/>
          </p:cNvSpPr>
          <p:nvPr/>
        </p:nvSpPr>
        <p:spPr bwMode="auto">
          <a:xfrm>
            <a:off x="3781370" y="4500000"/>
            <a:ext cx="0" cy="1440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3" name="Line 5"/>
          <p:cNvSpPr>
            <a:spLocks noChangeShapeType="1"/>
          </p:cNvSpPr>
          <p:nvPr/>
        </p:nvSpPr>
        <p:spPr bwMode="auto">
          <a:xfrm>
            <a:off x="4501370" y="4500000"/>
            <a:ext cx="0" cy="1440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7" name="Line 5"/>
          <p:cNvSpPr>
            <a:spLocks noChangeShapeType="1"/>
          </p:cNvSpPr>
          <p:nvPr/>
        </p:nvSpPr>
        <p:spPr bwMode="auto">
          <a:xfrm>
            <a:off x="5215966" y="4500000"/>
            <a:ext cx="0" cy="1440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71" name="Line 5"/>
          <p:cNvSpPr>
            <a:spLocks noChangeShapeType="1"/>
          </p:cNvSpPr>
          <p:nvPr/>
        </p:nvSpPr>
        <p:spPr bwMode="auto">
          <a:xfrm>
            <a:off x="5940000" y="4500000"/>
            <a:ext cx="0" cy="1440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81" name="Line 5"/>
          <p:cNvSpPr>
            <a:spLocks noChangeShapeType="1"/>
          </p:cNvSpPr>
          <p:nvPr/>
        </p:nvSpPr>
        <p:spPr bwMode="auto">
          <a:xfrm>
            <a:off x="8819567" y="4500000"/>
            <a:ext cx="0" cy="1440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ovéPole 245"/>
              <p:cNvSpPr txBox="1"/>
              <p:nvPr/>
            </p:nvSpPr>
            <p:spPr>
              <a:xfrm>
                <a:off x="2207468" y="622800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6" name="TextovéPole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68" y="6228000"/>
                <a:ext cx="265063" cy="276999"/>
              </a:xfrm>
              <a:prstGeom prst="rect">
                <a:avLst/>
              </a:prstGeom>
              <a:blipFill>
                <a:blip r:embed="rId3"/>
                <a:stretch>
                  <a:fillRect l="-4545" r="-454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ovéPole 246"/>
              <p:cNvSpPr txBox="1"/>
              <p:nvPr/>
            </p:nvSpPr>
            <p:spPr>
              <a:xfrm>
                <a:off x="292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7" name="TextovéPole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469" y="6226130"/>
                <a:ext cx="265063" cy="276999"/>
              </a:xfrm>
              <a:prstGeom prst="rect">
                <a:avLst/>
              </a:prstGeom>
              <a:blipFill>
                <a:blip r:embed="rId4"/>
                <a:stretch>
                  <a:fillRect l="-4545" r="-4545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ovéPole 247"/>
              <p:cNvSpPr txBox="1"/>
              <p:nvPr/>
            </p:nvSpPr>
            <p:spPr>
              <a:xfrm>
                <a:off x="364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8" name="TextovéPole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469" y="6226130"/>
                <a:ext cx="265063" cy="276999"/>
              </a:xfrm>
              <a:prstGeom prst="rect">
                <a:avLst/>
              </a:prstGeom>
              <a:blipFill>
                <a:blip r:embed="rId5"/>
                <a:stretch>
                  <a:fillRect l="-2273" r="-681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ovéPole 248"/>
              <p:cNvSpPr txBox="1"/>
              <p:nvPr/>
            </p:nvSpPr>
            <p:spPr>
              <a:xfrm>
                <a:off x="436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9" name="TextovéPole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469" y="6226130"/>
                <a:ext cx="265063" cy="276999"/>
              </a:xfrm>
              <a:prstGeom prst="rect">
                <a:avLst/>
              </a:prstGeom>
              <a:blipFill>
                <a:blip r:embed="rId6"/>
                <a:stretch>
                  <a:fillRect l="-2273" r="-681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ovéPole 249"/>
              <p:cNvSpPr txBox="1"/>
              <p:nvPr/>
            </p:nvSpPr>
            <p:spPr>
              <a:xfrm>
                <a:off x="508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0" name="TextovéPole 2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69" y="6226130"/>
                <a:ext cx="265063" cy="276999"/>
              </a:xfrm>
              <a:prstGeom prst="rect">
                <a:avLst/>
              </a:prstGeom>
              <a:blipFill>
                <a:blip r:embed="rId7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ovéPole 250"/>
              <p:cNvSpPr txBox="1"/>
              <p:nvPr/>
            </p:nvSpPr>
            <p:spPr>
              <a:xfrm>
                <a:off x="580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1" name="TextovéPole 2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469" y="6226130"/>
                <a:ext cx="265063" cy="276999"/>
              </a:xfrm>
              <a:prstGeom prst="rect">
                <a:avLst/>
              </a:prstGeom>
              <a:blipFill>
                <a:blip r:embed="rId8"/>
                <a:stretch>
                  <a:fillRect l="-6977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ovéPole 252"/>
              <p:cNvSpPr txBox="1"/>
              <p:nvPr/>
            </p:nvSpPr>
            <p:spPr>
              <a:xfrm>
                <a:off x="7225025" y="6173902"/>
                <a:ext cx="30994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3" name="TextovéPole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025" y="6173902"/>
                <a:ext cx="30994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ovéPole 254"/>
              <p:cNvSpPr txBox="1"/>
              <p:nvPr/>
            </p:nvSpPr>
            <p:spPr>
              <a:xfrm>
                <a:off x="8664608" y="6226130"/>
                <a:ext cx="31078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5" name="TextovéPole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4608" y="6226130"/>
                <a:ext cx="310782" cy="276999"/>
              </a:xfrm>
              <a:prstGeom prst="rect">
                <a:avLst/>
              </a:prstGeom>
              <a:blipFill>
                <a:blip r:embed="rId10"/>
                <a:stretch>
                  <a:fillRect l="-1961" r="-5882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ovéPole 256"/>
              <p:cNvSpPr txBox="1"/>
              <p:nvPr/>
            </p:nvSpPr>
            <p:spPr>
              <a:xfrm>
                <a:off x="8937519" y="4361500"/>
                <a:ext cx="517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7" name="TextovéPole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519" y="4361500"/>
                <a:ext cx="517193" cy="276999"/>
              </a:xfrm>
              <a:prstGeom prst="rect">
                <a:avLst/>
              </a:prstGeom>
              <a:blipFill>
                <a:blip r:embed="rId11"/>
                <a:stretch>
                  <a:fillRect l="-9412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9" name="Přímá spojnice 298"/>
          <p:cNvCxnSpPr/>
          <p:nvPr/>
        </p:nvCxnSpPr>
        <p:spPr>
          <a:xfrm>
            <a:off x="2052000" y="45000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ovéPole 302"/>
              <p:cNvSpPr txBox="1"/>
              <p:nvPr/>
            </p:nvSpPr>
            <p:spPr>
              <a:xfrm>
                <a:off x="1821445" y="4327164"/>
                <a:ext cx="231977" cy="345672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3" name="TextovéPole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45" y="4327164"/>
                <a:ext cx="231977" cy="345672"/>
              </a:xfrm>
              <a:prstGeom prst="rect">
                <a:avLst/>
              </a:prstGeom>
              <a:blipFill>
                <a:blip r:embed="rId12"/>
                <a:stretch>
                  <a:fillRect l="-13158" t="-35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ovéPole 303"/>
              <p:cNvSpPr txBox="1"/>
              <p:nvPr/>
            </p:nvSpPr>
            <p:spPr>
              <a:xfrm>
                <a:off x="1850320" y="5847235"/>
                <a:ext cx="2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4" name="TextovéPole 3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320" y="5847235"/>
                <a:ext cx="200943" cy="184666"/>
              </a:xfrm>
              <a:prstGeom prst="rect">
                <a:avLst/>
              </a:prstGeom>
              <a:blipFill>
                <a:blip r:embed="rId13"/>
                <a:stretch>
                  <a:fillRect l="-15625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ovéPole 311"/>
              <p:cNvSpPr txBox="1"/>
              <p:nvPr/>
            </p:nvSpPr>
            <p:spPr>
              <a:xfrm>
                <a:off x="10260000" y="5940000"/>
                <a:ext cx="172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2" name="TextovéPole 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000" y="5940000"/>
                <a:ext cx="172931" cy="246221"/>
              </a:xfrm>
              <a:prstGeom prst="rect">
                <a:avLst/>
              </a:prstGeom>
              <a:blipFill>
                <a:blip r:embed="rId14"/>
                <a:stretch>
                  <a:fillRect l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ovéPole 163"/>
              <p:cNvSpPr txBox="1"/>
              <p:nvPr/>
            </p:nvSpPr>
            <p:spPr>
              <a:xfrm>
                <a:off x="7225025" y="5012250"/>
                <a:ext cx="30994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4" name="TextovéPole 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025" y="5012250"/>
                <a:ext cx="309948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354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>
            <a:off x="216000" y="6336000"/>
            <a:ext cx="1173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 distribution (discrete)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probability mass function</a:t>
                </a:r>
                <a:r>
                  <a:rPr lang="en-GB" dirty="0"/>
                  <a:t> of the result of rolling a dice </a:t>
                </a:r>
                <a:br>
                  <a:rPr lang="en-GB" dirty="0"/>
                </a:br>
                <a:r>
                  <a:rPr lang="en-GB" dirty="0"/>
                  <a:t>(which is a discrete uniform random variable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GB" dirty="0"/>
                  <a:t>):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693364" y="5940000"/>
            <a:ext cx="532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981364" y="3348000"/>
            <a:ext cx="0" cy="288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470136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542273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614273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2" name="Line 5"/>
          <p:cNvSpPr>
            <a:spLocks noChangeShapeType="1"/>
          </p:cNvSpPr>
          <p:nvPr/>
        </p:nvSpPr>
        <p:spPr bwMode="auto">
          <a:xfrm>
            <a:off x="686136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2" name="Line 5"/>
          <p:cNvSpPr>
            <a:spLocks noChangeShapeType="1"/>
          </p:cNvSpPr>
          <p:nvPr/>
        </p:nvSpPr>
        <p:spPr bwMode="auto">
          <a:xfrm>
            <a:off x="758136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27" name="Line 12"/>
          <p:cNvSpPr>
            <a:spLocks noChangeShapeType="1"/>
          </p:cNvSpPr>
          <p:nvPr/>
        </p:nvSpPr>
        <p:spPr bwMode="auto">
          <a:xfrm>
            <a:off x="830136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" name="Line 6"/>
          <p:cNvSpPr>
            <a:spLocks noChangeShapeType="1"/>
          </p:cNvSpPr>
          <p:nvPr/>
        </p:nvSpPr>
        <p:spPr bwMode="auto">
          <a:xfrm>
            <a:off x="4701364" y="4500000"/>
            <a:ext cx="0" cy="1440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1" name="Line 12"/>
          <p:cNvSpPr>
            <a:spLocks noChangeShapeType="1"/>
          </p:cNvSpPr>
          <p:nvPr/>
        </p:nvSpPr>
        <p:spPr bwMode="auto">
          <a:xfrm>
            <a:off x="5422734" y="4500000"/>
            <a:ext cx="0" cy="1440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3" name="Line 5"/>
          <p:cNvSpPr>
            <a:spLocks noChangeShapeType="1"/>
          </p:cNvSpPr>
          <p:nvPr/>
        </p:nvSpPr>
        <p:spPr bwMode="auto">
          <a:xfrm>
            <a:off x="6142734" y="4500000"/>
            <a:ext cx="0" cy="1440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7" name="Line 5"/>
          <p:cNvSpPr>
            <a:spLocks noChangeShapeType="1"/>
          </p:cNvSpPr>
          <p:nvPr/>
        </p:nvSpPr>
        <p:spPr bwMode="auto">
          <a:xfrm>
            <a:off x="6857330" y="4500000"/>
            <a:ext cx="0" cy="1440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71" name="Line 5"/>
          <p:cNvSpPr>
            <a:spLocks noChangeShapeType="1"/>
          </p:cNvSpPr>
          <p:nvPr/>
        </p:nvSpPr>
        <p:spPr bwMode="auto">
          <a:xfrm>
            <a:off x="7581364" y="4500000"/>
            <a:ext cx="0" cy="1440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81" name="Line 5"/>
          <p:cNvSpPr>
            <a:spLocks noChangeShapeType="1"/>
          </p:cNvSpPr>
          <p:nvPr/>
        </p:nvSpPr>
        <p:spPr bwMode="auto">
          <a:xfrm>
            <a:off x="8301364" y="4500000"/>
            <a:ext cx="0" cy="1440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ovéPole 245"/>
              <p:cNvSpPr txBox="1"/>
              <p:nvPr/>
            </p:nvSpPr>
            <p:spPr>
              <a:xfrm>
                <a:off x="3848832" y="622800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6" name="TextovéPole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832" y="6228000"/>
                <a:ext cx="265063" cy="276999"/>
              </a:xfrm>
              <a:prstGeom prst="rect">
                <a:avLst/>
              </a:prstGeom>
              <a:blipFill>
                <a:blip r:embed="rId3"/>
                <a:stretch>
                  <a:fillRect l="-2273" r="-6818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ovéPole 246"/>
              <p:cNvSpPr txBox="1"/>
              <p:nvPr/>
            </p:nvSpPr>
            <p:spPr>
              <a:xfrm>
                <a:off x="456883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7" name="TextovéPole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833" y="6226130"/>
                <a:ext cx="265063" cy="276999"/>
              </a:xfrm>
              <a:prstGeom prst="rect">
                <a:avLst/>
              </a:prstGeom>
              <a:blipFill>
                <a:blip r:embed="rId4"/>
                <a:stretch>
                  <a:fillRect l="-2273" r="-681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ovéPole 247"/>
              <p:cNvSpPr txBox="1"/>
              <p:nvPr/>
            </p:nvSpPr>
            <p:spPr>
              <a:xfrm>
                <a:off x="528883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8" name="TextovéPole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833" y="6226130"/>
                <a:ext cx="265063" cy="276999"/>
              </a:xfrm>
              <a:prstGeom prst="rect">
                <a:avLst/>
              </a:prstGeom>
              <a:blipFill>
                <a:blip r:embed="rId5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ovéPole 248"/>
              <p:cNvSpPr txBox="1"/>
              <p:nvPr/>
            </p:nvSpPr>
            <p:spPr>
              <a:xfrm>
                <a:off x="600883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9" name="TextovéPole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833" y="6226130"/>
                <a:ext cx="265063" cy="276999"/>
              </a:xfrm>
              <a:prstGeom prst="rect">
                <a:avLst/>
              </a:prstGeom>
              <a:blipFill>
                <a:blip r:embed="rId6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ovéPole 249"/>
              <p:cNvSpPr txBox="1"/>
              <p:nvPr/>
            </p:nvSpPr>
            <p:spPr>
              <a:xfrm>
                <a:off x="672883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0" name="TextovéPole 2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833" y="6226130"/>
                <a:ext cx="265063" cy="276999"/>
              </a:xfrm>
              <a:prstGeom prst="rect">
                <a:avLst/>
              </a:prstGeom>
              <a:blipFill>
                <a:blip r:embed="rId7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ovéPole 250"/>
              <p:cNvSpPr txBox="1"/>
              <p:nvPr/>
            </p:nvSpPr>
            <p:spPr>
              <a:xfrm>
                <a:off x="744883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1" name="TextovéPole 2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833" y="6226130"/>
                <a:ext cx="265063" cy="276999"/>
              </a:xfrm>
              <a:prstGeom prst="rect">
                <a:avLst/>
              </a:prstGeom>
              <a:blipFill>
                <a:blip r:embed="rId8"/>
                <a:stretch>
                  <a:fillRect l="-4651" r="-9302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ovéPole 254"/>
              <p:cNvSpPr txBox="1"/>
              <p:nvPr/>
            </p:nvSpPr>
            <p:spPr>
              <a:xfrm>
                <a:off x="816942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5" name="TextovéPole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423" y="6226130"/>
                <a:ext cx="265063" cy="276999"/>
              </a:xfrm>
              <a:prstGeom prst="rect">
                <a:avLst/>
              </a:prstGeom>
              <a:blipFill>
                <a:blip r:embed="rId9"/>
                <a:stretch>
                  <a:fillRect l="-4545" r="-4545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ovéPole 256"/>
              <p:cNvSpPr txBox="1"/>
              <p:nvPr/>
            </p:nvSpPr>
            <p:spPr>
              <a:xfrm>
                <a:off x="8420164" y="4361500"/>
                <a:ext cx="517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7" name="TextovéPole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164" y="4361500"/>
                <a:ext cx="517193" cy="276999"/>
              </a:xfrm>
              <a:prstGeom prst="rect">
                <a:avLst/>
              </a:prstGeom>
              <a:blipFill>
                <a:blip r:embed="rId10"/>
                <a:stretch>
                  <a:fillRect l="-9412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9" name="Přímá spojnice 298"/>
          <p:cNvCxnSpPr/>
          <p:nvPr/>
        </p:nvCxnSpPr>
        <p:spPr>
          <a:xfrm>
            <a:off x="3693364" y="45000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ovéPole 302"/>
              <p:cNvSpPr txBox="1"/>
              <p:nvPr/>
            </p:nvSpPr>
            <p:spPr>
              <a:xfrm>
                <a:off x="3493843" y="4327164"/>
                <a:ext cx="200943" cy="346890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3" name="TextovéPole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3843" y="4327164"/>
                <a:ext cx="200943" cy="346890"/>
              </a:xfrm>
              <a:prstGeom prst="rect">
                <a:avLst/>
              </a:prstGeom>
              <a:blipFill>
                <a:blip r:embed="rId11"/>
                <a:stretch>
                  <a:fillRect l="-15152" t="-350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ovéPole 303"/>
              <p:cNvSpPr txBox="1"/>
              <p:nvPr/>
            </p:nvSpPr>
            <p:spPr>
              <a:xfrm>
                <a:off x="3491684" y="5847235"/>
                <a:ext cx="2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4" name="TextovéPole 3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684" y="5847235"/>
                <a:ext cx="200943" cy="184666"/>
              </a:xfrm>
              <a:prstGeom prst="rect">
                <a:avLst/>
              </a:prstGeom>
              <a:blipFill>
                <a:blip r:embed="rId12"/>
                <a:stretch>
                  <a:fillRect l="-15152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ovéPole 311"/>
              <p:cNvSpPr txBox="1"/>
              <p:nvPr/>
            </p:nvSpPr>
            <p:spPr>
              <a:xfrm>
                <a:off x="9021364" y="5940000"/>
                <a:ext cx="172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2" name="TextovéPole 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364" y="5940000"/>
                <a:ext cx="172931" cy="246221"/>
              </a:xfrm>
              <a:prstGeom prst="rect">
                <a:avLst/>
              </a:prstGeom>
              <a:blipFill>
                <a:blip r:embed="rId13"/>
                <a:stretch>
                  <a:fillRect l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966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 distribution (discrete)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follow the discrete uniform distribution, i.e.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Calculate as an exercise: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Mean value: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Variance: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Mode: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  is any element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Median:	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88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application:  the German Tank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A sample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elements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is selected without repetition out of the </a:t>
                </a:r>
                <a:br>
                  <a:rPr lang="en-GB" dirty="0"/>
                </a:br>
                <a:r>
                  <a:rPr lang="en-GB" dirty="0"/>
                  <a:t>set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={1, 2,…,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.  That is,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,  etc.,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.  </a:t>
                </a:r>
                <a:br>
                  <a:rPr lang="en-GB" dirty="0"/>
                </a:br>
                <a:r>
                  <a:rPr lang="en-GB" dirty="0"/>
                  <a:t>When selecting an element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dirty="0"/>
                  <a:t>  each element of the set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  is equally probable to be selected (i.e. the uniform distribution is assumed).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number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 exists, but is not known, however.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The goal:</a:t>
                </a:r>
                <a:r>
                  <a:rPr lang="en-GB" dirty="0"/>
                  <a:t>  Based on the sample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,  find an estimate of the number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  — 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GB" dirty="0"/>
                  <a:t>  be the maximum in the sample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the estimate 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  —  ¿¿¿ Why ???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428" b="-125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3227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Binomial distribution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Bernoulli Trials</a:t>
            </a:r>
          </a:p>
          <a:p>
            <a:pPr>
              <a:lnSpc>
                <a:spcPct val="150000"/>
              </a:lnSpc>
            </a:pPr>
            <a:r>
              <a:rPr lang="en-GB" dirty="0"/>
              <a:t>Binomial distribution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058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Bernoulli Trials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A Bernoulli trial is a random experiment with exactly two possible outcomes: “success” and “failure”.  Each repetition of the experiment is called a trial.  </a:t>
                </a:r>
                <a:br>
                  <a:rPr lang="en-GB" dirty="0"/>
                </a:br>
                <a:r>
                  <a:rPr lang="en-GB" dirty="0"/>
                  <a:t>The probability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 of the success is given in advance and is the same in each trial.  (In particular, the probability of the success in a trial does not depend on the results in the previous trials.)  The probability of the failure is then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have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4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0332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Bernoulli Trials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u="sng" dirty="0"/>
                  <a:t>Tossing a coin</a:t>
                </a:r>
                <a:r>
                  <a:rPr lang="en-GB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outcomes:	“heads” (success)   or   “tails” (failure)</a:t>
                </a:r>
              </a:p>
              <a:p>
                <a:pPr>
                  <a:lnSpc>
                    <a:spcPct val="120000"/>
                  </a:lnSpc>
                </a:pPr>
                <a:r>
                  <a:rPr lang="en-GB" dirty="0"/>
                  <a:t>  —  probabilities: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  and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Rolling a dice</a:t>
                </a:r>
                <a:r>
                  <a:rPr lang="en-GB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outcomes:	“6” (success)   or   “not 6” (failure)</a:t>
                </a:r>
              </a:p>
              <a:p>
                <a:pPr>
                  <a:lnSpc>
                    <a:spcPct val="120000"/>
                  </a:lnSpc>
                </a:pPr>
                <a:r>
                  <a:rPr lang="en-GB" dirty="0"/>
                  <a:t>  —  probabilities: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dirty="0"/>
                  <a:t>   and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20000"/>
                  </a:lnSpc>
                </a:pPr>
                <a:r>
                  <a:rPr lang="en-GB" sz="2000" u="sng" dirty="0"/>
                  <a:t>Remark</a:t>
                </a:r>
                <a:r>
                  <a:rPr lang="en-GB" sz="2000" dirty="0"/>
                  <a:t>:  Notice that the experiment with the coin has a uniform probability distribution.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7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530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Mathematical model of the Bernoulli Trial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To model the Bernoulli trial mathematically, consider a probability space  </a:t>
                </a:r>
                <a:br>
                  <a:rPr lang="en-GB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with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  (where 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” and “0” means “success” and “failure”, respectively),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∅,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</m:oMath>
                </a14:m>
                <a:r>
                  <a:rPr lang="en-GB" dirty="0"/>
                  <a:t>  and with the probability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 such that 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∅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,  and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763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Assume that the Bernoulli trial, with the probability of the success being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is repeated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times where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is a given natural number.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be the random variable whose value is the number of successes in the series of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Bernoulli trials.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Obviously, the range of the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the set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1, 2, 3,…,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probability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attains the value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565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Discrete probability distributions</a:t>
            </a:r>
          </a:p>
          <a:p>
            <a:pPr>
              <a:lnSpc>
                <a:spcPct val="150000"/>
              </a:lnSpc>
            </a:pPr>
            <a:r>
              <a:rPr lang="en-GB" dirty="0"/>
              <a:t>Discrete uniform distribution</a:t>
            </a:r>
          </a:p>
          <a:p>
            <a:pPr>
              <a:lnSpc>
                <a:spcPct val="150000"/>
              </a:lnSpc>
            </a:pPr>
            <a:r>
              <a:rPr lang="en-GB" dirty="0"/>
              <a:t>Bernoulli Trials</a:t>
            </a:r>
          </a:p>
          <a:p>
            <a:pPr>
              <a:lnSpc>
                <a:spcPct val="150000"/>
              </a:lnSpc>
            </a:pPr>
            <a:r>
              <a:rPr lang="en-GB" dirty="0"/>
              <a:t>Binomial distribution</a:t>
            </a:r>
          </a:p>
          <a:p>
            <a:pPr>
              <a:lnSpc>
                <a:spcPct val="150000"/>
              </a:lnSpc>
            </a:pPr>
            <a:r>
              <a:rPr lang="en-GB" dirty="0"/>
              <a:t>Poisson distribution</a:t>
            </a:r>
          </a:p>
          <a:p>
            <a:pPr>
              <a:lnSpc>
                <a:spcPct val="150000"/>
              </a:lnSpc>
            </a:pPr>
            <a:r>
              <a:rPr lang="en-GB" dirty="0"/>
              <a:t>Some other discrete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677217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Formally, 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 be the probability of the success in the Bernoulli trial,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,  and 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be the given natural number.  Consider the probability 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where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is the collection of all ordered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-tuples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’s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’s, moreover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p>
                    </m:sSup>
                  </m:oMath>
                </a14:m>
                <a:r>
                  <a:rPr lang="en-GB" dirty="0"/>
                  <a:t>,  and the probability mass function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GB" dirty="0"/>
                  <a:t>  of the probability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 is such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that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           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there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are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exactly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1’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      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       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21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895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Considering the just introduced probability 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with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 etc.,  the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such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number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’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follows the binomial distribution.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then say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a </a:t>
                </a:r>
                <a:r>
                  <a:rPr lang="en-GB" b="1" dirty="0"/>
                  <a:t>discrete binomial random variable</a:t>
                </a:r>
                <a:r>
                  <a:rPr lang="en-GB" dirty="0"/>
                  <a:t> and write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Bi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331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>
            <a:off x="193140" y="6336000"/>
            <a:ext cx="1173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probability mass function</a:t>
                </a:r>
                <a:r>
                  <a:rPr lang="en-GB" dirty="0"/>
                  <a:t> of 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Bi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6,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</m:oMath>
                </a14:m>
                <a:r>
                  <a:rPr lang="en-GB" dirty="0"/>
                  <a:t> 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670504" y="5940000"/>
            <a:ext cx="532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958504" y="1908000"/>
            <a:ext cx="0" cy="432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467850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539987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611987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2" name="Line 5"/>
          <p:cNvSpPr>
            <a:spLocks noChangeShapeType="1"/>
          </p:cNvSpPr>
          <p:nvPr/>
        </p:nvSpPr>
        <p:spPr bwMode="auto">
          <a:xfrm>
            <a:off x="683850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2" name="Line 5"/>
          <p:cNvSpPr>
            <a:spLocks noChangeShapeType="1"/>
          </p:cNvSpPr>
          <p:nvPr/>
        </p:nvSpPr>
        <p:spPr bwMode="auto">
          <a:xfrm>
            <a:off x="755850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27" name="Line 12"/>
          <p:cNvSpPr>
            <a:spLocks noChangeShapeType="1"/>
          </p:cNvSpPr>
          <p:nvPr/>
        </p:nvSpPr>
        <p:spPr bwMode="auto">
          <a:xfrm>
            <a:off x="827850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" name="Line 6"/>
          <p:cNvSpPr>
            <a:spLocks noChangeShapeType="1"/>
          </p:cNvSpPr>
          <p:nvPr/>
        </p:nvSpPr>
        <p:spPr bwMode="auto">
          <a:xfrm>
            <a:off x="4678504" y="4927854"/>
            <a:ext cx="0" cy="10116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1" name="Line 12"/>
          <p:cNvSpPr>
            <a:spLocks noChangeShapeType="1"/>
          </p:cNvSpPr>
          <p:nvPr/>
        </p:nvSpPr>
        <p:spPr bwMode="auto">
          <a:xfrm>
            <a:off x="5399874" y="3408654"/>
            <a:ext cx="0" cy="25308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3" name="Line 5"/>
          <p:cNvSpPr>
            <a:spLocks noChangeShapeType="1"/>
          </p:cNvSpPr>
          <p:nvPr/>
        </p:nvSpPr>
        <p:spPr bwMode="auto">
          <a:xfrm>
            <a:off x="6119874" y="2563200"/>
            <a:ext cx="0" cy="33768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7" name="Line 5"/>
          <p:cNvSpPr>
            <a:spLocks noChangeShapeType="1"/>
          </p:cNvSpPr>
          <p:nvPr/>
        </p:nvSpPr>
        <p:spPr bwMode="auto">
          <a:xfrm>
            <a:off x="6834470" y="3408654"/>
            <a:ext cx="0" cy="25308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71" name="Line 5"/>
          <p:cNvSpPr>
            <a:spLocks noChangeShapeType="1"/>
          </p:cNvSpPr>
          <p:nvPr/>
        </p:nvSpPr>
        <p:spPr bwMode="auto">
          <a:xfrm>
            <a:off x="7558504" y="4927854"/>
            <a:ext cx="0" cy="10116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81" name="Line 5"/>
          <p:cNvSpPr>
            <a:spLocks noChangeShapeType="1"/>
          </p:cNvSpPr>
          <p:nvPr/>
        </p:nvSpPr>
        <p:spPr bwMode="auto">
          <a:xfrm>
            <a:off x="8278504" y="5770254"/>
            <a:ext cx="0" cy="1692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ovéPole 245"/>
              <p:cNvSpPr txBox="1"/>
              <p:nvPr/>
            </p:nvSpPr>
            <p:spPr>
              <a:xfrm>
                <a:off x="3825972" y="622800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6" name="TextovéPole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972" y="6228000"/>
                <a:ext cx="265063" cy="276999"/>
              </a:xfrm>
              <a:prstGeom prst="rect">
                <a:avLst/>
              </a:prstGeom>
              <a:blipFill>
                <a:blip r:embed="rId3"/>
                <a:stretch>
                  <a:fillRect l="-4651" r="-697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ovéPole 246"/>
              <p:cNvSpPr txBox="1"/>
              <p:nvPr/>
            </p:nvSpPr>
            <p:spPr>
              <a:xfrm>
                <a:off x="454597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7" name="TextovéPole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973" y="6226130"/>
                <a:ext cx="265063" cy="276999"/>
              </a:xfrm>
              <a:prstGeom prst="rect">
                <a:avLst/>
              </a:prstGeom>
              <a:blipFill>
                <a:blip r:embed="rId4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ovéPole 247"/>
              <p:cNvSpPr txBox="1"/>
              <p:nvPr/>
            </p:nvSpPr>
            <p:spPr>
              <a:xfrm>
                <a:off x="526597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8" name="TextovéPole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973" y="6226130"/>
                <a:ext cx="265063" cy="276999"/>
              </a:xfrm>
              <a:prstGeom prst="rect">
                <a:avLst/>
              </a:prstGeom>
              <a:blipFill>
                <a:blip r:embed="rId5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ovéPole 248"/>
              <p:cNvSpPr txBox="1"/>
              <p:nvPr/>
            </p:nvSpPr>
            <p:spPr>
              <a:xfrm>
                <a:off x="598597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9" name="TextovéPole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973" y="6226130"/>
                <a:ext cx="265063" cy="276999"/>
              </a:xfrm>
              <a:prstGeom prst="rect">
                <a:avLst/>
              </a:prstGeom>
              <a:blipFill>
                <a:blip r:embed="rId6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ovéPole 249"/>
              <p:cNvSpPr txBox="1"/>
              <p:nvPr/>
            </p:nvSpPr>
            <p:spPr>
              <a:xfrm>
                <a:off x="670597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0" name="TextovéPole 2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973" y="6226130"/>
                <a:ext cx="265063" cy="276999"/>
              </a:xfrm>
              <a:prstGeom prst="rect">
                <a:avLst/>
              </a:prstGeom>
              <a:blipFill>
                <a:blip r:embed="rId7"/>
                <a:stretch>
                  <a:fillRect l="-4545" r="-4545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ovéPole 250"/>
              <p:cNvSpPr txBox="1"/>
              <p:nvPr/>
            </p:nvSpPr>
            <p:spPr>
              <a:xfrm>
                <a:off x="742597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1" name="TextovéPole 2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973" y="6226130"/>
                <a:ext cx="265063" cy="276999"/>
              </a:xfrm>
              <a:prstGeom prst="rect">
                <a:avLst/>
              </a:prstGeom>
              <a:blipFill>
                <a:blip r:embed="rId8"/>
                <a:stretch>
                  <a:fillRect l="-4545" r="-681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ovéPole 254"/>
              <p:cNvSpPr txBox="1"/>
              <p:nvPr/>
            </p:nvSpPr>
            <p:spPr>
              <a:xfrm>
                <a:off x="814656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5" name="TextovéPole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563" y="6226130"/>
                <a:ext cx="265063" cy="276999"/>
              </a:xfrm>
              <a:prstGeom prst="rect">
                <a:avLst/>
              </a:prstGeom>
              <a:blipFill>
                <a:blip r:embed="rId9"/>
                <a:stretch>
                  <a:fillRect l="-2273" r="-681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ovéPole 256"/>
              <p:cNvSpPr txBox="1"/>
              <p:nvPr/>
            </p:nvSpPr>
            <p:spPr>
              <a:xfrm>
                <a:off x="8397304" y="5493255"/>
                <a:ext cx="517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7" name="TextovéPole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304" y="5493255"/>
                <a:ext cx="517193" cy="276999"/>
              </a:xfrm>
              <a:prstGeom prst="rect">
                <a:avLst/>
              </a:prstGeom>
              <a:blipFill>
                <a:blip r:embed="rId10"/>
                <a:stretch>
                  <a:fillRect l="-9524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9" name="Přímá spojnice 298"/>
          <p:cNvCxnSpPr/>
          <p:nvPr/>
        </p:nvCxnSpPr>
        <p:spPr>
          <a:xfrm>
            <a:off x="3670504" y="57708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ovéPole 303"/>
              <p:cNvSpPr txBox="1"/>
              <p:nvPr/>
            </p:nvSpPr>
            <p:spPr>
              <a:xfrm>
                <a:off x="3758400" y="5940000"/>
                <a:ext cx="2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4" name="TextovéPole 3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400" y="5940000"/>
                <a:ext cx="200943" cy="184666"/>
              </a:xfrm>
              <a:prstGeom prst="rect">
                <a:avLst/>
              </a:prstGeom>
              <a:blipFill>
                <a:blip r:embed="rId11"/>
                <a:stretch>
                  <a:fillRect l="-15625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ovéPole 311"/>
              <p:cNvSpPr txBox="1"/>
              <p:nvPr/>
            </p:nvSpPr>
            <p:spPr>
              <a:xfrm>
                <a:off x="8998504" y="5940000"/>
                <a:ext cx="172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2" name="TextovéPole 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504" y="5940000"/>
                <a:ext cx="172931" cy="246221"/>
              </a:xfrm>
              <a:prstGeom prst="rect">
                <a:avLst/>
              </a:prstGeom>
              <a:blipFill>
                <a:blip r:embed="rId12"/>
                <a:stretch>
                  <a:fillRect l="-27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3958504" y="5770254"/>
            <a:ext cx="0" cy="1692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cxnSp>
        <p:nvCxnSpPr>
          <p:cNvPr id="36" name="Přímá spojnice 35"/>
          <p:cNvCxnSpPr/>
          <p:nvPr/>
        </p:nvCxnSpPr>
        <p:spPr>
          <a:xfrm>
            <a:off x="3670504" y="49284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3670504" y="34092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3670504" y="25668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2927009" y="5678237"/>
                <a:ext cx="742758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 panose="02040503050406030204" pitchFamily="18" charset="0"/>
                        </a:rPr>
                        <m:t>0.015625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009" y="5678237"/>
                <a:ext cx="742758" cy="184666"/>
              </a:xfrm>
              <a:prstGeom prst="rect">
                <a:avLst/>
              </a:prstGeom>
              <a:blipFill>
                <a:blip r:embed="rId13"/>
                <a:stretch>
                  <a:fillRect l="-4098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2927009" y="4831585"/>
                <a:ext cx="742758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 panose="02040503050406030204" pitchFamily="18" charset="0"/>
                        </a:rPr>
                        <m:t>0.093750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009" y="4831585"/>
                <a:ext cx="742758" cy="184666"/>
              </a:xfrm>
              <a:prstGeom prst="rect">
                <a:avLst/>
              </a:prstGeom>
              <a:blipFill>
                <a:blip r:embed="rId14"/>
                <a:stretch>
                  <a:fillRect l="-4098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2927009" y="3321350"/>
                <a:ext cx="742758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 panose="02040503050406030204" pitchFamily="18" charset="0"/>
                        </a:rPr>
                        <m:t>0.234375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009" y="3321350"/>
                <a:ext cx="742758" cy="184666"/>
              </a:xfrm>
              <a:prstGeom prst="rect">
                <a:avLst/>
              </a:prstGeom>
              <a:blipFill>
                <a:blip r:embed="rId15"/>
                <a:stretch>
                  <a:fillRect l="-4098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2927009" y="2473449"/>
                <a:ext cx="742758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 panose="02040503050406030204" pitchFamily="18" charset="0"/>
                        </a:rPr>
                        <m:t>0.312500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009" y="2473449"/>
                <a:ext cx="742758" cy="184666"/>
              </a:xfrm>
              <a:prstGeom prst="rect">
                <a:avLst/>
              </a:prstGeom>
              <a:blipFill>
                <a:blip r:embed="rId16"/>
                <a:stretch>
                  <a:fillRect l="-4098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718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>
            <a:off x="193140" y="6336000"/>
            <a:ext cx="1173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probability mass function</a:t>
                </a:r>
                <a:r>
                  <a:rPr lang="en-GB" dirty="0"/>
                  <a:t> of an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Bi</m:t>
                    </m:r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0.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GB" dirty="0"/>
                  <a:t> 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670504" y="5940000"/>
            <a:ext cx="532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958504" y="1908000"/>
            <a:ext cx="0" cy="432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467850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539987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611987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2" name="Line 5"/>
          <p:cNvSpPr>
            <a:spLocks noChangeShapeType="1"/>
          </p:cNvSpPr>
          <p:nvPr/>
        </p:nvSpPr>
        <p:spPr bwMode="auto">
          <a:xfrm>
            <a:off x="683850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" name="Line 6"/>
          <p:cNvSpPr>
            <a:spLocks noChangeShapeType="1"/>
          </p:cNvSpPr>
          <p:nvPr/>
        </p:nvSpPr>
        <p:spPr bwMode="auto">
          <a:xfrm>
            <a:off x="4678504" y="2548254"/>
            <a:ext cx="0" cy="33912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1" name="Line 12"/>
          <p:cNvSpPr>
            <a:spLocks noChangeShapeType="1"/>
          </p:cNvSpPr>
          <p:nvPr/>
        </p:nvSpPr>
        <p:spPr bwMode="auto">
          <a:xfrm>
            <a:off x="5399874" y="4668654"/>
            <a:ext cx="0" cy="12708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3" name="Line 5"/>
          <p:cNvSpPr>
            <a:spLocks noChangeShapeType="1"/>
          </p:cNvSpPr>
          <p:nvPr/>
        </p:nvSpPr>
        <p:spPr bwMode="auto">
          <a:xfrm>
            <a:off x="6119874" y="5727054"/>
            <a:ext cx="0" cy="2124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7" name="Line 5"/>
          <p:cNvSpPr>
            <a:spLocks noChangeShapeType="1"/>
          </p:cNvSpPr>
          <p:nvPr/>
        </p:nvSpPr>
        <p:spPr bwMode="auto">
          <a:xfrm>
            <a:off x="6840000" y="5925600"/>
            <a:ext cx="0" cy="144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ovéPole 245"/>
              <p:cNvSpPr txBox="1"/>
              <p:nvPr/>
            </p:nvSpPr>
            <p:spPr>
              <a:xfrm>
                <a:off x="3825972" y="622800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6" name="TextovéPole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972" y="6228000"/>
                <a:ext cx="265063" cy="276999"/>
              </a:xfrm>
              <a:prstGeom prst="rect">
                <a:avLst/>
              </a:prstGeom>
              <a:blipFill>
                <a:blip r:embed="rId3"/>
                <a:stretch>
                  <a:fillRect l="-4651" r="-6977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ovéPole 246"/>
              <p:cNvSpPr txBox="1"/>
              <p:nvPr/>
            </p:nvSpPr>
            <p:spPr>
              <a:xfrm>
                <a:off x="454597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7" name="TextovéPole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973" y="6226130"/>
                <a:ext cx="265063" cy="276999"/>
              </a:xfrm>
              <a:prstGeom prst="rect">
                <a:avLst/>
              </a:prstGeom>
              <a:blipFill>
                <a:blip r:embed="rId4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ovéPole 247"/>
              <p:cNvSpPr txBox="1"/>
              <p:nvPr/>
            </p:nvSpPr>
            <p:spPr>
              <a:xfrm>
                <a:off x="526597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8" name="TextovéPole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973" y="6226130"/>
                <a:ext cx="265063" cy="276999"/>
              </a:xfrm>
              <a:prstGeom prst="rect">
                <a:avLst/>
              </a:prstGeom>
              <a:blipFill>
                <a:blip r:embed="rId5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ovéPole 248"/>
              <p:cNvSpPr txBox="1"/>
              <p:nvPr/>
            </p:nvSpPr>
            <p:spPr>
              <a:xfrm>
                <a:off x="598597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9" name="TextovéPole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973" y="6226130"/>
                <a:ext cx="265063" cy="276999"/>
              </a:xfrm>
              <a:prstGeom prst="rect">
                <a:avLst/>
              </a:prstGeom>
              <a:blipFill>
                <a:blip r:embed="rId6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ovéPole 249"/>
              <p:cNvSpPr txBox="1"/>
              <p:nvPr/>
            </p:nvSpPr>
            <p:spPr>
              <a:xfrm>
                <a:off x="670597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0" name="TextovéPole 2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973" y="6226130"/>
                <a:ext cx="265063" cy="276999"/>
              </a:xfrm>
              <a:prstGeom prst="rect">
                <a:avLst/>
              </a:prstGeom>
              <a:blipFill>
                <a:blip r:embed="rId7"/>
                <a:stretch>
                  <a:fillRect l="-4545" r="-4545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ovéPole 256"/>
              <p:cNvSpPr txBox="1"/>
              <p:nvPr/>
            </p:nvSpPr>
            <p:spPr>
              <a:xfrm>
                <a:off x="6876000" y="5652000"/>
                <a:ext cx="517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7" name="TextovéPole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000" y="5652000"/>
                <a:ext cx="517193" cy="276999"/>
              </a:xfrm>
              <a:prstGeom prst="rect">
                <a:avLst/>
              </a:prstGeom>
              <a:blipFill>
                <a:blip r:embed="rId8"/>
                <a:stretch>
                  <a:fillRect l="-9412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9" name="Přímá spojnice 298"/>
          <p:cNvCxnSpPr/>
          <p:nvPr/>
        </p:nvCxnSpPr>
        <p:spPr>
          <a:xfrm>
            <a:off x="3670504" y="59256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ovéPole 303"/>
              <p:cNvSpPr txBox="1"/>
              <p:nvPr/>
            </p:nvSpPr>
            <p:spPr>
              <a:xfrm>
                <a:off x="3758400" y="5940000"/>
                <a:ext cx="2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4" name="TextovéPole 3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400" y="5940000"/>
                <a:ext cx="200943" cy="184666"/>
              </a:xfrm>
              <a:prstGeom prst="rect">
                <a:avLst/>
              </a:prstGeom>
              <a:blipFill>
                <a:blip r:embed="rId9"/>
                <a:stretch>
                  <a:fillRect l="-15625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ovéPole 311"/>
              <p:cNvSpPr txBox="1"/>
              <p:nvPr/>
            </p:nvSpPr>
            <p:spPr>
              <a:xfrm>
                <a:off x="8998504" y="5940000"/>
                <a:ext cx="172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2" name="TextovéPole 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504" y="5940000"/>
                <a:ext cx="172931" cy="246221"/>
              </a:xfrm>
              <a:prstGeom prst="rect">
                <a:avLst/>
              </a:prstGeom>
              <a:blipFill>
                <a:blip r:embed="rId10"/>
                <a:stretch>
                  <a:fillRect l="-275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Přímá spojnice 35"/>
          <p:cNvCxnSpPr/>
          <p:nvPr/>
        </p:nvCxnSpPr>
        <p:spPr>
          <a:xfrm>
            <a:off x="3670504" y="57276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3670504" y="46692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3670504" y="25488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3096927" y="5830019"/>
                <a:ext cx="572840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 panose="02040503050406030204" pitchFamily="18" charset="0"/>
                        </a:rPr>
                        <m:t>0.0016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27" y="5830019"/>
                <a:ext cx="572840" cy="184666"/>
              </a:xfrm>
              <a:prstGeom prst="rect">
                <a:avLst/>
              </a:prstGeom>
              <a:blipFill>
                <a:blip r:embed="rId11"/>
                <a:stretch>
                  <a:fillRect l="-5319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3096927" y="5635268"/>
                <a:ext cx="572840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 panose="02040503050406030204" pitchFamily="18" charset="0"/>
                        </a:rPr>
                        <m:t>0.0256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27" y="5635268"/>
                <a:ext cx="572840" cy="184666"/>
              </a:xfrm>
              <a:prstGeom prst="rect">
                <a:avLst/>
              </a:prstGeom>
              <a:blipFill>
                <a:blip r:embed="rId12"/>
                <a:stretch>
                  <a:fillRect l="-5319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3096927" y="4576321"/>
                <a:ext cx="572840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 panose="02040503050406030204" pitchFamily="18" charset="0"/>
                        </a:rPr>
                        <m:t>0.1536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27" y="4576321"/>
                <a:ext cx="572840" cy="184666"/>
              </a:xfrm>
              <a:prstGeom prst="rect">
                <a:avLst/>
              </a:prstGeom>
              <a:blipFill>
                <a:blip r:embed="rId13"/>
                <a:stretch>
                  <a:fillRect l="-5319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3096927" y="2455921"/>
                <a:ext cx="572840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 panose="02040503050406030204" pitchFamily="18" charset="0"/>
                        </a:rPr>
                        <m:t>0.4096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27" y="2455921"/>
                <a:ext cx="572840" cy="184666"/>
              </a:xfrm>
              <a:prstGeom prst="rect">
                <a:avLst/>
              </a:prstGeom>
              <a:blipFill>
                <a:blip r:embed="rId14"/>
                <a:stretch>
                  <a:fillRect l="-5319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3958504" y="2548254"/>
            <a:ext cx="0" cy="33912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627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Bi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Calculate as an exercise: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Mean value: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Variance: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Mode: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161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Binomial distribution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Excel, use the functions:</a:t>
                </a:r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BINOM.DIST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TRUE</m:t>
                        </m:r>
                      </m:e>
                    </m:d>
                  </m:oMath>
                </a14:m>
                <a:r>
                  <a:rPr lang="en-GB" dirty="0"/>
                  <a:t>	to get the value of the cumulative distribution function of the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Bi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BINOM.DIST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FALS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</m:oMath>
                </a14:m>
                <a:r>
                  <a:rPr lang="en-GB" dirty="0"/>
                  <a:t>	to get the value of the probability mass function 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Bi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BINOM.INV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GB" dirty="0"/>
                  <a:t>	to get the quantile 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Bi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          (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362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Binomial distribution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Excel, use the functions:</a:t>
                </a:r>
              </a:p>
              <a:p>
                <a:endParaRPr lang="en-GB" dirty="0"/>
              </a:p>
              <a:p>
                <a:r>
                  <a:rPr lang="en-GB" dirty="0"/>
                  <a:t>	=</a:t>
                </a:r>
                <a:r>
                  <a:rPr lang="en-GB" b="1" dirty="0"/>
                  <a:t>BINOM.DIST.RANGE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						to get the probability that the result 							of the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Bi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						is between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	=BINOMDIST()			the same as  =BINOM.DIST(),  </a:t>
                </a:r>
                <a:br>
                  <a:rPr lang="en-GB" dirty="0"/>
                </a:br>
                <a:r>
                  <a:rPr lang="en-GB" dirty="0"/>
                  <a:t>						deprecated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8044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Poisson distribution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308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Poisson distribution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There are some events, such as</a:t>
            </a:r>
          </a:p>
          <a:p>
            <a:pPr>
              <a:lnSpc>
                <a:spcPct val="150000"/>
              </a:lnSpc>
            </a:pPr>
            <a:r>
              <a:rPr lang="en-GB" dirty="0"/>
              <a:t>  —  customers coming to a shop during one hour (between 10:00 and 11:00, say)</a:t>
            </a:r>
          </a:p>
          <a:p>
            <a:pPr>
              <a:lnSpc>
                <a:spcPct val="150000"/>
              </a:lnSpc>
            </a:pPr>
            <a:r>
              <a:rPr lang="en-GB" dirty="0"/>
              <a:t>  —  telephone calls incoming during one hour (between 10:00 and 11:00, say)</a:t>
            </a:r>
          </a:p>
          <a:p>
            <a:pPr>
              <a:lnSpc>
                <a:spcPct val="150000"/>
              </a:lnSpc>
            </a:pPr>
            <a:r>
              <a:rPr lang="en-GB" dirty="0"/>
              <a:t>  —  requests incoming to a server during one minute (between 10:00 and 10:01)</a:t>
            </a:r>
          </a:p>
          <a:p>
            <a:pPr>
              <a:lnSpc>
                <a:spcPct val="150000"/>
              </a:lnSpc>
            </a:pPr>
            <a:r>
              <a:rPr lang="en-GB" dirty="0"/>
              <a:t>  —  meteorites of diameter  ≥ 1 meter hitting the Earth during a year</a:t>
            </a:r>
          </a:p>
          <a:p>
            <a:pPr>
              <a:lnSpc>
                <a:spcPct val="150000"/>
              </a:lnSpc>
            </a:pPr>
            <a:r>
              <a:rPr lang="en-GB" dirty="0"/>
              <a:t>  —  decay events from a radioactive source</a:t>
            </a:r>
          </a:p>
          <a:p>
            <a:pPr>
              <a:lnSpc>
                <a:spcPct val="150000"/>
              </a:lnSpc>
            </a:pPr>
            <a:r>
              <a:rPr lang="en-GB" dirty="0"/>
              <a:t>that (as we suppose) have some properties in common.</a:t>
            </a:r>
          </a:p>
        </p:txBody>
      </p:sp>
    </p:spTree>
    <p:extLst>
      <p:ext uri="{BB962C8B-B14F-4D97-AF65-F5344CB8AC3E}">
        <p14:creationId xmlns:p14="http://schemas.microsoft.com/office/powerpoint/2010/main" val="3140306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Poisson distribution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Suppose that a random event occurs repeatedly and satisfies </a:t>
            </a:r>
            <a:br>
              <a:rPr lang="en-GB" dirty="0"/>
            </a:br>
            <a:r>
              <a:rPr lang="en-GB" dirty="0"/>
              <a:t>the following assumptions: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event can occur at any time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average number of occurrences of the event during an interval of time </a:t>
            </a:r>
            <a:br>
              <a:rPr lang="en-GB" dirty="0"/>
            </a:br>
            <a:r>
              <a:rPr lang="en-GB" dirty="0"/>
              <a:t>of a fixed length is constant; the number does not depend on the beginning </a:t>
            </a:r>
            <a:br>
              <a:rPr lang="en-GB" dirty="0"/>
            </a:br>
            <a:r>
              <a:rPr lang="en-GB" dirty="0"/>
              <a:t>of the interval, and does not depend on the number of occurrences of the event before the beginning of the time interval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average number of occurrences of the event during an interval of time is proportional to the length of the interval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905108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— Trial —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An </a:t>
                </a:r>
                <a:r>
                  <a:rPr lang="en-GB" b="1" dirty="0"/>
                  <a:t>experiment</a:t>
                </a:r>
                <a:r>
                  <a:rPr lang="en-GB" dirty="0"/>
                  <a:t> is any physical procedure which can end up with a result from </a:t>
                </a:r>
                <a:br>
                  <a:rPr lang="en-GB" dirty="0"/>
                </a:br>
                <a:r>
                  <a:rPr lang="en-GB" dirty="0"/>
                  <a:t>a set of possible outcomes, and the experiment can be repeated (up to) infinitely many times.  Each individual repetition of the experiment is called a </a:t>
                </a:r>
                <a:r>
                  <a:rPr lang="en-GB" b="1" dirty="0"/>
                  <a:t>trial</a:t>
                </a:r>
                <a:r>
                  <a:rPr lang="en-GB" dirty="0"/>
                  <a:t>.  </a:t>
                </a:r>
                <a:br>
                  <a:rPr lang="en-GB" dirty="0"/>
                </a:br>
                <a:r>
                  <a:rPr lang="en-GB" dirty="0"/>
                  <a:t>The final result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  of (each trial of) the experiment is called an </a:t>
                </a:r>
                <a:r>
                  <a:rPr lang="en-GB" b="1" dirty="0"/>
                  <a:t>outcome</a:t>
                </a:r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set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  of all the outcomes is called the </a:t>
                </a:r>
                <a:r>
                  <a:rPr lang="en-GB" b="1" dirty="0"/>
                  <a:t>sample space</a:t>
                </a:r>
                <a:r>
                  <a:rPr lang="en-GB" dirty="0"/>
                  <a:t>.  An event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dirty="0"/>
                  <a:t>  is </a:t>
                </a:r>
                <a:br>
                  <a:rPr lang="en-GB" dirty="0"/>
                </a:br>
                <a:r>
                  <a:rPr lang="en-GB" dirty="0"/>
                  <a:t>a set of outcomes (i.e.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).  The </a:t>
                </a:r>
                <a:r>
                  <a:rPr lang="en-GB" b="1" dirty="0"/>
                  <a:t>event space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dirty="0"/>
                  <a:t>  is the collection of all events.  The event space is a σ-algebra, the </a:t>
                </a:r>
                <a:r>
                  <a:rPr lang="en-GB" b="1" dirty="0"/>
                  <a:t>probability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is a non-negative and </a:t>
                </a:r>
                <a:br>
                  <a:rPr lang="en-GB" dirty="0"/>
                </a:br>
                <a:r>
                  <a:rPr lang="en-GB" dirty="0"/>
                  <a:t>σ-additive function.  The triple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is a </a:t>
                </a:r>
                <a:r>
                  <a:rPr lang="en-GB" b="1" dirty="0"/>
                  <a:t>probability space</a:t>
                </a:r>
                <a:r>
                  <a:rPr lang="en-GB" dirty="0"/>
                  <a:t> and </a:t>
                </a:r>
                <a:br>
                  <a:rPr lang="en-GB" dirty="0"/>
                </a:br>
                <a:r>
                  <a:rPr lang="en-GB" dirty="0"/>
                  <a:t>a </a:t>
                </a:r>
                <a:r>
                  <a:rPr lang="en-GB" b="1" dirty="0"/>
                  <a:t>random variable</a:t>
                </a:r>
                <a:r>
                  <a:rPr lang="en-GB" dirty="0"/>
                  <a:t> is any measurable function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749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76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Suppose that a random event occurs repeatedly and satisfies </a:t>
                </a:r>
                <a:br>
                  <a:rPr lang="en-GB" dirty="0"/>
                </a:br>
                <a:r>
                  <a:rPr lang="en-GB" dirty="0"/>
                  <a:t>the following assumptions: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…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the length of the interval is very small, then there is no more than one occurrence of the event in the interval; </a:t>
                </a:r>
                <a:br>
                  <a:rPr lang="en-GB" dirty="0"/>
                </a:br>
                <a:r>
                  <a:rPr lang="en-GB" dirty="0"/>
                  <a:t>in other words, denoting by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≥2</m:t>
                        </m:r>
                      </m:sup>
                    </m:sSubSup>
                  </m:oMath>
                </a14:m>
                <a:r>
                  <a:rPr lang="en-GB" dirty="0"/>
                  <a:t>  the probability that the event occurs at least two times during a time interval of length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it holds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≥2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 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067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Now, consider a time interval of length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where the length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 is fixed.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Divide the interval into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subintervals of the length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≥2</m:t>
                        </m:r>
                      </m:sup>
                    </m:sSubSup>
                  </m:oMath>
                </a14:m>
                <a:r>
                  <a:rPr lang="en-GB" dirty="0"/>
                  <a:t>  denote the probability that the event occurs exactly once </a:t>
                </a:r>
                <a:br>
                  <a:rPr lang="en-GB" dirty="0"/>
                </a:br>
                <a:r>
                  <a:rPr lang="en-GB" dirty="0"/>
                  <a:t>and at least two times, respectively, during the interval of the length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.  </a:t>
                </a:r>
                <a:br>
                  <a:rPr lang="en-GB" dirty="0"/>
                </a:br>
                <a:r>
                  <a:rPr lang="en-GB" dirty="0"/>
                  <a:t>Since we have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≥2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⟶0</m:t>
                    </m:r>
                  </m:oMath>
                </a14:m>
                <a:r>
                  <a:rPr lang="en-GB" dirty="0"/>
                  <a:t> 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dirty="0"/>
                  <a:t>  by our assumptions, it follows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as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/>
                  <a:t>  is the average number of occurrences of the event during any interval </a:t>
                </a:r>
                <a:br>
                  <a:rPr lang="en-GB" dirty="0"/>
                </a:br>
                <a:r>
                  <a:rPr lang="en-GB" dirty="0"/>
                  <a:t>of the given length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509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30000"/>
                  </a:lnSpc>
                  <a:spcAft>
                    <a:spcPts val="600"/>
                  </a:spcAft>
                </a:pPr>
                <a:r>
                  <a:rPr lang="en-GB" dirty="0"/>
                  <a:t>Choose a non-negative natural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dirty="0"/>
                  <a:t>.  Consider a sufficiently large natural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dirty="0"/>
                  <a:t>  so that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≥2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  is near zero (and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).</a:t>
                </a:r>
                <a:br>
                  <a:rPr lang="en-GB" dirty="0"/>
                </a:br>
                <a:r>
                  <a:rPr lang="en-GB" dirty="0"/>
                  <a:t>Now, letting the probability of the success be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GB" dirty="0"/>
                  <a:t>,  repeat the Bernoulli trial 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times.  Then the probability that the success occurs exactly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times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f>
                                    <m:fPr>
                                      <m:type m:val="li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f>
                                    <m:fPr>
                                      <m:type m:val="li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which (approximately) is also the probability that the event occurs exactly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times during the time interval of the given length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dirty="0"/>
                  <a:t>,  the above probability converges to the (exact) probability that the event occurs exactly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times during the time interval of the given length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481" b="-24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020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Poisson’s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30000"/>
                  </a:lnSpc>
                </a:pPr>
                <a:r>
                  <a:rPr lang="en-GB" dirty="0"/>
                  <a:t>Under the above assumptions it holds that</a:t>
                </a:r>
              </a:p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f>
                                    <m:fPr>
                                      <m:type m:val="li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f>
                                    <m:fPr>
                                      <m:type m:val="lin"/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as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which (approximately) is also the probability that the event occurs exactly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times during the time interval of the given length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r>
                  <a:rPr lang="en-GB" dirty="0"/>
                  <a:t>To see that, notice that, as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/>
                  <a:t>,  we have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Then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f>
                                  <m:fPr>
                                    <m:type m:val="lin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Sup>
                              <m:sSub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f>
                                  <m:fPr>
                                    <m:type m:val="lin"/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sub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4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35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Consider a probability 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with 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br>
                  <a:rPr lang="en-GB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1, 2,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3, 4, 5,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dirty="0"/>
                  <a:t>,  the event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/>
                  <a:t>  consisting </a:t>
                </a:r>
                <a:br>
                  <a:rPr lang="en-GB" dirty="0"/>
                </a:br>
                <a:r>
                  <a:rPr lang="en-GB" dirty="0"/>
                  <a:t>of all subsets of  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,  and the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 given by </a:t>
                </a:r>
                <a:br>
                  <a:rPr lang="en-GB" dirty="0"/>
                </a:br>
                <a:r>
                  <a:rPr lang="en-GB" dirty="0"/>
                  <a:t>its probability mass function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 which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is a fixed parameter (the average number of the events occurring during a time interval of the given length).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4708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Having the above probability 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with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ℕ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1, 2,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3,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GB" dirty="0"/>
                  <a:t>  etc.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3,…∈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then the identity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1, 2,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…∈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follows the Poisson distribution.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then say that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a </a:t>
                </a:r>
                <a:r>
                  <a:rPr lang="en-GB" b="1" dirty="0"/>
                  <a:t>Poisson random variable</a:t>
                </a:r>
                <a:r>
                  <a:rPr lang="en-GB" dirty="0"/>
                  <a:t> and write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Po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802" r="-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78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>
            <a:off x="216000" y="6336000"/>
            <a:ext cx="1173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probability mass function</a:t>
                </a:r>
                <a:r>
                  <a:rPr lang="en-GB" dirty="0"/>
                  <a:t> of an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Po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052000" y="5940000"/>
            <a:ext cx="96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340000" y="1908000"/>
            <a:ext cx="0" cy="432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306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378137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450137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2" name="Line 5"/>
          <p:cNvSpPr>
            <a:spLocks noChangeShapeType="1"/>
          </p:cNvSpPr>
          <p:nvPr/>
        </p:nvSpPr>
        <p:spPr bwMode="auto">
          <a:xfrm>
            <a:off x="522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2" name="Line 5"/>
          <p:cNvSpPr>
            <a:spLocks noChangeShapeType="1"/>
          </p:cNvSpPr>
          <p:nvPr/>
        </p:nvSpPr>
        <p:spPr bwMode="auto">
          <a:xfrm>
            <a:off x="594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27" name="Line 12"/>
          <p:cNvSpPr>
            <a:spLocks noChangeShapeType="1"/>
          </p:cNvSpPr>
          <p:nvPr/>
        </p:nvSpPr>
        <p:spPr bwMode="auto">
          <a:xfrm>
            <a:off x="8819567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" name="Line 6"/>
          <p:cNvSpPr>
            <a:spLocks noChangeShapeType="1"/>
          </p:cNvSpPr>
          <p:nvPr/>
        </p:nvSpPr>
        <p:spPr bwMode="auto">
          <a:xfrm>
            <a:off x="3060000" y="4122000"/>
            <a:ext cx="0" cy="1818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1" name="Line 12"/>
          <p:cNvSpPr>
            <a:spLocks noChangeShapeType="1"/>
          </p:cNvSpPr>
          <p:nvPr/>
        </p:nvSpPr>
        <p:spPr bwMode="auto">
          <a:xfrm>
            <a:off x="3781370" y="5486400"/>
            <a:ext cx="0" cy="4536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3" name="Line 5"/>
          <p:cNvSpPr>
            <a:spLocks noChangeShapeType="1"/>
          </p:cNvSpPr>
          <p:nvPr/>
        </p:nvSpPr>
        <p:spPr bwMode="auto">
          <a:xfrm>
            <a:off x="4501370" y="5864400"/>
            <a:ext cx="0" cy="756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7" name="Line 5"/>
          <p:cNvSpPr>
            <a:spLocks noChangeShapeType="1"/>
          </p:cNvSpPr>
          <p:nvPr/>
        </p:nvSpPr>
        <p:spPr bwMode="auto">
          <a:xfrm>
            <a:off x="5220000" y="5929200"/>
            <a:ext cx="0" cy="108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ovéPole 245"/>
              <p:cNvSpPr txBox="1"/>
              <p:nvPr/>
            </p:nvSpPr>
            <p:spPr>
              <a:xfrm>
                <a:off x="2207468" y="622800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6" name="TextovéPole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68" y="6228000"/>
                <a:ext cx="265063" cy="276999"/>
              </a:xfrm>
              <a:prstGeom prst="rect">
                <a:avLst/>
              </a:prstGeom>
              <a:blipFill>
                <a:blip r:embed="rId3"/>
                <a:stretch>
                  <a:fillRect l="-4545" r="-454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ovéPole 246"/>
              <p:cNvSpPr txBox="1"/>
              <p:nvPr/>
            </p:nvSpPr>
            <p:spPr>
              <a:xfrm>
                <a:off x="292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7" name="TextovéPole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469" y="6226130"/>
                <a:ext cx="265063" cy="276999"/>
              </a:xfrm>
              <a:prstGeom prst="rect">
                <a:avLst/>
              </a:prstGeom>
              <a:blipFill>
                <a:blip r:embed="rId4"/>
                <a:stretch>
                  <a:fillRect l="-4545" r="-4545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ovéPole 247"/>
              <p:cNvSpPr txBox="1"/>
              <p:nvPr/>
            </p:nvSpPr>
            <p:spPr>
              <a:xfrm>
                <a:off x="364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8" name="TextovéPole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469" y="6226130"/>
                <a:ext cx="265063" cy="276999"/>
              </a:xfrm>
              <a:prstGeom prst="rect">
                <a:avLst/>
              </a:prstGeom>
              <a:blipFill>
                <a:blip r:embed="rId5"/>
                <a:stretch>
                  <a:fillRect l="-2273" r="-681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ovéPole 248"/>
              <p:cNvSpPr txBox="1"/>
              <p:nvPr/>
            </p:nvSpPr>
            <p:spPr>
              <a:xfrm>
                <a:off x="436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9" name="TextovéPole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469" y="6226130"/>
                <a:ext cx="265063" cy="276999"/>
              </a:xfrm>
              <a:prstGeom prst="rect">
                <a:avLst/>
              </a:prstGeom>
              <a:blipFill>
                <a:blip r:embed="rId6"/>
                <a:stretch>
                  <a:fillRect l="-2273" r="-681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ovéPole 249"/>
              <p:cNvSpPr txBox="1"/>
              <p:nvPr/>
            </p:nvSpPr>
            <p:spPr>
              <a:xfrm>
                <a:off x="508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0" name="TextovéPole 2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69" y="6226130"/>
                <a:ext cx="265063" cy="276999"/>
              </a:xfrm>
              <a:prstGeom prst="rect">
                <a:avLst/>
              </a:prstGeom>
              <a:blipFill>
                <a:blip r:embed="rId7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ovéPole 250"/>
              <p:cNvSpPr txBox="1"/>
              <p:nvPr/>
            </p:nvSpPr>
            <p:spPr>
              <a:xfrm>
                <a:off x="580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1" name="TextovéPole 2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469" y="6226130"/>
                <a:ext cx="265063" cy="276999"/>
              </a:xfrm>
              <a:prstGeom prst="rect">
                <a:avLst/>
              </a:prstGeom>
              <a:blipFill>
                <a:blip r:embed="rId8"/>
                <a:stretch>
                  <a:fillRect l="-6977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ovéPole 252"/>
              <p:cNvSpPr txBox="1"/>
              <p:nvPr/>
            </p:nvSpPr>
            <p:spPr>
              <a:xfrm>
                <a:off x="11543679" y="6173902"/>
                <a:ext cx="30994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3" name="TextovéPole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3679" y="6173902"/>
                <a:ext cx="30994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ovéPole 254"/>
              <p:cNvSpPr txBox="1"/>
              <p:nvPr/>
            </p:nvSpPr>
            <p:spPr>
              <a:xfrm>
                <a:off x="8687467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5" name="TextovéPole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467" y="6226130"/>
                <a:ext cx="265063" cy="276999"/>
              </a:xfrm>
              <a:prstGeom prst="rect">
                <a:avLst/>
              </a:prstGeom>
              <a:blipFill>
                <a:blip r:embed="rId10"/>
                <a:stretch>
                  <a:fillRect l="-4545" r="-4545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ovéPole 256"/>
              <p:cNvSpPr txBox="1"/>
              <p:nvPr/>
            </p:nvSpPr>
            <p:spPr>
              <a:xfrm>
                <a:off x="5225404" y="5603501"/>
                <a:ext cx="517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7" name="TextovéPole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404" y="5603501"/>
                <a:ext cx="517193" cy="276999"/>
              </a:xfrm>
              <a:prstGeom prst="rect">
                <a:avLst/>
              </a:prstGeom>
              <a:blipFill>
                <a:blip r:embed="rId11"/>
                <a:stretch>
                  <a:fillRect l="-9412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9" name="Přímá spojnice 298"/>
          <p:cNvCxnSpPr/>
          <p:nvPr/>
        </p:nvCxnSpPr>
        <p:spPr>
          <a:xfrm>
            <a:off x="2052000" y="54864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ovéPole 303"/>
              <p:cNvSpPr txBox="1"/>
              <p:nvPr/>
            </p:nvSpPr>
            <p:spPr>
              <a:xfrm>
                <a:off x="2137688" y="5940000"/>
                <a:ext cx="2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4" name="TextovéPole 3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688" y="5940000"/>
                <a:ext cx="200943" cy="184666"/>
              </a:xfrm>
              <a:prstGeom prst="rect">
                <a:avLst/>
              </a:prstGeom>
              <a:blipFill>
                <a:blip r:embed="rId12"/>
                <a:stretch>
                  <a:fillRect l="-15152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ovéPole 311"/>
              <p:cNvSpPr txBox="1"/>
              <p:nvPr/>
            </p:nvSpPr>
            <p:spPr>
              <a:xfrm>
                <a:off x="11698653" y="5940000"/>
                <a:ext cx="172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2" name="TextovéPole 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8653" y="5940000"/>
                <a:ext cx="172931" cy="246221"/>
              </a:xfrm>
              <a:prstGeom prst="rect">
                <a:avLst/>
              </a:prstGeom>
              <a:blipFill>
                <a:blip r:embed="rId13"/>
                <a:stretch>
                  <a:fillRect l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6659567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6527036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036" y="6226130"/>
                <a:ext cx="265063" cy="276999"/>
              </a:xfrm>
              <a:prstGeom prst="rect">
                <a:avLst/>
              </a:prstGeom>
              <a:blipFill>
                <a:blip r:embed="rId14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737913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724660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603" y="6226130"/>
                <a:ext cx="265063" cy="276999"/>
              </a:xfrm>
              <a:prstGeom prst="rect">
                <a:avLst/>
              </a:prstGeom>
              <a:blipFill>
                <a:blip r:embed="rId15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810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7966800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800" y="6226130"/>
                <a:ext cx="265063" cy="276999"/>
              </a:xfrm>
              <a:prstGeom prst="rect">
                <a:avLst/>
              </a:prstGeom>
              <a:blipFill>
                <a:blip r:embed="rId16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954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>
            <a:off x="1026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3" name="Line 5"/>
          <p:cNvSpPr>
            <a:spLocks noChangeShapeType="1"/>
          </p:cNvSpPr>
          <p:nvPr/>
        </p:nvSpPr>
        <p:spPr bwMode="auto">
          <a:xfrm>
            <a:off x="1098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>
                <a:off x="9342680" y="6226130"/>
                <a:ext cx="3933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680" y="6226130"/>
                <a:ext cx="393304" cy="276999"/>
              </a:xfrm>
              <a:prstGeom prst="rect">
                <a:avLst/>
              </a:prstGeom>
              <a:blipFill>
                <a:blip r:embed="rId17"/>
                <a:stretch>
                  <a:fillRect l="-3125" r="-468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10062679" y="6226130"/>
                <a:ext cx="3933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679" y="6226130"/>
                <a:ext cx="393304" cy="276999"/>
              </a:xfrm>
              <a:prstGeom prst="rect">
                <a:avLst/>
              </a:prstGeom>
              <a:blipFill>
                <a:blip r:embed="rId18"/>
                <a:stretch>
                  <a:fillRect l="-3125" r="-468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10782678" y="6226130"/>
                <a:ext cx="3933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678" y="6226130"/>
                <a:ext cx="393304" cy="276999"/>
              </a:xfrm>
              <a:prstGeom prst="rect">
                <a:avLst/>
              </a:prstGeom>
              <a:blipFill>
                <a:blip r:embed="rId19"/>
                <a:stretch>
                  <a:fillRect l="-3125" r="-468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Přímá spojnice 63"/>
          <p:cNvCxnSpPr/>
          <p:nvPr/>
        </p:nvCxnSpPr>
        <p:spPr>
          <a:xfrm>
            <a:off x="2052000" y="23004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2052000" y="41202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2052000" y="58644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/>
              <p:cNvSpPr txBox="1"/>
              <p:nvPr/>
            </p:nvSpPr>
            <p:spPr>
              <a:xfrm>
                <a:off x="1147897" y="5767547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0.012636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5767547"/>
                <a:ext cx="900943" cy="184666"/>
              </a:xfrm>
              <a:prstGeom prst="rect">
                <a:avLst/>
              </a:prstGeom>
              <a:blipFill>
                <a:blip r:embed="rId20"/>
                <a:stretch>
                  <a:fillRect l="-1351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2340000" y="2300400"/>
            <a:ext cx="0" cy="36396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1147897" y="5393882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0.075816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5393882"/>
                <a:ext cx="900943" cy="184666"/>
              </a:xfrm>
              <a:prstGeom prst="rect">
                <a:avLst/>
              </a:prstGeom>
              <a:blipFill>
                <a:blip r:embed="rId21"/>
                <a:stretch>
                  <a:fillRect l="-1351" t="-3333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/>
              <p:cNvSpPr txBox="1"/>
              <p:nvPr/>
            </p:nvSpPr>
            <p:spPr>
              <a:xfrm>
                <a:off x="1147897" y="4026068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0.303265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5" name="TextovéPol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4026068"/>
                <a:ext cx="900943" cy="184666"/>
              </a:xfrm>
              <a:prstGeom prst="rect">
                <a:avLst/>
              </a:prstGeom>
              <a:blipFill>
                <a:blip r:embed="rId22"/>
                <a:stretch>
                  <a:fillRect l="-1351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/>
              <p:cNvSpPr txBox="1"/>
              <p:nvPr/>
            </p:nvSpPr>
            <p:spPr>
              <a:xfrm>
                <a:off x="1147897" y="2206269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0.606531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TextovéPol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2206269"/>
                <a:ext cx="900943" cy="184666"/>
              </a:xfrm>
              <a:prstGeom prst="rect">
                <a:avLst/>
              </a:prstGeom>
              <a:blipFill>
                <a:blip r:embed="rId23"/>
                <a:stretch>
                  <a:fillRect l="-1351" t="-3333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041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>
            <a:off x="216000" y="6336000"/>
            <a:ext cx="1173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67200" y="1277999"/>
                <a:ext cx="11397600" cy="5040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probability mass function</a:t>
                </a:r>
                <a:r>
                  <a:rPr lang="en-GB" dirty="0"/>
                  <a:t> of an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Po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7200" y="1277999"/>
                <a:ext cx="11397600" cy="5040000"/>
              </a:xfrm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052000" y="5940000"/>
            <a:ext cx="96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340000" y="1908000"/>
            <a:ext cx="0" cy="432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306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378137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450137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2" name="Line 5"/>
          <p:cNvSpPr>
            <a:spLocks noChangeShapeType="1"/>
          </p:cNvSpPr>
          <p:nvPr/>
        </p:nvSpPr>
        <p:spPr bwMode="auto">
          <a:xfrm>
            <a:off x="522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2" name="Line 5"/>
          <p:cNvSpPr>
            <a:spLocks noChangeShapeType="1"/>
          </p:cNvSpPr>
          <p:nvPr/>
        </p:nvSpPr>
        <p:spPr bwMode="auto">
          <a:xfrm>
            <a:off x="594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27" name="Line 12"/>
          <p:cNvSpPr>
            <a:spLocks noChangeShapeType="1"/>
          </p:cNvSpPr>
          <p:nvPr/>
        </p:nvSpPr>
        <p:spPr bwMode="auto">
          <a:xfrm>
            <a:off x="8819567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" name="Line 6"/>
          <p:cNvSpPr>
            <a:spLocks noChangeShapeType="1"/>
          </p:cNvSpPr>
          <p:nvPr/>
        </p:nvSpPr>
        <p:spPr bwMode="auto">
          <a:xfrm>
            <a:off x="3060000" y="2260800"/>
            <a:ext cx="0" cy="36792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1" name="Line 12"/>
          <p:cNvSpPr>
            <a:spLocks noChangeShapeType="1"/>
          </p:cNvSpPr>
          <p:nvPr/>
        </p:nvSpPr>
        <p:spPr bwMode="auto">
          <a:xfrm>
            <a:off x="3781370" y="4100400"/>
            <a:ext cx="0" cy="18396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3" name="Line 5"/>
          <p:cNvSpPr>
            <a:spLocks noChangeShapeType="1"/>
          </p:cNvSpPr>
          <p:nvPr/>
        </p:nvSpPr>
        <p:spPr bwMode="auto">
          <a:xfrm>
            <a:off x="4501370" y="5327898"/>
            <a:ext cx="0" cy="612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7" name="Line 5"/>
          <p:cNvSpPr>
            <a:spLocks noChangeShapeType="1"/>
          </p:cNvSpPr>
          <p:nvPr/>
        </p:nvSpPr>
        <p:spPr bwMode="auto">
          <a:xfrm>
            <a:off x="5220000" y="5785098"/>
            <a:ext cx="0" cy="1548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ovéPole 245"/>
              <p:cNvSpPr txBox="1"/>
              <p:nvPr/>
            </p:nvSpPr>
            <p:spPr>
              <a:xfrm>
                <a:off x="2207468" y="622800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6" name="TextovéPole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68" y="6228000"/>
                <a:ext cx="265063" cy="276999"/>
              </a:xfrm>
              <a:prstGeom prst="rect">
                <a:avLst/>
              </a:prstGeom>
              <a:blipFill>
                <a:blip r:embed="rId3"/>
                <a:stretch>
                  <a:fillRect l="-4545" r="-454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ovéPole 246"/>
              <p:cNvSpPr txBox="1"/>
              <p:nvPr/>
            </p:nvSpPr>
            <p:spPr>
              <a:xfrm>
                <a:off x="292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7" name="TextovéPole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469" y="6226130"/>
                <a:ext cx="265063" cy="276999"/>
              </a:xfrm>
              <a:prstGeom prst="rect">
                <a:avLst/>
              </a:prstGeom>
              <a:blipFill>
                <a:blip r:embed="rId4"/>
                <a:stretch>
                  <a:fillRect l="-4545" r="-4545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ovéPole 247"/>
              <p:cNvSpPr txBox="1"/>
              <p:nvPr/>
            </p:nvSpPr>
            <p:spPr>
              <a:xfrm>
                <a:off x="364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8" name="TextovéPole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469" y="6226130"/>
                <a:ext cx="265063" cy="276999"/>
              </a:xfrm>
              <a:prstGeom prst="rect">
                <a:avLst/>
              </a:prstGeom>
              <a:blipFill>
                <a:blip r:embed="rId5"/>
                <a:stretch>
                  <a:fillRect l="-2273" r="-681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ovéPole 248"/>
              <p:cNvSpPr txBox="1"/>
              <p:nvPr/>
            </p:nvSpPr>
            <p:spPr>
              <a:xfrm>
                <a:off x="436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9" name="TextovéPole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469" y="6226130"/>
                <a:ext cx="265063" cy="276999"/>
              </a:xfrm>
              <a:prstGeom prst="rect">
                <a:avLst/>
              </a:prstGeom>
              <a:blipFill>
                <a:blip r:embed="rId6"/>
                <a:stretch>
                  <a:fillRect l="-2273" r="-681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ovéPole 249"/>
              <p:cNvSpPr txBox="1"/>
              <p:nvPr/>
            </p:nvSpPr>
            <p:spPr>
              <a:xfrm>
                <a:off x="508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0" name="TextovéPole 2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69" y="6226130"/>
                <a:ext cx="265063" cy="276999"/>
              </a:xfrm>
              <a:prstGeom prst="rect">
                <a:avLst/>
              </a:prstGeom>
              <a:blipFill>
                <a:blip r:embed="rId7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ovéPole 250"/>
              <p:cNvSpPr txBox="1"/>
              <p:nvPr/>
            </p:nvSpPr>
            <p:spPr>
              <a:xfrm>
                <a:off x="580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1" name="TextovéPole 2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469" y="6226130"/>
                <a:ext cx="265063" cy="276999"/>
              </a:xfrm>
              <a:prstGeom prst="rect">
                <a:avLst/>
              </a:prstGeom>
              <a:blipFill>
                <a:blip r:embed="rId8"/>
                <a:stretch>
                  <a:fillRect l="-6977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ovéPole 252"/>
              <p:cNvSpPr txBox="1"/>
              <p:nvPr/>
            </p:nvSpPr>
            <p:spPr>
              <a:xfrm>
                <a:off x="11543679" y="6173902"/>
                <a:ext cx="30994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3" name="TextovéPole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3679" y="6173902"/>
                <a:ext cx="30994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ovéPole 254"/>
              <p:cNvSpPr txBox="1"/>
              <p:nvPr/>
            </p:nvSpPr>
            <p:spPr>
              <a:xfrm>
                <a:off x="8687467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5" name="TextovéPole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467" y="6226130"/>
                <a:ext cx="265063" cy="276999"/>
              </a:xfrm>
              <a:prstGeom prst="rect">
                <a:avLst/>
              </a:prstGeom>
              <a:blipFill>
                <a:blip r:embed="rId10"/>
                <a:stretch>
                  <a:fillRect l="-4545" r="-4545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ovéPole 256"/>
              <p:cNvSpPr txBox="1"/>
              <p:nvPr/>
            </p:nvSpPr>
            <p:spPr>
              <a:xfrm>
                <a:off x="6659567" y="5603501"/>
                <a:ext cx="517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7" name="TextovéPole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567" y="5603501"/>
                <a:ext cx="517193" cy="276999"/>
              </a:xfrm>
              <a:prstGeom prst="rect">
                <a:avLst/>
              </a:prstGeom>
              <a:blipFill>
                <a:blip r:embed="rId11"/>
                <a:stretch>
                  <a:fillRect l="-9412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9" name="Přímá spojnice 298"/>
          <p:cNvCxnSpPr/>
          <p:nvPr/>
        </p:nvCxnSpPr>
        <p:spPr>
          <a:xfrm>
            <a:off x="2052000" y="53280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ovéPole 303"/>
              <p:cNvSpPr txBox="1"/>
              <p:nvPr/>
            </p:nvSpPr>
            <p:spPr>
              <a:xfrm>
                <a:off x="2137688" y="5940000"/>
                <a:ext cx="2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4" name="TextovéPole 3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688" y="5940000"/>
                <a:ext cx="200943" cy="184666"/>
              </a:xfrm>
              <a:prstGeom prst="rect">
                <a:avLst/>
              </a:prstGeom>
              <a:blipFill>
                <a:blip r:embed="rId12"/>
                <a:stretch>
                  <a:fillRect l="-15152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ovéPole 311"/>
              <p:cNvSpPr txBox="1"/>
              <p:nvPr/>
            </p:nvSpPr>
            <p:spPr>
              <a:xfrm>
                <a:off x="11698653" y="5940000"/>
                <a:ext cx="172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2" name="TextovéPole 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8653" y="5940000"/>
                <a:ext cx="172931" cy="246221"/>
              </a:xfrm>
              <a:prstGeom prst="rect">
                <a:avLst/>
              </a:prstGeom>
              <a:blipFill>
                <a:blip r:embed="rId13"/>
                <a:stretch>
                  <a:fillRect l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6659567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6527036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036" y="6226130"/>
                <a:ext cx="265063" cy="276999"/>
              </a:xfrm>
              <a:prstGeom prst="rect">
                <a:avLst/>
              </a:prstGeom>
              <a:blipFill>
                <a:blip r:embed="rId14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737913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724660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603" y="6226130"/>
                <a:ext cx="265063" cy="276999"/>
              </a:xfrm>
              <a:prstGeom prst="rect">
                <a:avLst/>
              </a:prstGeom>
              <a:blipFill>
                <a:blip r:embed="rId15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810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7966800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800" y="6226130"/>
                <a:ext cx="265063" cy="276999"/>
              </a:xfrm>
              <a:prstGeom prst="rect">
                <a:avLst/>
              </a:prstGeom>
              <a:blipFill>
                <a:blip r:embed="rId16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954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>
            <a:off x="1026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3" name="Line 5"/>
          <p:cNvSpPr>
            <a:spLocks noChangeShapeType="1"/>
          </p:cNvSpPr>
          <p:nvPr/>
        </p:nvSpPr>
        <p:spPr bwMode="auto">
          <a:xfrm>
            <a:off x="1098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>
                <a:off x="9342680" y="6226130"/>
                <a:ext cx="3933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680" y="6226130"/>
                <a:ext cx="393304" cy="276999"/>
              </a:xfrm>
              <a:prstGeom prst="rect">
                <a:avLst/>
              </a:prstGeom>
              <a:blipFill>
                <a:blip r:embed="rId17"/>
                <a:stretch>
                  <a:fillRect l="-3125" r="-468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10062679" y="6226130"/>
                <a:ext cx="3933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679" y="6226130"/>
                <a:ext cx="393304" cy="276999"/>
              </a:xfrm>
              <a:prstGeom prst="rect">
                <a:avLst/>
              </a:prstGeom>
              <a:blipFill>
                <a:blip r:embed="rId18"/>
                <a:stretch>
                  <a:fillRect l="-3125" r="-468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10782678" y="6226130"/>
                <a:ext cx="3933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678" y="6226130"/>
                <a:ext cx="393304" cy="276999"/>
              </a:xfrm>
              <a:prstGeom prst="rect">
                <a:avLst/>
              </a:prstGeom>
              <a:blipFill>
                <a:blip r:embed="rId19"/>
                <a:stretch>
                  <a:fillRect l="-3125" r="-468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Přímá spojnice 63"/>
          <p:cNvCxnSpPr/>
          <p:nvPr/>
        </p:nvCxnSpPr>
        <p:spPr>
          <a:xfrm>
            <a:off x="2052000" y="22608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2052000" y="41004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2052000" y="57852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/>
              <p:cNvSpPr txBox="1"/>
              <p:nvPr/>
            </p:nvSpPr>
            <p:spPr>
              <a:xfrm>
                <a:off x="1147897" y="5689171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0.015328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5689171"/>
                <a:ext cx="900943" cy="184666"/>
              </a:xfrm>
              <a:prstGeom prst="rect">
                <a:avLst/>
              </a:prstGeom>
              <a:blipFill>
                <a:blip r:embed="rId20"/>
                <a:stretch>
                  <a:fillRect l="-1351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1147897" y="5235565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0.061313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5235565"/>
                <a:ext cx="900943" cy="184666"/>
              </a:xfrm>
              <a:prstGeom prst="rect">
                <a:avLst/>
              </a:prstGeom>
              <a:blipFill>
                <a:blip r:embed="rId21"/>
                <a:stretch>
                  <a:fillRect l="-1351" t="-3333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/>
              <p:cNvSpPr txBox="1"/>
              <p:nvPr/>
            </p:nvSpPr>
            <p:spPr>
              <a:xfrm>
                <a:off x="1147897" y="4008067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0.183940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5" name="TextovéPol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4008067"/>
                <a:ext cx="900943" cy="184666"/>
              </a:xfrm>
              <a:prstGeom prst="rect">
                <a:avLst/>
              </a:prstGeom>
              <a:blipFill>
                <a:blip r:embed="rId22"/>
                <a:stretch>
                  <a:fillRect l="-1351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/>
              <p:cNvSpPr txBox="1"/>
              <p:nvPr/>
            </p:nvSpPr>
            <p:spPr>
              <a:xfrm>
                <a:off x="1147897" y="2168467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0.367879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TextovéPol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2168467"/>
                <a:ext cx="900943" cy="184666"/>
              </a:xfrm>
              <a:prstGeom prst="rect">
                <a:avLst/>
              </a:prstGeom>
              <a:blipFill>
                <a:blip r:embed="rId23"/>
                <a:stretch>
                  <a:fillRect l="-1351" t="-3333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Line 5"/>
          <p:cNvSpPr>
            <a:spLocks noChangeShapeType="1"/>
          </p:cNvSpPr>
          <p:nvPr/>
        </p:nvSpPr>
        <p:spPr bwMode="auto">
          <a:xfrm>
            <a:off x="5940000" y="5907498"/>
            <a:ext cx="0" cy="324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>
            <a:off x="6659567" y="5936400"/>
            <a:ext cx="0" cy="36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cxnSp>
        <p:nvCxnSpPr>
          <p:cNvPr id="54" name="Přímá spojnice 53"/>
          <p:cNvCxnSpPr/>
          <p:nvPr/>
        </p:nvCxnSpPr>
        <p:spPr>
          <a:xfrm>
            <a:off x="2052000" y="59076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2340000" y="2260800"/>
            <a:ext cx="0" cy="36792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1147897" y="5815165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0.003066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5815165"/>
                <a:ext cx="900943" cy="184666"/>
              </a:xfrm>
              <a:prstGeom prst="rect">
                <a:avLst/>
              </a:prstGeom>
              <a:blipFill>
                <a:blip r:embed="rId24"/>
                <a:stretch>
                  <a:fillRect l="-1351" t="-3333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885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>
            <a:off x="216000" y="6336000"/>
            <a:ext cx="1173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67200" y="1277999"/>
                <a:ext cx="11397600" cy="5040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probability mass function</a:t>
                </a:r>
                <a:r>
                  <a:rPr lang="en-GB" dirty="0"/>
                  <a:t> of an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Po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7200" y="1277999"/>
                <a:ext cx="11397600" cy="5040000"/>
              </a:xfrm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052000" y="5940000"/>
            <a:ext cx="964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340000" y="1908000"/>
            <a:ext cx="0" cy="432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306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378137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450137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2" name="Line 5"/>
          <p:cNvSpPr>
            <a:spLocks noChangeShapeType="1"/>
          </p:cNvSpPr>
          <p:nvPr/>
        </p:nvSpPr>
        <p:spPr bwMode="auto">
          <a:xfrm>
            <a:off x="522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2" name="Line 5"/>
          <p:cNvSpPr>
            <a:spLocks noChangeShapeType="1"/>
          </p:cNvSpPr>
          <p:nvPr/>
        </p:nvSpPr>
        <p:spPr bwMode="auto">
          <a:xfrm>
            <a:off x="594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27" name="Line 12"/>
          <p:cNvSpPr>
            <a:spLocks noChangeShapeType="1"/>
          </p:cNvSpPr>
          <p:nvPr/>
        </p:nvSpPr>
        <p:spPr bwMode="auto">
          <a:xfrm>
            <a:off x="8819567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" name="Line 6"/>
          <p:cNvSpPr>
            <a:spLocks noChangeShapeType="1"/>
          </p:cNvSpPr>
          <p:nvPr/>
        </p:nvSpPr>
        <p:spPr bwMode="auto">
          <a:xfrm>
            <a:off x="3060000" y="5227200"/>
            <a:ext cx="0" cy="7128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1" name="Line 12"/>
          <p:cNvSpPr>
            <a:spLocks noChangeShapeType="1"/>
          </p:cNvSpPr>
          <p:nvPr/>
        </p:nvSpPr>
        <p:spPr bwMode="auto">
          <a:xfrm>
            <a:off x="3781370" y="4158000"/>
            <a:ext cx="0" cy="1782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3" name="Line 5"/>
          <p:cNvSpPr>
            <a:spLocks noChangeShapeType="1"/>
          </p:cNvSpPr>
          <p:nvPr/>
        </p:nvSpPr>
        <p:spPr bwMode="auto">
          <a:xfrm>
            <a:off x="4501370" y="2966400"/>
            <a:ext cx="0" cy="29736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7" name="Line 5"/>
          <p:cNvSpPr>
            <a:spLocks noChangeShapeType="1"/>
          </p:cNvSpPr>
          <p:nvPr/>
        </p:nvSpPr>
        <p:spPr bwMode="auto">
          <a:xfrm>
            <a:off x="5220000" y="2224800"/>
            <a:ext cx="0" cy="37152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ovéPole 245"/>
              <p:cNvSpPr txBox="1"/>
              <p:nvPr/>
            </p:nvSpPr>
            <p:spPr>
              <a:xfrm>
                <a:off x="2207468" y="622800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6" name="TextovéPole 2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68" y="6228000"/>
                <a:ext cx="265063" cy="276999"/>
              </a:xfrm>
              <a:prstGeom prst="rect">
                <a:avLst/>
              </a:prstGeom>
              <a:blipFill>
                <a:blip r:embed="rId3"/>
                <a:stretch>
                  <a:fillRect l="-4545" r="-4545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TextovéPole 246"/>
              <p:cNvSpPr txBox="1"/>
              <p:nvPr/>
            </p:nvSpPr>
            <p:spPr>
              <a:xfrm>
                <a:off x="292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7" name="TextovéPole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7469" y="6226130"/>
                <a:ext cx="265063" cy="276999"/>
              </a:xfrm>
              <a:prstGeom prst="rect">
                <a:avLst/>
              </a:prstGeom>
              <a:blipFill>
                <a:blip r:embed="rId4"/>
                <a:stretch>
                  <a:fillRect l="-4545" r="-4545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" name="TextovéPole 247"/>
              <p:cNvSpPr txBox="1"/>
              <p:nvPr/>
            </p:nvSpPr>
            <p:spPr>
              <a:xfrm>
                <a:off x="364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8" name="TextovéPole 2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469" y="6226130"/>
                <a:ext cx="265063" cy="276999"/>
              </a:xfrm>
              <a:prstGeom prst="rect">
                <a:avLst/>
              </a:prstGeom>
              <a:blipFill>
                <a:blip r:embed="rId5"/>
                <a:stretch>
                  <a:fillRect l="-2273" r="-681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ovéPole 248"/>
              <p:cNvSpPr txBox="1"/>
              <p:nvPr/>
            </p:nvSpPr>
            <p:spPr>
              <a:xfrm>
                <a:off x="436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9" name="TextovéPole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469" y="6226130"/>
                <a:ext cx="265063" cy="276999"/>
              </a:xfrm>
              <a:prstGeom prst="rect">
                <a:avLst/>
              </a:prstGeom>
              <a:blipFill>
                <a:blip r:embed="rId6"/>
                <a:stretch>
                  <a:fillRect l="-2273" r="-681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ovéPole 249"/>
              <p:cNvSpPr txBox="1"/>
              <p:nvPr/>
            </p:nvSpPr>
            <p:spPr>
              <a:xfrm>
                <a:off x="508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0" name="TextovéPole 2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469" y="6226130"/>
                <a:ext cx="265063" cy="276999"/>
              </a:xfrm>
              <a:prstGeom prst="rect">
                <a:avLst/>
              </a:prstGeom>
              <a:blipFill>
                <a:blip r:embed="rId7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ovéPole 250"/>
              <p:cNvSpPr txBox="1"/>
              <p:nvPr/>
            </p:nvSpPr>
            <p:spPr>
              <a:xfrm>
                <a:off x="5807469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1" name="TextovéPole 2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469" y="6226130"/>
                <a:ext cx="265063" cy="276999"/>
              </a:xfrm>
              <a:prstGeom prst="rect">
                <a:avLst/>
              </a:prstGeom>
              <a:blipFill>
                <a:blip r:embed="rId8"/>
                <a:stretch>
                  <a:fillRect l="-6977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ovéPole 252"/>
              <p:cNvSpPr txBox="1"/>
              <p:nvPr/>
            </p:nvSpPr>
            <p:spPr>
              <a:xfrm>
                <a:off x="11543679" y="6173902"/>
                <a:ext cx="30994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3" name="TextovéPole 2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3679" y="6173902"/>
                <a:ext cx="309948" cy="27699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TextovéPole 254"/>
              <p:cNvSpPr txBox="1"/>
              <p:nvPr/>
            </p:nvSpPr>
            <p:spPr>
              <a:xfrm>
                <a:off x="8687467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5" name="TextovéPole 2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7467" y="6226130"/>
                <a:ext cx="265063" cy="276999"/>
              </a:xfrm>
              <a:prstGeom prst="rect">
                <a:avLst/>
              </a:prstGeom>
              <a:blipFill>
                <a:blip r:embed="rId10"/>
                <a:stretch>
                  <a:fillRect l="-4545" r="-4545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ovéPole 256"/>
              <p:cNvSpPr txBox="1"/>
              <p:nvPr/>
            </p:nvSpPr>
            <p:spPr>
              <a:xfrm>
                <a:off x="11042411" y="5603501"/>
                <a:ext cx="517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7" name="TextovéPole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411" y="5603501"/>
                <a:ext cx="517193" cy="276999"/>
              </a:xfrm>
              <a:prstGeom prst="rect">
                <a:avLst/>
              </a:prstGeom>
              <a:blipFill>
                <a:blip r:embed="rId11"/>
                <a:stretch>
                  <a:fillRect l="-9412" b="-2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9" name="Přímá spojnice 298"/>
          <p:cNvCxnSpPr/>
          <p:nvPr/>
        </p:nvCxnSpPr>
        <p:spPr>
          <a:xfrm>
            <a:off x="2052000" y="37296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ovéPole 303"/>
              <p:cNvSpPr txBox="1"/>
              <p:nvPr/>
            </p:nvSpPr>
            <p:spPr>
              <a:xfrm>
                <a:off x="2137688" y="5940000"/>
                <a:ext cx="2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4" name="TextovéPole 3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688" y="5940000"/>
                <a:ext cx="200943" cy="184666"/>
              </a:xfrm>
              <a:prstGeom prst="rect">
                <a:avLst/>
              </a:prstGeom>
              <a:blipFill>
                <a:blip r:embed="rId12"/>
                <a:stretch>
                  <a:fillRect l="-15152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ovéPole 311"/>
              <p:cNvSpPr txBox="1"/>
              <p:nvPr/>
            </p:nvSpPr>
            <p:spPr>
              <a:xfrm>
                <a:off x="11698653" y="5940000"/>
                <a:ext cx="172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2" name="TextovéPole 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8653" y="5940000"/>
                <a:ext cx="172931" cy="246221"/>
              </a:xfrm>
              <a:prstGeom prst="rect">
                <a:avLst/>
              </a:prstGeom>
              <a:blipFill>
                <a:blip r:embed="rId13"/>
                <a:stretch>
                  <a:fillRect l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Line 5"/>
          <p:cNvSpPr>
            <a:spLocks noChangeShapeType="1"/>
          </p:cNvSpPr>
          <p:nvPr/>
        </p:nvSpPr>
        <p:spPr bwMode="auto">
          <a:xfrm>
            <a:off x="6659567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ovéPole 34"/>
              <p:cNvSpPr txBox="1"/>
              <p:nvPr/>
            </p:nvSpPr>
            <p:spPr>
              <a:xfrm>
                <a:off x="6527036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ovéPol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036" y="6226130"/>
                <a:ext cx="265063" cy="276999"/>
              </a:xfrm>
              <a:prstGeom prst="rect">
                <a:avLst/>
              </a:prstGeom>
              <a:blipFill>
                <a:blip r:embed="rId14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7379134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7246603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603" y="6226130"/>
                <a:ext cx="265063" cy="276999"/>
              </a:xfrm>
              <a:prstGeom prst="rect">
                <a:avLst/>
              </a:prstGeom>
              <a:blipFill>
                <a:blip r:embed="rId15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Line 5"/>
          <p:cNvSpPr>
            <a:spLocks noChangeShapeType="1"/>
          </p:cNvSpPr>
          <p:nvPr/>
        </p:nvSpPr>
        <p:spPr bwMode="auto">
          <a:xfrm>
            <a:off x="810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7966800" y="6226130"/>
                <a:ext cx="26506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800" y="6226130"/>
                <a:ext cx="265063" cy="276999"/>
              </a:xfrm>
              <a:prstGeom prst="rect">
                <a:avLst/>
              </a:prstGeom>
              <a:blipFill>
                <a:blip r:embed="rId16"/>
                <a:stretch>
                  <a:fillRect l="-4651" r="-6977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Line 5"/>
          <p:cNvSpPr>
            <a:spLocks noChangeShapeType="1"/>
          </p:cNvSpPr>
          <p:nvPr/>
        </p:nvSpPr>
        <p:spPr bwMode="auto">
          <a:xfrm>
            <a:off x="954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>
            <a:off x="1026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3" name="Line 5"/>
          <p:cNvSpPr>
            <a:spLocks noChangeShapeType="1"/>
          </p:cNvSpPr>
          <p:nvPr/>
        </p:nvSpPr>
        <p:spPr bwMode="auto">
          <a:xfrm>
            <a:off x="10980000" y="5940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ovéPole 55"/>
              <p:cNvSpPr txBox="1"/>
              <p:nvPr/>
            </p:nvSpPr>
            <p:spPr>
              <a:xfrm>
                <a:off x="9342680" y="6226130"/>
                <a:ext cx="3933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ovéPol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680" y="6226130"/>
                <a:ext cx="393304" cy="276999"/>
              </a:xfrm>
              <a:prstGeom prst="rect">
                <a:avLst/>
              </a:prstGeom>
              <a:blipFill>
                <a:blip r:embed="rId17"/>
                <a:stretch>
                  <a:fillRect l="-3125" r="-468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10062679" y="6226130"/>
                <a:ext cx="3933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679" y="6226130"/>
                <a:ext cx="393304" cy="276999"/>
              </a:xfrm>
              <a:prstGeom prst="rect">
                <a:avLst/>
              </a:prstGeom>
              <a:blipFill>
                <a:blip r:embed="rId18"/>
                <a:stretch>
                  <a:fillRect l="-3125" r="-468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10782678" y="6226130"/>
                <a:ext cx="39330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2678" y="6226130"/>
                <a:ext cx="393304" cy="276999"/>
              </a:xfrm>
              <a:prstGeom prst="rect">
                <a:avLst/>
              </a:prstGeom>
              <a:blipFill>
                <a:blip r:embed="rId19"/>
                <a:stretch>
                  <a:fillRect l="-3125" r="-4688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Přímá spojnice 63"/>
          <p:cNvCxnSpPr/>
          <p:nvPr/>
        </p:nvCxnSpPr>
        <p:spPr>
          <a:xfrm>
            <a:off x="2052000" y="22248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64"/>
          <p:cNvCxnSpPr/>
          <p:nvPr/>
        </p:nvCxnSpPr>
        <p:spPr>
          <a:xfrm>
            <a:off x="2052000" y="28440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/>
          <p:cNvCxnSpPr/>
          <p:nvPr/>
        </p:nvCxnSpPr>
        <p:spPr>
          <a:xfrm>
            <a:off x="2052000" y="41580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/>
              <p:cNvSpPr txBox="1"/>
              <p:nvPr/>
            </p:nvSpPr>
            <p:spPr>
              <a:xfrm>
                <a:off x="1147897" y="4066150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0.084224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4066150"/>
                <a:ext cx="900943" cy="184666"/>
              </a:xfrm>
              <a:prstGeom prst="rect">
                <a:avLst/>
              </a:prstGeom>
              <a:blipFill>
                <a:blip r:embed="rId20"/>
                <a:stretch>
                  <a:fillRect l="-1351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1147897" y="3638495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0.104445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3638495"/>
                <a:ext cx="900943" cy="184666"/>
              </a:xfrm>
              <a:prstGeom prst="rect">
                <a:avLst/>
              </a:prstGeom>
              <a:blipFill>
                <a:blip r:embed="rId21"/>
                <a:stretch>
                  <a:fillRect l="-1351" t="-3333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/>
              <p:cNvSpPr txBox="1"/>
              <p:nvPr/>
            </p:nvSpPr>
            <p:spPr>
              <a:xfrm>
                <a:off x="1147897" y="2751667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0.146223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5" name="TextovéPol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2751667"/>
                <a:ext cx="900943" cy="184666"/>
              </a:xfrm>
              <a:prstGeom prst="rect">
                <a:avLst/>
              </a:prstGeom>
              <a:blipFill>
                <a:blip r:embed="rId22"/>
                <a:stretch>
                  <a:fillRect l="-1351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/>
              <p:cNvSpPr txBox="1"/>
              <p:nvPr/>
            </p:nvSpPr>
            <p:spPr>
              <a:xfrm>
                <a:off x="1147897" y="2135535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0.175467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6" name="TextovéPol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2135535"/>
                <a:ext cx="900943" cy="184666"/>
              </a:xfrm>
              <a:prstGeom prst="rect">
                <a:avLst/>
              </a:prstGeom>
              <a:blipFill>
                <a:blip r:embed="rId23"/>
                <a:stretch>
                  <a:fillRect l="-1351" b="-96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Line 5"/>
          <p:cNvSpPr>
            <a:spLocks noChangeShapeType="1"/>
          </p:cNvSpPr>
          <p:nvPr/>
        </p:nvSpPr>
        <p:spPr bwMode="auto">
          <a:xfrm>
            <a:off x="5940000" y="2224800"/>
            <a:ext cx="0" cy="37152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1" name="Line 5"/>
          <p:cNvSpPr>
            <a:spLocks noChangeShapeType="1"/>
          </p:cNvSpPr>
          <p:nvPr/>
        </p:nvSpPr>
        <p:spPr bwMode="auto">
          <a:xfrm>
            <a:off x="6659567" y="5936400"/>
            <a:ext cx="0" cy="36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cxnSp>
        <p:nvCxnSpPr>
          <p:cNvPr id="54" name="Přímá spojnice 53"/>
          <p:cNvCxnSpPr/>
          <p:nvPr/>
        </p:nvCxnSpPr>
        <p:spPr>
          <a:xfrm>
            <a:off x="2052000" y="45576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54"/>
              <p:cNvSpPr txBox="1"/>
              <p:nvPr/>
            </p:nvSpPr>
            <p:spPr>
              <a:xfrm>
                <a:off x="1147897" y="4462683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0.065278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5" name="TextovéPol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4462683"/>
                <a:ext cx="900943" cy="184666"/>
              </a:xfrm>
              <a:prstGeom prst="rect">
                <a:avLst/>
              </a:prstGeom>
              <a:blipFill>
                <a:blip r:embed="rId24"/>
                <a:stretch>
                  <a:fillRect l="-1351"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7378197" y="3729600"/>
            <a:ext cx="0" cy="22104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>
            <a:off x="8099567" y="4557600"/>
            <a:ext cx="0" cy="13824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3" name="Line 5"/>
          <p:cNvSpPr>
            <a:spLocks noChangeShapeType="1"/>
          </p:cNvSpPr>
          <p:nvPr/>
        </p:nvSpPr>
        <p:spPr bwMode="auto">
          <a:xfrm>
            <a:off x="8819567" y="5173200"/>
            <a:ext cx="0" cy="7668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7" name="Line 5"/>
          <p:cNvSpPr>
            <a:spLocks noChangeShapeType="1"/>
          </p:cNvSpPr>
          <p:nvPr/>
        </p:nvSpPr>
        <p:spPr bwMode="auto">
          <a:xfrm>
            <a:off x="9538197" y="5554800"/>
            <a:ext cx="0" cy="3852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8" name="Line 5"/>
          <p:cNvSpPr>
            <a:spLocks noChangeShapeType="1"/>
          </p:cNvSpPr>
          <p:nvPr/>
        </p:nvSpPr>
        <p:spPr bwMode="auto">
          <a:xfrm>
            <a:off x="6658197" y="2844000"/>
            <a:ext cx="0" cy="3096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9" name="Line 6"/>
          <p:cNvSpPr>
            <a:spLocks noChangeShapeType="1"/>
          </p:cNvSpPr>
          <p:nvPr/>
        </p:nvSpPr>
        <p:spPr bwMode="auto">
          <a:xfrm>
            <a:off x="10980000" y="5868000"/>
            <a:ext cx="0" cy="72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" name="Line 5"/>
          <p:cNvSpPr>
            <a:spLocks noChangeShapeType="1"/>
          </p:cNvSpPr>
          <p:nvPr/>
        </p:nvSpPr>
        <p:spPr bwMode="auto">
          <a:xfrm>
            <a:off x="10260000" y="5767200"/>
            <a:ext cx="0" cy="1728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cxnSp>
        <p:nvCxnSpPr>
          <p:cNvPr id="74" name="Přímá spojnice 73"/>
          <p:cNvCxnSpPr/>
          <p:nvPr/>
        </p:nvCxnSpPr>
        <p:spPr>
          <a:xfrm>
            <a:off x="2052000" y="29664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/>
              <p:cNvSpPr txBox="1"/>
              <p:nvPr/>
            </p:nvSpPr>
            <p:spPr>
              <a:xfrm>
                <a:off x="1147897" y="2868618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0.140374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7" name="TextovéPole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2868618"/>
                <a:ext cx="900943" cy="184666"/>
              </a:xfrm>
              <a:prstGeom prst="rect">
                <a:avLst/>
              </a:prstGeom>
              <a:blipFill>
                <a:blip r:embed="rId25"/>
                <a:stretch>
                  <a:fillRect l="-1351" t="-3333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Přímá spojnice 77"/>
          <p:cNvCxnSpPr/>
          <p:nvPr/>
        </p:nvCxnSpPr>
        <p:spPr>
          <a:xfrm>
            <a:off x="2052000" y="51732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Přímá spojnice 79"/>
          <p:cNvCxnSpPr/>
          <p:nvPr/>
        </p:nvCxnSpPr>
        <p:spPr>
          <a:xfrm>
            <a:off x="2052000" y="52272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ovéPole 78"/>
              <p:cNvSpPr txBox="1"/>
              <p:nvPr/>
            </p:nvSpPr>
            <p:spPr>
              <a:xfrm>
                <a:off x="1147897" y="5084466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0.036266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9" name="TextovéPol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5084466"/>
                <a:ext cx="900943" cy="184666"/>
              </a:xfrm>
              <a:prstGeom prst="rect">
                <a:avLst/>
              </a:prstGeom>
              <a:blipFill>
                <a:blip r:embed="rId26"/>
                <a:stretch>
                  <a:fillRect l="-1351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/>
              <p:cNvSpPr txBox="1"/>
              <p:nvPr/>
            </p:nvSpPr>
            <p:spPr>
              <a:xfrm>
                <a:off x="249871" y="5134867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0.033690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1" name="TextovéPol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71" y="5134867"/>
                <a:ext cx="900943" cy="184666"/>
              </a:xfrm>
              <a:prstGeom prst="rect">
                <a:avLst/>
              </a:prstGeom>
              <a:blipFill>
                <a:blip r:embed="rId27"/>
                <a:stretch>
                  <a:fillRect l="-1351"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Přímá spojnice 81"/>
          <p:cNvCxnSpPr/>
          <p:nvPr/>
        </p:nvCxnSpPr>
        <p:spPr>
          <a:xfrm>
            <a:off x="2052000" y="55548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ovéPole 83"/>
              <p:cNvSpPr txBox="1"/>
              <p:nvPr/>
            </p:nvSpPr>
            <p:spPr>
              <a:xfrm>
                <a:off x="1147897" y="5462467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0.018133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4" name="TextovéPole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5462467"/>
                <a:ext cx="900943" cy="184666"/>
              </a:xfrm>
              <a:prstGeom prst="rect">
                <a:avLst/>
              </a:prstGeom>
              <a:blipFill>
                <a:blip r:embed="rId28"/>
                <a:stretch>
                  <a:fillRect l="-1351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Přímá spojnice 84"/>
          <p:cNvCxnSpPr/>
          <p:nvPr/>
        </p:nvCxnSpPr>
        <p:spPr>
          <a:xfrm>
            <a:off x="2052000" y="57672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ovéPole 85"/>
              <p:cNvSpPr txBox="1"/>
              <p:nvPr/>
            </p:nvSpPr>
            <p:spPr>
              <a:xfrm>
                <a:off x="1147897" y="5674513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0.008242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6" name="TextovéPole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897" y="5674513"/>
                <a:ext cx="900943" cy="184666"/>
              </a:xfrm>
              <a:prstGeom prst="rect">
                <a:avLst/>
              </a:prstGeom>
              <a:blipFill>
                <a:blip r:embed="rId29"/>
                <a:stretch>
                  <a:fillRect l="-1351" t="-3333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Přímá spojnice 86"/>
          <p:cNvCxnSpPr/>
          <p:nvPr/>
        </p:nvCxnSpPr>
        <p:spPr>
          <a:xfrm>
            <a:off x="2052000" y="57960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ovéPole 88"/>
              <p:cNvSpPr txBox="1"/>
              <p:nvPr/>
            </p:nvSpPr>
            <p:spPr>
              <a:xfrm>
                <a:off x="249871" y="5703667"/>
                <a:ext cx="900943" cy="184666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acc>
                      <m:r>
                        <a:rPr lang="en-GB" sz="1200" i="1">
                          <a:latin typeface="Cambria Math" panose="02040503050406030204" pitchFamily="18" charset="0"/>
                        </a:rPr>
                        <m:t>0.006738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9" name="TextovéPol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71" y="5703667"/>
                <a:ext cx="900943" cy="184666"/>
              </a:xfrm>
              <a:prstGeom prst="rect">
                <a:avLst/>
              </a:prstGeom>
              <a:blipFill>
                <a:blip r:embed="rId30"/>
                <a:stretch>
                  <a:fillRect l="-1351" t="-3333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2340000" y="5796000"/>
            <a:ext cx="0" cy="14400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58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Po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Calculate as an exercise: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Mean value: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Variance: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Mode: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750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 variable — Dataset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To conclude, </a:t>
            </a:r>
            <a:r>
              <a:rPr lang="en-GB" b="1" dirty="0"/>
              <a:t>the random variable assigns a numerical value to each outcome</a:t>
            </a:r>
            <a:r>
              <a:rPr lang="en-GB" dirty="0"/>
              <a:t> of the random experiment.</a:t>
            </a:r>
          </a:p>
          <a:p>
            <a:pPr>
              <a:lnSpc>
                <a:spcPct val="150000"/>
              </a:lnSpc>
            </a:pPr>
            <a:r>
              <a:rPr lang="en-GB" dirty="0"/>
              <a:t>Now, a </a:t>
            </a:r>
            <a:r>
              <a:rPr lang="en-GB" b="1" dirty="0"/>
              <a:t>dataset</a:t>
            </a:r>
            <a:r>
              <a:rPr lang="en-GB" dirty="0"/>
              <a:t> is a collection of measurements and observations, i.e. </a:t>
            </a:r>
            <a:br>
              <a:rPr lang="en-GB" dirty="0"/>
            </a:br>
            <a:r>
              <a:rPr lang="en-GB" dirty="0"/>
              <a:t>it is a collection of data.  A </a:t>
            </a:r>
            <a:r>
              <a:rPr lang="en-GB" b="1" dirty="0"/>
              <a:t>data unit</a:t>
            </a:r>
            <a:r>
              <a:rPr lang="en-GB" dirty="0"/>
              <a:t> is an entity of the population under study, </a:t>
            </a:r>
            <a:br>
              <a:rPr lang="en-GB" dirty="0"/>
            </a:br>
            <a:r>
              <a:rPr lang="en-GB" dirty="0"/>
              <a:t>and a </a:t>
            </a:r>
            <a:r>
              <a:rPr lang="en-GB" b="1" u="sng" dirty="0"/>
              <a:t>data item</a:t>
            </a:r>
            <a:r>
              <a:rPr lang="en-GB" dirty="0"/>
              <a:t> or a </a:t>
            </a:r>
            <a:r>
              <a:rPr lang="en-GB" b="1" u="sng" dirty="0"/>
              <a:t>variable</a:t>
            </a:r>
            <a:r>
              <a:rPr lang="en-GB" dirty="0"/>
              <a:t> is a characteristics of each data unit.  </a:t>
            </a:r>
            <a:br>
              <a:rPr lang="en-GB" dirty="0"/>
            </a:br>
            <a:r>
              <a:rPr lang="en-GB" dirty="0"/>
              <a:t>We are considering numerical (quantitative) variables now.</a:t>
            </a:r>
          </a:p>
          <a:p>
            <a:pPr>
              <a:lnSpc>
                <a:spcPct val="150000"/>
              </a:lnSpc>
            </a:pPr>
            <a:r>
              <a:rPr lang="en-GB" b="1" u="sng" dirty="0"/>
              <a:t>We assume the hypothesis</a:t>
            </a:r>
            <a:r>
              <a:rPr lang="en-GB" dirty="0"/>
              <a:t> that the data items in the dataset are realizations </a:t>
            </a:r>
            <a:br>
              <a:rPr lang="en-GB" dirty="0"/>
            </a:br>
            <a:r>
              <a:rPr lang="en-GB" dirty="0"/>
              <a:t>of the random variable, i.e. </a:t>
            </a:r>
            <a:r>
              <a:rPr lang="en-GB" b="1" dirty="0"/>
              <a:t>the random variable</a:t>
            </a:r>
            <a:r>
              <a:rPr lang="en-GB" dirty="0"/>
              <a:t> (via the trials of the random experiment) </a:t>
            </a:r>
            <a:r>
              <a:rPr lang="en-GB" b="1" dirty="0"/>
              <a:t>generates the data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1732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Poisson distribution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Excel, use the functions:</a:t>
                </a:r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POISSON.DIST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TRUE</m:t>
                        </m:r>
                      </m:e>
                    </m:d>
                  </m:oMath>
                </a14:m>
                <a:r>
                  <a:rPr lang="en-GB" dirty="0"/>
                  <a:t>	to get the value of the cumulative distribution function of the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Po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POISSON.DIST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FALS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</m:oMath>
                </a14:m>
                <a:r>
                  <a:rPr lang="en-GB" dirty="0"/>
                  <a:t>	to get the value of the probability mass function 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Po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=POISSONDIST()	the same as  =POISSON.DIST(),  </a:t>
                </a:r>
                <a:br>
                  <a:rPr lang="en-GB" dirty="0"/>
                </a:br>
                <a:r>
                  <a:rPr lang="en-GB" dirty="0"/>
                  <a:t>deprecated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38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Poisson distribution:  Examples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number of telephone calls received by a call centre per hour.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number of customers coming to the shop per hour.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number of radioactive decay events per second from a radioactive source.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number of clicks per second of a Geiger-Müller counter.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number of defaults per year in risk modelling.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number of some failures / accidents / … per year.</a:t>
            </a:r>
          </a:p>
        </p:txBody>
      </p:sp>
    </p:spTree>
    <p:extLst>
      <p:ext uri="{BB962C8B-B14F-4D97-AF65-F5344CB8AC3E}">
        <p14:creationId xmlns:p14="http://schemas.microsoft.com/office/powerpoint/2010/main" val="418565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other discrete probability distributions</a:t>
            </a:r>
            <a:br>
              <a:rPr lang="en-GB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Negative binomial distribution</a:t>
            </a:r>
          </a:p>
          <a:p>
            <a:pPr>
              <a:lnSpc>
                <a:spcPct val="150000"/>
              </a:lnSpc>
            </a:pPr>
            <a:r>
              <a:rPr lang="en-GB" dirty="0"/>
              <a:t>Lady tasting the tea</a:t>
            </a:r>
          </a:p>
          <a:p>
            <a:pPr>
              <a:lnSpc>
                <a:spcPct val="150000"/>
              </a:lnSpc>
            </a:pPr>
            <a:r>
              <a:rPr lang="en-GB" dirty="0"/>
              <a:t>Hypergeometric distribution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4597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Negative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Assume that the Bernoulli trial, with the probability of the success being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is repeated until we encounter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successes where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is a given natural number.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be the random variable whose value is the number of failures until we encountered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successes in the series of the Bernoulli trials.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probability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attains the value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a negative binomial random variable and we write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NB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848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Negative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NB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Calculate as an exercise: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Mean value:	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Variance: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/>
                  <a:t>Mode: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begChr m:val="⌊"/>
                                <m:endChr m:val="⌋"/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&amp;, 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=2, 3, 4,…</m:t>
                            </m:r>
                          </m: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0&amp;, 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580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Hypergeometric distribution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/>
              <a:t>A Lady Tasting the Tea:</a:t>
            </a:r>
            <a:r>
              <a:rPr lang="en-GB" dirty="0"/>
              <a:t>  We prepare a cup of tea with milk.</a:t>
            </a:r>
          </a:p>
          <a:p>
            <a:pPr>
              <a:lnSpc>
                <a:spcPct val="150000"/>
              </a:lnSpc>
            </a:pPr>
            <a:r>
              <a:rPr lang="en-GB" dirty="0"/>
              <a:t>There are two ways to prepare the cup: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pour the tea into the cup first and then add the milk,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pour the milk into the cup first and then add the tea.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A lady says that she can recognize by the taste of the tea </a:t>
            </a:r>
            <a:br>
              <a:rPr lang="en-GB" dirty="0"/>
            </a:br>
            <a:r>
              <a:rPr lang="en-GB" dirty="0"/>
              <a:t>how the cup was prepared.</a:t>
            </a:r>
          </a:p>
        </p:txBody>
      </p:sp>
    </p:spTree>
    <p:extLst>
      <p:ext uri="{BB962C8B-B14F-4D97-AF65-F5344CB8AC3E}">
        <p14:creationId xmlns:p14="http://schemas.microsoft.com/office/powerpoint/2010/main" val="4111760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Hypergeometric distribution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1" dirty="0"/>
              <a:t>A Lady Tasting the Tea:</a:t>
            </a:r>
            <a:r>
              <a:rPr lang="en-GB" dirty="0"/>
              <a:t>  We prepare  8  cups of tea with milk.</a:t>
            </a:r>
          </a:p>
          <a:p>
            <a:pPr>
              <a:lnSpc>
                <a:spcPct val="150000"/>
              </a:lnSpc>
            </a:pPr>
            <a:r>
              <a:rPr lang="en-GB" dirty="0"/>
              <a:t>We prepare: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4  cups so that we pour the tea first and then add the milk,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4  cups so that we pour the milk first and then add the tea.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We are to choose  4  cups out of the  8  cups.  What is the probability – if one selects the cups randomly – that we choose the 4 cups where the tea was first correctly?  (I.e., we correctly recognize whether the tea was first in the cup?)</a:t>
            </a:r>
          </a:p>
          <a:p>
            <a:pPr>
              <a:lnSpc>
                <a:spcPct val="150000"/>
              </a:lnSpc>
            </a:pPr>
            <a:r>
              <a:rPr lang="en-GB" dirty="0"/>
              <a:t>  —  By the way, the Lady recognized the cups correctly.</a:t>
            </a:r>
          </a:p>
        </p:txBody>
      </p:sp>
    </p:spTree>
    <p:extLst>
      <p:ext uri="{BB962C8B-B14F-4D97-AF65-F5344CB8AC3E}">
        <p14:creationId xmlns:p14="http://schemas.microsoft.com/office/powerpoint/2010/main" val="22671498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In general, we have a total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 objects, out of which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 objects have some specific feature (“success”, say).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Out of the population of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 objects, we are selecting a sample of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objects (without replacement).  What is the probability that there are exactly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object with the feature in the sample?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probability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75465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Consider the probability space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where the sample space is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event space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p>
                    </m:sSup>
                  </m:oMath>
                </a14:m>
                <a:r>
                  <a:rPr lang="en-GB" dirty="0"/>
                  <a:t>  and the probability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 is given by its probability mass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 the identity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follows the hypergeometric distribution.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20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9147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Hypergeometric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follow the hypergeometric distribution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Calculate as an exercise: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Mean value:	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Variance: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56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discrete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There are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GB" dirty="0"/>
                  <a:t> rooms in some hotel.  The number of rooms booked </a:t>
                </a:r>
                <a:br>
                  <a:rPr lang="en-GB" dirty="0"/>
                </a:br>
                <a:r>
                  <a:rPr lang="en-GB" dirty="0"/>
                  <a:t>on the 1</a:t>
                </a:r>
                <a:r>
                  <a:rPr lang="en-GB" baseline="30000" dirty="0"/>
                  <a:t>st</a:t>
                </a:r>
                <a:r>
                  <a:rPr lang="en-GB" dirty="0"/>
                  <a:t> of July is a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whose value is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 1, 2,…,100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number of customers in a supermarket between 12 and 18 o’clock is </a:t>
                </a:r>
                <a:br>
                  <a:rPr lang="en-GB" dirty="0"/>
                </a:br>
                <a:r>
                  <a:rPr lang="en-GB" dirty="0"/>
                  <a:t>a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which (in theory) can attain any non-negative integer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∈{0, 1, 2, 3,…}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difference between the number of customers in two supermarkets (e.g. Kaufland and Tesco) during a day is a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which (in theory) </a:t>
                </a:r>
                <a:br>
                  <a:rPr lang="en-GB" dirty="0"/>
                </a:br>
                <a:r>
                  <a:rPr lang="en-GB" dirty="0"/>
                  <a:t>can attain any integer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…,−3,−2,−1, 0,+1,+2,+3,…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0233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binomial coefficient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Excel, use the function: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	=</a:t>
                </a:r>
                <a:r>
                  <a:rPr lang="en-GB" b="1" dirty="0"/>
                  <a:t>COMBIN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/>
                  <a:t>		to get the value of the binomial coefficient</a:t>
                </a:r>
              </a:p>
              <a:p>
                <a:pPr marL="457200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7721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Discrete probability distributions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The purpose of this lecture, however, is to present the most important, </a:t>
            </a:r>
            <a:br>
              <a:rPr lang="en-GB" dirty="0"/>
            </a:br>
            <a:r>
              <a:rPr lang="en-GB" dirty="0"/>
              <a:t>yet elementary, discrete probability distributions.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We shall present:</a:t>
            </a:r>
          </a:p>
          <a:p>
            <a:pPr>
              <a:lnSpc>
                <a:spcPct val="150000"/>
              </a:lnSpc>
            </a:pPr>
            <a:r>
              <a:rPr lang="en-GB" dirty="0"/>
              <a:t>  —  the uniform distribution</a:t>
            </a:r>
          </a:p>
          <a:p>
            <a:pPr>
              <a:lnSpc>
                <a:spcPct val="150000"/>
              </a:lnSpc>
            </a:pPr>
            <a:r>
              <a:rPr lang="en-GB" dirty="0"/>
              <a:t>  —  Bernoulli’s experiment</a:t>
            </a:r>
          </a:p>
          <a:p>
            <a:pPr>
              <a:lnSpc>
                <a:spcPct val="150000"/>
              </a:lnSpc>
            </a:pPr>
            <a:r>
              <a:rPr lang="en-GB" dirty="0"/>
              <a:t>  —  the binomial distribution</a:t>
            </a:r>
          </a:p>
          <a:p>
            <a:pPr>
              <a:lnSpc>
                <a:spcPct val="150000"/>
              </a:lnSpc>
            </a:pPr>
            <a:r>
              <a:rPr lang="en-GB" dirty="0"/>
              <a:t>  —  Poisson’s distribution</a:t>
            </a:r>
          </a:p>
        </p:txBody>
      </p:sp>
    </p:spTree>
    <p:extLst>
      <p:ext uri="{BB962C8B-B14F-4D97-AF65-F5344CB8AC3E}">
        <p14:creationId xmlns:p14="http://schemas.microsoft.com/office/powerpoint/2010/main" val="392197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Discrete </a:t>
            </a:r>
            <a:br>
              <a:rPr lang="en-GB" dirty="0"/>
            </a:br>
            <a:r>
              <a:rPr lang="en-GB" dirty="0"/>
              <a:t>uniform distribution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143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 distribution (discrete)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25190" y="1291484"/>
                <a:ext cx="11397600" cy="5040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discrete uniform distribution relates closely to the classical definition </a:t>
                </a:r>
                <a:br>
                  <a:rPr lang="en-GB" dirty="0"/>
                </a:br>
                <a:r>
                  <a:rPr lang="en-GB" dirty="0"/>
                  <a:t>of probability:  Considering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 distinct outcomes of a random experiment, </a:t>
                </a:r>
                <a:br>
                  <a:rPr lang="en-GB" dirty="0"/>
                </a:br>
                <a:r>
                  <a:rPr lang="en-GB" dirty="0"/>
                  <a:t>each of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/>
                  <a:t>  outcomes is equally likely to happen.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classic examples experiments with uniform distribution include: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tossing a fair coin	“heads”   or   “tails”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rolling a fair dice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playing a fair roulette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5190" y="1291484"/>
                <a:ext cx="11397600" cy="5040000"/>
              </a:xfrm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6" name="Skupina 105"/>
          <p:cNvGrpSpPr/>
          <p:nvPr/>
        </p:nvGrpSpPr>
        <p:grpSpPr>
          <a:xfrm>
            <a:off x="4773865" y="4770786"/>
            <a:ext cx="2520000" cy="360001"/>
            <a:chOff x="4102038" y="6497999"/>
            <a:chExt cx="2520000" cy="360001"/>
          </a:xfrm>
        </p:grpSpPr>
        <p:sp>
          <p:nvSpPr>
            <p:cNvPr id="4" name="Obdélník 3"/>
            <p:cNvSpPr/>
            <p:nvPr/>
          </p:nvSpPr>
          <p:spPr>
            <a:xfrm>
              <a:off x="4102038" y="6498000"/>
              <a:ext cx="360000" cy="360000"/>
            </a:xfrm>
            <a:prstGeom prst="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Ovál 4"/>
            <p:cNvSpPr/>
            <p:nvPr/>
          </p:nvSpPr>
          <p:spPr>
            <a:xfrm>
              <a:off x="4259178" y="665513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5182038" y="6497999"/>
              <a:ext cx="360000" cy="360000"/>
            </a:xfrm>
            <a:prstGeom prst="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ál 6"/>
            <p:cNvSpPr/>
            <p:nvPr/>
          </p:nvSpPr>
          <p:spPr>
            <a:xfrm>
              <a:off x="6507200" y="65651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ál 7"/>
            <p:cNvSpPr/>
            <p:nvPr/>
          </p:nvSpPr>
          <p:spPr>
            <a:xfrm>
              <a:off x="6327200" y="67415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6262038" y="6497999"/>
              <a:ext cx="360000" cy="360000"/>
            </a:xfrm>
            <a:prstGeom prst="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Ovál 9"/>
            <p:cNvSpPr/>
            <p:nvPr/>
          </p:nvSpPr>
          <p:spPr>
            <a:xfrm>
              <a:off x="6417199" y="665513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ál 10"/>
            <p:cNvSpPr/>
            <p:nvPr/>
          </p:nvSpPr>
          <p:spPr>
            <a:xfrm>
              <a:off x="5403816" y="65880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Ovál 11"/>
            <p:cNvSpPr/>
            <p:nvPr/>
          </p:nvSpPr>
          <p:spPr>
            <a:xfrm>
              <a:off x="5259816" y="67284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5" name="Skupina 104"/>
          <p:cNvGrpSpPr/>
          <p:nvPr/>
        </p:nvGrpSpPr>
        <p:grpSpPr>
          <a:xfrm>
            <a:off x="4773549" y="5318175"/>
            <a:ext cx="2510640" cy="360000"/>
            <a:chOff x="7346718" y="6497999"/>
            <a:chExt cx="2510640" cy="360000"/>
          </a:xfrm>
        </p:grpSpPr>
        <p:sp>
          <p:nvSpPr>
            <p:cNvPr id="13" name="Ovál 12"/>
            <p:cNvSpPr/>
            <p:nvPr/>
          </p:nvSpPr>
          <p:spPr>
            <a:xfrm>
              <a:off x="8663985" y="65651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ál 13"/>
            <p:cNvSpPr/>
            <p:nvPr/>
          </p:nvSpPr>
          <p:spPr>
            <a:xfrm>
              <a:off x="8489178" y="67415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8422038" y="6497999"/>
              <a:ext cx="360000" cy="360000"/>
            </a:xfrm>
            <a:prstGeom prst="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Ovál 15"/>
            <p:cNvSpPr/>
            <p:nvPr/>
          </p:nvSpPr>
          <p:spPr>
            <a:xfrm>
              <a:off x="8579177" y="665513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Ovál 16"/>
            <p:cNvSpPr/>
            <p:nvPr/>
          </p:nvSpPr>
          <p:spPr>
            <a:xfrm>
              <a:off x="8665082" y="67415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Ovál 17"/>
            <p:cNvSpPr/>
            <p:nvPr/>
          </p:nvSpPr>
          <p:spPr>
            <a:xfrm>
              <a:off x="8489177" y="65651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Ovál 18"/>
            <p:cNvSpPr/>
            <p:nvPr/>
          </p:nvSpPr>
          <p:spPr>
            <a:xfrm>
              <a:off x="7576963" y="65808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Ovál 19"/>
            <p:cNvSpPr/>
            <p:nvPr/>
          </p:nvSpPr>
          <p:spPr>
            <a:xfrm>
              <a:off x="7429363" y="67284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7346718" y="6497999"/>
              <a:ext cx="360000" cy="360000"/>
            </a:xfrm>
            <a:prstGeom prst="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Ovál 21"/>
            <p:cNvSpPr/>
            <p:nvPr/>
          </p:nvSpPr>
          <p:spPr>
            <a:xfrm>
              <a:off x="7576963" y="67284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Ovál 22"/>
            <p:cNvSpPr/>
            <p:nvPr/>
          </p:nvSpPr>
          <p:spPr>
            <a:xfrm>
              <a:off x="7429363" y="65808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Ovál 23"/>
            <p:cNvSpPr/>
            <p:nvPr/>
          </p:nvSpPr>
          <p:spPr>
            <a:xfrm>
              <a:off x="9725222" y="65651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Ovál 24"/>
            <p:cNvSpPr/>
            <p:nvPr/>
          </p:nvSpPr>
          <p:spPr>
            <a:xfrm>
              <a:off x="9580003" y="67415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Obdélník 25"/>
            <p:cNvSpPr/>
            <p:nvPr/>
          </p:nvSpPr>
          <p:spPr>
            <a:xfrm>
              <a:off x="9497358" y="6497999"/>
              <a:ext cx="360000" cy="360000"/>
            </a:xfrm>
            <a:prstGeom prst="rect">
              <a:avLst/>
            </a:prstGeom>
            <a:noFill/>
            <a:ln w="254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Ovál 26"/>
            <p:cNvSpPr/>
            <p:nvPr/>
          </p:nvSpPr>
          <p:spPr>
            <a:xfrm>
              <a:off x="9580002" y="665513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Ovál 27"/>
            <p:cNvSpPr/>
            <p:nvPr/>
          </p:nvSpPr>
          <p:spPr>
            <a:xfrm>
              <a:off x="9726319" y="674157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Ovál 28"/>
            <p:cNvSpPr/>
            <p:nvPr/>
          </p:nvSpPr>
          <p:spPr>
            <a:xfrm>
              <a:off x="9580002" y="656517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Ovál 29"/>
            <p:cNvSpPr/>
            <p:nvPr/>
          </p:nvSpPr>
          <p:spPr>
            <a:xfrm>
              <a:off x="9725222" y="665513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3" name="Skupina 102"/>
          <p:cNvGrpSpPr/>
          <p:nvPr/>
        </p:nvGrpSpPr>
        <p:grpSpPr>
          <a:xfrm>
            <a:off x="8008320" y="4957997"/>
            <a:ext cx="1093349" cy="1094735"/>
            <a:chOff x="9710756" y="1789855"/>
            <a:chExt cx="1822248" cy="1824558"/>
          </a:xfrm>
        </p:grpSpPr>
        <p:sp>
          <p:nvSpPr>
            <p:cNvPr id="31" name="Ovál 30"/>
            <p:cNvSpPr/>
            <p:nvPr/>
          </p:nvSpPr>
          <p:spPr>
            <a:xfrm>
              <a:off x="9720000" y="1800000"/>
              <a:ext cx="1800000" cy="180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2" name="Přímá spojnice 31"/>
            <p:cNvCxnSpPr/>
            <p:nvPr/>
          </p:nvCxnSpPr>
          <p:spPr>
            <a:xfrm rot="600000" flipV="1">
              <a:off x="10620000" y="1800000"/>
              <a:ext cx="0" cy="180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 rot="1200000" flipV="1">
              <a:off x="10620000" y="1800000"/>
              <a:ext cx="0" cy="180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 rot="1800000" flipV="1">
              <a:off x="10620000" y="1800000"/>
              <a:ext cx="0" cy="180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 rot="2400000" flipV="1">
              <a:off x="10620000" y="1800000"/>
              <a:ext cx="0" cy="180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 rot="3000000" flipV="1">
              <a:off x="10620000" y="1800000"/>
              <a:ext cx="0" cy="180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 rot="3600000" flipV="1">
              <a:off x="10620000" y="1800000"/>
              <a:ext cx="0" cy="180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>
            <a:xfrm rot="4200000" flipV="1">
              <a:off x="10620000" y="1800000"/>
              <a:ext cx="0" cy="180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 rot="4800000" flipV="1">
              <a:off x="10620000" y="1800000"/>
              <a:ext cx="0" cy="180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 rot="600000">
              <a:off x="9720000" y="2700000"/>
              <a:ext cx="18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 rot="1200000">
              <a:off x="9720000" y="2700000"/>
              <a:ext cx="18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/>
            <p:nvPr/>
          </p:nvCxnSpPr>
          <p:spPr>
            <a:xfrm rot="1800000">
              <a:off x="9720000" y="2700000"/>
              <a:ext cx="18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 rot="2400000">
              <a:off x="9720000" y="2700000"/>
              <a:ext cx="18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 rot="3000000">
              <a:off x="9720000" y="2700000"/>
              <a:ext cx="18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 rot="3600000">
              <a:off x="9720000" y="2700000"/>
              <a:ext cx="18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 rot="4200000">
              <a:off x="9720000" y="2700000"/>
              <a:ext cx="18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 rot="4800000">
              <a:off x="9720000" y="2700000"/>
              <a:ext cx="18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ál 47"/>
            <p:cNvSpPr/>
            <p:nvPr/>
          </p:nvSpPr>
          <p:spPr>
            <a:xfrm>
              <a:off x="9900000" y="1980000"/>
              <a:ext cx="1440000" cy="144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49" name="Přímá spojnice 48"/>
            <p:cNvCxnSpPr>
              <a:stCxn id="31" idx="2"/>
              <a:endCxn id="31" idx="6"/>
            </p:cNvCxnSpPr>
            <p:nvPr/>
          </p:nvCxnSpPr>
          <p:spPr>
            <a:xfrm>
              <a:off x="9720000" y="2700000"/>
              <a:ext cx="18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>
              <a:stCxn id="31" idx="4"/>
              <a:endCxn id="31" idx="0"/>
            </p:cNvCxnSpPr>
            <p:nvPr/>
          </p:nvCxnSpPr>
          <p:spPr>
            <a:xfrm flipV="1">
              <a:off x="10620000" y="1800000"/>
              <a:ext cx="0" cy="180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ovéPole 50"/>
            <p:cNvSpPr txBox="1"/>
            <p:nvPr/>
          </p:nvSpPr>
          <p:spPr>
            <a:xfrm rot="300000">
              <a:off x="10643965" y="1789855"/>
              <a:ext cx="9618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1</a:t>
              </a:r>
            </a:p>
          </p:txBody>
        </p:sp>
        <p:sp>
          <p:nvSpPr>
            <p:cNvPr id="52" name="TextovéPole 51"/>
            <p:cNvSpPr txBox="1"/>
            <p:nvPr/>
          </p:nvSpPr>
          <p:spPr>
            <a:xfrm rot="4500000">
              <a:off x="11356167" y="2397322"/>
              <a:ext cx="9618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2</a:t>
              </a:r>
            </a:p>
          </p:txBody>
        </p:sp>
        <p:sp>
          <p:nvSpPr>
            <p:cNvPr id="53" name="TextovéPole 52"/>
            <p:cNvSpPr txBox="1"/>
            <p:nvPr/>
          </p:nvSpPr>
          <p:spPr>
            <a:xfrm rot="8700000">
              <a:off x="11040572" y="3268812"/>
              <a:ext cx="9618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3</a:t>
              </a:r>
            </a:p>
          </p:txBody>
        </p:sp>
        <p:sp>
          <p:nvSpPr>
            <p:cNvPr id="54" name="TextovéPole 53"/>
            <p:cNvSpPr txBox="1"/>
            <p:nvPr/>
          </p:nvSpPr>
          <p:spPr>
            <a:xfrm rot="12900000">
              <a:off x="10107808" y="3263372"/>
              <a:ext cx="9618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4</a:t>
              </a:r>
            </a:p>
          </p:txBody>
        </p:sp>
        <p:sp>
          <p:nvSpPr>
            <p:cNvPr id="55" name="TextovéPole 54"/>
            <p:cNvSpPr txBox="1"/>
            <p:nvPr/>
          </p:nvSpPr>
          <p:spPr>
            <a:xfrm rot="17100000">
              <a:off x="9791573" y="2385657"/>
              <a:ext cx="9618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5</a:t>
              </a:r>
            </a:p>
          </p:txBody>
        </p:sp>
        <p:sp>
          <p:nvSpPr>
            <p:cNvPr id="56" name="TextovéPole 55"/>
            <p:cNvSpPr txBox="1"/>
            <p:nvPr/>
          </p:nvSpPr>
          <p:spPr>
            <a:xfrm rot="21300000">
              <a:off x="10503565" y="1791763"/>
              <a:ext cx="9618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6</a:t>
              </a:r>
            </a:p>
          </p:txBody>
        </p:sp>
        <p:sp>
          <p:nvSpPr>
            <p:cNvPr id="57" name="TextovéPole 56"/>
            <p:cNvSpPr txBox="1"/>
            <p:nvPr/>
          </p:nvSpPr>
          <p:spPr>
            <a:xfrm rot="3900000">
              <a:off x="11313063" y="2261125"/>
              <a:ext cx="9618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7</a:t>
              </a:r>
            </a:p>
          </p:txBody>
        </p:sp>
        <p:sp>
          <p:nvSpPr>
            <p:cNvPr id="58" name="TextovéPole 57"/>
            <p:cNvSpPr txBox="1"/>
            <p:nvPr/>
          </p:nvSpPr>
          <p:spPr>
            <a:xfrm rot="8100000">
              <a:off x="11150420" y="3174197"/>
              <a:ext cx="9618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8</a:t>
              </a:r>
            </a:p>
          </p:txBody>
        </p:sp>
        <p:sp>
          <p:nvSpPr>
            <p:cNvPr id="59" name="TextovéPole 58"/>
            <p:cNvSpPr txBox="1"/>
            <p:nvPr/>
          </p:nvSpPr>
          <p:spPr>
            <a:xfrm rot="12300000">
              <a:off x="10229552" y="3334305"/>
              <a:ext cx="9618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9</a:t>
              </a:r>
            </a:p>
          </p:txBody>
        </p:sp>
        <p:sp>
          <p:nvSpPr>
            <p:cNvPr id="60" name="TextovéPole 59"/>
            <p:cNvSpPr txBox="1"/>
            <p:nvPr/>
          </p:nvSpPr>
          <p:spPr>
            <a:xfrm rot="16500000">
              <a:off x="9718635" y="2531383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10</a:t>
              </a:r>
            </a:p>
          </p:txBody>
        </p:sp>
        <p:sp>
          <p:nvSpPr>
            <p:cNvPr id="61" name="TextovéPole 60"/>
            <p:cNvSpPr txBox="1"/>
            <p:nvPr/>
          </p:nvSpPr>
          <p:spPr>
            <a:xfrm rot="20700000">
              <a:off x="10316219" y="1819910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11</a:t>
              </a:r>
            </a:p>
          </p:txBody>
        </p:sp>
        <p:sp>
          <p:nvSpPr>
            <p:cNvPr id="62" name="TextovéPole 61"/>
            <p:cNvSpPr txBox="1"/>
            <p:nvPr/>
          </p:nvSpPr>
          <p:spPr>
            <a:xfrm rot="3300000">
              <a:off x="11186043" y="2128868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12</a:t>
              </a:r>
            </a:p>
          </p:txBody>
        </p:sp>
        <p:sp>
          <p:nvSpPr>
            <p:cNvPr id="63" name="TextovéPole 62"/>
            <p:cNvSpPr txBox="1"/>
            <p:nvPr/>
          </p:nvSpPr>
          <p:spPr>
            <a:xfrm rot="7500000">
              <a:off x="11189687" y="3060368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13</a:t>
              </a:r>
            </a:p>
          </p:txBody>
        </p:sp>
        <p:sp>
          <p:nvSpPr>
            <p:cNvPr id="64" name="TextovéPole 63"/>
            <p:cNvSpPr txBox="1"/>
            <p:nvPr/>
          </p:nvSpPr>
          <p:spPr>
            <a:xfrm rot="11700000">
              <a:off x="10315615" y="3375398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14</a:t>
              </a:r>
            </a:p>
          </p:txBody>
        </p:sp>
        <p:sp>
          <p:nvSpPr>
            <p:cNvPr id="65" name="TextovéPole 64"/>
            <p:cNvSpPr txBox="1"/>
            <p:nvPr/>
          </p:nvSpPr>
          <p:spPr>
            <a:xfrm rot="15900000">
              <a:off x="9717169" y="2670040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15</a:t>
              </a:r>
            </a:p>
          </p:txBody>
        </p:sp>
        <p:sp>
          <p:nvSpPr>
            <p:cNvPr id="66" name="TextovéPole 65"/>
            <p:cNvSpPr txBox="1"/>
            <p:nvPr/>
          </p:nvSpPr>
          <p:spPr>
            <a:xfrm rot="20100000">
              <a:off x="10179479" y="1869592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16</a:t>
              </a:r>
            </a:p>
          </p:txBody>
        </p:sp>
        <p:sp>
          <p:nvSpPr>
            <p:cNvPr id="67" name="TextovéPole 66"/>
            <p:cNvSpPr txBox="1"/>
            <p:nvPr/>
          </p:nvSpPr>
          <p:spPr>
            <a:xfrm rot="2700000">
              <a:off x="11096625" y="2022030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17</a:t>
              </a:r>
            </a:p>
          </p:txBody>
        </p:sp>
        <p:sp>
          <p:nvSpPr>
            <p:cNvPr id="68" name="TextovéPole 67"/>
            <p:cNvSpPr txBox="1"/>
            <p:nvPr/>
          </p:nvSpPr>
          <p:spPr>
            <a:xfrm rot="6900000">
              <a:off x="11263467" y="2941508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18</a:t>
              </a:r>
            </a:p>
          </p:txBody>
        </p:sp>
        <p:sp>
          <p:nvSpPr>
            <p:cNvPr id="69" name="TextovéPole 68"/>
            <p:cNvSpPr txBox="1"/>
            <p:nvPr/>
          </p:nvSpPr>
          <p:spPr>
            <a:xfrm rot="11100000">
              <a:off x="10455474" y="3405358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19</a:t>
              </a:r>
            </a:p>
          </p:txBody>
        </p:sp>
        <p:sp>
          <p:nvSpPr>
            <p:cNvPr id="70" name="TextovéPole 69"/>
            <p:cNvSpPr txBox="1"/>
            <p:nvPr/>
          </p:nvSpPr>
          <p:spPr>
            <a:xfrm rot="15300000">
              <a:off x="9742278" y="2806805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20</a:t>
              </a:r>
            </a:p>
          </p:txBody>
        </p:sp>
        <p:sp>
          <p:nvSpPr>
            <p:cNvPr id="71" name="TextovéPole 70"/>
            <p:cNvSpPr txBox="1"/>
            <p:nvPr/>
          </p:nvSpPr>
          <p:spPr>
            <a:xfrm rot="19500000">
              <a:off x="10063671" y="1935100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21</a:t>
              </a:r>
            </a:p>
          </p:txBody>
        </p:sp>
        <p:sp>
          <p:nvSpPr>
            <p:cNvPr id="72" name="TextovéPole 71"/>
            <p:cNvSpPr txBox="1"/>
            <p:nvPr/>
          </p:nvSpPr>
          <p:spPr>
            <a:xfrm rot="2100000">
              <a:off x="10989100" y="1935100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22</a:t>
              </a:r>
            </a:p>
          </p:txBody>
        </p:sp>
        <p:sp>
          <p:nvSpPr>
            <p:cNvPr id="73" name="TextovéPole 72"/>
            <p:cNvSpPr txBox="1"/>
            <p:nvPr/>
          </p:nvSpPr>
          <p:spPr>
            <a:xfrm rot="6300000">
              <a:off x="11306997" y="2806743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23</a:t>
              </a:r>
            </a:p>
          </p:txBody>
        </p:sp>
        <p:sp>
          <p:nvSpPr>
            <p:cNvPr id="74" name="TextovéPole 73"/>
            <p:cNvSpPr txBox="1"/>
            <p:nvPr/>
          </p:nvSpPr>
          <p:spPr>
            <a:xfrm rot="10500000">
              <a:off x="10595874" y="3409228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24</a:t>
              </a:r>
            </a:p>
          </p:txBody>
        </p:sp>
        <p:sp>
          <p:nvSpPr>
            <p:cNvPr id="75" name="TextovéPole 74"/>
            <p:cNvSpPr txBox="1"/>
            <p:nvPr/>
          </p:nvSpPr>
          <p:spPr>
            <a:xfrm rot="14700000">
              <a:off x="9793711" y="2935980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25</a:t>
              </a:r>
            </a:p>
          </p:txBody>
        </p:sp>
        <p:sp>
          <p:nvSpPr>
            <p:cNvPr id="76" name="TextovéPole 75"/>
            <p:cNvSpPr txBox="1"/>
            <p:nvPr/>
          </p:nvSpPr>
          <p:spPr>
            <a:xfrm rot="18900000">
              <a:off x="9953778" y="2027027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26</a:t>
              </a:r>
            </a:p>
          </p:txBody>
        </p:sp>
        <p:sp>
          <p:nvSpPr>
            <p:cNvPr id="77" name="TextovéPole 76"/>
            <p:cNvSpPr txBox="1"/>
            <p:nvPr/>
          </p:nvSpPr>
          <p:spPr>
            <a:xfrm rot="1500000">
              <a:off x="10868137" y="1864682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27</a:t>
              </a:r>
            </a:p>
          </p:txBody>
        </p:sp>
        <p:sp>
          <p:nvSpPr>
            <p:cNvPr id="78" name="TextovéPole 77"/>
            <p:cNvSpPr txBox="1"/>
            <p:nvPr/>
          </p:nvSpPr>
          <p:spPr>
            <a:xfrm rot="5700000">
              <a:off x="11333820" y="2668332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28</a:t>
              </a:r>
            </a:p>
          </p:txBody>
        </p:sp>
        <p:sp>
          <p:nvSpPr>
            <p:cNvPr id="79" name="TextovéPole 78"/>
            <p:cNvSpPr txBox="1"/>
            <p:nvPr/>
          </p:nvSpPr>
          <p:spPr>
            <a:xfrm rot="9900000">
              <a:off x="10734284" y="3382986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29</a:t>
              </a:r>
            </a:p>
          </p:txBody>
        </p:sp>
        <p:sp>
          <p:nvSpPr>
            <p:cNvPr id="80" name="TextovéPole 79"/>
            <p:cNvSpPr txBox="1"/>
            <p:nvPr/>
          </p:nvSpPr>
          <p:spPr>
            <a:xfrm rot="14100000">
              <a:off x="9863409" y="3058643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30</a:t>
              </a:r>
            </a:p>
          </p:txBody>
        </p:sp>
        <p:sp>
          <p:nvSpPr>
            <p:cNvPr id="81" name="TextovéPole 80"/>
            <p:cNvSpPr txBox="1"/>
            <p:nvPr/>
          </p:nvSpPr>
          <p:spPr>
            <a:xfrm rot="18300000">
              <a:off x="9862718" y="2132127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31</a:t>
              </a:r>
            </a:p>
          </p:txBody>
        </p:sp>
        <p:sp>
          <p:nvSpPr>
            <p:cNvPr id="82" name="TextovéPole 81"/>
            <p:cNvSpPr txBox="1"/>
            <p:nvPr/>
          </p:nvSpPr>
          <p:spPr>
            <a:xfrm rot="900000">
              <a:off x="10731424" y="1815983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32</a:t>
              </a:r>
            </a:p>
          </p:txBody>
        </p:sp>
        <p:sp>
          <p:nvSpPr>
            <p:cNvPr id="83" name="TextovéPole 82"/>
            <p:cNvSpPr txBox="1"/>
            <p:nvPr/>
          </p:nvSpPr>
          <p:spPr>
            <a:xfrm rot="5100000">
              <a:off x="11334232" y="2526572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33</a:t>
              </a:r>
            </a:p>
          </p:txBody>
        </p:sp>
        <p:sp>
          <p:nvSpPr>
            <p:cNvPr id="84" name="TextovéPole 83"/>
            <p:cNvSpPr txBox="1"/>
            <p:nvPr/>
          </p:nvSpPr>
          <p:spPr>
            <a:xfrm rot="9300000">
              <a:off x="10869851" y="3339008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34</a:t>
              </a:r>
            </a:p>
          </p:txBody>
        </p:sp>
        <p:sp>
          <p:nvSpPr>
            <p:cNvPr id="85" name="TextovéPole 84"/>
            <p:cNvSpPr txBox="1"/>
            <p:nvPr/>
          </p:nvSpPr>
          <p:spPr>
            <a:xfrm rot="13500000">
              <a:off x="9947966" y="3171290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35</a:t>
              </a:r>
            </a:p>
          </p:txBody>
        </p:sp>
        <p:sp>
          <p:nvSpPr>
            <p:cNvPr id="86" name="TextovéPole 85"/>
            <p:cNvSpPr txBox="1"/>
            <p:nvPr/>
          </p:nvSpPr>
          <p:spPr>
            <a:xfrm rot="17700000">
              <a:off x="9789268" y="2254005"/>
              <a:ext cx="192360" cy="20518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800" dirty="0"/>
                <a:t>36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417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 distribution (discrete)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Consider a probability 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where 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 2,…,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is finite, the event space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/>
                  <a:t>  consists of all subsets of  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,  and the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 is given by its probability mass function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 which 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50000"/>
                  </a:lnSpc>
                </a:pPr>
                <a:r>
                  <a:rPr lang="en-GB" dirty="0"/>
                  <a:t>Then the identity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2,…,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follows the discrete uniform distribution.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5440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.potx" id="{03D10032-7B47-4BC7-8D74-6E131F1ED24C}" vid="{FD6A47A2-2BEE-4AE2-8DFB-5A4C359AB07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</Template>
  <TotalTime>2151</TotalTime>
  <Words>3661</Words>
  <Application>Microsoft Office PowerPoint</Application>
  <PresentationFormat>Širokoúhlá obrazovka</PresentationFormat>
  <Paragraphs>433</Paragraphs>
  <Slides>50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4" baseType="lpstr">
      <vt:lpstr>Arial</vt:lpstr>
      <vt:lpstr>Calibri</vt:lpstr>
      <vt:lpstr>Cambria Math</vt:lpstr>
      <vt:lpstr>Motiv Office</vt:lpstr>
      <vt:lpstr>Statistics  Lecture 6</vt:lpstr>
      <vt:lpstr>Prezentace aplikace PowerPoint</vt:lpstr>
      <vt:lpstr>Experiment — Trial — Random variable</vt:lpstr>
      <vt:lpstr>Random variable — Dataset</vt:lpstr>
      <vt:lpstr>Examples of discrete random variables</vt:lpstr>
      <vt:lpstr>Discrete probability distributions</vt:lpstr>
      <vt:lpstr>Discrete  uniform distribution</vt:lpstr>
      <vt:lpstr>Uniform distribution (discrete)</vt:lpstr>
      <vt:lpstr>Uniform distribution (discrete)</vt:lpstr>
      <vt:lpstr>Uniform distribution (discrete)</vt:lpstr>
      <vt:lpstr>Uniform distribution (discrete)</vt:lpstr>
      <vt:lpstr>Uniform distribution (discrete)</vt:lpstr>
      <vt:lpstr>Uniform distribution (discrete)</vt:lpstr>
      <vt:lpstr>An application:  the German Tank Problem</vt:lpstr>
      <vt:lpstr>Binomial distribution</vt:lpstr>
      <vt:lpstr>Bernoulli Trials</vt:lpstr>
      <vt:lpstr>Examples of Bernoulli Trials</vt:lpstr>
      <vt:lpstr>Mathematical model of the Bernoulli Trial</vt:lpstr>
      <vt:lpstr>Binomial distribution</vt:lpstr>
      <vt:lpstr>Binomial distribution</vt:lpstr>
      <vt:lpstr>Binomial distribution</vt:lpstr>
      <vt:lpstr>Binomial distribution</vt:lpstr>
      <vt:lpstr>Binomial distribution</vt:lpstr>
      <vt:lpstr>Binomial distribution</vt:lpstr>
      <vt:lpstr>Binomial distribution in Excel</vt:lpstr>
      <vt:lpstr>Binomial distribution in Excel</vt:lpstr>
      <vt:lpstr>Poisson distribution</vt:lpstr>
      <vt:lpstr>Poisson distribution</vt:lpstr>
      <vt:lpstr>Poisson distribution</vt:lpstr>
      <vt:lpstr>Poisson distribution</vt:lpstr>
      <vt:lpstr>Poisson distribution</vt:lpstr>
      <vt:lpstr>Poisson distribution</vt:lpstr>
      <vt:lpstr>Poisson’s Theorem</vt:lpstr>
      <vt:lpstr>Poisson distribution</vt:lpstr>
      <vt:lpstr>Poisson distribution</vt:lpstr>
      <vt:lpstr>Poisson distribution</vt:lpstr>
      <vt:lpstr>Poisson distribution</vt:lpstr>
      <vt:lpstr>Poisson distribution</vt:lpstr>
      <vt:lpstr>Poisson distribution</vt:lpstr>
      <vt:lpstr>Poisson distribution in Excel</vt:lpstr>
      <vt:lpstr>Poisson distribution:  Examples</vt:lpstr>
      <vt:lpstr>Some other discrete probability distributions </vt:lpstr>
      <vt:lpstr>Negative binomial distribution</vt:lpstr>
      <vt:lpstr>Negative binomial distribution</vt:lpstr>
      <vt:lpstr>Hypergeometric distribution</vt:lpstr>
      <vt:lpstr>Hypergeometric distribution</vt:lpstr>
      <vt:lpstr>Hypergeometric distribution</vt:lpstr>
      <vt:lpstr>Hypergeometric distribution</vt:lpstr>
      <vt:lpstr>Hypergeometric distribution</vt:lpstr>
      <vt:lpstr>The binomial coefficient in Excel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 Lecture 6</dc:title>
  <dc:creator>bar0245</dc:creator>
  <cp:lastModifiedBy>Radmila Krkošková</cp:lastModifiedBy>
  <cp:revision>116</cp:revision>
  <dcterms:created xsi:type="dcterms:W3CDTF">2019-11-02T20:28:09Z</dcterms:created>
  <dcterms:modified xsi:type="dcterms:W3CDTF">2024-01-23T13:40:35Z</dcterms:modified>
</cp:coreProperties>
</file>