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280" r:id="rId4"/>
    <p:sldId id="282" r:id="rId5"/>
    <p:sldId id="266" r:id="rId6"/>
    <p:sldId id="272" r:id="rId7"/>
    <p:sldId id="257" r:id="rId8"/>
    <p:sldId id="273" r:id="rId9"/>
    <p:sldId id="265" r:id="rId10"/>
    <p:sldId id="267" r:id="rId11"/>
    <p:sldId id="271" r:id="rId12"/>
    <p:sldId id="281" r:id="rId13"/>
    <p:sldId id="274" r:id="rId14"/>
    <p:sldId id="270" r:id="rId15"/>
    <p:sldId id="269" r:id="rId16"/>
    <p:sldId id="275" r:id="rId17"/>
    <p:sldId id="277" r:id="rId18"/>
    <p:sldId id="276" r:id="rId19"/>
    <p:sldId id="278" r:id="rId20"/>
    <p:sldId id="279" r:id="rId21"/>
    <p:sldId id="268" r:id="rId22"/>
    <p:sldId id="263" r:id="rId2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01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6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21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725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357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05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73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72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37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47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14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37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0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5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xec.shopsys.cz/vyzkum" TargetMode="External"/><Relationship Id="rId3" Type="http://schemas.openxmlformats.org/officeDocument/2006/relationships/hyperlink" Target="https://data.apek.cz/" TargetMode="External"/><Relationship Id="rId7" Type="http://schemas.openxmlformats.org/officeDocument/2006/relationships/hyperlink" Target="https://www.mediar.cz/mezirocni-rust-ceske-e-commerce-v-roce-2021-zpomalil-na-14-pc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.cz/minus-dvanact-procent-a-propad-pod-200-miliard-korun-ceska-e-commerce-poprve-v-historii-klesla/" TargetMode="External"/><Relationship Id="rId5" Type="http://schemas.openxmlformats.org/officeDocument/2006/relationships/hyperlink" Target="https://www.ceska-ecommerce.cz/" TargetMode="External"/><Relationship Id="rId10" Type="http://schemas.openxmlformats.org/officeDocument/2006/relationships/hyperlink" Target="https://www.lupa.cz/clanky/zprava-o-stavu-ceske-e-commerce-pres-40-tisic-e-shopu-a-11-procent-podilu-na-maloobchodu/" TargetMode="External"/><Relationship Id="rId4" Type="http://schemas.openxmlformats.org/officeDocument/2006/relationships/hyperlink" Target="https://www.apek.cz/dokumenty-a-videa" TargetMode="External"/><Relationship Id="rId9" Type="http://schemas.openxmlformats.org/officeDocument/2006/relationships/hyperlink" Target="https://www.focus-age.cz/m-journal/aktuality/podil-e-commerce-na-ceskem-maloobchode-se-v-roce-2021-zvysil-na-17----v-roce-2030-muze-tvorit-az-ctvrtinu__s288x16576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Statistiky E-</a:t>
            </a:r>
            <a:r>
              <a:rPr lang="cs-CZ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939902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 na Internetu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Radim Dolák, Ph.D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9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způsoby platby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97783"/>
            <a:ext cx="7416824" cy="36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četnost nákupů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775198"/>
            <a:ext cx="6840761" cy="39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vliv </a:t>
            </a:r>
            <a:r>
              <a:rPr lang="cs-CZ" dirty="0" err="1" smtClean="0"/>
              <a:t>koronavirové</a:t>
            </a:r>
            <a:r>
              <a:rPr lang="cs-CZ" smtClean="0"/>
              <a:t> krize 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74775"/>
            <a:ext cx="3812165" cy="37572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203598"/>
            <a:ext cx="35814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nákupy přes mobilní zařízení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71550"/>
            <a:ext cx="567669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mzdy u vybraných pozic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22802"/>
            <a:ext cx="4680520" cy="389929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004048" y="1779662"/>
            <a:ext cx="280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„Přímá zaměstnanost v internetových obchodech přesahuje 85 tisíc zaměstnanců. Připočítáme-li také navázané služby v čele s logistikou, zjistíme, že e-</a:t>
            </a:r>
            <a:r>
              <a:rPr lang="cs-CZ" sz="1600" dirty="0" err="1"/>
              <a:t>commerce</a:t>
            </a:r>
            <a:r>
              <a:rPr lang="cs-CZ" sz="1600" dirty="0"/>
              <a:t> zajišťuje v ČR práci více než 120 tisícům lidí.“</a:t>
            </a:r>
          </a:p>
        </p:txBody>
      </p:sp>
    </p:spTree>
    <p:extLst>
      <p:ext uri="{BB962C8B-B14F-4D97-AF65-F5344CB8AC3E}">
        <p14:creationId xmlns:p14="http://schemas.microsoft.com/office/powerpoint/2010/main" val="18715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faktor ekologie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3" y="741705"/>
            <a:ext cx="3428999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https://exec.shopsys.cz/vyzkum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43558"/>
            <a:ext cx="779735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https://exec.shopsys.cz/vyzkum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43558"/>
            <a:ext cx="4826369" cy="37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https://exec.shopsys.cz/vyzkum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34376"/>
            <a:ext cx="5328592" cy="38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https://exec.shopsys.cz/vyzkum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1550"/>
            <a:ext cx="5407694" cy="38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2007-2017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722112"/>
            <a:ext cx="7200800" cy="39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https://exec.shopsys.cz/vyzkum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26" y="771550"/>
            <a:ext cx="4206858" cy="39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7272808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https://data.apek.cz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www.apek.cz/dokumenty-a-videa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://www.ceska-ecommerce.cz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://cc.cz/minus-dvanact-procent-a-propad-pod-200-miliard-korun-ceska-e-commerce-poprve-v-historii-klesla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://www.mediar.cz/mezirocni-rust-ceske-e-commerce-v-roce-2021-zpomalil-na-14-pct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exec.shopsys.cz/vyzkum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https://www.focus-age.cz/m-journal/aktuality/podil-e-commerce-na-ceskem-maloobchode-se-v-roce-2021-zvysil-na-17----v-roce-2030-muze-tvorit-az-ctvrtinu__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s288x16576.html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https://www.lupa.cz/clanky/zprava-o-stavu-ceske-e-commerce-pres-40-tisic-e-shopu-a-11-procent-podilu-na-maloobchodu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endParaRPr lang="cs-CZ" altLang="cs-CZ" sz="1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139702"/>
            <a:ext cx="4536504" cy="507703"/>
          </a:xfrm>
        </p:spPr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2007-2017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36409"/>
            <a:ext cx="6951610" cy="39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2007-2017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19547"/>
            <a:ext cx="7050374" cy="39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51520" y="843558"/>
            <a:ext cx="7495748" cy="180020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2018-2021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756084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Meziroční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Česku v roce 2021 zpomalil na 14 %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Tuzemská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loni vrátila k tempu růstu z roku 2019, posledního před pandemií.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českém maloobchodě se v roce 2021 zvýšil na 17 %, v roce 2030 může tvořit až čtvrtinu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„Podíl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maloobchodu ČR roste každým rokem. 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 2021 se prodej zboží po internetu vyšplhal již na 17 % z celku. 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znamená navýšení o jeden procentní bod oproti roku 2020. 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jakým význam elektronického prodeje roste, ale získáme při větším pohledu do minulosti. Například v roce 2005 byl totiž podíl on-line prodeje na českém maloobchodě jen 1,6 %,“ komentuje výsledky výkonný ředitel APEK Jan 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Vetyška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2021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7272808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Minus dvanáct procent a propad pod 200 miliard korun. Česká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poprvé v historii 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klesla.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Heureky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Asociace pro elektronickou komerci se loni poprvé v Česku snížil také počet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shopů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úroveň lehce přes 50 tisíc.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Celkem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rok 2022 online obchodníci utržili 197 miliard korun, což je meziroční pokles o dvanáct procent. Vyplývá to z dat společnosti 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Heureka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Asociace pro elektronickou komerci (APEK).</a:t>
            </a:r>
          </a:p>
          <a:p>
            <a:pPr marL="0" indent="0">
              <a:buNone/>
            </a:pP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2022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7272808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dat tedy vyplývá, že zatímco v roce 2019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meziročně rostla o 15 procent, v roce 2020 o závratných 26 procent a předloni o 14 procent, loni nastal propad o 12 procent. 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prvním „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covidovém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roce 2020 tuzemské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shopy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dohromady dosáhly obratu jen těsně pod hranicí 200 miliard korun, o rok později to bylo 223 miliard. 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2021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však růst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zastavil, a to vůbec poprvé ve své historii.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hlediska průběhu minulého roku zaznamenaly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shopy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prvním kvartálu pokles o 25 procent, během druhého a třetího kvartálu se pak obrat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pohyboval jen jednotky procent pod úrovní předešlého roku. 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Citelné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ochlazení přišlo až na podzim a provázelo i start vánočních nákupů.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- srovnání 2019-2022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51520" y="842963"/>
            <a:ext cx="7488831" cy="381635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hlavní výhody nakupování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519</Words>
  <Application>Microsoft Office PowerPoint</Application>
  <PresentationFormat>Předvádění na obrazovce (16:9)</PresentationFormat>
  <Paragraphs>77</Paragraphs>
  <Slides>22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Enriqueta</vt:lpstr>
      <vt:lpstr>Times New Roman</vt:lpstr>
      <vt:lpstr>Wingdings</vt:lpstr>
      <vt:lpstr>SLU</vt:lpstr>
      <vt:lpstr>Statistiky E-commerce</vt:lpstr>
      <vt:lpstr>Statistiky E-commerce 2007-2017</vt:lpstr>
      <vt:lpstr>Statistiky E-commerce 2007-2017</vt:lpstr>
      <vt:lpstr>Statistiky E-commerce 2007-2017</vt:lpstr>
      <vt:lpstr>Statistiky E-commerce 2018-2021</vt:lpstr>
      <vt:lpstr>Statistiky E-commerce 2021</vt:lpstr>
      <vt:lpstr>Statistiky E-commerce 2022</vt:lpstr>
      <vt:lpstr>Statistiky E-commerce - srovnání 2019-2022</vt:lpstr>
      <vt:lpstr>Statistiky E-commerce – hlavní výhody nakupování</vt:lpstr>
      <vt:lpstr>Statistiky E-commerce – způsoby platby</vt:lpstr>
      <vt:lpstr>Statistiky E-commerce – četnost nákupů</vt:lpstr>
      <vt:lpstr>Statistiky E-commerce – vliv koronavirové krize </vt:lpstr>
      <vt:lpstr>Statistiky E-commerce – nákupy přes mobilní zařízení</vt:lpstr>
      <vt:lpstr>Statistiky E-commerce – mzdy u vybraných pozic</vt:lpstr>
      <vt:lpstr>Statistiky E-commerce – faktor ekologie</vt:lpstr>
      <vt:lpstr>https://exec.shopsys.cz/vyzkum</vt:lpstr>
      <vt:lpstr>https://exec.shopsys.cz/vyzkum</vt:lpstr>
      <vt:lpstr>https://exec.shopsys.cz/vyzkum</vt:lpstr>
      <vt:lpstr>https://exec.shopsys.cz/vyzkum</vt:lpstr>
      <vt:lpstr>https://exec.shopsys.cz/vyzkum</vt:lpstr>
      <vt:lpstr>Použité 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dol0001</cp:lastModifiedBy>
  <cp:revision>78</cp:revision>
  <dcterms:created xsi:type="dcterms:W3CDTF">2016-07-06T15:42:34Z</dcterms:created>
  <dcterms:modified xsi:type="dcterms:W3CDTF">2025-03-21T10:19:56Z</dcterms:modified>
</cp:coreProperties>
</file>