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3" r:id="rId2"/>
    <p:sldId id="287" r:id="rId3"/>
    <p:sldId id="338" r:id="rId4"/>
    <p:sldId id="340" r:id="rId5"/>
    <p:sldId id="345" r:id="rId6"/>
    <p:sldId id="346" r:id="rId7"/>
    <p:sldId id="344" r:id="rId8"/>
    <p:sldId id="342" r:id="rId9"/>
    <p:sldId id="347" r:id="rId10"/>
    <p:sldId id="348" r:id="rId11"/>
    <p:sldId id="349" r:id="rId12"/>
    <p:sldId id="350" r:id="rId13"/>
    <p:sldId id="351" r:id="rId14"/>
    <p:sldId id="352" r:id="rId15"/>
    <p:sldId id="353" r:id="rId16"/>
    <p:sldId id="266" r:id="rId17"/>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14" y="57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12.08.2020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156267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60593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628632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667361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566766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484637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1768065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023713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36907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109355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746515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933921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13903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INFORMAČNÍ SYSTÉMY VE VEŘEJNÉ SPRÁVĚ</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544616" cy="1656184"/>
          </a:xfrm>
          <a:prstGeom prst="rect">
            <a:avLst/>
          </a:prstGeom>
        </p:spPr>
        <p:txBody>
          <a:bodyPr>
            <a:noAutofit/>
          </a:bodyPr>
          <a:lstStyle/>
          <a:p>
            <a:pPr marL="0" indent="0">
              <a:buNone/>
            </a:pPr>
            <a:r>
              <a:rPr lang="pl-PL" sz="2400" dirty="0">
                <a:solidFill>
                  <a:schemeClr val="bg1"/>
                </a:solidFill>
                <a:latin typeface="Times New Roman" panose="02020603050405020304" pitchFamily="18" charset="0"/>
                <a:cs typeface="Times New Roman" panose="02020603050405020304" pitchFamily="18" charset="0"/>
              </a:rPr>
              <a:t>7. Přístupnost webu</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Ph.D</a:t>
            </a:r>
            <a:r>
              <a:rPr lang="cs-CZ" altLang="cs-CZ" sz="900" b="1" dirty="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a:solidFill>
                  <a:srgbClr val="307871"/>
                </a:solidFill>
                <a:latin typeface="Times New Roman" panose="02020603050405020304" pitchFamily="18" charset="0"/>
                <a:cs typeface="Times New Roman" panose="02020603050405020304" pitchFamily="18" charset="0"/>
              </a:rPr>
              <a:t>OBSAH WEBOVÝCH STRÁNEK MUSÍ BÝT DOSTUPNÝ A ČITELNÝ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Každý </a:t>
            </a:r>
            <a:r>
              <a:rPr lang="cs-CZ" altLang="cs-CZ" sz="1400" b="1" dirty="0">
                <a:solidFill>
                  <a:srgbClr val="307871"/>
                </a:solidFill>
                <a:latin typeface="Times New Roman" panose="02020603050405020304" pitchFamily="18" charset="0"/>
                <a:cs typeface="Times New Roman" panose="02020603050405020304" pitchFamily="18" charset="0"/>
              </a:rPr>
              <a:t>netextový prvek nesoucí významové sdělení musí mít svou textovou </a:t>
            </a:r>
            <a:r>
              <a:rPr lang="cs-CZ" altLang="cs-CZ" sz="1400" b="1" dirty="0" smtClean="0">
                <a:solidFill>
                  <a:srgbClr val="307871"/>
                </a:solidFill>
                <a:latin typeface="Times New Roman" panose="02020603050405020304" pitchFamily="18" charset="0"/>
                <a:cs typeface="Times New Roman" panose="02020603050405020304" pitchFamily="18" charset="0"/>
              </a:rPr>
              <a:t>alternativu </a:t>
            </a:r>
            <a:endParaRPr lang="cs-CZ" altLang="cs-CZ" sz="14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Multimediální </a:t>
            </a:r>
            <a:r>
              <a:rPr lang="cs-CZ" altLang="cs-CZ" sz="1400" b="1" dirty="0">
                <a:solidFill>
                  <a:srgbClr val="307871"/>
                </a:solidFill>
                <a:latin typeface="Times New Roman" panose="02020603050405020304" pitchFamily="18" charset="0"/>
                <a:cs typeface="Times New Roman" panose="02020603050405020304" pitchFamily="18" charset="0"/>
              </a:rPr>
              <a:t>prvky nesoucí významové sdělení musí být doplněny textovými titulky, jestliže nejsou jen alternativou k existujícímu textovému obsahu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Pokud </a:t>
            </a:r>
            <a:r>
              <a:rPr lang="cs-CZ" altLang="cs-CZ" sz="1400" b="1" dirty="0">
                <a:solidFill>
                  <a:srgbClr val="307871"/>
                </a:solidFill>
                <a:latin typeface="Times New Roman" panose="02020603050405020304" pitchFamily="18" charset="0"/>
                <a:cs typeface="Times New Roman" panose="02020603050405020304" pitchFamily="18" charset="0"/>
              </a:rPr>
              <a:t>to charakter webových stránek nevylučuje, informace sdělované prostřednictvím skriptů, objektů, appletů, kaskádových stylů, </a:t>
            </a:r>
            <a:r>
              <a:rPr lang="cs-CZ" altLang="cs-CZ" sz="1400" b="1" dirty="0" err="1">
                <a:solidFill>
                  <a:srgbClr val="307871"/>
                </a:solidFill>
                <a:latin typeface="Times New Roman" panose="02020603050405020304" pitchFamily="18" charset="0"/>
                <a:cs typeface="Times New Roman" panose="02020603050405020304" pitchFamily="18" charset="0"/>
              </a:rPr>
              <a:t>cookies</a:t>
            </a:r>
            <a:r>
              <a:rPr lang="cs-CZ" altLang="cs-CZ" sz="1400" b="1" dirty="0">
                <a:solidFill>
                  <a:srgbClr val="307871"/>
                </a:solidFill>
                <a:latin typeface="Times New Roman" panose="02020603050405020304" pitchFamily="18" charset="0"/>
                <a:cs typeface="Times New Roman" panose="02020603050405020304" pitchFamily="18" charset="0"/>
              </a:rPr>
              <a:t> a jiných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Informace </a:t>
            </a:r>
            <a:r>
              <a:rPr lang="cs-CZ" altLang="cs-CZ" sz="1400" b="1" dirty="0">
                <a:solidFill>
                  <a:srgbClr val="307871"/>
                </a:solidFill>
                <a:latin typeface="Times New Roman" panose="02020603050405020304" pitchFamily="18" charset="0"/>
                <a:cs typeface="Times New Roman" panose="02020603050405020304" pitchFamily="18" charset="0"/>
              </a:rPr>
              <a:t>sdělované vizuální podobou webových stránek, tvary jednotlivých prvků, jejich velikostí, pořadím nebo umístěním musí být dostupné i v případě, že uživatel nemůže tyto aspekty vnímat.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Informace </a:t>
            </a:r>
            <a:r>
              <a:rPr lang="cs-CZ" altLang="cs-CZ" sz="1400" b="1" dirty="0">
                <a:solidFill>
                  <a:srgbClr val="307871"/>
                </a:solidFill>
                <a:latin typeface="Times New Roman" panose="02020603050405020304" pitchFamily="18" charset="0"/>
                <a:cs typeface="Times New Roman" panose="02020603050405020304" pitchFamily="18" charset="0"/>
              </a:rPr>
              <a:t>sdělované barvou musí být dostupné i bez barevného rozlišení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Barvy </a:t>
            </a:r>
            <a:r>
              <a:rPr lang="cs-CZ" altLang="cs-CZ" sz="1400" b="1" dirty="0">
                <a:solidFill>
                  <a:srgbClr val="307871"/>
                </a:solidFill>
                <a:latin typeface="Times New Roman" panose="02020603050405020304" pitchFamily="18" charset="0"/>
                <a:cs typeface="Times New Roman" panose="02020603050405020304" pitchFamily="18" charset="0"/>
              </a:rPr>
              <a:t>popředí a pozadí textu (nebo textu v obrázku) musí být vůči sobě </a:t>
            </a:r>
            <a:r>
              <a:rPr lang="cs-CZ" altLang="cs-CZ" sz="1400" b="1" dirty="0" smtClean="0">
                <a:solidFill>
                  <a:srgbClr val="307871"/>
                </a:solidFill>
                <a:latin typeface="Times New Roman" panose="02020603050405020304" pitchFamily="18" charset="0"/>
                <a:cs typeface="Times New Roman" panose="02020603050405020304" pitchFamily="18" charset="0"/>
              </a:rPr>
              <a:t>dostatečně </a:t>
            </a:r>
            <a:r>
              <a:rPr lang="cs-CZ" altLang="cs-CZ" sz="1400" b="1" dirty="0">
                <a:solidFill>
                  <a:srgbClr val="307871"/>
                </a:solidFill>
                <a:latin typeface="Times New Roman" panose="02020603050405020304" pitchFamily="18" charset="0"/>
                <a:cs typeface="Times New Roman" panose="02020603050405020304" pitchFamily="18" charset="0"/>
              </a:rPr>
              <a:t>kontrastní, jestliže text nese významové sdělení (P)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Velikost </a:t>
            </a:r>
            <a:r>
              <a:rPr lang="cs-CZ" altLang="cs-CZ" sz="1400" b="1" dirty="0">
                <a:solidFill>
                  <a:srgbClr val="307871"/>
                </a:solidFill>
                <a:latin typeface="Times New Roman" panose="02020603050405020304" pitchFamily="18" charset="0"/>
                <a:cs typeface="Times New Roman" panose="02020603050405020304" pitchFamily="18" charset="0"/>
              </a:rPr>
              <a:t>písma musí být možné zvětšit alespoň na 200 % a zmenšit alespoň na 50 % původní hodnoty pomocí standardních funkcí prohlížeče. Při takové změně velikosti nesmí docházet ke ztrátě obsahu nebo funkcionality.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26387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a:solidFill>
                  <a:srgbClr val="307871"/>
                </a:solidFill>
                <a:latin typeface="Times New Roman" panose="02020603050405020304" pitchFamily="18" charset="0"/>
                <a:cs typeface="Times New Roman" panose="02020603050405020304" pitchFamily="18" charset="0"/>
              </a:rPr>
              <a:t>PRÁCI S WEBOVOU STRÁNKOU ŘÍDÍ UŽIVATEL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Obsah </a:t>
            </a:r>
            <a:r>
              <a:rPr lang="cs-CZ" altLang="cs-CZ" sz="1400" b="1" dirty="0">
                <a:solidFill>
                  <a:srgbClr val="307871"/>
                </a:solidFill>
                <a:latin typeface="Times New Roman" panose="02020603050405020304" pitchFamily="18" charset="0"/>
                <a:cs typeface="Times New Roman" panose="02020603050405020304" pitchFamily="18" charset="0"/>
              </a:rPr>
              <a:t>ani kód webové stránky nesmí předpokládat ani vyžadovat konkrétní výstupní či </a:t>
            </a:r>
            <a:r>
              <a:rPr lang="cs-CZ" altLang="cs-CZ" sz="1400" b="1" dirty="0" smtClean="0">
                <a:solidFill>
                  <a:srgbClr val="307871"/>
                </a:solidFill>
                <a:latin typeface="Times New Roman" panose="02020603050405020304" pitchFamily="18" charset="0"/>
                <a:cs typeface="Times New Roman" panose="02020603050405020304" pitchFamily="18" charset="0"/>
              </a:rPr>
              <a:t>ovládací zařízení </a:t>
            </a:r>
            <a:endParaRPr lang="cs-CZ" altLang="cs-CZ" sz="14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Obsah </a:t>
            </a:r>
            <a:r>
              <a:rPr lang="cs-CZ" altLang="cs-CZ" sz="1400" b="1" dirty="0">
                <a:solidFill>
                  <a:srgbClr val="307871"/>
                </a:solidFill>
                <a:latin typeface="Times New Roman" panose="02020603050405020304" pitchFamily="18" charset="0"/>
                <a:cs typeface="Times New Roman" panose="02020603050405020304" pitchFamily="18" charset="0"/>
              </a:rPr>
              <a:t>ani kód webové stránky nesmí předpokládat ani vyžadovat konkrétní způsob použití ani konkrétní programové vybavení. Pokud je předpokládáno či vyžadováno konkrétní programové vybavení, může to být pouze z důvodu technické nerealizovatelnosti přizpůsobení obsahu a kódu webové stránky všem programovým vybavením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Načtení </a:t>
            </a:r>
            <a:r>
              <a:rPr lang="cs-CZ" altLang="cs-CZ" sz="1400" b="1" dirty="0">
                <a:solidFill>
                  <a:srgbClr val="307871"/>
                </a:solidFill>
                <a:latin typeface="Times New Roman" panose="02020603050405020304" pitchFamily="18" charset="0"/>
                <a:cs typeface="Times New Roman" panose="02020603050405020304" pitchFamily="18" charset="0"/>
              </a:rPr>
              <a:t>nové webové stránky či přesměrování musí být možné jen po aktivaci </a:t>
            </a:r>
            <a:r>
              <a:rPr lang="cs-CZ" altLang="cs-CZ" sz="1400" b="1" dirty="0" smtClean="0">
                <a:solidFill>
                  <a:srgbClr val="307871"/>
                </a:solidFill>
                <a:latin typeface="Times New Roman" panose="02020603050405020304" pitchFamily="18" charset="0"/>
                <a:cs typeface="Times New Roman" panose="02020603050405020304" pitchFamily="18" charset="0"/>
              </a:rPr>
              <a:t>odkazu </a:t>
            </a:r>
            <a:r>
              <a:rPr lang="cs-CZ" altLang="cs-CZ" sz="1400" b="1" dirty="0">
                <a:solidFill>
                  <a:srgbClr val="307871"/>
                </a:solidFill>
                <a:latin typeface="Times New Roman" panose="02020603050405020304" pitchFamily="18" charset="0"/>
                <a:cs typeface="Times New Roman" panose="02020603050405020304" pitchFamily="18" charset="0"/>
              </a:rPr>
              <a:t>nebo po odeslání formuláře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Načtení </a:t>
            </a:r>
            <a:r>
              <a:rPr lang="cs-CZ" altLang="cs-CZ" sz="1400" b="1" dirty="0">
                <a:solidFill>
                  <a:srgbClr val="307871"/>
                </a:solidFill>
                <a:latin typeface="Times New Roman" panose="02020603050405020304" pitchFamily="18" charset="0"/>
                <a:cs typeface="Times New Roman" panose="02020603050405020304" pitchFamily="18" charset="0"/>
              </a:rPr>
              <a:t>nové </a:t>
            </a:r>
            <a:r>
              <a:rPr lang="cs-CZ" altLang="cs-CZ" sz="1400" b="1" dirty="0" smtClean="0">
                <a:solidFill>
                  <a:srgbClr val="307871"/>
                </a:solidFill>
                <a:latin typeface="Times New Roman" panose="02020603050405020304" pitchFamily="18" charset="0"/>
                <a:cs typeface="Times New Roman" panose="02020603050405020304" pitchFamily="18" charset="0"/>
              </a:rPr>
              <a:t>webové </a:t>
            </a:r>
            <a:r>
              <a:rPr lang="cs-CZ" altLang="cs-CZ" sz="1400" b="1" dirty="0">
                <a:solidFill>
                  <a:srgbClr val="307871"/>
                </a:solidFill>
                <a:latin typeface="Times New Roman" panose="02020603050405020304" pitchFamily="18" charset="0"/>
                <a:cs typeface="Times New Roman" panose="02020603050405020304" pitchFamily="18" charset="0"/>
              </a:rPr>
              <a:t>stránky do nového okna prohlížeče musí být možné jen </a:t>
            </a:r>
            <a:r>
              <a:rPr lang="cs-CZ" altLang="cs-CZ" sz="1400" b="1" dirty="0" smtClean="0">
                <a:solidFill>
                  <a:srgbClr val="307871"/>
                </a:solidFill>
                <a:latin typeface="Times New Roman" panose="02020603050405020304" pitchFamily="18" charset="0"/>
                <a:cs typeface="Times New Roman" panose="02020603050405020304" pitchFamily="18" charset="0"/>
              </a:rPr>
              <a:t/>
            </a:r>
            <a:br>
              <a:rPr lang="cs-CZ" altLang="cs-CZ" sz="1400" b="1" dirty="0" smtClean="0">
                <a:solidFill>
                  <a:srgbClr val="307871"/>
                </a:solidFill>
                <a:latin typeface="Times New Roman" panose="02020603050405020304" pitchFamily="18" charset="0"/>
                <a:cs typeface="Times New Roman" panose="02020603050405020304" pitchFamily="18" charset="0"/>
              </a:rPr>
            </a:br>
            <a:r>
              <a:rPr lang="cs-CZ" altLang="cs-CZ" sz="1400" b="1" dirty="0" smtClean="0">
                <a:solidFill>
                  <a:srgbClr val="307871"/>
                </a:solidFill>
                <a:latin typeface="Times New Roman" panose="02020603050405020304" pitchFamily="18" charset="0"/>
                <a:cs typeface="Times New Roman" panose="02020603050405020304" pitchFamily="18" charset="0"/>
              </a:rPr>
              <a:t>v </a:t>
            </a:r>
            <a:r>
              <a:rPr lang="cs-CZ" altLang="cs-CZ" sz="1400" b="1" dirty="0">
                <a:solidFill>
                  <a:srgbClr val="307871"/>
                </a:solidFill>
                <a:latin typeface="Times New Roman" panose="02020603050405020304" pitchFamily="18" charset="0"/>
                <a:cs typeface="Times New Roman" panose="02020603050405020304" pitchFamily="18" charset="0"/>
              </a:rPr>
              <a:t>odůvodněných případech a uživatel na to musí být předem upozorněn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Na </a:t>
            </a:r>
            <a:r>
              <a:rPr lang="cs-CZ" altLang="cs-CZ" sz="1400" b="1" dirty="0">
                <a:solidFill>
                  <a:srgbClr val="307871"/>
                </a:solidFill>
                <a:latin typeface="Times New Roman" panose="02020603050405020304" pitchFamily="18" charset="0"/>
                <a:cs typeface="Times New Roman" panose="02020603050405020304" pitchFamily="18" charset="0"/>
              </a:rPr>
              <a:t>webové stránce nesmí docházet rychleji než třikrát za sekundu k výrazným změnám barevnosti, jasu, velikosti nebo umístění </a:t>
            </a:r>
            <a:r>
              <a:rPr lang="cs-CZ" altLang="cs-CZ" sz="1400" b="1" dirty="0" smtClean="0">
                <a:solidFill>
                  <a:srgbClr val="307871"/>
                </a:solidFill>
                <a:latin typeface="Times New Roman" panose="02020603050405020304" pitchFamily="18" charset="0"/>
                <a:cs typeface="Times New Roman" panose="02020603050405020304" pitchFamily="18" charset="0"/>
              </a:rPr>
              <a:t>prvku</a:t>
            </a:r>
            <a:endParaRPr lang="cs-CZ" altLang="cs-CZ" sz="14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Zvuk</a:t>
            </a:r>
            <a:r>
              <a:rPr lang="cs-CZ" altLang="cs-CZ" sz="1400" b="1" dirty="0">
                <a:solidFill>
                  <a:srgbClr val="307871"/>
                </a:solidFill>
                <a:latin typeface="Times New Roman" panose="02020603050405020304" pitchFamily="18" charset="0"/>
                <a:cs typeface="Times New Roman" panose="02020603050405020304" pitchFamily="18" charset="0"/>
              </a:rPr>
              <a:t>, který zní na webové stránce déle než tři sekundy, musí být možné na této webové stránce vypnout nebo upravit jeho </a:t>
            </a:r>
            <a:r>
              <a:rPr lang="cs-CZ" altLang="cs-CZ" sz="1400" b="1" dirty="0" smtClean="0">
                <a:solidFill>
                  <a:srgbClr val="307871"/>
                </a:solidFill>
                <a:latin typeface="Times New Roman" panose="02020603050405020304" pitchFamily="18" charset="0"/>
                <a:cs typeface="Times New Roman" panose="02020603050405020304" pitchFamily="18" charset="0"/>
              </a:rPr>
              <a:t>hlasitost</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Časový </a:t>
            </a:r>
            <a:r>
              <a:rPr lang="cs-CZ" altLang="cs-CZ" sz="1400" b="1" dirty="0">
                <a:solidFill>
                  <a:srgbClr val="307871"/>
                </a:solidFill>
                <a:latin typeface="Times New Roman" panose="02020603050405020304" pitchFamily="18" charset="0"/>
                <a:cs typeface="Times New Roman" panose="02020603050405020304" pitchFamily="18" charset="0"/>
              </a:rPr>
              <a:t>limit pro práci s webovou stránkou musí být dostatečný. Pokud to </a:t>
            </a:r>
            <a:r>
              <a:rPr lang="cs-CZ" altLang="cs-CZ" sz="1400" b="1" dirty="0" smtClean="0">
                <a:solidFill>
                  <a:srgbClr val="307871"/>
                </a:solidFill>
                <a:latin typeface="Times New Roman" panose="02020603050405020304" pitchFamily="18" charset="0"/>
                <a:cs typeface="Times New Roman" panose="02020603050405020304" pitchFamily="18" charset="0"/>
              </a:rPr>
              <a:t>nevylučuje </a:t>
            </a:r>
            <a:r>
              <a:rPr lang="cs-CZ" altLang="cs-CZ" sz="1400" b="1" dirty="0">
                <a:solidFill>
                  <a:srgbClr val="307871"/>
                </a:solidFill>
                <a:latin typeface="Times New Roman" panose="02020603050405020304" pitchFamily="18" charset="0"/>
                <a:cs typeface="Times New Roman" panose="02020603050405020304" pitchFamily="18" charset="0"/>
              </a:rPr>
              <a:t>charakter webové stránky, může uživatel časový limit prodloužit nebo </a:t>
            </a:r>
            <a:r>
              <a:rPr lang="cs-CZ" altLang="cs-CZ" sz="1400" b="1" dirty="0" smtClean="0">
                <a:solidFill>
                  <a:srgbClr val="307871"/>
                </a:solidFill>
                <a:latin typeface="Times New Roman" panose="02020603050405020304" pitchFamily="18" charset="0"/>
                <a:cs typeface="Times New Roman" panose="02020603050405020304" pitchFamily="18" charset="0"/>
              </a:rPr>
              <a:t>vypnout</a:t>
            </a:r>
            <a:endParaRPr lang="cs-CZ" altLang="cs-CZ" sz="14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3978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a:solidFill>
                  <a:srgbClr val="307871"/>
                </a:solidFill>
                <a:latin typeface="Times New Roman" panose="02020603050405020304" pitchFamily="18" charset="0"/>
                <a:cs typeface="Times New Roman" panose="02020603050405020304" pitchFamily="18" charset="0"/>
              </a:rPr>
              <a:t>INFORMACE MUSÍ BÝT SROZUMITELNÉ A PŘEHLEDNÉ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Webové </a:t>
            </a:r>
            <a:r>
              <a:rPr lang="cs-CZ" altLang="cs-CZ" sz="1400" b="1" dirty="0">
                <a:solidFill>
                  <a:srgbClr val="307871"/>
                </a:solidFill>
                <a:latin typeface="Times New Roman" panose="02020603050405020304" pitchFamily="18" charset="0"/>
                <a:cs typeface="Times New Roman" panose="02020603050405020304" pitchFamily="18" charset="0"/>
              </a:rPr>
              <a:t>stránky musí sdělovat informace jednoduchým jazykem a srozumitelnou formou, pokud to charakter webové stránky nevylučuje </a:t>
            </a:r>
            <a:endParaRPr lang="cs-CZ" altLang="cs-CZ" sz="1400" b="1" dirty="0" smtClean="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Rozsáhlé </a:t>
            </a:r>
            <a:r>
              <a:rPr lang="cs-CZ" altLang="cs-CZ" sz="1400" b="1" dirty="0">
                <a:solidFill>
                  <a:srgbClr val="307871"/>
                </a:solidFill>
                <a:latin typeface="Times New Roman" panose="02020603050405020304" pitchFamily="18" charset="0"/>
                <a:cs typeface="Times New Roman" panose="02020603050405020304" pitchFamily="18" charset="0"/>
              </a:rPr>
              <a:t>obsahové bloky musí být rozděleny do menších výstižně nadepsaných celků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Bloky </a:t>
            </a:r>
            <a:r>
              <a:rPr lang="cs-CZ" altLang="cs-CZ" sz="1400" b="1" dirty="0">
                <a:solidFill>
                  <a:srgbClr val="307871"/>
                </a:solidFill>
                <a:latin typeface="Times New Roman" panose="02020603050405020304" pitchFamily="18" charset="0"/>
                <a:cs typeface="Times New Roman" panose="02020603050405020304" pitchFamily="18" charset="0"/>
              </a:rPr>
              <a:t>obsahu, které se opakují na více webových stránkách daného orgánu veřejné správy, je možné přeskočit. Pokud webové stránky nemají velký rozsah, nemusí být </a:t>
            </a:r>
            <a:r>
              <a:rPr lang="cs-CZ" altLang="cs-CZ" sz="1400" b="1" dirty="0" smtClean="0">
                <a:solidFill>
                  <a:srgbClr val="307871"/>
                </a:solidFill>
                <a:latin typeface="Times New Roman" panose="02020603050405020304" pitchFamily="18" charset="0"/>
                <a:cs typeface="Times New Roman" panose="02020603050405020304" pitchFamily="18" charset="0"/>
              </a:rPr>
              <a:t>zajištěno </a:t>
            </a:r>
            <a:r>
              <a:rPr lang="cs-CZ" altLang="cs-CZ" sz="1400" b="1" dirty="0">
                <a:solidFill>
                  <a:srgbClr val="307871"/>
                </a:solidFill>
                <a:latin typeface="Times New Roman" panose="02020603050405020304" pitchFamily="18" charset="0"/>
                <a:cs typeface="Times New Roman" panose="02020603050405020304" pitchFamily="18" charset="0"/>
              </a:rPr>
              <a:t>přeskočení opakujících se bloků obsahu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27126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a:solidFill>
                  <a:srgbClr val="307871"/>
                </a:solidFill>
                <a:latin typeface="Times New Roman" panose="02020603050405020304" pitchFamily="18" charset="0"/>
                <a:cs typeface="Times New Roman" panose="02020603050405020304" pitchFamily="18" charset="0"/>
              </a:rPr>
              <a:t>OVLÁDÁNÍ WEBOVÝCH STRÁNEK MUSÍ BÝT JASNÉ A SROZUMITELNÉ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Navigace </a:t>
            </a:r>
            <a:r>
              <a:rPr lang="cs-CZ" altLang="cs-CZ" sz="1400" b="1" dirty="0">
                <a:solidFill>
                  <a:srgbClr val="307871"/>
                </a:solidFill>
                <a:latin typeface="Times New Roman" panose="02020603050405020304" pitchFamily="18" charset="0"/>
                <a:cs typeface="Times New Roman" panose="02020603050405020304" pitchFamily="18" charset="0"/>
              </a:rPr>
              <a:t>musí být srozumitelná a konzistentní a na všech webových stránkách </a:t>
            </a:r>
            <a:r>
              <a:rPr lang="cs-CZ" altLang="cs-CZ" sz="1400" b="1" dirty="0" smtClean="0">
                <a:solidFill>
                  <a:srgbClr val="307871"/>
                </a:solidFill>
                <a:latin typeface="Times New Roman" panose="02020603050405020304" pitchFamily="18" charset="0"/>
                <a:cs typeface="Times New Roman" panose="02020603050405020304" pitchFamily="18" charset="0"/>
              </a:rPr>
              <a:t>orgánu </a:t>
            </a:r>
            <a:r>
              <a:rPr lang="cs-CZ" altLang="cs-CZ" sz="1400" b="1" dirty="0">
                <a:solidFill>
                  <a:srgbClr val="307871"/>
                </a:solidFill>
                <a:latin typeface="Times New Roman" panose="02020603050405020304" pitchFamily="18" charset="0"/>
                <a:cs typeface="Times New Roman" panose="02020603050405020304" pitchFamily="18" charset="0"/>
              </a:rPr>
              <a:t>veřejné správy obdobná. Od ostatního obsahu webové stránky musí být zřetelně oddělena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Každá </a:t>
            </a:r>
            <a:r>
              <a:rPr lang="cs-CZ" altLang="cs-CZ" sz="1400" b="1" dirty="0">
                <a:solidFill>
                  <a:srgbClr val="307871"/>
                </a:solidFill>
                <a:latin typeface="Times New Roman" panose="02020603050405020304" pitchFamily="18" charset="0"/>
                <a:cs typeface="Times New Roman" panose="02020603050405020304" pitchFamily="18" charset="0"/>
              </a:rPr>
              <a:t>webová stránka (kromě úvodní webové stránky) musí obsahovat odkaz na vyšší úroveň v hierarchii webových stránek a odkaz na úvodní webovou stránku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Pokud </a:t>
            </a:r>
            <a:r>
              <a:rPr lang="cs-CZ" altLang="cs-CZ" sz="1400" b="1" dirty="0">
                <a:solidFill>
                  <a:srgbClr val="307871"/>
                </a:solidFill>
                <a:latin typeface="Times New Roman" panose="02020603050405020304" pitchFamily="18" charset="0"/>
                <a:cs typeface="Times New Roman" panose="02020603050405020304" pitchFamily="18" charset="0"/>
              </a:rPr>
              <a:t>se jedná o rozsáhlejší webové stránky, musí být kromě navigace k dispozici rovněž vyhledávání nebo odkaz na mapu webových stránek. Odkaz na mapu webových stránek nebo vyhledávací formulář musí být k dispozici na každé webové stránce</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Každá </a:t>
            </a:r>
            <a:r>
              <a:rPr lang="cs-CZ" altLang="cs-CZ" sz="1400" b="1" dirty="0">
                <a:solidFill>
                  <a:srgbClr val="307871"/>
                </a:solidFill>
                <a:latin typeface="Times New Roman" panose="02020603050405020304" pitchFamily="18" charset="0"/>
                <a:cs typeface="Times New Roman" panose="02020603050405020304" pitchFamily="18" charset="0"/>
              </a:rPr>
              <a:t>webová stránka musí mít výstižný název odpovídající jejímu obsahu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Každý </a:t>
            </a:r>
            <a:r>
              <a:rPr lang="cs-CZ" altLang="cs-CZ" sz="1400" b="1" dirty="0">
                <a:solidFill>
                  <a:srgbClr val="307871"/>
                </a:solidFill>
                <a:latin typeface="Times New Roman" panose="02020603050405020304" pitchFamily="18" charset="0"/>
                <a:cs typeface="Times New Roman" panose="02020603050405020304" pitchFamily="18" charset="0"/>
              </a:rPr>
              <a:t>formulářový prvek musí mít popisek vystihující požadovaný obsah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Pokud </a:t>
            </a:r>
            <a:r>
              <a:rPr lang="cs-CZ" altLang="cs-CZ" sz="1400" b="1" dirty="0">
                <a:solidFill>
                  <a:srgbClr val="307871"/>
                </a:solidFill>
                <a:latin typeface="Times New Roman" panose="02020603050405020304" pitchFamily="18" charset="0"/>
                <a:cs typeface="Times New Roman" panose="02020603050405020304" pitchFamily="18" charset="0"/>
              </a:rPr>
              <a:t>uživatel učiní chybu při vyplňování webového formuláře, musí být k </a:t>
            </a:r>
            <a:r>
              <a:rPr lang="cs-CZ" altLang="cs-CZ" sz="1400" b="1" dirty="0" smtClean="0">
                <a:solidFill>
                  <a:srgbClr val="307871"/>
                </a:solidFill>
                <a:latin typeface="Times New Roman" panose="02020603050405020304" pitchFamily="18" charset="0"/>
                <a:cs typeface="Times New Roman" panose="02020603050405020304" pitchFamily="18" charset="0"/>
              </a:rPr>
              <a:t>dispozici </a:t>
            </a:r>
            <a:r>
              <a:rPr lang="cs-CZ" altLang="cs-CZ" sz="1400" b="1" dirty="0">
                <a:solidFill>
                  <a:srgbClr val="307871"/>
                </a:solidFill>
                <a:latin typeface="Times New Roman" panose="02020603050405020304" pitchFamily="18" charset="0"/>
                <a:cs typeface="Times New Roman" panose="02020603050405020304" pitchFamily="18" charset="0"/>
              </a:rPr>
              <a:t>informace o tom, ve které položce je chyba. Pokud to charakter webového formuláře nevylučuje, musí být k dispozici rovněž informace, jak tuto chybu odstranit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Text </a:t>
            </a:r>
            <a:r>
              <a:rPr lang="cs-CZ" altLang="cs-CZ" sz="1400" b="1" dirty="0">
                <a:solidFill>
                  <a:srgbClr val="307871"/>
                </a:solidFill>
                <a:latin typeface="Times New Roman" panose="02020603050405020304" pitchFamily="18" charset="0"/>
                <a:cs typeface="Times New Roman" panose="02020603050405020304" pitchFamily="18" charset="0"/>
              </a:rPr>
              <a:t>odkazu nebo jeho přímo související text musí výstižně popisovat cíl odkazu. Jestliže odkaz vede na jiný typ souboru, než je webová stránka, musí být odkaz doplněn sdělením o typu, případně o velikosti tohoto souboru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Každý </a:t>
            </a:r>
            <a:r>
              <a:rPr lang="cs-CZ" altLang="cs-CZ" sz="1400" b="1" dirty="0">
                <a:solidFill>
                  <a:srgbClr val="307871"/>
                </a:solidFill>
                <a:latin typeface="Times New Roman" panose="02020603050405020304" pitchFamily="18" charset="0"/>
                <a:cs typeface="Times New Roman" panose="02020603050405020304" pitchFamily="18" charset="0"/>
              </a:rPr>
              <a:t>rám musí mít vhodné jméno či popis vyjadřující jeho smysl a funkčnost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80320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a:solidFill>
                  <a:srgbClr val="307871"/>
                </a:solidFill>
                <a:latin typeface="Times New Roman" panose="02020603050405020304" pitchFamily="18" charset="0"/>
                <a:cs typeface="Times New Roman" panose="02020603050405020304" pitchFamily="18" charset="0"/>
              </a:rPr>
              <a:t>ZDROJOVÝ KÓD MUSÍ BÝT TECHNICKY ZPŮSOBILÝ </a:t>
            </a:r>
            <a:r>
              <a:rPr lang="cs-CZ" altLang="cs-CZ" sz="1600" b="1" dirty="0" smtClean="0">
                <a:solidFill>
                  <a:srgbClr val="307871"/>
                </a:solidFill>
                <a:latin typeface="Times New Roman" panose="02020603050405020304" pitchFamily="18" charset="0"/>
                <a:cs typeface="Times New Roman" panose="02020603050405020304" pitchFamily="18" charset="0"/>
              </a:rPr>
              <a:t/>
            </a:r>
            <a:br>
              <a:rPr lang="cs-CZ" altLang="cs-CZ" sz="1600" b="1" dirty="0" smtClean="0">
                <a:solidFill>
                  <a:srgbClr val="307871"/>
                </a:solidFill>
                <a:latin typeface="Times New Roman" panose="02020603050405020304" pitchFamily="18" charset="0"/>
                <a:cs typeface="Times New Roman" panose="02020603050405020304" pitchFamily="18" charset="0"/>
              </a:rPr>
            </a:br>
            <a:r>
              <a:rPr lang="cs-CZ" altLang="cs-CZ" sz="1600" b="1" dirty="0" smtClean="0">
                <a:solidFill>
                  <a:srgbClr val="307871"/>
                </a:solidFill>
                <a:latin typeface="Times New Roman" panose="02020603050405020304" pitchFamily="18" charset="0"/>
                <a:cs typeface="Times New Roman" panose="02020603050405020304" pitchFamily="18" charset="0"/>
              </a:rPr>
              <a:t>A STRUKTUROVANÝ </a:t>
            </a:r>
            <a:endParaRPr lang="cs-CZ" altLang="cs-CZ" sz="16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Sémantické </a:t>
            </a:r>
            <a:r>
              <a:rPr lang="cs-CZ" altLang="cs-CZ" sz="1400" b="1" dirty="0">
                <a:solidFill>
                  <a:srgbClr val="307871"/>
                </a:solidFill>
                <a:latin typeface="Times New Roman" panose="02020603050405020304" pitchFamily="18" charset="0"/>
                <a:cs typeface="Times New Roman" panose="02020603050405020304" pitchFamily="18" charset="0"/>
              </a:rPr>
              <a:t>značky, které jsou použity pro formátování obsahu, musí být použity ve zdrojovém kódu tak, aby odpovídaly významu obsahu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Prvky </a:t>
            </a:r>
            <a:r>
              <a:rPr lang="cs-CZ" altLang="cs-CZ" sz="1400" b="1" dirty="0">
                <a:solidFill>
                  <a:srgbClr val="307871"/>
                </a:solidFill>
                <a:latin typeface="Times New Roman" panose="02020603050405020304" pitchFamily="18" charset="0"/>
                <a:cs typeface="Times New Roman" panose="02020603050405020304" pitchFamily="18" charset="0"/>
              </a:rPr>
              <a:t>značkovacího jazyka, které jsou párové, musí mít vždy uvedenu počáteční </a:t>
            </a:r>
            <a:r>
              <a:rPr lang="cs-CZ" altLang="cs-CZ" sz="1400" b="1" dirty="0" smtClean="0">
                <a:solidFill>
                  <a:srgbClr val="307871"/>
                </a:solidFill>
                <a:latin typeface="Times New Roman" panose="02020603050405020304" pitchFamily="18" charset="0"/>
                <a:cs typeface="Times New Roman" panose="02020603050405020304" pitchFamily="18" charset="0"/>
              </a:rPr>
              <a:t>a </a:t>
            </a:r>
            <a:r>
              <a:rPr lang="cs-CZ" altLang="cs-CZ" sz="1400" b="1" dirty="0">
                <a:solidFill>
                  <a:srgbClr val="307871"/>
                </a:solidFill>
                <a:latin typeface="Times New Roman" panose="02020603050405020304" pitchFamily="18" charset="0"/>
                <a:cs typeface="Times New Roman" panose="02020603050405020304" pitchFamily="18" charset="0"/>
              </a:rPr>
              <a:t>koncovou značku. Značky musí být správně zanořeny a nesmí docházet k jejich křížení </a:t>
            </a:r>
            <a:r>
              <a:rPr lang="cs-CZ" altLang="cs-CZ" sz="1400" b="1" dirty="0" smtClean="0">
                <a:solidFill>
                  <a:srgbClr val="307871"/>
                </a:solidFill>
                <a:latin typeface="Times New Roman" panose="02020603050405020304" pitchFamily="18" charset="0"/>
                <a:cs typeface="Times New Roman" panose="02020603050405020304" pitchFamily="18" charset="0"/>
              </a:rPr>
              <a:t> </a:t>
            </a:r>
            <a:endParaRPr lang="cs-CZ" altLang="cs-CZ" sz="14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Ve </a:t>
            </a:r>
            <a:r>
              <a:rPr lang="cs-CZ" altLang="cs-CZ" sz="1400" b="1" dirty="0">
                <a:solidFill>
                  <a:srgbClr val="307871"/>
                </a:solidFill>
                <a:latin typeface="Times New Roman" panose="02020603050405020304" pitchFamily="18" charset="0"/>
                <a:cs typeface="Times New Roman" panose="02020603050405020304" pitchFamily="18" charset="0"/>
              </a:rPr>
              <a:t>zdrojovém kódu musí být určen hlavní jazyk obsahu webové </a:t>
            </a:r>
            <a:r>
              <a:rPr lang="cs-CZ" altLang="cs-CZ" sz="1400" b="1" dirty="0" smtClean="0">
                <a:solidFill>
                  <a:srgbClr val="307871"/>
                </a:solidFill>
                <a:latin typeface="Times New Roman" panose="02020603050405020304" pitchFamily="18" charset="0"/>
                <a:cs typeface="Times New Roman" panose="02020603050405020304" pitchFamily="18" charset="0"/>
              </a:rPr>
              <a:t>stránky </a:t>
            </a:r>
            <a:endParaRPr lang="cs-CZ" altLang="cs-CZ" sz="1400" b="1" dirty="0">
              <a:solidFill>
                <a:srgbClr val="307871"/>
              </a:solidFill>
              <a:latin typeface="Times New Roman" panose="02020603050405020304" pitchFamily="18" charset="0"/>
              <a:cs typeface="Times New Roman" panose="02020603050405020304" pitchFamily="18" charset="0"/>
            </a:endParaRP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Prvky </a:t>
            </a:r>
            <a:r>
              <a:rPr lang="cs-CZ" altLang="cs-CZ" sz="1400" b="1" dirty="0">
                <a:solidFill>
                  <a:srgbClr val="307871"/>
                </a:solidFill>
                <a:latin typeface="Times New Roman" panose="02020603050405020304" pitchFamily="18" charset="0"/>
                <a:cs typeface="Times New Roman" panose="02020603050405020304" pitchFamily="18" charset="0"/>
              </a:rPr>
              <a:t>tvořící nadpisy a seznamy musí být korektně vyznačeny ve zdrojovém kódu a musí být výstižné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Je-li </a:t>
            </a:r>
            <a:r>
              <a:rPr lang="cs-CZ" altLang="cs-CZ" sz="1400" b="1" dirty="0">
                <a:solidFill>
                  <a:srgbClr val="307871"/>
                </a:solidFill>
                <a:latin typeface="Times New Roman" panose="02020603050405020304" pitchFamily="18" charset="0"/>
                <a:cs typeface="Times New Roman" panose="02020603050405020304" pitchFamily="18" charset="0"/>
              </a:rPr>
              <a:t>tabulka použita pro zobrazení tabulkových dat, musí obsahovat značky pro záhlaví řádků nebo sloupců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Obsah </a:t>
            </a:r>
            <a:r>
              <a:rPr lang="cs-CZ" altLang="cs-CZ" sz="1400" b="1" dirty="0">
                <a:solidFill>
                  <a:srgbClr val="307871"/>
                </a:solidFill>
                <a:latin typeface="Times New Roman" panose="02020603050405020304" pitchFamily="18" charset="0"/>
                <a:cs typeface="Times New Roman" panose="02020603050405020304" pitchFamily="18" charset="0"/>
              </a:rPr>
              <a:t>všech tabulek musí dávat smysl čtený po řádcích zleva doprava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33844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600" b="1" dirty="0" smtClean="0">
                <a:solidFill>
                  <a:srgbClr val="307871"/>
                </a:solidFill>
                <a:latin typeface="Times New Roman" panose="02020603050405020304" pitchFamily="18" charset="0"/>
                <a:cs typeface="Times New Roman" panose="02020603050405020304" pitchFamily="18" charset="0"/>
              </a:rPr>
              <a:t>PROHLÁŠENÍ </a:t>
            </a:r>
            <a:r>
              <a:rPr lang="cs-CZ" altLang="cs-CZ" sz="1600" b="1" dirty="0">
                <a:solidFill>
                  <a:srgbClr val="307871"/>
                </a:solidFill>
                <a:latin typeface="Times New Roman" panose="02020603050405020304" pitchFamily="18" charset="0"/>
                <a:cs typeface="Times New Roman" panose="02020603050405020304" pitchFamily="18" charset="0"/>
              </a:rPr>
              <a:t>O PŘÍSTUPNOSTI WEBOVÝCH STRÁNEK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Každá </a:t>
            </a:r>
            <a:r>
              <a:rPr lang="cs-CZ" altLang="cs-CZ" sz="1400" b="1" dirty="0">
                <a:solidFill>
                  <a:srgbClr val="307871"/>
                </a:solidFill>
                <a:latin typeface="Times New Roman" panose="02020603050405020304" pitchFamily="18" charset="0"/>
                <a:cs typeface="Times New Roman" panose="02020603050405020304" pitchFamily="18" charset="0"/>
              </a:rPr>
              <a:t>webová stránka musí vždy obsahovat prohlášení o tom, že forma uveřejnění informací je v souladu s touto vyhláškou (prohlášení o přístupnosti) nebo odkaz na toto prohlášení </a:t>
            </a:r>
          </a:p>
          <a:p>
            <a:pPr algn="just">
              <a:buFont typeface="+mj-lt"/>
              <a:buAutoNum type="alphaLcParenR"/>
            </a:pPr>
            <a:r>
              <a:rPr lang="cs-CZ" altLang="cs-CZ" sz="1400" b="1" dirty="0" smtClean="0">
                <a:solidFill>
                  <a:srgbClr val="307871"/>
                </a:solidFill>
                <a:latin typeface="Times New Roman" panose="02020603050405020304" pitchFamily="18" charset="0"/>
                <a:cs typeface="Times New Roman" panose="02020603050405020304" pitchFamily="18" charset="0"/>
              </a:rPr>
              <a:t>Pokud </a:t>
            </a:r>
            <a:r>
              <a:rPr lang="cs-CZ" altLang="cs-CZ" sz="1400" b="1" dirty="0">
                <a:solidFill>
                  <a:srgbClr val="307871"/>
                </a:solidFill>
                <a:latin typeface="Times New Roman" panose="02020603050405020304" pitchFamily="18" charset="0"/>
                <a:cs typeface="Times New Roman" panose="02020603050405020304" pitchFamily="18" charset="0"/>
              </a:rPr>
              <a:t>orgán veřejné správy některá z podmíněně povinných pravidel uvedených pod čísly položek 3, 9, 14, 15, 17, 20 a 23 v souladu s uvedenou podmínkou neuplatní, musí uveřejnit tuto informaci v prohlášení o přístupnosti, a to jejich číselným výčtem, včetně příslušného </a:t>
            </a:r>
            <a:r>
              <a:rPr lang="cs-CZ" altLang="cs-CZ" sz="1400" b="1" dirty="0" smtClean="0">
                <a:solidFill>
                  <a:srgbClr val="307871"/>
                </a:solidFill>
                <a:latin typeface="Times New Roman" panose="02020603050405020304" pitchFamily="18" charset="0"/>
                <a:cs typeface="Times New Roman" panose="02020603050405020304" pitchFamily="18" charset="0"/>
              </a:rPr>
              <a:t>odůvodnění </a:t>
            </a:r>
          </a:p>
          <a:p>
            <a:pPr algn="just">
              <a:buFont typeface="+mj-lt"/>
              <a:buAutoNum type="alphaLcParenR"/>
            </a:pPr>
            <a:endParaRPr lang="cs-CZ" altLang="cs-CZ" sz="14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0766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830997"/>
          </a:xfrm>
          <a:prstGeom prst="rect">
            <a:avLst/>
          </a:prstGeom>
        </p:spPr>
        <p:txBody>
          <a:bodyPr wrap="square">
            <a:spAutoFit/>
          </a:bodyPr>
          <a:lstStyle/>
          <a:p>
            <a:r>
              <a:rPr lang="cs-CZ" sz="4800" b="1" dirty="0"/>
              <a:t>DĚKUJI ZA POZORNOST</a:t>
            </a:r>
            <a:endParaRPr lang="cs-CZ" sz="4800" dirty="0"/>
          </a:p>
        </p:txBody>
      </p:sp>
    </p:spTree>
    <p:extLst>
      <p:ext uri="{BB962C8B-B14F-4D97-AF65-F5344CB8AC3E}">
        <p14:creationId xmlns:p14="http://schemas.microsoft.com/office/powerpoint/2010/main" val="157838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200800" cy="4104456"/>
          </a:xfrm>
          <a:prstGeom prst="rect">
            <a:avLst/>
          </a:prstGeom>
        </p:spPr>
        <p:txBody>
          <a:bodyPr>
            <a:noAutofit/>
          </a:bodyPr>
          <a:lstStyle/>
          <a:p>
            <a:pPr algn="just">
              <a:buFont typeface="Wingdings" panose="05000000000000000000" pitchFamily="2" charset="2"/>
              <a:buChar char="ü"/>
            </a:pPr>
            <a:r>
              <a:rPr lang="cs-CZ" altLang="cs-CZ" sz="1800" b="1" dirty="0">
                <a:solidFill>
                  <a:srgbClr val="307871"/>
                </a:solidFill>
                <a:latin typeface="Times New Roman" panose="02020603050405020304" pitchFamily="18" charset="0"/>
                <a:cs typeface="Times New Roman" panose="02020603050405020304" pitchFamily="18" charset="0"/>
              </a:rPr>
              <a:t>Orientovat se v základních principech a kritériích přístupnosti webu</a:t>
            </a: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a:t>Cíle přednášky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 rámci Evropské unie je realizován dlouhodobý program </a:t>
            </a:r>
            <a:r>
              <a:rPr lang="cs-CZ" altLang="cs-CZ" sz="1800" b="1" dirty="0" err="1">
                <a:solidFill>
                  <a:srgbClr val="307871"/>
                </a:solidFill>
                <a:latin typeface="Times New Roman" panose="02020603050405020304" pitchFamily="18" charset="0"/>
                <a:cs typeface="Times New Roman" panose="02020603050405020304" pitchFamily="18" charset="0"/>
              </a:rPr>
              <a:t>eAccessibility</a:t>
            </a:r>
            <a:r>
              <a:rPr lang="cs-CZ" altLang="cs-CZ" sz="1800" b="1" dirty="0">
                <a:solidFill>
                  <a:srgbClr val="307871"/>
                </a:solidFill>
                <a:latin typeface="Times New Roman" panose="02020603050405020304" pitchFamily="18" charset="0"/>
                <a:cs typeface="Times New Roman" panose="02020603050405020304" pitchFamily="18" charset="0"/>
              </a:rPr>
              <a:t>, který se </a:t>
            </a:r>
            <a:r>
              <a:rPr lang="cs-CZ" altLang="cs-CZ" sz="1800" b="1" dirty="0" smtClean="0">
                <a:solidFill>
                  <a:srgbClr val="307871"/>
                </a:solidFill>
                <a:latin typeface="Times New Roman" panose="02020603050405020304" pitchFamily="18" charset="0"/>
                <a:cs typeface="Times New Roman" panose="02020603050405020304" pitchFamily="18" charset="0"/>
              </a:rPr>
              <a:t>zaměřuje </a:t>
            </a:r>
            <a:r>
              <a:rPr lang="cs-CZ" altLang="cs-CZ" sz="1800" b="1" dirty="0">
                <a:solidFill>
                  <a:srgbClr val="307871"/>
                </a:solidFill>
                <a:latin typeface="Times New Roman" panose="02020603050405020304" pitchFamily="18" charset="0"/>
                <a:cs typeface="Times New Roman" panose="02020603050405020304" pitchFamily="18" charset="0"/>
              </a:rPr>
              <a:t>na práva hendikepovaných osob,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s </a:t>
            </a:r>
            <a:r>
              <a:rPr lang="cs-CZ" altLang="cs-CZ" sz="1800" b="1" dirty="0">
                <a:solidFill>
                  <a:srgbClr val="307871"/>
                </a:solidFill>
                <a:latin typeface="Times New Roman" panose="02020603050405020304" pitchFamily="18" charset="0"/>
                <a:cs typeface="Times New Roman" panose="02020603050405020304" pitchFamily="18" charset="0"/>
              </a:rPr>
              <a:t>důrazem na elektronickou výměnu informací.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rámci tohoto programu je za výchozí metodiku považována metodika Web </a:t>
            </a:r>
            <a:r>
              <a:rPr lang="cs-CZ" altLang="cs-CZ" sz="1800" b="1" dirty="0" err="1">
                <a:solidFill>
                  <a:srgbClr val="307871"/>
                </a:solidFill>
                <a:latin typeface="Times New Roman" panose="02020603050405020304" pitchFamily="18" charset="0"/>
                <a:cs typeface="Times New Roman" panose="02020603050405020304" pitchFamily="18" charset="0"/>
              </a:rPr>
              <a:t>Content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Ac-cessibility</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Guidelines</a:t>
            </a:r>
            <a:r>
              <a:rPr lang="cs-CZ" altLang="cs-CZ" sz="1800" b="1" dirty="0">
                <a:solidFill>
                  <a:srgbClr val="307871"/>
                </a:solidFill>
                <a:latin typeface="Times New Roman" panose="02020603050405020304" pitchFamily="18" charset="0"/>
                <a:cs typeface="Times New Roman" panose="02020603050405020304" pitchFamily="18" charset="0"/>
              </a:rPr>
              <a:t> (WCAG).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Členské státy Evropské unie však mohou mít vytvořeny vlastní metodiky, které však musí být po obsahové stránce v souladu </a:t>
            </a:r>
            <a:r>
              <a:rPr lang="cs-CZ" altLang="cs-CZ" sz="1800" b="1" dirty="0" smtClean="0">
                <a:solidFill>
                  <a:srgbClr val="307871"/>
                </a:solidFill>
                <a:latin typeface="Times New Roman" panose="02020603050405020304" pitchFamily="18" charset="0"/>
                <a:cs typeface="Times New Roman" panose="02020603050405020304" pitchFamily="18" charset="0"/>
              </a:rPr>
              <a:t/>
            </a:r>
            <a:br>
              <a:rPr lang="cs-CZ" altLang="cs-CZ" sz="1800" b="1" dirty="0" smtClean="0">
                <a:solidFill>
                  <a:srgbClr val="307871"/>
                </a:solidFill>
                <a:latin typeface="Times New Roman" panose="02020603050405020304" pitchFamily="18" charset="0"/>
                <a:cs typeface="Times New Roman" panose="02020603050405020304" pitchFamily="18" charset="0"/>
              </a:rPr>
            </a:br>
            <a:r>
              <a:rPr lang="cs-CZ" altLang="cs-CZ" sz="1800" b="1" dirty="0" smtClean="0">
                <a:solidFill>
                  <a:srgbClr val="307871"/>
                </a:solidFill>
                <a:latin typeface="Times New Roman" panose="02020603050405020304" pitchFamily="18" charset="0"/>
                <a:cs typeface="Times New Roman" panose="02020603050405020304" pitchFamily="18" charset="0"/>
              </a:rPr>
              <a:t>s </a:t>
            </a:r>
            <a:r>
              <a:rPr lang="cs-CZ" altLang="cs-CZ" sz="1800" b="1" dirty="0">
                <a:solidFill>
                  <a:srgbClr val="307871"/>
                </a:solidFill>
                <a:latin typeface="Times New Roman" panose="02020603050405020304" pitchFamily="18" charset="0"/>
                <a:cs typeface="Times New Roman" panose="02020603050405020304" pitchFamily="18" charset="0"/>
              </a:rPr>
              <a:t>WCAG, což platí pro Českou republiku. </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Přístupnost webu</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419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u="sng" dirty="0" smtClean="0">
                <a:solidFill>
                  <a:srgbClr val="307871"/>
                </a:solidFill>
                <a:latin typeface="Times New Roman" panose="02020603050405020304" pitchFamily="18" charset="0"/>
                <a:cs typeface="Times New Roman" panose="02020603050405020304" pitchFamily="18" charset="0"/>
              </a:rPr>
              <a:t>1) Zřetelnost </a:t>
            </a:r>
            <a:r>
              <a:rPr lang="cs-CZ" altLang="cs-CZ" sz="1800" b="1" u="sng" dirty="0">
                <a:solidFill>
                  <a:srgbClr val="307871"/>
                </a:solidFill>
                <a:latin typeface="Times New Roman" panose="02020603050405020304" pitchFamily="18" charset="0"/>
                <a:cs typeface="Times New Roman" panose="02020603050405020304" pitchFamily="18" charset="0"/>
              </a:rPr>
              <a:t>(vnímatelnost):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poskytování </a:t>
            </a:r>
            <a:r>
              <a:rPr lang="cs-CZ" altLang="cs-CZ" sz="1800" b="1" dirty="0">
                <a:solidFill>
                  <a:srgbClr val="307871"/>
                </a:solidFill>
                <a:latin typeface="Times New Roman" panose="02020603050405020304" pitchFamily="18" charset="0"/>
                <a:cs typeface="Times New Roman" panose="02020603050405020304" pitchFamily="18" charset="0"/>
              </a:rPr>
              <a:t>textových alternativ pro veškerý netextový obsah tak, aby mohl být změněn na jiné formy, které lidé potřebují, např. velké písmo, Braillovo písmo, řeč, symboly, nebo jednodušší jazyk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poskytování </a:t>
            </a:r>
            <a:r>
              <a:rPr lang="cs-CZ" altLang="cs-CZ" sz="1800" b="1" dirty="0">
                <a:solidFill>
                  <a:srgbClr val="307871"/>
                </a:solidFill>
                <a:latin typeface="Times New Roman" panose="02020603050405020304" pitchFamily="18" charset="0"/>
                <a:cs typeface="Times New Roman" panose="02020603050405020304" pitchFamily="18" charset="0"/>
              </a:rPr>
              <a:t>alternativ multimédií závislých na čase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vytváření </a:t>
            </a:r>
            <a:r>
              <a:rPr lang="cs-CZ" altLang="cs-CZ" sz="1800" b="1" dirty="0">
                <a:solidFill>
                  <a:srgbClr val="307871"/>
                </a:solidFill>
                <a:latin typeface="Times New Roman" panose="02020603050405020304" pitchFamily="18" charset="0"/>
                <a:cs typeface="Times New Roman" panose="02020603050405020304" pitchFamily="18" charset="0"/>
              </a:rPr>
              <a:t>obsahu, který lze prezentovat různými způsoby (například jednodušší vzhled), aniž by došlo ke ztrátě informací nebo struktury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usnadňování </a:t>
            </a:r>
            <a:r>
              <a:rPr lang="cs-CZ" altLang="cs-CZ" sz="1800" b="1" dirty="0">
                <a:solidFill>
                  <a:srgbClr val="307871"/>
                </a:solidFill>
                <a:latin typeface="Times New Roman" panose="02020603050405020304" pitchFamily="18" charset="0"/>
                <a:cs typeface="Times New Roman" panose="02020603050405020304" pitchFamily="18" charset="0"/>
              </a:rPr>
              <a:t>uživatelům slyšet a vidět obsah, včetně odlišení popředí od pozadí </a:t>
            </a:r>
          </a:p>
        </p:txBody>
      </p:sp>
      <p:sp>
        <p:nvSpPr>
          <p:cNvPr id="6" name="Nadpis 5"/>
          <p:cNvSpPr>
            <a:spLocks noGrp="1"/>
          </p:cNvSpPr>
          <p:nvPr>
            <p:ph type="title"/>
          </p:nvPr>
        </p:nvSpPr>
        <p:spPr>
          <a:xfrm>
            <a:off x="179512" y="195486"/>
            <a:ext cx="7488832" cy="507703"/>
          </a:xfrm>
        </p:spPr>
        <p:txBody>
          <a:bodyPr/>
          <a:lstStyle/>
          <a:p>
            <a:r>
              <a:rPr lang="cs-CZ" b="1" dirty="0"/>
              <a:t>Přístupnost webu - </a:t>
            </a:r>
            <a:r>
              <a:rPr lang="cs-CZ" b="1" dirty="0" smtClean="0"/>
              <a:t>metodika </a:t>
            </a:r>
            <a:r>
              <a:rPr lang="cs-CZ" b="1" dirty="0"/>
              <a:t>WCAG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45368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u="sng" dirty="0" smtClean="0">
                <a:solidFill>
                  <a:srgbClr val="307871"/>
                </a:solidFill>
                <a:latin typeface="Times New Roman" panose="02020603050405020304" pitchFamily="18" charset="0"/>
                <a:cs typeface="Times New Roman" panose="02020603050405020304" pitchFamily="18" charset="0"/>
              </a:rPr>
              <a:t>2) Ovladatelnost</a:t>
            </a:r>
            <a:r>
              <a:rPr lang="cs-CZ" altLang="cs-CZ" sz="1800" b="1" u="sng" dirty="0">
                <a:solidFill>
                  <a:srgbClr val="30787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dostupnost </a:t>
            </a:r>
            <a:r>
              <a:rPr lang="cs-CZ" altLang="cs-CZ" sz="1800" b="1" dirty="0">
                <a:solidFill>
                  <a:srgbClr val="307871"/>
                </a:solidFill>
                <a:latin typeface="Times New Roman" panose="02020603050405020304" pitchFamily="18" charset="0"/>
                <a:cs typeface="Times New Roman" panose="02020603050405020304" pitchFamily="18" charset="0"/>
              </a:rPr>
              <a:t>kontroly všech funkcí z klávesnice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poskytování </a:t>
            </a:r>
            <a:r>
              <a:rPr lang="cs-CZ" altLang="cs-CZ" sz="1800" b="1" dirty="0">
                <a:solidFill>
                  <a:srgbClr val="307871"/>
                </a:solidFill>
                <a:latin typeface="Times New Roman" panose="02020603050405020304" pitchFamily="18" charset="0"/>
                <a:cs typeface="Times New Roman" panose="02020603050405020304" pitchFamily="18" charset="0"/>
              </a:rPr>
              <a:t>dostatku času uživatelům na přečtení a použití obsahu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nevytváření </a:t>
            </a:r>
            <a:r>
              <a:rPr lang="cs-CZ" altLang="cs-CZ" sz="1800" b="1" dirty="0">
                <a:solidFill>
                  <a:srgbClr val="307871"/>
                </a:solidFill>
                <a:latin typeface="Times New Roman" panose="02020603050405020304" pitchFamily="18" charset="0"/>
                <a:cs typeface="Times New Roman" panose="02020603050405020304" pitchFamily="18" charset="0"/>
              </a:rPr>
              <a:t>obsahu, o němž je známo, že způsobuje záchvaty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usnadnění </a:t>
            </a:r>
            <a:r>
              <a:rPr lang="cs-CZ" altLang="cs-CZ" sz="1800" b="1" dirty="0">
                <a:solidFill>
                  <a:srgbClr val="307871"/>
                </a:solidFill>
                <a:latin typeface="Times New Roman" panose="02020603050405020304" pitchFamily="18" charset="0"/>
                <a:cs typeface="Times New Roman" panose="02020603050405020304" pitchFamily="18" charset="0"/>
              </a:rPr>
              <a:t>uživatelům navigace, hledání obsahu a zjišťování, kde se nacházejí </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 </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Přístupnost webu - </a:t>
            </a:r>
            <a:r>
              <a:rPr lang="cs-CZ" b="1" dirty="0" smtClean="0"/>
              <a:t>metodika </a:t>
            </a:r>
            <a:r>
              <a:rPr lang="cs-CZ" b="1" dirty="0"/>
              <a:t>WCAG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24106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3) Srozumitelnost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vytváření </a:t>
            </a:r>
            <a:r>
              <a:rPr lang="cs-CZ" altLang="cs-CZ" sz="1800" b="1" dirty="0">
                <a:solidFill>
                  <a:srgbClr val="307871"/>
                </a:solidFill>
                <a:latin typeface="Times New Roman" panose="02020603050405020304" pitchFamily="18" charset="0"/>
                <a:cs typeface="Times New Roman" panose="02020603050405020304" pitchFamily="18" charset="0"/>
              </a:rPr>
              <a:t>čitelného a srozumitelného textový obsahu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vytváření </a:t>
            </a:r>
            <a:r>
              <a:rPr lang="cs-CZ" altLang="cs-CZ" sz="1800" b="1" dirty="0">
                <a:solidFill>
                  <a:srgbClr val="307871"/>
                </a:solidFill>
                <a:latin typeface="Times New Roman" panose="02020603050405020304" pitchFamily="18" charset="0"/>
                <a:cs typeface="Times New Roman" panose="02020603050405020304" pitchFamily="18" charset="0"/>
              </a:rPr>
              <a:t>webových stránek, které se objevují a působí předvídatelným způsobem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pomoc </a:t>
            </a:r>
            <a:r>
              <a:rPr lang="cs-CZ" altLang="cs-CZ" sz="1800" b="1" dirty="0">
                <a:solidFill>
                  <a:srgbClr val="307871"/>
                </a:solidFill>
                <a:latin typeface="Times New Roman" panose="02020603050405020304" pitchFamily="18" charset="0"/>
                <a:cs typeface="Times New Roman" panose="02020603050405020304" pitchFamily="18" charset="0"/>
              </a:rPr>
              <a:t>uživatelům vyvarovat se chyb a opravovat chyby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4) Robustnost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maximalizace </a:t>
            </a:r>
            <a:r>
              <a:rPr lang="cs-CZ" altLang="cs-CZ" sz="1800" b="1" dirty="0">
                <a:solidFill>
                  <a:srgbClr val="307871"/>
                </a:solidFill>
                <a:latin typeface="Times New Roman" panose="02020603050405020304" pitchFamily="18" charset="0"/>
                <a:cs typeface="Times New Roman" panose="02020603050405020304" pitchFamily="18" charset="0"/>
              </a:rPr>
              <a:t>kompatibility se současnými i budoucími uživatelskými agenty, včet-ně podpůrných technologií (</a:t>
            </a:r>
            <a:r>
              <a:rPr lang="cs-CZ" altLang="cs-CZ" sz="1800" b="1" dirty="0" err="1">
                <a:solidFill>
                  <a:srgbClr val="307871"/>
                </a:solidFill>
                <a:latin typeface="Times New Roman" panose="02020603050405020304" pitchFamily="18" charset="0"/>
                <a:cs typeface="Times New Roman" panose="02020603050405020304" pitchFamily="18" charset="0"/>
              </a:rPr>
              <a:t>asistivních</a:t>
            </a:r>
            <a:r>
              <a:rPr lang="cs-CZ" altLang="cs-CZ" sz="1800" b="1" dirty="0">
                <a:solidFill>
                  <a:srgbClr val="307871"/>
                </a:solidFill>
                <a:latin typeface="Times New Roman" panose="02020603050405020304" pitchFamily="18" charset="0"/>
                <a:cs typeface="Times New Roman" panose="02020603050405020304" pitchFamily="18" charset="0"/>
              </a:rPr>
              <a:t> technologií). </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Přístupnost webu - </a:t>
            </a:r>
            <a:r>
              <a:rPr lang="cs-CZ" b="1" dirty="0" smtClean="0"/>
              <a:t>metodika </a:t>
            </a:r>
            <a:r>
              <a:rPr lang="cs-CZ" b="1" dirty="0"/>
              <a:t>WCAG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000329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Míra shody prověřované webové stránky s pravidly je potom určena právě na základě splnění těchto kritérií úspěchu. Shoda se dělí do třech úrovní důležitosti: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A </a:t>
            </a:r>
            <a:r>
              <a:rPr lang="cs-CZ" altLang="cs-CZ" sz="1800" b="1" dirty="0">
                <a:solidFill>
                  <a:srgbClr val="307871"/>
                </a:solidFill>
                <a:latin typeface="Times New Roman" panose="02020603050405020304" pitchFamily="18" charset="0"/>
                <a:cs typeface="Times New Roman" panose="02020603050405020304" pitchFamily="18" charset="0"/>
              </a:rPr>
              <a:t>(základní, nejnižší) – jsou splněna všechna kritéria priority 1;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AA </a:t>
            </a:r>
            <a:r>
              <a:rPr lang="cs-CZ" altLang="cs-CZ" sz="1800" b="1" dirty="0">
                <a:solidFill>
                  <a:srgbClr val="307871"/>
                </a:solidFill>
                <a:latin typeface="Times New Roman" panose="02020603050405020304" pitchFamily="18" charset="0"/>
                <a:cs typeface="Times New Roman" panose="02020603050405020304" pitchFamily="18" charset="0"/>
              </a:rPr>
              <a:t>(rozšířený) – jsou splněna všechna kritéria priority 1 a 2; </a:t>
            </a:r>
          </a:p>
          <a:p>
            <a:pPr algn="just">
              <a:buFont typeface="Wingdings" panose="05000000000000000000" pitchFamily="2" charset="2"/>
              <a:buChar char="Ø"/>
            </a:pPr>
            <a:r>
              <a:rPr lang="cs-CZ" altLang="cs-CZ" sz="1800" b="1" dirty="0" smtClean="0">
                <a:solidFill>
                  <a:srgbClr val="307871"/>
                </a:solidFill>
                <a:latin typeface="Times New Roman" panose="02020603050405020304" pitchFamily="18" charset="0"/>
                <a:cs typeface="Times New Roman" panose="02020603050405020304" pitchFamily="18" charset="0"/>
              </a:rPr>
              <a:t>AAA </a:t>
            </a:r>
            <a:r>
              <a:rPr lang="cs-CZ" altLang="cs-CZ" sz="1800" b="1" dirty="0">
                <a:solidFill>
                  <a:srgbClr val="307871"/>
                </a:solidFill>
                <a:latin typeface="Times New Roman" panose="02020603050405020304" pitchFamily="18" charset="0"/>
                <a:cs typeface="Times New Roman" panose="02020603050405020304" pitchFamily="18" charset="0"/>
              </a:rPr>
              <a:t>(úplný, nejvyšší) – jsou splněna všechna kritéria priority 1, 2 a 3. </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Kritéria </a:t>
            </a:r>
            <a:r>
              <a:rPr lang="cs-CZ" altLang="cs-CZ" sz="1800" b="1" dirty="0">
                <a:solidFill>
                  <a:srgbClr val="307871"/>
                </a:solidFill>
                <a:latin typeface="Times New Roman" panose="02020603050405020304" pitchFamily="18" charset="0"/>
                <a:cs typeface="Times New Roman" panose="02020603050405020304" pitchFamily="18" charset="0"/>
              </a:rPr>
              <a:t>musí být splněna pro celou webovou stránku, nikoliv pouze pro některou část. Pokud webové stránky představují určitý proces (posloupnost kroků, které je třeba splnit pro dosažení cíle), pak všechny tyto stránky musí odpovídat zadané úrovni nebo lepší. Musí být uplatňovány pouze dostupné </a:t>
            </a:r>
            <a:r>
              <a:rPr lang="cs-CZ" altLang="cs-CZ" sz="1800" b="1" dirty="0" smtClean="0">
                <a:solidFill>
                  <a:srgbClr val="307871"/>
                </a:solidFill>
                <a:latin typeface="Times New Roman" panose="02020603050405020304" pitchFamily="18" charset="0"/>
                <a:cs typeface="Times New Roman" panose="02020603050405020304" pitchFamily="18" charset="0"/>
              </a:rPr>
              <a:t>technologie.</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Přístupnost webu - </a:t>
            </a:r>
            <a:r>
              <a:rPr lang="cs-CZ" b="1" dirty="0" smtClean="0"/>
              <a:t>metodika </a:t>
            </a:r>
            <a:r>
              <a:rPr lang="cs-CZ" b="1" dirty="0"/>
              <a:t>WCAG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64270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Ministerstvo </a:t>
            </a:r>
            <a:r>
              <a:rPr lang="cs-CZ" altLang="cs-CZ" sz="1800" b="1" dirty="0">
                <a:solidFill>
                  <a:srgbClr val="307871"/>
                </a:solidFill>
                <a:latin typeface="Times New Roman" panose="02020603050405020304" pitchFamily="18" charset="0"/>
                <a:cs typeface="Times New Roman" panose="02020603050405020304" pitchFamily="18" charset="0"/>
              </a:rPr>
              <a:t>vnitra stanovilo vyhláškou o přístupnosti pravidla , která mají zajistit, aby se s informacemi souvisejícími s výkonem veřejné správy uveřejňovanými na webu mohly v nezbytném rozsahu seznámit i osoby se zdravotním postižením, popř. aby byl umožněn přístup k webovým stránkám, které tomuto požadavku vyhovují</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Příloha </a:t>
            </a:r>
            <a:r>
              <a:rPr lang="cs-CZ" altLang="cs-CZ" sz="1800" b="1" dirty="0">
                <a:solidFill>
                  <a:srgbClr val="307871"/>
                </a:solidFill>
                <a:latin typeface="Times New Roman" panose="02020603050405020304" pitchFamily="18" charset="0"/>
                <a:cs typeface="Times New Roman" panose="02020603050405020304" pitchFamily="18" charset="0"/>
              </a:rPr>
              <a:t>této vyhlášky stanovuje 33 pravidel rozdělených do 6 skupin. Tato pravidla jsou podrobněji zpracována v metodickém pokyn MVČR.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7989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obsah webových stránek musí být dostupný a čitelný </a:t>
            </a:r>
          </a:p>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práci s webovou stránkou řídí uživatel </a:t>
            </a:r>
          </a:p>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informace musí být srozumitelné a přehledné </a:t>
            </a:r>
          </a:p>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ovládání webových stránek musí být jasné a srozumitelné</a:t>
            </a:r>
          </a:p>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zdrojový kód musí být technicky způsobilý a strukturovaný </a:t>
            </a:r>
          </a:p>
          <a:p>
            <a:pPr algn="just">
              <a:buFont typeface="+mj-lt"/>
              <a:buAutoNum type="arabicParenR"/>
            </a:pPr>
            <a:r>
              <a:rPr lang="cs-CZ" altLang="cs-CZ" sz="1800" b="1" dirty="0">
                <a:solidFill>
                  <a:srgbClr val="307871"/>
                </a:solidFill>
                <a:latin typeface="Times New Roman" panose="02020603050405020304" pitchFamily="18" charset="0"/>
                <a:cs typeface="Times New Roman" panose="02020603050405020304" pitchFamily="18" charset="0"/>
              </a:rPr>
              <a:t>prohlášení o přístupnosti webových stránek </a:t>
            </a:r>
          </a:p>
        </p:txBody>
      </p:sp>
      <p:sp>
        <p:nvSpPr>
          <p:cNvPr id="6" name="Nadpis 5"/>
          <p:cNvSpPr>
            <a:spLocks noGrp="1"/>
          </p:cNvSpPr>
          <p:nvPr>
            <p:ph type="title"/>
          </p:nvPr>
        </p:nvSpPr>
        <p:spPr>
          <a:xfrm>
            <a:off x="179512" y="195486"/>
            <a:ext cx="7488832" cy="507703"/>
          </a:xfrm>
        </p:spPr>
        <p:txBody>
          <a:bodyPr/>
          <a:lstStyle/>
          <a:p>
            <a:r>
              <a:rPr lang="cs-CZ" b="1" dirty="0"/>
              <a:t>Přístupnost </a:t>
            </a:r>
            <a:r>
              <a:rPr lang="cs-CZ" b="1" dirty="0" smtClean="0"/>
              <a:t>webu – MV Česká republika</a:t>
            </a:r>
            <a:r>
              <a:rPr lang="cs-CZ" b="1" dirty="0"/>
              <a:t/>
            </a:r>
            <a:br>
              <a:rPr lang="cs-CZ"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06604375"/>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2959</TotalTime>
  <Words>1164</Words>
  <Application>Microsoft Office PowerPoint</Application>
  <PresentationFormat>Předvádění na obrazovce (16:9)</PresentationFormat>
  <Paragraphs>136</Paragraphs>
  <Slides>16</Slides>
  <Notes>14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16</vt:i4>
      </vt:variant>
    </vt:vector>
  </HeadingPairs>
  <TitlesOfParts>
    <vt:vector size="22" baseType="lpstr">
      <vt:lpstr>Arial</vt:lpstr>
      <vt:lpstr>Calibri</vt:lpstr>
      <vt:lpstr>Enriqueta</vt:lpstr>
      <vt:lpstr>Times New Roman</vt:lpstr>
      <vt:lpstr>Wingdings</vt:lpstr>
      <vt:lpstr>SLU</vt:lpstr>
      <vt:lpstr>INFORMAČNÍ SYSTÉMY VE VEŘEJNÉ SPRÁVĚ</vt:lpstr>
      <vt:lpstr>Cíle přednášky</vt:lpstr>
      <vt:lpstr>Přístupnost webu </vt:lpstr>
      <vt:lpstr>Přístupnost webu - metodika WCAG  </vt:lpstr>
      <vt:lpstr>Přístupnost webu - metodika WCAG  </vt:lpstr>
      <vt:lpstr>Přístupnost webu - metodika WCAG  </vt:lpstr>
      <vt:lpstr>Přístupnost webu - metodika WCAG  </vt:lpstr>
      <vt:lpstr>Přístupnost webu – MV Česká republika </vt:lpstr>
      <vt:lpstr>Přístupnost webu – MV Česká republika </vt:lpstr>
      <vt:lpstr>Přístupnost webu – MV Česká republika </vt:lpstr>
      <vt:lpstr>Přístupnost webu – MV Česká republika</vt:lpstr>
      <vt:lpstr>Přístupnost webu – MV Česká republika </vt:lpstr>
      <vt:lpstr>Přístupnost webu – MV Česká republika </vt:lpstr>
      <vt:lpstr>Přístupnost webu – MV Česká republika </vt:lpstr>
      <vt:lpstr>Přístupnost webu – MV Česká republika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RD</cp:lastModifiedBy>
  <cp:revision>239</cp:revision>
  <dcterms:created xsi:type="dcterms:W3CDTF">2016-07-06T15:42:34Z</dcterms:created>
  <dcterms:modified xsi:type="dcterms:W3CDTF">2020-08-12T11:17:39Z</dcterms:modified>
</cp:coreProperties>
</file>