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94" r:id="rId2"/>
    <p:sldId id="256" r:id="rId3"/>
    <p:sldId id="263" r:id="rId4"/>
    <p:sldId id="295" r:id="rId5"/>
    <p:sldId id="296" r:id="rId6"/>
    <p:sldId id="297" r:id="rId7"/>
    <p:sldId id="298" r:id="rId8"/>
    <p:sldId id="301" r:id="rId9"/>
    <p:sldId id="302" r:id="rId10"/>
    <p:sldId id="299" r:id="rId11"/>
    <p:sldId id="303" r:id="rId12"/>
    <p:sldId id="304" r:id="rId13"/>
    <p:sldId id="305" r:id="rId14"/>
    <p:sldId id="308" r:id="rId15"/>
    <p:sldId id="309" r:id="rId16"/>
    <p:sldId id="310" r:id="rId17"/>
    <p:sldId id="311" r:id="rId18"/>
    <p:sldId id="307" r:id="rId19"/>
    <p:sldId id="293" r:id="rId2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71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22.03.2022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356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15295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83235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99180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03153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01941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06617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27046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00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7524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130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2439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4277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37213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59135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6526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95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Podnikání </a:t>
            </a:r>
            <a:r>
              <a:rPr lang="cs-CZ" b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Internetu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703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13690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Systémy elektronického obchodu jsou systémy s velkým dosahem a vhodnou metodou jak zabezpečit v jejich rámci úspěšnost dodavatelského řetězce je využití metod modelování a simulací založených na matematické reprezentaci reálné dodavatelské sítě.</a:t>
            </a:r>
            <a:endParaRPr lang="en-GB" sz="2200" dirty="0">
              <a:solidFill>
                <a:srgbClr val="000000"/>
              </a:solidFill>
            </a:endParaRP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Cílem je, aby byl dodavatelský řetězec optimalizovaný z hlediska: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dosahu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finančních nákladů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způsobu a kvality přepravy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času.</a:t>
            </a:r>
          </a:p>
          <a:p>
            <a:pPr algn="just"/>
            <a:endParaRPr lang="cs-CZ" sz="22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7656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13690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V rámci zavádění internetového prodeje je vždy v souvislosti s řízením dodavatelského řetězce nutno provést: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průzkum trhu (zájem zákazníků případně jiných dodavatelů o dané zboží nebo služby, cílové skupiny zákazníků, geografická lokalizace zákazníků, apod.)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definici nabízeného zboží nebo služeb z hlediska možnosti dopravy (možno zasílat na dobírku poštou nebo nutnost doručovat zboží jiným způsobem, např. nutnost zajistit přepravu dodávkami, kamiony apod.)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podrobnou analýzu výchozích dodavatelů včetně namapování jejich skladových lokalit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sepsat smlouvy s dodavateli;</a:t>
            </a: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45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V rámci zavádění internetového prodeje je vždy v souvislosti s řízením dodavatelského řetězce nutno provést: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provést analýzu a plán možných způsobů dopravy zboží (například v případě prodeje rozměrnějšího zboží – např. ledničky, pračky – je nutné provádět rozvoz například dodávkovými automobily)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sepsat smlouvy s dopravci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nastavit propojení informačních systémů tak, aby komunikace mezi provozovatelem internetového obchodu, dodavateli a dopravci fungovala automatizovaně nebo aspoň v co nejvyšší možné míře automatizovaně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8777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V rámci zavádění internetového prodeje je vždy v souvislosti s řízením dodavatelského řetězce nutno provést: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nadefinovat a nastavit platební systémy (mezi dodavateli a mezi zákazníky a prodejci)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r>
              <a:rPr lang="cs-CZ" sz="2000" dirty="0">
                <a:solidFill>
                  <a:srgbClr val="000000"/>
                </a:solidFill>
              </a:rPr>
              <a:t> 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vyhledání servisních firem na dané zboží (opět v souvislosti s geografickou lokalizací – je možné využít i zkušeností a vazeb dodavatelů)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nadefinovat a nastavit systém pro kontrolu kvality, jehož součástí by mělo probíhat neustálé monitorování jednotlivých dodavatelů, dopravců, servisních středisek apod.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4918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V rámci zavádění internetového prodeje je vždy v souvislosti s řízením dodavatelského řetězce nutno provést: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neustále monitorovat trh, sledovat vývoj zájmů zákazníků, hledat nové příležitosti, nabízet aktuálně potřebné produkty a služby atd.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zajišťovat aktualizaci dat a uveřejňování pravdivých informací na www stránkách internetových obchodů.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3135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Přepravní řetězec pro tradiční maloobchodní model: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Výrobek začíná u výrobce.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Předpokládáme, že bude převážen ve velkém objemu, velkými nákladními auty do velkoobchodního skladu.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Převoz na klasickou retail prodejnu, opět v poměrně velkém množství. Po celou dobu pak nejsou náklady na sekundární a terciální obaly nijak zásadní, jelikož balíme ve velkých celcích.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Jednotliví zákazníci si přijíždějí vlastním vozem do nejbližšího prodejního místa a zboží si sami vyzvednou a ihned rovněž sami odvážejí, obvykle bez nutnosti sekundárního nebo terciálního balení.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4242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56895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Princip přepravního řetězce pro e-commerce model: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Výrobek začíná u výrobce.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Předpokládáme, že bude převážen ve velkém objemu velkými nákladními auty do velkoobchodního skladu.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Převoz do skladu on-line prodejce, opět ve větším množství, ale spíše velké množství položek po menším počtu kusů, tedy při přípravě již obvykle musí být využito většího množství sekundárních a terciálních obalů a většího množství dotyků při manipulaci se </a:t>
            </a:r>
            <a:r>
              <a:rPr lang="cs-CZ" sz="1900" dirty="0" err="1">
                <a:solidFill>
                  <a:srgbClr val="000000"/>
                </a:solidFill>
              </a:rPr>
              <a:t>subkartony</a:t>
            </a:r>
            <a:r>
              <a:rPr lang="cs-CZ" sz="1900" dirty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Zákazník si objednává zboží kdekoliv jinde, mimo tento sklad, tedy musí vzniknout prodejní objednávka a vychystání zboží a příprava někým jiným, než je samotný zákazník. To dále obnáší výrazný nárůst sekundárního obalového materiálu pro každý samostatný kus, pro jeho bezvadnou distribuci.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37913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56895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Princip přepravního řetězce pro e-commerce model: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Prodejce musí uvědomit třetí stranu, tedy dopravce o připravenosti zboží k vyzvednutí a druhou stranu, tedy zákazníka, že zboží je na cestě k němu.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Třetí strana, tedy dopravce zboží převeze od prodejce a převeze do svého centrálního skladu, kde dojde k přeskladnění a dodání na koncovou adresu druhé strany, tedy zákazníka (neuvažujme, že někdy se převáží ještě do druhého distribučního centra, blíže ke koncovému zákazníkovi).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Třetí strana dováží k zákazníkovi na jeho místo určení.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Pokud je zákazník nespokojen, vrací zboží v pořadí od bodu sedm po bod tři. Opět jen upozorním na extrémně zvýšené množství tzv. dotyků se zbožím oproti retail.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20656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Dobré fungování dodavatelského řetězce je pro řadu odvětví, zejména pro firmy ve spotřebním průmyslu, naprosto klíčový prvek konkurenčního soupeření.</a:t>
            </a:r>
            <a:endParaRPr lang="en-GB" sz="2200" dirty="0">
              <a:solidFill>
                <a:srgbClr val="000000"/>
              </a:solidFill>
            </a:endParaRP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Jelikož zákazníci kladou čím dál tím větší důraz na rychlost dodání, zvyšují se také požadavky na reaktivitu dodavatelů v řetězci. 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Zároveň roste trend snižování skladových zásob, a proto řetězce využívají moderní informační systémy a metody řízení typu JIT (Just-in-</a:t>
            </a:r>
            <a:r>
              <a:rPr lang="cs-CZ" sz="2200" dirty="0" err="1">
                <a:solidFill>
                  <a:srgbClr val="000000"/>
                </a:solidFill>
              </a:rPr>
              <a:t>Time</a:t>
            </a:r>
            <a:r>
              <a:rPr lang="cs-CZ" sz="2200" dirty="0">
                <a:solidFill>
                  <a:srgbClr val="000000"/>
                </a:solidFill>
              </a:rPr>
              <a:t>).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Kvalita dodavatelského řetězce se stává se klíčovou konkurenční výhodou, protože umožňuje dodat zákazníkům, co chtějí, a to v požadovaném čase a za cenu, kterou akceptují. 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6680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8" name="TextovéPole 1"/>
          <p:cNvSpPr txBox="1"/>
          <p:nvPr/>
        </p:nvSpPr>
        <p:spPr>
          <a:xfrm>
            <a:off x="2915816" y="1879253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800" b="1" dirty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>
                <a:solidFill>
                  <a:srgbClr val="000000"/>
                </a:solidFill>
              </a:rPr>
              <a:t>Otázky?</a:t>
            </a:r>
          </a:p>
        </p:txBody>
      </p:sp>
    </p:spTree>
    <p:extLst>
      <p:ext uri="{BB962C8B-B14F-4D97-AF65-F5344CB8AC3E}">
        <p14:creationId xmlns:p14="http://schemas.microsoft.com/office/powerpoint/2010/main" val="954837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Internetu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5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b="1" dirty="0">
                <a:solidFill>
                  <a:srgbClr val="000000"/>
                </a:solidFill>
              </a:rPr>
              <a:t>Dodavatelský řetězec (Supply Chain)</a:t>
            </a:r>
            <a:r>
              <a:rPr lang="cs-CZ" sz="2200" dirty="0">
                <a:solidFill>
                  <a:srgbClr val="000000"/>
                </a:solidFill>
              </a:rPr>
              <a:t> - systém tvořený řadou procesů mezi všemi firmami, které stojí mezi základní surovinou a konečným zákazníkem.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Tyto procesy jsou zpravidla rozděleny do jednotlivých firem a zahrnují i logistické procesy, kterými suroviny, zboží nebo výrobky putují mezi firmami.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Čím více firem je v dodavatelském řetězci zapojeno, tím je delší a složitější.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Vzhledem k výše uvedenému zahrnuje dodavatelský řetězec všechny zpracovatele surovin, výrobce, distributory, dopravce, sklady, velkoobchody, maloobchody, prodejní místa nebo e-</a:t>
            </a:r>
            <a:r>
              <a:rPr lang="cs-CZ" sz="2200" dirty="0" err="1">
                <a:solidFill>
                  <a:srgbClr val="000000"/>
                </a:solidFill>
              </a:rPr>
              <a:t>shopy</a:t>
            </a:r>
            <a:r>
              <a:rPr lang="cs-CZ" sz="2200" dirty="0">
                <a:solidFill>
                  <a:srgbClr val="000000"/>
                </a:solidFill>
              </a:rPr>
              <a:t>. </a:t>
            </a:r>
          </a:p>
          <a:p>
            <a:pPr lvl="1"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8750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Dodavatelský řetězec začíná a končí zákazníkem.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Zákazník provede objednávku.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Obchodník (prodejna či e-</a:t>
            </a:r>
            <a:r>
              <a:rPr lang="cs-CZ" sz="2200" dirty="0" err="1">
                <a:solidFill>
                  <a:srgbClr val="000000"/>
                </a:solidFill>
              </a:rPr>
              <a:t>shop</a:t>
            </a:r>
            <a:r>
              <a:rPr lang="cs-CZ" sz="2200" dirty="0">
                <a:solidFill>
                  <a:srgbClr val="000000"/>
                </a:solidFill>
              </a:rPr>
              <a:t>) pak musí být schopen tuto objednávku přijmout, zpracovat a zákazníkovi zboží doručit.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Většina spotřebního zboží je pro zákazníky k dispozici skladem, čili si jej zákazník na prodejně hned vyzvedne.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Pokud zákazník objedná/zakoupí zboží vzdáleně, například v e-</a:t>
            </a:r>
            <a:r>
              <a:rPr lang="cs-CZ" sz="2200" dirty="0" err="1">
                <a:solidFill>
                  <a:srgbClr val="000000"/>
                </a:solidFill>
              </a:rPr>
              <a:t>shopu</a:t>
            </a:r>
            <a:r>
              <a:rPr lang="cs-CZ" sz="2200" dirty="0">
                <a:solidFill>
                  <a:srgbClr val="000000"/>
                </a:solidFill>
              </a:rPr>
              <a:t>, nebo se jedná o něco, co na prodejně není, po zpracování objednávky se rozbíhá logistický řetězec směřující k dodání zboží zákazníkovi.</a:t>
            </a:r>
            <a:r>
              <a:rPr lang="cs-CZ" sz="2200" b="1" dirty="0">
                <a:solidFill>
                  <a:srgbClr val="000000"/>
                </a:solidFill>
              </a:rPr>
              <a:t> </a:t>
            </a:r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6002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Dodavatelský řetězec obsahuje hmotnou a nehmotnou stránku.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Hmotná stránka logistického řetězce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tkví v uchovávání a přemisťování věcí schopných uspokojit danou potřebu zákazníka.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Nehmotná stránka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spočívá v přemisťování (a uchovávání) informací potřebných k tomu, aby se uchovávání a přemisťování všech věcí či přemístění osob mohlo uskutečnit</a:t>
            </a:r>
            <a:r>
              <a:rPr lang="cs-CZ" sz="1800" dirty="0">
                <a:solidFill>
                  <a:srgbClr val="000000"/>
                </a:solidFill>
              </a:rPr>
              <a:t>. </a:t>
            </a:r>
            <a:r>
              <a:rPr lang="cs-CZ" sz="1800" b="1" dirty="0">
                <a:solidFill>
                  <a:srgbClr val="000000"/>
                </a:solidFill>
              </a:rPr>
              <a:t> </a:t>
            </a:r>
            <a:endParaRPr lang="cs-CZ" sz="1600" dirty="0">
              <a:solidFill>
                <a:srgbClr val="000000"/>
              </a:solidFill>
            </a:endParaRP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V této souvislosti tedy uvažujeme materiálové toky a toky dat.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3758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13690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Všechny přenosy v rámci dodavatelského řetězce jsou realizovány mezi jednotlivými subjekty dodavatelského řetězce, kterými jsou: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výrobci</a:t>
            </a:r>
            <a:r>
              <a:rPr lang="en-GB" sz="2000" dirty="0">
                <a:solidFill>
                  <a:srgbClr val="000000"/>
                </a:solidFill>
              </a:rPr>
              <a:t>;		</a:t>
            </a:r>
            <a:r>
              <a:rPr lang="cs-CZ" sz="2000" dirty="0">
                <a:solidFill>
                  <a:srgbClr val="000000"/>
                </a:solidFill>
              </a:rPr>
              <a:t>- finanční instituce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prodejci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  <a:r>
              <a:rPr lang="cs-CZ" sz="2000" dirty="0">
                <a:solidFill>
                  <a:srgbClr val="000000"/>
                </a:solidFill>
              </a:rPr>
              <a:t>		- další kooperující subjekty</a:t>
            </a:r>
            <a:r>
              <a:rPr lang="en-GB" sz="2000" dirty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dodavatelé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distributoři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dealeři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subdodavatelé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zákazníci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dopravci</a:t>
            </a:r>
            <a:r>
              <a:rPr lang="en-GB" sz="2000" dirty="0">
                <a:solidFill>
                  <a:srgbClr val="000000"/>
                </a:solidFill>
              </a:rPr>
              <a:t>;</a:t>
            </a: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2801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0038" y="729632"/>
            <a:ext cx="4044090" cy="3930350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611560" y="4731990"/>
            <a:ext cx="67687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00000"/>
                </a:solidFill>
              </a:rPr>
              <a:t>http://m.systemonline.cz/it-pro-logistiku/procesy-v-dodavatelskem-retezci.htm</a:t>
            </a:r>
          </a:p>
        </p:txBody>
      </p:sp>
    </p:spTree>
    <p:extLst>
      <p:ext uri="{BB962C8B-B14F-4D97-AF65-F5344CB8AC3E}">
        <p14:creationId xmlns:p14="http://schemas.microsoft.com/office/powerpoint/2010/main" val="3999584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520" y="843557"/>
            <a:ext cx="124544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598884"/>
              </p:ext>
            </p:extLst>
          </p:nvPr>
        </p:nvGraphicFramePr>
        <p:xfrm>
          <a:off x="251520" y="843558"/>
          <a:ext cx="8640960" cy="3456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Visio" r:id="rId4" imgW="6100682" imgH="2438400" progId="Visio.Drawing.11">
                  <p:embed/>
                </p:oleObj>
              </mc:Choice>
              <mc:Fallback>
                <p:oleObj name="Visio" r:id="rId4" imgW="6100682" imgH="2438400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843558"/>
                        <a:ext cx="8640960" cy="34563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9266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13690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Ne všechno zboží a výrobky jsou </a:t>
            </a:r>
            <a:r>
              <a:rPr lang="en-GB" sz="2200" dirty="0">
                <a:solidFill>
                  <a:srgbClr val="000000"/>
                </a:solidFill>
              </a:rPr>
              <a:t>v</a:t>
            </a:r>
            <a:r>
              <a:rPr lang="cs-CZ" sz="2200" dirty="0" err="1">
                <a:solidFill>
                  <a:srgbClr val="000000"/>
                </a:solidFill>
              </a:rPr>
              <a:t>ždy</a:t>
            </a:r>
            <a:r>
              <a:rPr lang="cs-CZ" sz="2200" dirty="0">
                <a:solidFill>
                  <a:srgbClr val="000000"/>
                </a:solidFill>
              </a:rPr>
              <a:t> skladem.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Výroba může probíhat dle přání zákazníka.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Například řada osobních aut je vyráběna v konfiguraci přesně podle přání zákazníka.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Logistický řetězec se pak rozbíhá až k automobilce, která zadá vůz v požadované konfiguraci do výroby.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Rozbíhá se tak řetězec směřující až k dodavatelům jednotlivých dílů, dále k jejich dodavatelům a k dodavatelům jejich dodavatelů. Zkrátka tak hluboko, jak je v dané situace dodavatelský řetězec nastaven.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8560023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3117</TotalTime>
  <Words>1305</Words>
  <Application>Microsoft Office PowerPoint</Application>
  <PresentationFormat>Předvádění na obrazovce (16:9)</PresentationFormat>
  <Paragraphs>154</Paragraphs>
  <Slides>19</Slides>
  <Notes>17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Arial</vt:lpstr>
      <vt:lpstr>Calibri</vt:lpstr>
      <vt:lpstr>Enriqueta</vt:lpstr>
      <vt:lpstr>Times New Roman</vt:lpstr>
      <vt:lpstr>SLU</vt:lpstr>
      <vt:lpstr>Visio</vt:lpstr>
      <vt:lpstr>Název prezentace</vt:lpstr>
      <vt:lpstr>Podnikání na Internetu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suc0001</cp:lastModifiedBy>
  <cp:revision>212</cp:revision>
  <dcterms:created xsi:type="dcterms:W3CDTF">2016-07-06T15:42:34Z</dcterms:created>
  <dcterms:modified xsi:type="dcterms:W3CDTF">2022-03-22T10:54:07Z</dcterms:modified>
</cp:coreProperties>
</file>