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94" r:id="rId2"/>
    <p:sldId id="256" r:id="rId3"/>
    <p:sldId id="263" r:id="rId4"/>
    <p:sldId id="295" r:id="rId5"/>
    <p:sldId id="296" r:id="rId6"/>
    <p:sldId id="297" r:id="rId7"/>
    <p:sldId id="298" r:id="rId8"/>
    <p:sldId id="299" r:id="rId9"/>
    <p:sldId id="300" r:id="rId10"/>
    <p:sldId id="301" r:id="rId11"/>
    <p:sldId id="302" r:id="rId12"/>
    <p:sldId id="303" r:id="rId13"/>
    <p:sldId id="304" r:id="rId14"/>
    <p:sldId id="305" r:id="rId15"/>
    <p:sldId id="306" r:id="rId16"/>
    <p:sldId id="307" r:id="rId17"/>
    <p:sldId id="308" r:id="rId18"/>
    <p:sldId id="309" r:id="rId19"/>
    <p:sldId id="310" r:id="rId20"/>
    <p:sldId id="311" r:id="rId21"/>
    <p:sldId id="312" r:id="rId22"/>
    <p:sldId id="293" r:id="rId23"/>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07871"/>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39" d="100"/>
          <a:sy n="139" d="100"/>
        </p:scale>
        <p:origin x="726" y="10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28.02.2022</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a:t>
            </a:fld>
            <a:endParaRPr lang="cs-CZ"/>
          </a:p>
        </p:txBody>
      </p:sp>
    </p:spTree>
    <p:extLst>
      <p:ext uri="{BB962C8B-B14F-4D97-AF65-F5344CB8AC3E}">
        <p14:creationId xmlns:p14="http://schemas.microsoft.com/office/powerpoint/2010/main" val="1494356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12</a:t>
            </a:fld>
            <a:endParaRPr lang="cs-CZ"/>
          </a:p>
        </p:txBody>
      </p:sp>
    </p:spTree>
    <p:extLst>
      <p:ext uri="{BB962C8B-B14F-4D97-AF65-F5344CB8AC3E}">
        <p14:creationId xmlns:p14="http://schemas.microsoft.com/office/powerpoint/2010/main" val="16257355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13</a:t>
            </a:fld>
            <a:endParaRPr lang="cs-CZ"/>
          </a:p>
        </p:txBody>
      </p:sp>
    </p:spTree>
    <p:extLst>
      <p:ext uri="{BB962C8B-B14F-4D97-AF65-F5344CB8AC3E}">
        <p14:creationId xmlns:p14="http://schemas.microsoft.com/office/powerpoint/2010/main" val="12014109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14</a:t>
            </a:fld>
            <a:endParaRPr lang="cs-CZ"/>
          </a:p>
        </p:txBody>
      </p:sp>
    </p:spTree>
    <p:extLst>
      <p:ext uri="{BB962C8B-B14F-4D97-AF65-F5344CB8AC3E}">
        <p14:creationId xmlns:p14="http://schemas.microsoft.com/office/powerpoint/2010/main" val="13267380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15</a:t>
            </a:fld>
            <a:endParaRPr lang="cs-CZ"/>
          </a:p>
        </p:txBody>
      </p:sp>
    </p:spTree>
    <p:extLst>
      <p:ext uri="{BB962C8B-B14F-4D97-AF65-F5344CB8AC3E}">
        <p14:creationId xmlns:p14="http://schemas.microsoft.com/office/powerpoint/2010/main" val="38723725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16</a:t>
            </a:fld>
            <a:endParaRPr lang="cs-CZ"/>
          </a:p>
        </p:txBody>
      </p:sp>
    </p:spTree>
    <p:extLst>
      <p:ext uri="{BB962C8B-B14F-4D97-AF65-F5344CB8AC3E}">
        <p14:creationId xmlns:p14="http://schemas.microsoft.com/office/powerpoint/2010/main" val="41155252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17</a:t>
            </a:fld>
            <a:endParaRPr lang="cs-CZ"/>
          </a:p>
        </p:txBody>
      </p:sp>
    </p:spTree>
    <p:extLst>
      <p:ext uri="{BB962C8B-B14F-4D97-AF65-F5344CB8AC3E}">
        <p14:creationId xmlns:p14="http://schemas.microsoft.com/office/powerpoint/2010/main" val="41142685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18</a:t>
            </a:fld>
            <a:endParaRPr lang="cs-CZ"/>
          </a:p>
        </p:txBody>
      </p:sp>
    </p:spTree>
    <p:extLst>
      <p:ext uri="{BB962C8B-B14F-4D97-AF65-F5344CB8AC3E}">
        <p14:creationId xmlns:p14="http://schemas.microsoft.com/office/powerpoint/2010/main" val="4780320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19</a:t>
            </a:fld>
            <a:endParaRPr lang="cs-CZ"/>
          </a:p>
        </p:txBody>
      </p:sp>
    </p:spTree>
    <p:extLst>
      <p:ext uri="{BB962C8B-B14F-4D97-AF65-F5344CB8AC3E}">
        <p14:creationId xmlns:p14="http://schemas.microsoft.com/office/powerpoint/2010/main" val="30850761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20</a:t>
            </a:fld>
            <a:endParaRPr lang="cs-CZ"/>
          </a:p>
        </p:txBody>
      </p:sp>
    </p:spTree>
    <p:extLst>
      <p:ext uri="{BB962C8B-B14F-4D97-AF65-F5344CB8AC3E}">
        <p14:creationId xmlns:p14="http://schemas.microsoft.com/office/powerpoint/2010/main" val="6443336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21</a:t>
            </a:fld>
            <a:endParaRPr lang="cs-CZ"/>
          </a:p>
        </p:txBody>
      </p:sp>
    </p:spTree>
    <p:extLst>
      <p:ext uri="{BB962C8B-B14F-4D97-AF65-F5344CB8AC3E}">
        <p14:creationId xmlns:p14="http://schemas.microsoft.com/office/powerpoint/2010/main" val="2298345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a:t>
            </a:fld>
            <a:endParaRPr lang="cs-CZ"/>
          </a:p>
        </p:txBody>
      </p:sp>
    </p:spTree>
    <p:extLst>
      <p:ext uri="{BB962C8B-B14F-4D97-AF65-F5344CB8AC3E}">
        <p14:creationId xmlns:p14="http://schemas.microsoft.com/office/powerpoint/2010/main" val="34355625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22</a:t>
            </a:fld>
            <a:endParaRPr lang="cs-CZ"/>
          </a:p>
        </p:txBody>
      </p:sp>
    </p:spTree>
    <p:extLst>
      <p:ext uri="{BB962C8B-B14F-4D97-AF65-F5344CB8AC3E}">
        <p14:creationId xmlns:p14="http://schemas.microsoft.com/office/powerpoint/2010/main" val="27363006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a:t>
            </a:fld>
            <a:endParaRPr lang="cs-CZ"/>
          </a:p>
        </p:txBody>
      </p:sp>
    </p:spTree>
    <p:extLst>
      <p:ext uri="{BB962C8B-B14F-4D97-AF65-F5344CB8AC3E}">
        <p14:creationId xmlns:p14="http://schemas.microsoft.com/office/powerpoint/2010/main" val="2447378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a:t>
            </a:fld>
            <a:endParaRPr lang="cs-CZ"/>
          </a:p>
        </p:txBody>
      </p:sp>
    </p:spTree>
    <p:extLst>
      <p:ext uri="{BB962C8B-B14F-4D97-AF65-F5344CB8AC3E}">
        <p14:creationId xmlns:p14="http://schemas.microsoft.com/office/powerpoint/2010/main" val="6378072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7</a:t>
            </a:fld>
            <a:endParaRPr lang="cs-CZ"/>
          </a:p>
        </p:txBody>
      </p:sp>
    </p:spTree>
    <p:extLst>
      <p:ext uri="{BB962C8B-B14F-4D97-AF65-F5344CB8AC3E}">
        <p14:creationId xmlns:p14="http://schemas.microsoft.com/office/powerpoint/2010/main" val="32772454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8</a:t>
            </a:fld>
            <a:endParaRPr lang="cs-CZ"/>
          </a:p>
        </p:txBody>
      </p:sp>
    </p:spTree>
    <p:extLst>
      <p:ext uri="{BB962C8B-B14F-4D97-AF65-F5344CB8AC3E}">
        <p14:creationId xmlns:p14="http://schemas.microsoft.com/office/powerpoint/2010/main" val="27645970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9</a:t>
            </a:fld>
            <a:endParaRPr lang="cs-CZ"/>
          </a:p>
        </p:txBody>
      </p:sp>
    </p:spTree>
    <p:extLst>
      <p:ext uri="{BB962C8B-B14F-4D97-AF65-F5344CB8AC3E}">
        <p14:creationId xmlns:p14="http://schemas.microsoft.com/office/powerpoint/2010/main" val="29672335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10</a:t>
            </a:fld>
            <a:endParaRPr lang="cs-CZ"/>
          </a:p>
        </p:txBody>
      </p:sp>
    </p:spTree>
    <p:extLst>
      <p:ext uri="{BB962C8B-B14F-4D97-AF65-F5344CB8AC3E}">
        <p14:creationId xmlns:p14="http://schemas.microsoft.com/office/powerpoint/2010/main" val="33196934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11</a:t>
            </a:fld>
            <a:endParaRPr lang="cs-CZ"/>
          </a:p>
        </p:txBody>
      </p:sp>
    </p:spTree>
    <p:extLst>
      <p:ext uri="{BB962C8B-B14F-4D97-AF65-F5344CB8AC3E}">
        <p14:creationId xmlns:p14="http://schemas.microsoft.com/office/powerpoint/2010/main" val="20031892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6.emf"/><Relationship Id="rId4" Type="http://schemas.openxmlformats.org/officeDocument/2006/relationships/oleObject" Target="../embeddings/oleObject2.bin"/></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7.emf"/><Relationship Id="rId4" Type="http://schemas.openxmlformats.org/officeDocument/2006/relationships/oleObject" Target="../embeddings/oleObject3.bin"/></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5.emf"/><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3939902"/>
            <a:ext cx="936104" cy="730162"/>
          </a:xfrm>
          <a:prstGeom prst="rect">
            <a:avLst/>
          </a:prstGeom>
        </p:spPr>
      </p:pic>
      <p:sp>
        <p:nvSpPr>
          <p:cNvPr id="7" name="Obdélník 6"/>
          <p:cNvSpPr/>
          <p:nvPr/>
        </p:nvSpPr>
        <p:spPr>
          <a:xfrm>
            <a:off x="395536" y="2365808"/>
            <a:ext cx="6704527" cy="2304256"/>
          </a:xfrm>
          <a:prstGeom prst="rect">
            <a:avLst/>
          </a:prstGeom>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cs-CZ" dirty="0">
                <a:ln w="0"/>
                <a:solidFill>
                  <a:schemeClr val="bg1"/>
                </a:solidFill>
                <a:effectLst>
                  <a:outerShdw blurRad="38100" dist="19050" dir="2700000" algn="tl" rotWithShape="0">
                    <a:schemeClr val="dk1">
                      <a:alpha val="40000"/>
                    </a:schemeClr>
                  </a:outerShdw>
                </a:effectLst>
              </a:rPr>
              <a:t>Prezentace předmětu:</a:t>
            </a:r>
          </a:p>
          <a:p>
            <a:pPr algn="ctr"/>
            <a:r>
              <a:rPr lang="cs-CZ" b="1" dirty="0">
                <a:ln w="0"/>
                <a:solidFill>
                  <a:schemeClr val="bg1"/>
                </a:solidFill>
                <a:effectLst>
                  <a:outerShdw blurRad="38100" dist="19050" dir="2700000" algn="tl" rotWithShape="0">
                    <a:schemeClr val="dk1">
                      <a:alpha val="40000"/>
                    </a:schemeClr>
                  </a:outerShdw>
                </a:effectLst>
              </a:rPr>
              <a:t>Podnikání </a:t>
            </a:r>
            <a:r>
              <a:rPr lang="cs-CZ" b="1">
                <a:ln w="0"/>
                <a:solidFill>
                  <a:schemeClr val="bg1"/>
                </a:solidFill>
                <a:effectLst>
                  <a:outerShdw blurRad="38100" dist="19050" dir="2700000" algn="tl" rotWithShape="0">
                    <a:schemeClr val="dk1">
                      <a:alpha val="40000"/>
                    </a:schemeClr>
                  </a:outerShdw>
                </a:effectLst>
              </a:rPr>
              <a:t>na Internetu</a:t>
            </a:r>
            <a:endParaRPr lang="cs-CZ" b="1" dirty="0">
              <a:ln w="0"/>
              <a:solidFill>
                <a:schemeClr val="bg1"/>
              </a:solidFill>
              <a:effectLst>
                <a:outerShdw blurRad="38100" dist="19050" dir="2700000" algn="tl" rotWithShape="0">
                  <a:schemeClr val="dk1">
                    <a:alpha val="40000"/>
                  </a:schemeClr>
                </a:outerShdw>
              </a:effectLst>
            </a:endParaRPr>
          </a:p>
          <a:p>
            <a:pPr algn="ctr"/>
            <a:endParaRPr lang="cs-CZ" dirty="0">
              <a:ln w="0"/>
              <a:solidFill>
                <a:schemeClr val="bg1"/>
              </a:solidFill>
              <a:effectLst>
                <a:outerShdw blurRad="38100" dist="19050" dir="2700000" algn="tl" rotWithShape="0">
                  <a:schemeClr val="dk1">
                    <a:alpha val="40000"/>
                  </a:schemeClr>
                </a:outerShdw>
              </a:effectLst>
            </a:endParaRPr>
          </a:p>
          <a:p>
            <a:pPr algn="ctr"/>
            <a:r>
              <a:rPr lang="cs-CZ" dirty="0">
                <a:ln w="0"/>
                <a:solidFill>
                  <a:schemeClr val="bg1"/>
                </a:solidFill>
                <a:effectLst>
                  <a:outerShdw blurRad="38100" dist="19050" dir="2700000" algn="tl" rotWithShape="0">
                    <a:schemeClr val="dk1">
                      <a:alpha val="40000"/>
                    </a:schemeClr>
                  </a:outerShdw>
                </a:effectLst>
              </a:rPr>
              <a:t>Vyučující:</a:t>
            </a:r>
          </a:p>
          <a:p>
            <a:pPr algn="ctr"/>
            <a:r>
              <a:rPr lang="cs-CZ" b="1" dirty="0">
                <a:ln w="0"/>
                <a:solidFill>
                  <a:schemeClr val="bg1"/>
                </a:solidFill>
                <a:effectLst>
                  <a:outerShdw blurRad="38100" dist="19050" dir="2700000" algn="tl" rotWithShape="0">
                    <a:schemeClr val="dk1">
                      <a:alpha val="40000"/>
                    </a:schemeClr>
                  </a:outerShdw>
                </a:effectLst>
              </a:rPr>
              <a:t>doc. Mgr. Petr Suchánek, Ph.D.</a:t>
            </a:r>
          </a:p>
        </p:txBody>
      </p:sp>
      <p:sp>
        <p:nvSpPr>
          <p:cNvPr id="2" name="Nadpis 1"/>
          <p:cNvSpPr>
            <a:spLocks noGrp="1"/>
          </p:cNvSpPr>
          <p:nvPr>
            <p:ph type="ctrTitle" idx="4294967295"/>
          </p:nvPr>
        </p:nvSpPr>
        <p:spPr>
          <a:xfrm>
            <a:off x="0" y="700088"/>
            <a:ext cx="5111750" cy="2159000"/>
          </a:xfrm>
          <a:prstGeom prst="rect">
            <a:avLst/>
          </a:prstGeom>
        </p:spPr>
        <p:txBody>
          <a:bodyPr anchor="t">
            <a:normAutofit/>
          </a:bodyPr>
          <a:lstStyle/>
          <a:p>
            <a:pPr algn="l"/>
            <a:r>
              <a:rPr lang="cs-CZ" sz="4000" b="1" dirty="0">
                <a:solidFill>
                  <a:schemeClr val="bg1"/>
                </a:solidFill>
                <a:latin typeface="Times New Roman" panose="02020603050405020304" pitchFamily="18" charset="0"/>
                <a:cs typeface="Times New Roman" panose="02020603050405020304" pitchFamily="18" charset="0"/>
              </a:rPr>
              <a:t>Název</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prezentace</a:t>
            </a:r>
          </a:p>
        </p:txBody>
      </p:sp>
      <p:graphicFrame>
        <p:nvGraphicFramePr>
          <p:cNvPr id="4" name="Tabulka 3"/>
          <p:cNvGraphicFramePr>
            <a:graphicFrameLocks noGrp="1"/>
          </p:cNvGraphicFramePr>
          <p:nvPr>
            <p:extLst>
              <p:ext uri="{D42A27DB-BD31-4B8C-83A1-F6EECF244321}">
                <p14:modId xmlns:p14="http://schemas.microsoft.com/office/powerpoint/2010/main" val="3107471726"/>
              </p:ext>
            </p:extLst>
          </p:nvPr>
        </p:nvGraphicFramePr>
        <p:xfrm>
          <a:off x="539552" y="1563901"/>
          <a:ext cx="6480720" cy="435610"/>
        </p:xfrm>
        <a:graphic>
          <a:graphicData uri="http://schemas.openxmlformats.org/drawingml/2006/table">
            <a:tbl>
              <a:tblPr firstRow="1" firstCol="1" bandRow="1">
                <a:tableStyleId>{5C22544A-7EE6-4342-B048-85BDC9FD1C3A}</a:tableStyleId>
              </a:tblPr>
              <a:tblGrid>
                <a:gridCol w="2266916">
                  <a:extLst>
                    <a:ext uri="{9D8B030D-6E8A-4147-A177-3AD203B41FA5}">
                      <a16:colId xmlns:a16="http://schemas.microsoft.com/office/drawing/2014/main" val="3755197986"/>
                    </a:ext>
                  </a:extLst>
                </a:gridCol>
                <a:gridCol w="4213804">
                  <a:extLst>
                    <a:ext uri="{9D8B030D-6E8A-4147-A177-3AD203B41FA5}">
                      <a16:colId xmlns:a16="http://schemas.microsoft.com/office/drawing/2014/main" val="4011610095"/>
                    </a:ext>
                  </a:extLst>
                </a:gridCol>
              </a:tblGrid>
              <a:tr h="217805">
                <a:tc>
                  <a:txBody>
                    <a:bodyPr/>
                    <a:lstStyle/>
                    <a:p>
                      <a:pPr indent="180340" algn="l">
                        <a:lnSpc>
                          <a:spcPct val="115000"/>
                        </a:lnSpc>
                        <a:spcBef>
                          <a:spcPts val="425"/>
                        </a:spcBef>
                        <a:spcAft>
                          <a:spcPts val="0"/>
                        </a:spcAft>
                      </a:pPr>
                      <a:r>
                        <a:rPr lang="cs-CZ" sz="1200" dirty="0">
                          <a:effectLst/>
                        </a:rPr>
                        <a:t>Název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chemeClr val="tx1"/>
                    </a:solidFill>
                  </a:tcPr>
                </a:tc>
                <a:tc>
                  <a:txBody>
                    <a:bodyPr/>
                    <a:lstStyle/>
                    <a:p>
                      <a:pPr indent="180340" algn="just">
                        <a:lnSpc>
                          <a:spcPct val="115000"/>
                        </a:lnSpc>
                        <a:spcBef>
                          <a:spcPts val="425"/>
                        </a:spcBef>
                        <a:spcAft>
                          <a:spcPts val="0"/>
                        </a:spcAft>
                      </a:pPr>
                      <a:r>
                        <a:rPr lang="cs-CZ" sz="1200" dirty="0">
                          <a:effectLst/>
                        </a:rPr>
                        <a:t>Rozvoj vzdělávání na Slezské univerzitě v Opavě</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val="2306872320"/>
                  </a:ext>
                </a:extLst>
              </a:tr>
              <a:tr h="217805">
                <a:tc>
                  <a:txBody>
                    <a:bodyPr/>
                    <a:lstStyle/>
                    <a:p>
                      <a:pPr indent="180340" algn="just">
                        <a:lnSpc>
                          <a:spcPct val="115000"/>
                        </a:lnSpc>
                        <a:spcBef>
                          <a:spcPts val="425"/>
                        </a:spcBef>
                        <a:spcAft>
                          <a:spcPts val="0"/>
                        </a:spcAft>
                      </a:pPr>
                      <a:r>
                        <a:rPr lang="cs-CZ" sz="1200" dirty="0">
                          <a:effectLst/>
                        </a:rPr>
                        <a:t>Registrační číslo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tc>
                  <a:txBody>
                    <a:bodyPr/>
                    <a:lstStyle/>
                    <a:p>
                      <a:pPr indent="180340" algn="just">
                        <a:lnSpc>
                          <a:spcPct val="115000"/>
                        </a:lnSpc>
                        <a:spcBef>
                          <a:spcPts val="425"/>
                        </a:spcBef>
                        <a:spcAft>
                          <a:spcPts val="0"/>
                        </a:spcAft>
                      </a:pPr>
                      <a:r>
                        <a:rPr lang="cs-CZ" sz="1200" b="1" dirty="0">
                          <a:solidFill>
                            <a:schemeClr val="bg1"/>
                          </a:solidFill>
                          <a:effectLst/>
                        </a:rPr>
                        <a:t>CZ.02.2.69/0.0./0.0/16_015/0002400</a:t>
                      </a:r>
                      <a:endParaRPr lang="cs-CZ" sz="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val="3822484205"/>
                  </a:ext>
                </a:extLst>
              </a:tr>
            </a:tbl>
          </a:graphicData>
        </a:graphic>
      </p:graphicFrame>
      <p:sp>
        <p:nvSpPr>
          <p:cNvPr id="5" name="Rectangle 2"/>
          <p:cNvSpPr>
            <a:spLocks noChangeArrowheads="1"/>
          </p:cNvSpPr>
          <p:nvPr/>
        </p:nvSpPr>
        <p:spPr bwMode="auto">
          <a:xfrm>
            <a:off x="1878013" y="27828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pic>
        <p:nvPicPr>
          <p:cNvPr id="1025" name="Obrázek 8" descr="Logolink_OP_VVV_hor_barva_cz"/>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5074" y="250328"/>
            <a:ext cx="5505450" cy="12192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1878013" y="4513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28887036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Elektronické obchodování</a:t>
            </a:r>
            <a:r>
              <a:rPr lang="en-GB" b="1" dirty="0">
                <a:solidFill>
                  <a:srgbClr val="000000"/>
                </a:solidFill>
              </a:rPr>
              <a:t> </a:t>
            </a:r>
            <a:r>
              <a:rPr lang="cs-CZ" b="1" dirty="0">
                <a:solidFill>
                  <a:srgbClr val="000000"/>
                </a:solidFill>
              </a:rPr>
              <a:t>-</a:t>
            </a:r>
            <a:r>
              <a:rPr lang="en-GB" b="1" dirty="0">
                <a:solidFill>
                  <a:srgbClr val="000000"/>
                </a:solidFill>
              </a:rPr>
              <a:t> kategorie e</a:t>
            </a:r>
            <a:r>
              <a:rPr lang="cs-CZ" b="1" dirty="0">
                <a:solidFill>
                  <a:srgbClr val="000000"/>
                </a:solidFill>
              </a:rPr>
              <a:t>-</a:t>
            </a:r>
            <a:r>
              <a:rPr lang="en-GB" b="1" dirty="0">
                <a:solidFill>
                  <a:srgbClr val="000000"/>
                </a:solidFill>
              </a:rPr>
              <a:t>obchod</a:t>
            </a:r>
            <a:r>
              <a:rPr lang="cs-CZ" b="1" dirty="0">
                <a:solidFill>
                  <a:srgbClr val="000000"/>
                </a:solidFill>
              </a:rPr>
              <a:t>ů </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10</a:t>
            </a:fld>
            <a:endParaRPr lang="cs-CZ" dirty="0"/>
          </a:p>
        </p:txBody>
      </p:sp>
      <p:sp>
        <p:nvSpPr>
          <p:cNvPr id="8" name="Zástupný symbol pro obsah 2"/>
          <p:cNvSpPr txBox="1">
            <a:spLocks/>
          </p:cNvSpPr>
          <p:nvPr/>
        </p:nvSpPr>
        <p:spPr>
          <a:xfrm>
            <a:off x="251520" y="915566"/>
            <a:ext cx="7776864" cy="388843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b="1" dirty="0">
                <a:solidFill>
                  <a:srgbClr val="000000"/>
                </a:solidFill>
              </a:rPr>
              <a:t>B2B (business to business) </a:t>
            </a:r>
            <a:r>
              <a:rPr lang="cs-CZ" sz="2200" dirty="0">
                <a:solidFill>
                  <a:srgbClr val="000000"/>
                </a:solidFill>
              </a:rPr>
              <a:t>- Obchodování mezi podniky/obchodníky navzájem. Je typický pro distribuční a prodejní sítě, ve kterých mohou mezi sebou komunikovat výrobci, pobočky, distributoři, velkoobchody, dealeři nebo obchodní zástupci.</a:t>
            </a:r>
          </a:p>
          <a:p>
            <a:pPr algn="just"/>
            <a:r>
              <a:rPr lang="cs-CZ" sz="2200" b="1" dirty="0">
                <a:solidFill>
                  <a:srgbClr val="000000"/>
                </a:solidFill>
              </a:rPr>
              <a:t>B2C (business to customer) </a:t>
            </a:r>
            <a:r>
              <a:rPr lang="cs-CZ" sz="2200" dirty="0">
                <a:solidFill>
                  <a:srgbClr val="000000"/>
                </a:solidFill>
              </a:rPr>
              <a:t>- Obchod mezi podniky a běžnými spotřebiteli. Jeho hlavním zaměřením je prodej zboží koncovým zákazníkům – spotřebitelům.</a:t>
            </a:r>
          </a:p>
        </p:txBody>
      </p:sp>
    </p:spTree>
    <p:extLst>
      <p:ext uri="{BB962C8B-B14F-4D97-AF65-F5344CB8AC3E}">
        <p14:creationId xmlns:p14="http://schemas.microsoft.com/office/powerpoint/2010/main" val="14002745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Elektronické obchodování</a:t>
            </a:r>
            <a:r>
              <a:rPr lang="en-GB" b="1" dirty="0">
                <a:solidFill>
                  <a:srgbClr val="000000"/>
                </a:solidFill>
              </a:rPr>
              <a:t> </a:t>
            </a:r>
            <a:r>
              <a:rPr lang="cs-CZ" b="1" dirty="0">
                <a:solidFill>
                  <a:srgbClr val="000000"/>
                </a:solidFill>
              </a:rPr>
              <a:t>-</a:t>
            </a:r>
            <a:r>
              <a:rPr lang="en-GB" b="1" dirty="0">
                <a:solidFill>
                  <a:srgbClr val="000000"/>
                </a:solidFill>
              </a:rPr>
              <a:t> kategorie e</a:t>
            </a:r>
            <a:r>
              <a:rPr lang="cs-CZ" b="1" dirty="0">
                <a:solidFill>
                  <a:srgbClr val="000000"/>
                </a:solidFill>
              </a:rPr>
              <a:t>-</a:t>
            </a:r>
            <a:r>
              <a:rPr lang="en-GB" b="1" dirty="0">
                <a:solidFill>
                  <a:srgbClr val="000000"/>
                </a:solidFill>
              </a:rPr>
              <a:t>obchod</a:t>
            </a:r>
            <a:r>
              <a:rPr lang="cs-CZ" b="1" dirty="0">
                <a:solidFill>
                  <a:srgbClr val="000000"/>
                </a:solidFill>
              </a:rPr>
              <a:t>ů </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11</a:t>
            </a:fld>
            <a:endParaRPr lang="cs-CZ" dirty="0"/>
          </a:p>
        </p:txBody>
      </p:sp>
      <p:sp>
        <p:nvSpPr>
          <p:cNvPr id="8" name="Zástupný symbol pro obsah 2"/>
          <p:cNvSpPr txBox="1">
            <a:spLocks/>
          </p:cNvSpPr>
          <p:nvPr/>
        </p:nvSpPr>
        <p:spPr>
          <a:xfrm>
            <a:off x="251520" y="843558"/>
            <a:ext cx="7776864" cy="388843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100" b="1" dirty="0">
                <a:solidFill>
                  <a:srgbClr val="000000"/>
                </a:solidFill>
              </a:rPr>
              <a:t>C2C (customer to customer) - </a:t>
            </a:r>
            <a:r>
              <a:rPr lang="cs-CZ" sz="2100" dirty="0">
                <a:solidFill>
                  <a:srgbClr val="000000"/>
                </a:solidFill>
              </a:rPr>
              <a:t>Obchod mezi dvěma nepodnikateli/spotřebiteli navzájem, např. elektronické aukce. V rámci C2C spotřebitelé prostřednictvím webového rozhraní mezi sebou aktivně prodávají nebo vyměňují zboží nebo informace o něm. Příkladem C2C obchodního vztahu jsou různé online burzy, aukce, výměny zboží apod. </a:t>
            </a:r>
            <a:r>
              <a:rPr lang="cs-CZ" sz="2100" dirty="0" smtClean="0">
                <a:solidFill>
                  <a:srgbClr val="000000"/>
                </a:solidFill>
              </a:rPr>
              <a:t>(aukro.cz, </a:t>
            </a:r>
            <a:r>
              <a:rPr lang="cs-CZ" sz="2100" dirty="0" err="1" smtClean="0">
                <a:solidFill>
                  <a:srgbClr val="000000"/>
                </a:solidFill>
              </a:rPr>
              <a:t>Facebook</a:t>
            </a:r>
            <a:r>
              <a:rPr lang="cs-CZ" sz="2100" dirty="0" smtClean="0">
                <a:solidFill>
                  <a:srgbClr val="000000"/>
                </a:solidFill>
              </a:rPr>
              <a:t> Marketplace).</a:t>
            </a:r>
            <a:endParaRPr lang="cs-CZ" sz="2100" dirty="0">
              <a:solidFill>
                <a:srgbClr val="000000"/>
              </a:solidFill>
            </a:endParaRPr>
          </a:p>
          <a:p>
            <a:pPr algn="just"/>
            <a:r>
              <a:rPr lang="cs-CZ" sz="2100" b="1" dirty="0">
                <a:solidFill>
                  <a:srgbClr val="000000"/>
                </a:solidFill>
              </a:rPr>
              <a:t>C2B (customer to business) - </a:t>
            </a:r>
            <a:r>
              <a:rPr lang="cs-CZ" sz="2100" dirty="0">
                <a:solidFill>
                  <a:srgbClr val="000000"/>
                </a:solidFill>
              </a:rPr>
              <a:t>Obchody, kdy zákazník oslovuje podnikatele, např. definuje zboží a vyzývá obchodníky k podání nabídek. Firmy mohou model C2B podpořit například zřizováním diskusních fór na svých webech nebo svých stránek na sociálních sítích</a:t>
            </a:r>
            <a:r>
              <a:rPr lang="cs-CZ" sz="2100" dirty="0" smtClean="0">
                <a:solidFill>
                  <a:srgbClr val="000000"/>
                </a:solidFill>
              </a:rPr>
              <a:t>. (poptavej.cz)</a:t>
            </a:r>
            <a:endParaRPr lang="cs-CZ" sz="2100" dirty="0">
              <a:solidFill>
                <a:srgbClr val="000000"/>
              </a:solidFill>
            </a:endParaRPr>
          </a:p>
        </p:txBody>
      </p:sp>
    </p:spTree>
    <p:extLst>
      <p:ext uri="{BB962C8B-B14F-4D97-AF65-F5344CB8AC3E}">
        <p14:creationId xmlns:p14="http://schemas.microsoft.com/office/powerpoint/2010/main" val="12806596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Elektronické obchodování</a:t>
            </a:r>
            <a:r>
              <a:rPr lang="en-GB" b="1" dirty="0">
                <a:solidFill>
                  <a:srgbClr val="000000"/>
                </a:solidFill>
              </a:rPr>
              <a:t> </a:t>
            </a:r>
            <a:r>
              <a:rPr lang="cs-CZ" b="1" dirty="0">
                <a:solidFill>
                  <a:srgbClr val="000000"/>
                </a:solidFill>
              </a:rPr>
              <a:t>-</a:t>
            </a:r>
            <a:r>
              <a:rPr lang="en-GB" b="1" dirty="0">
                <a:solidFill>
                  <a:srgbClr val="000000"/>
                </a:solidFill>
              </a:rPr>
              <a:t> kategorie e</a:t>
            </a:r>
            <a:r>
              <a:rPr lang="cs-CZ" b="1" dirty="0">
                <a:solidFill>
                  <a:srgbClr val="000000"/>
                </a:solidFill>
              </a:rPr>
              <a:t>-</a:t>
            </a:r>
            <a:r>
              <a:rPr lang="en-GB" b="1" dirty="0">
                <a:solidFill>
                  <a:srgbClr val="000000"/>
                </a:solidFill>
              </a:rPr>
              <a:t>obchod</a:t>
            </a:r>
            <a:r>
              <a:rPr lang="cs-CZ" b="1" dirty="0">
                <a:solidFill>
                  <a:srgbClr val="000000"/>
                </a:solidFill>
              </a:rPr>
              <a:t>ů </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12</a:t>
            </a:fld>
            <a:endParaRPr lang="cs-CZ" dirty="0"/>
          </a:p>
        </p:txBody>
      </p:sp>
      <p:sp>
        <p:nvSpPr>
          <p:cNvPr id="8" name="Zástupný symbol pro obsah 2"/>
          <p:cNvSpPr txBox="1">
            <a:spLocks/>
          </p:cNvSpPr>
          <p:nvPr/>
        </p:nvSpPr>
        <p:spPr>
          <a:xfrm>
            <a:off x="251520" y="915566"/>
            <a:ext cx="7776864" cy="388843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b="1" dirty="0">
                <a:solidFill>
                  <a:srgbClr val="000000"/>
                </a:solidFill>
              </a:rPr>
              <a:t>B2A, C2A, B2G, C2G (business/customer to </a:t>
            </a:r>
            <a:r>
              <a:rPr lang="cs-CZ" sz="2200" b="1" dirty="0" err="1">
                <a:solidFill>
                  <a:srgbClr val="000000"/>
                </a:solidFill>
              </a:rPr>
              <a:t>administration</a:t>
            </a:r>
            <a:r>
              <a:rPr lang="cs-CZ" sz="2200" b="1" dirty="0">
                <a:solidFill>
                  <a:srgbClr val="000000"/>
                </a:solidFill>
              </a:rPr>
              <a:t>/</a:t>
            </a:r>
            <a:r>
              <a:rPr lang="cs-CZ" sz="2200" b="1" dirty="0" err="1">
                <a:solidFill>
                  <a:srgbClr val="000000"/>
                </a:solidFill>
              </a:rPr>
              <a:t>government</a:t>
            </a:r>
            <a:r>
              <a:rPr lang="cs-CZ" sz="2200" b="1" dirty="0">
                <a:solidFill>
                  <a:srgbClr val="000000"/>
                </a:solidFill>
              </a:rPr>
              <a:t>) - </a:t>
            </a:r>
            <a:r>
              <a:rPr lang="cs-CZ" sz="2200" dirty="0">
                <a:solidFill>
                  <a:srgbClr val="000000"/>
                </a:solidFill>
              </a:rPr>
              <a:t>Vztahy ke státní správě, např. elektronické podání daňového přiznání, nabídka produktů institucím státní správy a také veškerá komunikace s těmito institucemi</a:t>
            </a:r>
            <a:r>
              <a:rPr lang="cs-CZ" sz="2200" dirty="0" smtClean="0">
                <a:solidFill>
                  <a:srgbClr val="000000"/>
                </a:solidFill>
              </a:rPr>
              <a:t>.</a:t>
            </a:r>
          </a:p>
          <a:p>
            <a:pPr algn="just"/>
            <a:r>
              <a:rPr lang="cs-CZ" sz="2200" b="1" dirty="0" smtClean="0">
                <a:solidFill>
                  <a:srgbClr val="000000"/>
                </a:solidFill>
              </a:rPr>
              <a:t>G2C </a:t>
            </a:r>
            <a:r>
              <a:rPr lang="cs-CZ" sz="2200" dirty="0" smtClean="0">
                <a:solidFill>
                  <a:srgbClr val="000000"/>
                </a:solidFill>
              </a:rPr>
              <a:t>– například edalnice.cz</a:t>
            </a:r>
            <a:endParaRPr lang="cs-CZ" sz="2200" b="1" dirty="0" smtClean="0">
              <a:solidFill>
                <a:srgbClr val="000000"/>
              </a:solidFill>
            </a:endParaRPr>
          </a:p>
          <a:p>
            <a:pPr algn="just"/>
            <a:r>
              <a:rPr lang="cs-CZ" sz="2200" b="1" dirty="0" smtClean="0">
                <a:solidFill>
                  <a:srgbClr val="000000"/>
                </a:solidFill>
              </a:rPr>
              <a:t>G2B </a:t>
            </a:r>
            <a:r>
              <a:rPr lang="cs-CZ" sz="2200" b="1" dirty="0">
                <a:solidFill>
                  <a:srgbClr val="000000"/>
                </a:solidFill>
              </a:rPr>
              <a:t>– </a:t>
            </a:r>
            <a:r>
              <a:rPr lang="cs-CZ" sz="2200" dirty="0">
                <a:solidFill>
                  <a:srgbClr val="000000"/>
                </a:solidFill>
              </a:rPr>
              <a:t>například https://skd.nipez.cz/ISVZ/Podpora/ISVZ.aspx</a:t>
            </a:r>
            <a:endParaRPr lang="cs-CZ" sz="2200" dirty="0">
              <a:solidFill>
                <a:srgbClr val="000000"/>
              </a:solidFill>
            </a:endParaRPr>
          </a:p>
        </p:txBody>
      </p:sp>
    </p:spTree>
    <p:extLst>
      <p:ext uri="{BB962C8B-B14F-4D97-AF65-F5344CB8AC3E}">
        <p14:creationId xmlns:p14="http://schemas.microsoft.com/office/powerpoint/2010/main" val="21320240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Elektronické obchodování</a:t>
            </a:r>
            <a:r>
              <a:rPr lang="en-GB" b="1" dirty="0">
                <a:solidFill>
                  <a:srgbClr val="000000"/>
                </a:solidFill>
              </a:rPr>
              <a:t> </a:t>
            </a:r>
            <a:r>
              <a:rPr lang="cs-CZ" b="1" dirty="0">
                <a:solidFill>
                  <a:srgbClr val="000000"/>
                </a:solidFill>
              </a:rPr>
              <a:t>-</a:t>
            </a:r>
            <a:r>
              <a:rPr lang="en-GB" b="1" dirty="0">
                <a:solidFill>
                  <a:srgbClr val="000000"/>
                </a:solidFill>
              </a:rPr>
              <a:t> kategorie e</a:t>
            </a:r>
            <a:r>
              <a:rPr lang="cs-CZ" b="1" dirty="0">
                <a:solidFill>
                  <a:srgbClr val="000000"/>
                </a:solidFill>
              </a:rPr>
              <a:t>-</a:t>
            </a:r>
            <a:r>
              <a:rPr lang="en-GB" b="1" dirty="0">
                <a:solidFill>
                  <a:srgbClr val="000000"/>
                </a:solidFill>
              </a:rPr>
              <a:t>obchod</a:t>
            </a:r>
            <a:r>
              <a:rPr lang="cs-CZ" b="1" dirty="0">
                <a:solidFill>
                  <a:srgbClr val="000000"/>
                </a:solidFill>
              </a:rPr>
              <a:t>ů </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13</a:t>
            </a:fld>
            <a:endParaRPr lang="cs-CZ" dirty="0"/>
          </a:p>
        </p:txBody>
      </p:sp>
      <p:sp>
        <p:nvSpPr>
          <p:cNvPr id="8" name="Zástupný symbol pro obsah 2"/>
          <p:cNvSpPr txBox="1">
            <a:spLocks/>
          </p:cNvSpPr>
          <p:nvPr/>
        </p:nvSpPr>
        <p:spPr>
          <a:xfrm>
            <a:off x="251520" y="915566"/>
            <a:ext cx="7776864" cy="388843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0000"/>
                </a:solidFill>
              </a:rPr>
              <a:t>Podle otevřenosti použitého media</a:t>
            </a:r>
          </a:p>
          <a:p>
            <a:pPr lvl="1" algn="just"/>
            <a:r>
              <a:rPr lang="cs-CZ" sz="2000" b="1" dirty="0">
                <a:solidFill>
                  <a:srgbClr val="000000"/>
                </a:solidFill>
              </a:rPr>
              <a:t>Uzavřené transakce </a:t>
            </a:r>
            <a:r>
              <a:rPr lang="cs-CZ" sz="2000" dirty="0">
                <a:solidFill>
                  <a:srgbClr val="000000"/>
                </a:solidFill>
              </a:rPr>
              <a:t>- Obchod po uzavřených sítích.</a:t>
            </a:r>
          </a:p>
          <a:p>
            <a:pPr lvl="1" algn="just"/>
            <a:r>
              <a:rPr lang="cs-CZ" sz="2000" b="1" dirty="0">
                <a:solidFill>
                  <a:srgbClr val="000000"/>
                </a:solidFill>
              </a:rPr>
              <a:t>Otevřené transakce</a:t>
            </a:r>
            <a:r>
              <a:rPr lang="cs-CZ" sz="2000" dirty="0">
                <a:solidFill>
                  <a:srgbClr val="000000"/>
                </a:solidFill>
              </a:rPr>
              <a:t> - Obchod mezi otevřeným počtem účastníků.</a:t>
            </a:r>
          </a:p>
          <a:p>
            <a:pPr algn="just"/>
            <a:r>
              <a:rPr lang="cs-CZ" sz="2400" dirty="0">
                <a:solidFill>
                  <a:srgbClr val="000000"/>
                </a:solidFill>
              </a:rPr>
              <a:t>Podle způsobů plnění</a:t>
            </a:r>
          </a:p>
          <a:p>
            <a:pPr lvl="1" algn="just"/>
            <a:r>
              <a:rPr lang="cs-CZ" sz="2000" b="1" dirty="0">
                <a:solidFill>
                  <a:srgbClr val="000000"/>
                </a:solidFill>
              </a:rPr>
              <a:t>Přímé e-obchody </a:t>
            </a:r>
            <a:r>
              <a:rPr lang="cs-CZ" sz="2000" dirty="0">
                <a:solidFill>
                  <a:srgbClr val="000000"/>
                </a:solidFill>
              </a:rPr>
              <a:t>- Objednávka, placení i dodávka nehmotných statků se uskutečňuje výhradně prostřednictvím ICT.</a:t>
            </a:r>
          </a:p>
          <a:p>
            <a:pPr lvl="1" algn="just"/>
            <a:r>
              <a:rPr lang="cs-CZ" sz="2000" b="1" dirty="0">
                <a:solidFill>
                  <a:srgbClr val="000000"/>
                </a:solidFill>
              </a:rPr>
              <a:t>Nepřímé e-obchody </a:t>
            </a:r>
            <a:r>
              <a:rPr lang="cs-CZ" sz="2000" dirty="0">
                <a:solidFill>
                  <a:srgbClr val="000000"/>
                </a:solidFill>
              </a:rPr>
              <a:t>- Objednávka, uzavření smlouvy nebo i placení se uskutečňuje prostřednictvím elektronických prostředků, dodávka zboží (může být i platba - dobírkou) se děje tradičními prostředky.</a:t>
            </a:r>
          </a:p>
        </p:txBody>
      </p:sp>
    </p:spTree>
    <p:extLst>
      <p:ext uri="{BB962C8B-B14F-4D97-AF65-F5344CB8AC3E}">
        <p14:creationId xmlns:p14="http://schemas.microsoft.com/office/powerpoint/2010/main" val="30241289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Kvazielektronické obchody </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14</a:t>
            </a:fld>
            <a:endParaRPr lang="cs-CZ" dirty="0"/>
          </a:p>
        </p:txBody>
      </p:sp>
      <p:sp>
        <p:nvSpPr>
          <p:cNvPr id="8" name="Zástupný symbol pro obsah 2"/>
          <p:cNvSpPr txBox="1">
            <a:spLocks/>
          </p:cNvSpPr>
          <p:nvPr/>
        </p:nvSpPr>
        <p:spPr>
          <a:xfrm>
            <a:off x="251520" y="915566"/>
            <a:ext cx="7776864" cy="388843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0000"/>
                </a:solidFill>
              </a:rPr>
              <a:t>Nelze ověřit totožnost smluvních stran</a:t>
            </a:r>
            <a:r>
              <a:rPr lang="en-GB" sz="2200" dirty="0">
                <a:solidFill>
                  <a:srgbClr val="000000"/>
                </a:solidFill>
              </a:rPr>
              <a:t>;</a:t>
            </a:r>
            <a:endParaRPr lang="cs-CZ" sz="2200" dirty="0">
              <a:solidFill>
                <a:srgbClr val="000000"/>
              </a:solidFill>
            </a:endParaRPr>
          </a:p>
          <a:p>
            <a:pPr algn="just"/>
            <a:r>
              <a:rPr lang="en-GB" sz="2200" dirty="0">
                <a:solidFill>
                  <a:srgbClr val="000000"/>
                </a:solidFill>
              </a:rPr>
              <a:t>N</a:t>
            </a:r>
            <a:r>
              <a:rPr lang="cs-CZ" sz="2200" dirty="0" err="1">
                <a:solidFill>
                  <a:srgbClr val="000000"/>
                </a:solidFill>
              </a:rPr>
              <a:t>elze</a:t>
            </a:r>
            <a:r>
              <a:rPr lang="cs-CZ" sz="2200" dirty="0">
                <a:solidFill>
                  <a:srgbClr val="000000"/>
                </a:solidFill>
              </a:rPr>
              <a:t> prokázat existenci smluvního vztahu do doby podpisu „papírové“ smlouvy nebo uskutečnění faktického plnění</a:t>
            </a:r>
            <a:r>
              <a:rPr lang="en-GB" sz="2200" dirty="0">
                <a:solidFill>
                  <a:srgbClr val="000000"/>
                </a:solidFill>
              </a:rPr>
              <a:t>;</a:t>
            </a:r>
            <a:endParaRPr lang="cs-CZ" sz="2200" dirty="0">
              <a:solidFill>
                <a:srgbClr val="000000"/>
              </a:solidFill>
            </a:endParaRPr>
          </a:p>
          <a:p>
            <a:pPr algn="just"/>
            <a:r>
              <a:rPr lang="en-GB" sz="2200" dirty="0">
                <a:solidFill>
                  <a:srgbClr val="000000"/>
                </a:solidFill>
              </a:rPr>
              <a:t>N</a:t>
            </a:r>
            <a:r>
              <a:rPr lang="cs-CZ" sz="2200" dirty="0" err="1">
                <a:solidFill>
                  <a:srgbClr val="000000"/>
                </a:solidFill>
              </a:rPr>
              <a:t>elze</a:t>
            </a:r>
            <a:r>
              <a:rPr lang="cs-CZ" sz="2200" dirty="0">
                <a:solidFill>
                  <a:srgbClr val="000000"/>
                </a:solidFill>
              </a:rPr>
              <a:t> prokázat sjednané smluvní podmínky v případě, kdy přijaté plnění nemá požadované vlastnosti</a:t>
            </a:r>
            <a:r>
              <a:rPr lang="en-GB" sz="2200" dirty="0">
                <a:solidFill>
                  <a:srgbClr val="000000"/>
                </a:solidFill>
              </a:rPr>
              <a:t>;</a:t>
            </a:r>
            <a:endParaRPr lang="cs-CZ" sz="2200" dirty="0">
              <a:solidFill>
                <a:srgbClr val="000000"/>
              </a:solidFill>
            </a:endParaRPr>
          </a:p>
          <a:p>
            <a:pPr algn="just"/>
            <a:r>
              <a:rPr lang="en-GB" sz="2200" dirty="0">
                <a:solidFill>
                  <a:srgbClr val="000000"/>
                </a:solidFill>
              </a:rPr>
              <a:t>N</a:t>
            </a:r>
            <a:r>
              <a:rPr lang="cs-CZ" sz="2200" dirty="0" err="1">
                <a:solidFill>
                  <a:srgbClr val="000000"/>
                </a:solidFill>
              </a:rPr>
              <a:t>elze</a:t>
            </a:r>
            <a:r>
              <a:rPr lang="cs-CZ" sz="2200" dirty="0">
                <a:solidFill>
                  <a:srgbClr val="000000"/>
                </a:solidFill>
              </a:rPr>
              <a:t> dostatečně ochránit tajemství přenášených dat.</a:t>
            </a:r>
          </a:p>
        </p:txBody>
      </p:sp>
    </p:spTree>
    <p:extLst>
      <p:ext uri="{BB962C8B-B14F-4D97-AF65-F5344CB8AC3E}">
        <p14:creationId xmlns:p14="http://schemas.microsoft.com/office/powerpoint/2010/main" val="10812612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en-GB" b="1" dirty="0">
                <a:solidFill>
                  <a:srgbClr val="000000"/>
                </a:solidFill>
              </a:rPr>
              <a:t>Plnohodnotn</a:t>
            </a:r>
            <a:r>
              <a:rPr lang="cs-CZ" b="1" dirty="0">
                <a:solidFill>
                  <a:srgbClr val="000000"/>
                </a:solidFill>
              </a:rPr>
              <a:t>é e-obchody </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15</a:t>
            </a:fld>
            <a:endParaRPr lang="cs-CZ" dirty="0"/>
          </a:p>
        </p:txBody>
      </p:sp>
      <p:sp>
        <p:nvSpPr>
          <p:cNvPr id="8" name="Zástupný symbol pro obsah 2"/>
          <p:cNvSpPr txBox="1">
            <a:spLocks/>
          </p:cNvSpPr>
          <p:nvPr/>
        </p:nvSpPr>
        <p:spPr>
          <a:xfrm>
            <a:off x="251520" y="915566"/>
            <a:ext cx="7776864" cy="388843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0000"/>
                </a:solidFill>
              </a:rPr>
              <a:t>Ověření totožnosti smluvních stran</a:t>
            </a:r>
            <a:r>
              <a:rPr lang="en-GB" sz="2200" dirty="0">
                <a:solidFill>
                  <a:srgbClr val="000000"/>
                </a:solidFill>
              </a:rPr>
              <a:t>;</a:t>
            </a:r>
            <a:endParaRPr lang="cs-CZ" sz="2200" dirty="0">
              <a:solidFill>
                <a:srgbClr val="000000"/>
              </a:solidFill>
            </a:endParaRPr>
          </a:p>
          <a:p>
            <a:pPr algn="just"/>
            <a:r>
              <a:rPr lang="cs-CZ" sz="2200" dirty="0">
                <a:solidFill>
                  <a:srgbClr val="000000"/>
                </a:solidFill>
              </a:rPr>
              <a:t>Zajištění bezpečnosti přenosu osobních dat a dat představujících obchodní tajemství</a:t>
            </a:r>
            <a:r>
              <a:rPr lang="en-GB" sz="2200" dirty="0">
                <a:solidFill>
                  <a:srgbClr val="000000"/>
                </a:solidFill>
              </a:rPr>
              <a:t>;</a:t>
            </a:r>
            <a:endParaRPr lang="cs-CZ" sz="2200" dirty="0">
              <a:solidFill>
                <a:srgbClr val="000000"/>
              </a:solidFill>
            </a:endParaRPr>
          </a:p>
          <a:p>
            <a:pPr algn="just"/>
            <a:r>
              <a:rPr lang="cs-CZ" sz="2200" dirty="0">
                <a:solidFill>
                  <a:srgbClr val="000000"/>
                </a:solidFill>
              </a:rPr>
              <a:t>Zajištění provedení platby, zajištění bezpečnosti při provádění platby</a:t>
            </a:r>
            <a:r>
              <a:rPr lang="en-GB" sz="2200" dirty="0">
                <a:solidFill>
                  <a:srgbClr val="000000"/>
                </a:solidFill>
              </a:rPr>
              <a:t>;</a:t>
            </a:r>
            <a:endParaRPr lang="cs-CZ" sz="2200" dirty="0">
              <a:solidFill>
                <a:srgbClr val="000000"/>
              </a:solidFill>
            </a:endParaRPr>
          </a:p>
          <a:p>
            <a:pPr algn="just"/>
            <a:r>
              <a:rPr lang="cs-CZ" sz="2200" dirty="0">
                <a:solidFill>
                  <a:srgbClr val="000000"/>
                </a:solidFill>
              </a:rPr>
              <a:t>Zajištění bezpečnosti přenosu poskytnutého plnění, je-li poskytována na dálku (například při prodeji software).</a:t>
            </a:r>
          </a:p>
          <a:p>
            <a:pPr algn="just"/>
            <a:endParaRPr lang="cs-CZ" sz="2200" dirty="0">
              <a:solidFill>
                <a:srgbClr val="000000"/>
              </a:solidFill>
            </a:endParaRPr>
          </a:p>
        </p:txBody>
      </p:sp>
    </p:spTree>
    <p:extLst>
      <p:ext uri="{BB962C8B-B14F-4D97-AF65-F5344CB8AC3E}">
        <p14:creationId xmlns:p14="http://schemas.microsoft.com/office/powerpoint/2010/main" val="5737552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Lokální a globální e-obchody </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16</a:t>
            </a:fld>
            <a:endParaRPr lang="cs-CZ" dirty="0"/>
          </a:p>
        </p:txBody>
      </p:sp>
      <p:graphicFrame>
        <p:nvGraphicFramePr>
          <p:cNvPr id="2" name="Tabulka 1"/>
          <p:cNvGraphicFramePr>
            <a:graphicFrameLocks noGrp="1"/>
          </p:cNvGraphicFramePr>
          <p:nvPr>
            <p:extLst>
              <p:ext uri="{D42A27DB-BD31-4B8C-83A1-F6EECF244321}">
                <p14:modId xmlns:p14="http://schemas.microsoft.com/office/powerpoint/2010/main" val="42861550"/>
              </p:ext>
            </p:extLst>
          </p:nvPr>
        </p:nvGraphicFramePr>
        <p:xfrm>
          <a:off x="395536" y="1347615"/>
          <a:ext cx="8136904" cy="2804160"/>
        </p:xfrm>
        <a:graphic>
          <a:graphicData uri="http://schemas.openxmlformats.org/drawingml/2006/table">
            <a:tbl>
              <a:tblPr firstRow="1" firstCol="1" bandRow="1">
                <a:tableStyleId>{5C22544A-7EE6-4342-B048-85BDC9FD1C3A}</a:tableStyleId>
              </a:tblPr>
              <a:tblGrid>
                <a:gridCol w="2927255">
                  <a:extLst>
                    <a:ext uri="{9D8B030D-6E8A-4147-A177-3AD203B41FA5}">
                      <a16:colId xmlns:a16="http://schemas.microsoft.com/office/drawing/2014/main" val="3530038333"/>
                    </a:ext>
                  </a:extLst>
                </a:gridCol>
                <a:gridCol w="5209649">
                  <a:extLst>
                    <a:ext uri="{9D8B030D-6E8A-4147-A177-3AD203B41FA5}">
                      <a16:colId xmlns:a16="http://schemas.microsoft.com/office/drawing/2014/main" val="477779264"/>
                    </a:ext>
                  </a:extLst>
                </a:gridCol>
              </a:tblGrid>
              <a:tr h="341351">
                <a:tc>
                  <a:txBody>
                    <a:bodyPr/>
                    <a:lstStyle/>
                    <a:p>
                      <a:pPr>
                        <a:lnSpc>
                          <a:spcPct val="115000"/>
                        </a:lnSpc>
                        <a:spcAft>
                          <a:spcPts val="0"/>
                        </a:spcAft>
                      </a:pPr>
                      <a:r>
                        <a:rPr lang="cs-CZ" sz="2000" dirty="0">
                          <a:solidFill>
                            <a:srgbClr val="000000"/>
                          </a:solidFill>
                          <a:effectLst/>
                        </a:rPr>
                        <a:t>Kategorie</a:t>
                      </a:r>
                      <a:endParaRPr lang="cs-CZ"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cs-CZ" sz="2000">
                          <a:solidFill>
                            <a:srgbClr val="000000"/>
                          </a:solidFill>
                          <a:effectLst/>
                        </a:rPr>
                        <a:t>Charakteristika</a:t>
                      </a:r>
                      <a:endParaRPr lang="cs-CZ"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39901350"/>
                  </a:ext>
                </a:extLst>
              </a:tr>
              <a:tr h="1083473">
                <a:tc>
                  <a:txBody>
                    <a:bodyPr/>
                    <a:lstStyle/>
                    <a:p>
                      <a:pPr>
                        <a:lnSpc>
                          <a:spcPct val="115000"/>
                        </a:lnSpc>
                        <a:spcAft>
                          <a:spcPts val="0"/>
                        </a:spcAft>
                      </a:pPr>
                      <a:r>
                        <a:rPr lang="cs-CZ" sz="2000" dirty="0">
                          <a:solidFill>
                            <a:srgbClr val="000000"/>
                          </a:solidFill>
                          <a:effectLst/>
                        </a:rPr>
                        <a:t>Lokální elektronické obchody</a:t>
                      </a:r>
                      <a:endParaRPr lang="cs-CZ"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cs-CZ" sz="2000" dirty="0">
                          <a:solidFill>
                            <a:srgbClr val="000000"/>
                          </a:solidFill>
                          <a:effectLst/>
                        </a:rPr>
                        <a:t>Obvykle se jedná o nabídku, kterou nemá smysl nabízet globálně (např. rohlíky a mléko, výprodej zeleniny na tržišti, lístky na představení do městského kina, apod.).</a:t>
                      </a:r>
                      <a:endParaRPr lang="cs-CZ"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90215822"/>
                  </a:ext>
                </a:extLst>
              </a:tr>
              <a:tr h="712412">
                <a:tc>
                  <a:txBody>
                    <a:bodyPr/>
                    <a:lstStyle/>
                    <a:p>
                      <a:pPr>
                        <a:lnSpc>
                          <a:spcPct val="115000"/>
                        </a:lnSpc>
                        <a:spcAft>
                          <a:spcPts val="0"/>
                        </a:spcAft>
                      </a:pPr>
                      <a:r>
                        <a:rPr lang="cs-CZ" sz="2000">
                          <a:solidFill>
                            <a:srgbClr val="000000"/>
                          </a:solidFill>
                          <a:effectLst/>
                        </a:rPr>
                        <a:t>Globální elektronické obchody</a:t>
                      </a:r>
                      <a:endParaRPr lang="cs-CZ" sz="20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cs-CZ" sz="2000" dirty="0">
                          <a:solidFill>
                            <a:srgbClr val="000000"/>
                          </a:solidFill>
                          <a:effectLst/>
                        </a:rPr>
                        <a:t>K fyzickému doručení používají aktuálně dostupnou globální logistickou infrastrukturu. Umožňují vysokou míru specializace.</a:t>
                      </a:r>
                      <a:endParaRPr lang="cs-CZ"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18270781"/>
                  </a:ext>
                </a:extLst>
              </a:tr>
            </a:tbl>
          </a:graphicData>
        </a:graphic>
      </p:graphicFrame>
    </p:spTree>
    <p:extLst>
      <p:ext uri="{BB962C8B-B14F-4D97-AF65-F5344CB8AC3E}">
        <p14:creationId xmlns:p14="http://schemas.microsoft.com/office/powerpoint/2010/main" val="8433431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Modely internetových obchodů </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17</a:t>
            </a:fld>
            <a:endParaRPr lang="cs-CZ" dirty="0"/>
          </a:p>
        </p:txBody>
      </p:sp>
      <p:graphicFrame>
        <p:nvGraphicFramePr>
          <p:cNvPr id="3" name="Tabulka 2"/>
          <p:cNvGraphicFramePr>
            <a:graphicFrameLocks noGrp="1"/>
          </p:cNvGraphicFramePr>
          <p:nvPr>
            <p:extLst>
              <p:ext uri="{D42A27DB-BD31-4B8C-83A1-F6EECF244321}">
                <p14:modId xmlns:p14="http://schemas.microsoft.com/office/powerpoint/2010/main" val="2596930062"/>
              </p:ext>
            </p:extLst>
          </p:nvPr>
        </p:nvGraphicFramePr>
        <p:xfrm>
          <a:off x="251520" y="843558"/>
          <a:ext cx="7632848" cy="3925824"/>
        </p:xfrm>
        <a:graphic>
          <a:graphicData uri="http://schemas.openxmlformats.org/drawingml/2006/table">
            <a:tbl>
              <a:tblPr firstRow="1" firstCol="1" bandRow="1">
                <a:tableStyleId>{5C22544A-7EE6-4342-B048-85BDC9FD1C3A}</a:tableStyleId>
              </a:tblPr>
              <a:tblGrid>
                <a:gridCol w="1371197">
                  <a:extLst>
                    <a:ext uri="{9D8B030D-6E8A-4147-A177-3AD203B41FA5}">
                      <a16:colId xmlns:a16="http://schemas.microsoft.com/office/drawing/2014/main" val="3087814091"/>
                    </a:ext>
                  </a:extLst>
                </a:gridCol>
                <a:gridCol w="6261651">
                  <a:extLst>
                    <a:ext uri="{9D8B030D-6E8A-4147-A177-3AD203B41FA5}">
                      <a16:colId xmlns:a16="http://schemas.microsoft.com/office/drawing/2014/main" val="2934817758"/>
                    </a:ext>
                  </a:extLst>
                </a:gridCol>
              </a:tblGrid>
              <a:tr h="219442">
                <a:tc>
                  <a:txBody>
                    <a:bodyPr/>
                    <a:lstStyle/>
                    <a:p>
                      <a:pPr indent="180340" algn="just">
                        <a:lnSpc>
                          <a:spcPct val="115000"/>
                        </a:lnSpc>
                        <a:spcBef>
                          <a:spcPts val="1200"/>
                        </a:spcBef>
                        <a:spcAft>
                          <a:spcPts val="0"/>
                        </a:spcAft>
                      </a:pPr>
                      <a:r>
                        <a:rPr lang="cs-CZ" sz="1600" dirty="0">
                          <a:solidFill>
                            <a:srgbClr val="000000"/>
                          </a:solidFill>
                          <a:effectLst/>
                        </a:rPr>
                        <a:t>Model</a:t>
                      </a:r>
                      <a:endParaRPr lang="cs-CZ"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180340" algn="just">
                        <a:lnSpc>
                          <a:spcPct val="115000"/>
                        </a:lnSpc>
                        <a:spcBef>
                          <a:spcPts val="1200"/>
                        </a:spcBef>
                        <a:spcAft>
                          <a:spcPts val="0"/>
                        </a:spcAft>
                      </a:pPr>
                      <a:r>
                        <a:rPr lang="cs-CZ" sz="1600">
                          <a:solidFill>
                            <a:srgbClr val="000000"/>
                          </a:solidFill>
                          <a:effectLst/>
                        </a:rPr>
                        <a:t>Charakteristika</a:t>
                      </a:r>
                      <a:endParaRPr lang="cs-CZ"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29867427"/>
                  </a:ext>
                </a:extLst>
              </a:tr>
              <a:tr h="1173610">
                <a:tc>
                  <a:txBody>
                    <a:bodyPr/>
                    <a:lstStyle/>
                    <a:p>
                      <a:pPr indent="180340" algn="just">
                        <a:lnSpc>
                          <a:spcPct val="115000"/>
                        </a:lnSpc>
                        <a:spcBef>
                          <a:spcPts val="1200"/>
                        </a:spcBef>
                        <a:spcAft>
                          <a:spcPts val="0"/>
                        </a:spcAft>
                      </a:pPr>
                      <a:r>
                        <a:rPr lang="en-GB" sz="1600" dirty="0">
                          <a:solidFill>
                            <a:srgbClr val="000000"/>
                          </a:solidFill>
                          <a:effectLst/>
                        </a:rPr>
                        <a:t>E-shop</a:t>
                      </a:r>
                      <a:endParaRPr lang="cs-CZ"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indent="0" algn="just">
                        <a:lnSpc>
                          <a:spcPct val="115000"/>
                        </a:lnSpc>
                        <a:spcBef>
                          <a:spcPts val="1200"/>
                        </a:spcBef>
                        <a:spcAft>
                          <a:spcPts val="0"/>
                        </a:spcAft>
                      </a:pPr>
                      <a:r>
                        <a:rPr lang="cs-CZ" sz="1600" dirty="0">
                          <a:solidFill>
                            <a:srgbClr val="000000"/>
                          </a:solidFill>
                          <a:effectLst/>
                        </a:rPr>
                        <a:t>Základním prostředkem e-commerce je zavedení elektronické prodejny, tedy jakési virtuální napodobeniny klasického „kamenného“ obchodu. Obchodník zde nabízí své zboží, které prezentuje na svých www stránkách (např. pomocí obrázků výrobku nebo jejich popisem). Zákazník může stránky procházet, vkládat zboží do imaginárního nákupního košíku a následně si vybrané zboží objednat.</a:t>
                      </a:r>
                      <a:endParaRPr lang="cs-CZ"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18493380"/>
                  </a:ext>
                </a:extLst>
              </a:tr>
              <a:tr h="935068">
                <a:tc>
                  <a:txBody>
                    <a:bodyPr/>
                    <a:lstStyle/>
                    <a:p>
                      <a:pPr indent="180340" algn="just">
                        <a:lnSpc>
                          <a:spcPct val="115000"/>
                        </a:lnSpc>
                        <a:spcBef>
                          <a:spcPts val="1200"/>
                        </a:spcBef>
                        <a:spcAft>
                          <a:spcPts val="0"/>
                        </a:spcAft>
                      </a:pPr>
                      <a:r>
                        <a:rPr lang="en-GB" sz="1600">
                          <a:solidFill>
                            <a:srgbClr val="000000"/>
                          </a:solidFill>
                          <a:effectLst/>
                        </a:rPr>
                        <a:t>E-mall</a:t>
                      </a:r>
                      <a:endParaRPr lang="cs-CZ"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indent="0" algn="just">
                        <a:lnSpc>
                          <a:spcPct val="115000"/>
                        </a:lnSpc>
                        <a:spcBef>
                          <a:spcPts val="1200"/>
                        </a:spcBef>
                        <a:spcAft>
                          <a:spcPts val="0"/>
                        </a:spcAft>
                      </a:pPr>
                      <a:r>
                        <a:rPr lang="cs-CZ" sz="1600" dirty="0">
                          <a:solidFill>
                            <a:srgbClr val="000000"/>
                          </a:solidFill>
                          <a:effectLst/>
                        </a:rPr>
                        <a:t>Jedná se v podstatě o více elektronických prodejen na jednom místě, tedy o jakýsi virtuální obchodní dům. Obchody jsou zastřešeny jednou společnou značkou a mají společný vstup na internet. Přínosem bývá především společná propagace, ale i záruka kvality</a:t>
                      </a:r>
                      <a:r>
                        <a:rPr lang="cs-CZ" sz="1600" dirty="0" smtClean="0">
                          <a:solidFill>
                            <a:srgbClr val="000000"/>
                          </a:solidFill>
                          <a:effectLst/>
                        </a:rPr>
                        <a:t>.</a:t>
                      </a:r>
                      <a:endParaRPr lang="cs-CZ"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74755187"/>
                  </a:ext>
                </a:extLst>
              </a:tr>
              <a:tr h="696526">
                <a:tc>
                  <a:txBody>
                    <a:bodyPr/>
                    <a:lstStyle/>
                    <a:p>
                      <a:pPr indent="180340" algn="just">
                        <a:lnSpc>
                          <a:spcPct val="115000"/>
                        </a:lnSpc>
                        <a:spcBef>
                          <a:spcPts val="1200"/>
                        </a:spcBef>
                        <a:spcAft>
                          <a:spcPts val="0"/>
                        </a:spcAft>
                      </a:pPr>
                      <a:r>
                        <a:rPr lang="en-GB" sz="1600">
                          <a:solidFill>
                            <a:srgbClr val="000000"/>
                          </a:solidFill>
                          <a:effectLst/>
                        </a:rPr>
                        <a:t>E-auctions</a:t>
                      </a:r>
                      <a:endParaRPr lang="cs-CZ"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indent="0" algn="just">
                        <a:lnSpc>
                          <a:spcPct val="115000"/>
                        </a:lnSpc>
                        <a:spcBef>
                          <a:spcPts val="1200"/>
                        </a:spcBef>
                        <a:spcAft>
                          <a:spcPts val="0"/>
                        </a:spcAft>
                      </a:pPr>
                      <a:r>
                        <a:rPr lang="cs-CZ" sz="1600" dirty="0">
                          <a:solidFill>
                            <a:srgbClr val="000000"/>
                          </a:solidFill>
                          <a:effectLst/>
                        </a:rPr>
                        <a:t>Aukce prováděny pomocí internetu. Předmět aukce </a:t>
                      </a:r>
                      <a:r>
                        <a:rPr lang="cs-CZ" sz="1600" dirty="0" smtClean="0">
                          <a:solidFill>
                            <a:srgbClr val="000000"/>
                          </a:solidFill>
                          <a:effectLst/>
                        </a:rPr>
                        <a:t>- může být </a:t>
                      </a:r>
                      <a:r>
                        <a:rPr lang="cs-CZ" sz="1600" dirty="0">
                          <a:solidFill>
                            <a:srgbClr val="000000"/>
                          </a:solidFill>
                          <a:effectLst/>
                        </a:rPr>
                        <a:t>netypické ojedinělé zboží, např. umělecký </a:t>
                      </a:r>
                      <a:r>
                        <a:rPr lang="cs-CZ" sz="1600" dirty="0" smtClean="0">
                          <a:solidFill>
                            <a:srgbClr val="000000"/>
                          </a:solidFill>
                          <a:effectLst/>
                        </a:rPr>
                        <a:t>předmět, starožitnost nebo jiné produkty. Aukce – prodejní/nákupní. (www.eaukce.cz)</a:t>
                      </a:r>
                      <a:endParaRPr lang="cs-CZ"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6509292"/>
                  </a:ext>
                </a:extLst>
              </a:tr>
            </a:tbl>
          </a:graphicData>
        </a:graphic>
      </p:graphicFrame>
    </p:spTree>
    <p:extLst>
      <p:ext uri="{BB962C8B-B14F-4D97-AF65-F5344CB8AC3E}">
        <p14:creationId xmlns:p14="http://schemas.microsoft.com/office/powerpoint/2010/main" val="31434778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Modely internetových obchodů </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18</a:t>
            </a:fld>
            <a:endParaRPr lang="cs-CZ" dirty="0"/>
          </a:p>
        </p:txBody>
      </p:sp>
      <p:graphicFrame>
        <p:nvGraphicFramePr>
          <p:cNvPr id="5" name="Tabulka 4"/>
          <p:cNvGraphicFramePr>
            <a:graphicFrameLocks noGrp="1"/>
          </p:cNvGraphicFramePr>
          <p:nvPr>
            <p:extLst>
              <p:ext uri="{D42A27DB-BD31-4B8C-83A1-F6EECF244321}">
                <p14:modId xmlns:p14="http://schemas.microsoft.com/office/powerpoint/2010/main" val="242213271"/>
              </p:ext>
            </p:extLst>
          </p:nvPr>
        </p:nvGraphicFramePr>
        <p:xfrm>
          <a:off x="323528" y="1131590"/>
          <a:ext cx="7632848" cy="3645572"/>
        </p:xfrm>
        <a:graphic>
          <a:graphicData uri="http://schemas.openxmlformats.org/drawingml/2006/table">
            <a:tbl>
              <a:tblPr firstRow="1" firstCol="1" bandRow="1">
                <a:tableStyleId>{5C22544A-7EE6-4342-B048-85BDC9FD1C3A}</a:tableStyleId>
              </a:tblPr>
              <a:tblGrid>
                <a:gridCol w="1852633">
                  <a:extLst>
                    <a:ext uri="{9D8B030D-6E8A-4147-A177-3AD203B41FA5}">
                      <a16:colId xmlns:a16="http://schemas.microsoft.com/office/drawing/2014/main" val="1958456983"/>
                    </a:ext>
                  </a:extLst>
                </a:gridCol>
                <a:gridCol w="5780215">
                  <a:extLst>
                    <a:ext uri="{9D8B030D-6E8A-4147-A177-3AD203B41FA5}">
                      <a16:colId xmlns:a16="http://schemas.microsoft.com/office/drawing/2014/main" val="1162365015"/>
                    </a:ext>
                  </a:extLst>
                </a:gridCol>
              </a:tblGrid>
              <a:tr h="280580">
                <a:tc>
                  <a:txBody>
                    <a:bodyPr/>
                    <a:lstStyle/>
                    <a:p>
                      <a:pPr indent="180340" algn="just">
                        <a:lnSpc>
                          <a:spcPct val="115000"/>
                        </a:lnSpc>
                        <a:spcBef>
                          <a:spcPts val="1200"/>
                        </a:spcBef>
                        <a:spcAft>
                          <a:spcPts val="0"/>
                        </a:spcAft>
                      </a:pPr>
                      <a:r>
                        <a:rPr lang="cs-CZ" sz="1600" dirty="0">
                          <a:solidFill>
                            <a:srgbClr val="000000"/>
                          </a:solidFill>
                          <a:effectLst/>
                        </a:rPr>
                        <a:t>Model</a:t>
                      </a:r>
                      <a:endParaRPr lang="cs-CZ"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180340" algn="just">
                        <a:lnSpc>
                          <a:spcPct val="115000"/>
                        </a:lnSpc>
                        <a:spcBef>
                          <a:spcPts val="1200"/>
                        </a:spcBef>
                        <a:spcAft>
                          <a:spcPts val="0"/>
                        </a:spcAft>
                      </a:pPr>
                      <a:r>
                        <a:rPr lang="cs-CZ" sz="1600">
                          <a:solidFill>
                            <a:srgbClr val="000000"/>
                          </a:solidFill>
                          <a:effectLst/>
                        </a:rPr>
                        <a:t>Charakteristika</a:t>
                      </a:r>
                      <a:endParaRPr lang="cs-CZ"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27473012"/>
                  </a:ext>
                </a:extLst>
              </a:tr>
              <a:tr h="890583">
                <a:tc>
                  <a:txBody>
                    <a:bodyPr/>
                    <a:lstStyle/>
                    <a:p>
                      <a:pPr indent="180340" algn="just">
                        <a:lnSpc>
                          <a:spcPct val="115000"/>
                        </a:lnSpc>
                        <a:spcBef>
                          <a:spcPts val="1200"/>
                        </a:spcBef>
                        <a:spcAft>
                          <a:spcPts val="0"/>
                        </a:spcAft>
                      </a:pPr>
                      <a:r>
                        <a:rPr lang="en-GB" sz="1600" dirty="0">
                          <a:solidFill>
                            <a:srgbClr val="000000"/>
                          </a:solidFill>
                          <a:effectLst/>
                        </a:rPr>
                        <a:t>E-procurement</a:t>
                      </a:r>
                      <a:endParaRPr lang="cs-CZ"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indent="0" algn="just">
                        <a:lnSpc>
                          <a:spcPct val="115000"/>
                        </a:lnSpc>
                        <a:spcBef>
                          <a:spcPts val="1200"/>
                        </a:spcBef>
                        <a:spcAft>
                          <a:spcPts val="0"/>
                        </a:spcAft>
                      </a:pPr>
                      <a:r>
                        <a:rPr lang="cs-CZ" sz="1600" dirty="0">
                          <a:solidFill>
                            <a:srgbClr val="000000"/>
                          </a:solidFill>
                          <a:effectLst/>
                        </a:rPr>
                        <a:t>Online nabídky a zprostředkování zboží a služeb, které jsou typické pro velké podniky nebo veřejné instituce. Důvodem pro tuto volbu je především očekávané snížení transakčních nákladů</a:t>
                      </a:r>
                      <a:r>
                        <a:rPr lang="cs-CZ" sz="1600" dirty="0" smtClean="0">
                          <a:solidFill>
                            <a:srgbClr val="000000"/>
                          </a:solidFill>
                          <a:effectLst/>
                        </a:rPr>
                        <a:t>. (https://www.manutan.cz/</a:t>
                      </a:r>
                      <a:r>
                        <a:rPr lang="cs-CZ" sz="1600" dirty="0" err="1" smtClean="0">
                          <a:solidFill>
                            <a:srgbClr val="000000"/>
                          </a:solidFill>
                          <a:effectLst/>
                        </a:rPr>
                        <a:t>cs</a:t>
                      </a:r>
                      <a:r>
                        <a:rPr lang="cs-CZ" sz="1600" dirty="0" smtClean="0">
                          <a:solidFill>
                            <a:srgbClr val="000000"/>
                          </a:solidFill>
                          <a:effectLst/>
                        </a:rPr>
                        <a:t>/</a:t>
                      </a:r>
                      <a:r>
                        <a:rPr lang="cs-CZ" sz="1600" dirty="0" err="1" smtClean="0">
                          <a:solidFill>
                            <a:srgbClr val="000000"/>
                          </a:solidFill>
                          <a:effectLst/>
                        </a:rPr>
                        <a:t>mcz</a:t>
                      </a:r>
                      <a:r>
                        <a:rPr lang="cs-CZ" sz="1600" dirty="0" smtClean="0">
                          <a:solidFill>
                            <a:srgbClr val="000000"/>
                          </a:solidFill>
                          <a:effectLst/>
                        </a:rPr>
                        <a:t>/e-</a:t>
                      </a:r>
                      <a:r>
                        <a:rPr lang="cs-CZ" sz="1600" dirty="0" err="1" smtClean="0">
                          <a:solidFill>
                            <a:srgbClr val="000000"/>
                          </a:solidFill>
                          <a:effectLst/>
                        </a:rPr>
                        <a:t>procurement</a:t>
                      </a:r>
                      <a:r>
                        <a:rPr lang="cs-CZ" sz="1600" dirty="0" smtClean="0">
                          <a:solidFill>
                            <a:srgbClr val="000000"/>
                          </a:solidFill>
                          <a:effectLst/>
                        </a:rPr>
                        <a:t>)</a:t>
                      </a:r>
                      <a:endParaRPr lang="cs-CZ"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07203778"/>
                  </a:ext>
                </a:extLst>
              </a:tr>
              <a:tr h="890583">
                <a:tc>
                  <a:txBody>
                    <a:bodyPr/>
                    <a:lstStyle/>
                    <a:p>
                      <a:pPr indent="180340" algn="just">
                        <a:lnSpc>
                          <a:spcPct val="115000"/>
                        </a:lnSpc>
                        <a:spcBef>
                          <a:spcPts val="1200"/>
                        </a:spcBef>
                        <a:spcAft>
                          <a:spcPts val="0"/>
                        </a:spcAft>
                      </a:pPr>
                      <a:r>
                        <a:rPr lang="en-GB" sz="1600">
                          <a:solidFill>
                            <a:srgbClr val="000000"/>
                          </a:solidFill>
                          <a:effectLst/>
                        </a:rPr>
                        <a:t>E-banking</a:t>
                      </a:r>
                      <a:endParaRPr lang="cs-CZ"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indent="0" algn="just">
                        <a:lnSpc>
                          <a:spcPct val="115000"/>
                        </a:lnSpc>
                        <a:spcBef>
                          <a:spcPts val="1200"/>
                        </a:spcBef>
                        <a:spcAft>
                          <a:spcPts val="0"/>
                        </a:spcAft>
                      </a:pPr>
                      <a:r>
                        <a:rPr lang="cs-CZ" sz="1600" dirty="0">
                          <a:solidFill>
                            <a:srgbClr val="000000"/>
                          </a:solidFill>
                          <a:effectLst/>
                        </a:rPr>
                        <a:t>Elektronické, neboli přímé, bankovnictví, přineslo sebou obrovské pohodlí a komfort. Klient může svůj účet ovládat přímo ze svého domu, kanceláře nebo kdykoliv prostřednictvím mobilních komunikačních zařízení.</a:t>
                      </a:r>
                      <a:endParaRPr lang="cs-CZ"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24566614"/>
                  </a:ext>
                </a:extLst>
              </a:tr>
              <a:tr h="890583">
                <a:tc>
                  <a:txBody>
                    <a:bodyPr/>
                    <a:lstStyle/>
                    <a:p>
                      <a:pPr indent="180340" algn="just">
                        <a:lnSpc>
                          <a:spcPct val="115000"/>
                        </a:lnSpc>
                        <a:spcBef>
                          <a:spcPts val="1200"/>
                        </a:spcBef>
                        <a:spcAft>
                          <a:spcPts val="0"/>
                        </a:spcAft>
                      </a:pPr>
                      <a:r>
                        <a:rPr lang="en-GB" sz="1600">
                          <a:solidFill>
                            <a:srgbClr val="000000"/>
                          </a:solidFill>
                          <a:effectLst/>
                        </a:rPr>
                        <a:t>Virtual communities</a:t>
                      </a:r>
                      <a:endParaRPr lang="cs-CZ"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indent="0" algn="just">
                        <a:lnSpc>
                          <a:spcPct val="115000"/>
                        </a:lnSpc>
                        <a:spcBef>
                          <a:spcPts val="1200"/>
                        </a:spcBef>
                        <a:spcAft>
                          <a:spcPts val="0"/>
                        </a:spcAft>
                      </a:pPr>
                      <a:r>
                        <a:rPr lang="cs-CZ" sz="1600" dirty="0">
                          <a:solidFill>
                            <a:srgbClr val="000000"/>
                          </a:solidFill>
                          <a:effectLst/>
                        </a:rPr>
                        <a:t>Mohou být jako samostatný obchodní model nebo součástí jiného modelu. Je to spojení několika firem se společným zájmem, které si vzájemně vyměňují informace a zkušenosti. Model je založen na příjmech z reklamy a z členských příspěvků.</a:t>
                      </a:r>
                      <a:endParaRPr lang="cs-CZ"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51749285"/>
                  </a:ext>
                </a:extLst>
              </a:tr>
            </a:tbl>
          </a:graphicData>
        </a:graphic>
      </p:graphicFrame>
    </p:spTree>
    <p:extLst>
      <p:ext uri="{BB962C8B-B14F-4D97-AF65-F5344CB8AC3E}">
        <p14:creationId xmlns:p14="http://schemas.microsoft.com/office/powerpoint/2010/main" val="2850738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Virtuální firma</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19</a:t>
            </a:fld>
            <a:endParaRPr lang="cs-CZ" dirty="0"/>
          </a:p>
        </p:txBody>
      </p:sp>
      <p:sp>
        <p:nvSpPr>
          <p:cNvPr id="2" name="Rectangle 2"/>
          <p:cNvSpPr>
            <a:spLocks noChangeArrowheads="1"/>
          </p:cNvSpPr>
          <p:nvPr/>
        </p:nvSpPr>
        <p:spPr bwMode="auto">
          <a:xfrm>
            <a:off x="899591" y="987573"/>
            <a:ext cx="14799165"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cs-CZ"/>
          </a:p>
        </p:txBody>
      </p:sp>
      <p:graphicFrame>
        <p:nvGraphicFramePr>
          <p:cNvPr id="3" name="Objekt 2"/>
          <p:cNvGraphicFramePr>
            <a:graphicFrameLocks noChangeAspect="1"/>
          </p:cNvGraphicFramePr>
          <p:nvPr>
            <p:extLst>
              <p:ext uri="{D42A27DB-BD31-4B8C-83A1-F6EECF244321}">
                <p14:modId xmlns:p14="http://schemas.microsoft.com/office/powerpoint/2010/main" val="3301156205"/>
              </p:ext>
            </p:extLst>
          </p:nvPr>
        </p:nvGraphicFramePr>
        <p:xfrm>
          <a:off x="899592" y="987574"/>
          <a:ext cx="5640627" cy="3384376"/>
        </p:xfrm>
        <a:graphic>
          <a:graphicData uri="http://schemas.openxmlformats.org/presentationml/2006/ole">
            <mc:AlternateContent xmlns:mc="http://schemas.openxmlformats.org/markup-compatibility/2006">
              <mc:Choice xmlns:v="urn:schemas-microsoft-com:vml" Requires="v">
                <p:oleObj spid="_x0000_s11288" name="Visio" r:id="rId4" imgW="4744995" imgH="2867025" progId="Visio.Drawing.11">
                  <p:embed/>
                </p:oleObj>
              </mc:Choice>
              <mc:Fallback>
                <p:oleObj name="Visio" r:id="rId4" imgW="4744995" imgH="2867025" progId="Visio.Drawing.11">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99592" y="987574"/>
                        <a:ext cx="5640627" cy="3384376"/>
                      </a:xfrm>
                      <a:prstGeom prst="rect">
                        <a:avLst/>
                      </a:prstGeom>
                      <a:noFill/>
                    </p:spPr>
                  </p:pic>
                </p:oleObj>
              </mc:Fallback>
            </mc:AlternateContent>
          </a:graphicData>
        </a:graphic>
      </p:graphicFrame>
    </p:spTree>
    <p:extLst>
      <p:ext uri="{BB962C8B-B14F-4D97-AF65-F5344CB8AC3E}">
        <p14:creationId xmlns:p14="http://schemas.microsoft.com/office/powerpoint/2010/main" val="5841138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251520" y="699542"/>
            <a:ext cx="5904656" cy="2160240"/>
          </a:xfrm>
          <a:prstGeom prst="rect">
            <a:avLst/>
          </a:prstGeom>
        </p:spPr>
        <p:txBody>
          <a:bodyPr anchor="t">
            <a:normAutofit/>
          </a:bodyPr>
          <a:lstStyle/>
          <a:p>
            <a:pPr algn="l"/>
            <a:r>
              <a:rPr lang="cs-CZ" sz="4000" b="1" dirty="0">
                <a:solidFill>
                  <a:schemeClr val="bg1"/>
                </a:solidFill>
                <a:latin typeface="Times New Roman" panose="02020603050405020304" pitchFamily="18" charset="0"/>
                <a:cs typeface="Times New Roman" panose="02020603050405020304" pitchFamily="18" charset="0"/>
              </a:rPr>
              <a:t>Podnikání na Internetu</a:t>
            </a: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r>
              <a:rPr lang="cs-CZ" sz="1400" dirty="0">
                <a:solidFill>
                  <a:schemeClr val="bg1"/>
                </a:solidFill>
                <a:latin typeface="Times New Roman" panose="02020603050405020304" pitchFamily="18" charset="0"/>
                <a:cs typeface="Times New Roman" panose="02020603050405020304" pitchFamily="18" charset="0"/>
              </a:rPr>
              <a:t>Přednáška 2</a:t>
            </a:r>
          </a:p>
        </p:txBody>
      </p:sp>
      <p:sp>
        <p:nvSpPr>
          <p:cNvPr id="9" name="Podnadpis 2"/>
          <p:cNvSpPr txBox="1">
            <a:spLocks/>
          </p:cNvSpPr>
          <p:nvPr/>
        </p:nvSpPr>
        <p:spPr>
          <a:xfrm>
            <a:off x="6956047" y="3723878"/>
            <a:ext cx="2016224"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doc. Mgr. Petr Suchánek, Ph.D.</a:t>
            </a: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6334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Fraktální firma</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20</a:t>
            </a:fld>
            <a:endParaRPr lang="cs-CZ" dirty="0"/>
          </a:p>
        </p:txBody>
      </p:sp>
      <p:sp>
        <p:nvSpPr>
          <p:cNvPr id="2" name="Rectangle 2"/>
          <p:cNvSpPr>
            <a:spLocks noChangeArrowheads="1"/>
          </p:cNvSpPr>
          <p:nvPr/>
        </p:nvSpPr>
        <p:spPr bwMode="auto">
          <a:xfrm>
            <a:off x="899591" y="987573"/>
            <a:ext cx="14799165"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cs-CZ"/>
          </a:p>
        </p:txBody>
      </p:sp>
      <p:sp>
        <p:nvSpPr>
          <p:cNvPr id="5" name="Rectangle 2"/>
          <p:cNvSpPr>
            <a:spLocks noChangeArrowheads="1"/>
          </p:cNvSpPr>
          <p:nvPr/>
        </p:nvSpPr>
        <p:spPr bwMode="auto">
          <a:xfrm>
            <a:off x="323527" y="1235593"/>
            <a:ext cx="14172621"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cs-CZ"/>
          </a:p>
        </p:txBody>
      </p:sp>
      <p:graphicFrame>
        <p:nvGraphicFramePr>
          <p:cNvPr id="7" name="Objekt 6"/>
          <p:cNvGraphicFramePr>
            <a:graphicFrameLocks noChangeAspect="1"/>
          </p:cNvGraphicFramePr>
          <p:nvPr>
            <p:extLst>
              <p:ext uri="{D42A27DB-BD31-4B8C-83A1-F6EECF244321}">
                <p14:modId xmlns:p14="http://schemas.microsoft.com/office/powerpoint/2010/main" val="2970799517"/>
              </p:ext>
            </p:extLst>
          </p:nvPr>
        </p:nvGraphicFramePr>
        <p:xfrm>
          <a:off x="323528" y="1235594"/>
          <a:ext cx="7400278" cy="3266650"/>
        </p:xfrm>
        <a:graphic>
          <a:graphicData uri="http://schemas.openxmlformats.org/presentationml/2006/ole">
            <mc:AlternateContent xmlns:mc="http://schemas.openxmlformats.org/markup-compatibility/2006">
              <mc:Choice xmlns:v="urn:schemas-microsoft-com:vml" Requires="v">
                <p:oleObj spid="_x0000_s12312" name="Visio" r:id="rId4" imgW="5470513" imgH="2410531" progId="Visio.Drawing.11">
                  <p:embed/>
                </p:oleObj>
              </mc:Choice>
              <mc:Fallback>
                <p:oleObj name="Visio" r:id="rId4" imgW="5470513" imgH="2410531" progId="Visio.Drawing.11">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528" y="1235594"/>
                        <a:ext cx="7400278" cy="3266650"/>
                      </a:xfrm>
                      <a:prstGeom prst="rect">
                        <a:avLst/>
                      </a:prstGeom>
                      <a:noFill/>
                    </p:spPr>
                  </p:pic>
                </p:oleObj>
              </mc:Fallback>
            </mc:AlternateContent>
          </a:graphicData>
        </a:graphic>
      </p:graphicFrame>
    </p:spTree>
    <p:extLst>
      <p:ext uri="{BB962C8B-B14F-4D97-AF65-F5344CB8AC3E}">
        <p14:creationId xmlns:p14="http://schemas.microsoft.com/office/powerpoint/2010/main" val="8080663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Štíhlá firma (</a:t>
            </a:r>
            <a:r>
              <a:rPr lang="cs-CZ" b="1" dirty="0" err="1">
                <a:solidFill>
                  <a:srgbClr val="000000"/>
                </a:solidFill>
              </a:rPr>
              <a:t>Lean</a:t>
            </a:r>
            <a:r>
              <a:rPr lang="cs-CZ" b="1" dirty="0">
                <a:solidFill>
                  <a:srgbClr val="000000"/>
                </a:solidFill>
              </a:rPr>
              <a:t> </a:t>
            </a:r>
            <a:r>
              <a:rPr lang="cs-CZ" b="1" dirty="0" err="1">
                <a:solidFill>
                  <a:srgbClr val="000000"/>
                </a:solidFill>
              </a:rPr>
              <a:t>Company</a:t>
            </a:r>
            <a:r>
              <a:rPr lang="cs-CZ" b="1" dirty="0">
                <a:solidFill>
                  <a:srgbClr val="000000"/>
                </a:solidFill>
              </a:rPr>
              <a:t>) </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21</a:t>
            </a:fld>
            <a:endParaRPr lang="cs-CZ" dirty="0"/>
          </a:p>
        </p:txBody>
      </p:sp>
      <p:sp>
        <p:nvSpPr>
          <p:cNvPr id="8" name="Zástupný symbol pro obsah 2"/>
          <p:cNvSpPr txBox="1">
            <a:spLocks/>
          </p:cNvSpPr>
          <p:nvPr/>
        </p:nvSpPr>
        <p:spPr>
          <a:xfrm>
            <a:off x="251520" y="915566"/>
            <a:ext cx="7776864" cy="388843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0000"/>
                </a:solidFill>
              </a:rPr>
              <a:t>Poprvé v historii použitý ve firmě Toyota a byl označován jako Toyota </a:t>
            </a:r>
            <a:r>
              <a:rPr lang="cs-CZ" sz="2200" dirty="0" err="1">
                <a:solidFill>
                  <a:srgbClr val="000000"/>
                </a:solidFill>
              </a:rPr>
              <a:t>Production</a:t>
            </a:r>
            <a:r>
              <a:rPr lang="cs-CZ" sz="2200" dirty="0">
                <a:solidFill>
                  <a:srgbClr val="000000"/>
                </a:solidFill>
              </a:rPr>
              <a:t> </a:t>
            </a:r>
            <a:r>
              <a:rPr lang="cs-CZ" sz="2200" dirty="0" err="1">
                <a:solidFill>
                  <a:srgbClr val="000000"/>
                </a:solidFill>
              </a:rPr>
              <a:t>System</a:t>
            </a:r>
            <a:r>
              <a:rPr lang="cs-CZ" sz="2200" dirty="0">
                <a:solidFill>
                  <a:srgbClr val="000000"/>
                </a:solidFill>
              </a:rPr>
              <a:t> (TPS)</a:t>
            </a:r>
            <a:r>
              <a:rPr lang="en-GB" sz="2200" dirty="0">
                <a:solidFill>
                  <a:srgbClr val="000000"/>
                </a:solidFill>
              </a:rPr>
              <a:t>.</a:t>
            </a:r>
            <a:endParaRPr lang="cs-CZ" sz="2200" dirty="0">
              <a:solidFill>
                <a:srgbClr val="000000"/>
              </a:solidFill>
            </a:endParaRPr>
          </a:p>
          <a:p>
            <a:pPr algn="just"/>
            <a:r>
              <a:rPr lang="cs-CZ" sz="2200" dirty="0">
                <a:solidFill>
                  <a:srgbClr val="000000"/>
                </a:solidFill>
              </a:rPr>
              <a:t>Cílem tohoto konceptu bylo a v dnešním pojetí je docílení vysoké kvality a produktivity a minimalizace nákladů na výrobu, zmetkovosti, času výrobních aktivit, času skladování materiálů a produktů, času prodeje a distribuce a nákladů na skladování a distribuci.</a:t>
            </a:r>
            <a:endParaRPr lang="en-GB" sz="2200" dirty="0">
              <a:solidFill>
                <a:srgbClr val="000000"/>
              </a:solidFill>
            </a:endParaRPr>
          </a:p>
          <a:p>
            <a:pPr algn="just"/>
            <a:r>
              <a:rPr lang="en-GB" sz="2200" dirty="0">
                <a:solidFill>
                  <a:srgbClr val="000000"/>
                </a:solidFill>
              </a:rPr>
              <a:t>U</a:t>
            </a:r>
            <a:r>
              <a:rPr lang="cs-CZ" sz="2200" dirty="0">
                <a:solidFill>
                  <a:srgbClr val="000000"/>
                </a:solidFill>
              </a:rPr>
              <a:t>vedené podmínky by měly být splněny s minimálními nároky na počty zaměstnanců, minimálními počty mezičlánků dodavatelského řetězce a urychlení platebních transakcí.</a:t>
            </a:r>
          </a:p>
        </p:txBody>
      </p:sp>
    </p:spTree>
    <p:extLst>
      <p:ext uri="{BB962C8B-B14F-4D97-AF65-F5344CB8AC3E}">
        <p14:creationId xmlns:p14="http://schemas.microsoft.com/office/powerpoint/2010/main" val="12643834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2" name="Zástupný symbol pro číslo snímku 1"/>
          <p:cNvSpPr>
            <a:spLocks noGrp="1"/>
          </p:cNvSpPr>
          <p:nvPr>
            <p:ph type="sldNum" sz="quarter" idx="12"/>
          </p:nvPr>
        </p:nvSpPr>
        <p:spPr/>
        <p:txBody>
          <a:bodyPr/>
          <a:lstStyle/>
          <a:p>
            <a:fld id="{560808B9-4D1F-4069-9EB9-CD8802008F4E}" type="slidenum">
              <a:rPr lang="cs-CZ" smtClean="0"/>
              <a:pPr/>
              <a:t>22</a:t>
            </a:fld>
            <a:endParaRPr lang="cs-CZ" dirty="0"/>
          </a:p>
        </p:txBody>
      </p:sp>
      <p:sp>
        <p:nvSpPr>
          <p:cNvPr id="8" name="TextovéPole 1"/>
          <p:cNvSpPr txBox="1"/>
          <p:nvPr/>
        </p:nvSpPr>
        <p:spPr>
          <a:xfrm>
            <a:off x="2915816" y="1879253"/>
            <a:ext cx="3312368" cy="1384995"/>
          </a:xfrm>
          <a:prstGeom prst="rect">
            <a:avLst/>
          </a:prstGeom>
          <a:noFill/>
        </p:spPr>
        <p:txBody>
          <a:bodyPr wrap="square" rtlCol="0">
            <a:spAutoFit/>
          </a:bodyPr>
          <a:ls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cs-CZ" sz="2800" b="1" dirty="0">
                <a:solidFill>
                  <a:srgbClr val="000000"/>
                </a:solidFill>
              </a:rPr>
              <a:t>Děkuji za pozornost</a:t>
            </a:r>
          </a:p>
          <a:p>
            <a:pPr algn="ctr"/>
            <a:endParaRPr lang="cs-CZ" sz="2800" b="1" dirty="0">
              <a:solidFill>
                <a:srgbClr val="000000"/>
              </a:solidFill>
            </a:endParaRPr>
          </a:p>
          <a:p>
            <a:pPr algn="ctr"/>
            <a:r>
              <a:rPr lang="cs-CZ" sz="2800" b="1" dirty="0">
                <a:solidFill>
                  <a:srgbClr val="000000"/>
                </a:solidFill>
              </a:rPr>
              <a:t>Otázky?</a:t>
            </a:r>
          </a:p>
        </p:txBody>
      </p:sp>
    </p:spTree>
    <p:extLst>
      <p:ext uri="{BB962C8B-B14F-4D97-AF65-F5344CB8AC3E}">
        <p14:creationId xmlns:p14="http://schemas.microsoft.com/office/powerpoint/2010/main" val="954837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6120680" cy="507703"/>
          </a:xfrm>
        </p:spPr>
        <p:txBody>
          <a:bodyPr/>
          <a:lstStyle/>
          <a:p>
            <a:r>
              <a:rPr lang="cs-CZ" b="1" dirty="0">
                <a:solidFill>
                  <a:srgbClr val="000000"/>
                </a:solidFill>
              </a:rPr>
              <a:t>Elektronické podnikání</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10" name="Zástupný symbol pro obsah 2"/>
          <p:cNvSpPr txBox="1">
            <a:spLocks/>
          </p:cNvSpPr>
          <p:nvPr/>
        </p:nvSpPr>
        <p:spPr>
          <a:xfrm>
            <a:off x="395536" y="1059582"/>
            <a:ext cx="8280920" cy="388843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0000"/>
                </a:solidFill>
              </a:rPr>
              <a:t>Definice elektronického podnikání dle </a:t>
            </a:r>
            <a:r>
              <a:rPr lang="cs-CZ" sz="2200" dirty="0" smtClean="0">
                <a:solidFill>
                  <a:srgbClr val="000000"/>
                </a:solidFill>
              </a:rPr>
              <a:t>ISO/IEC</a:t>
            </a:r>
            <a:r>
              <a:rPr lang="cs-CZ" sz="2200" dirty="0">
                <a:solidFill>
                  <a:srgbClr val="000000"/>
                </a:solidFill>
              </a:rPr>
              <a:t>, resp. ČSNI (Český normalizační institut) říká, že:</a:t>
            </a:r>
          </a:p>
          <a:p>
            <a:pPr marL="457200" lvl="1" indent="0" algn="ctr">
              <a:buNone/>
            </a:pPr>
            <a:r>
              <a:rPr lang="cs-CZ" sz="1800" b="1" dirty="0">
                <a:solidFill>
                  <a:srgbClr val="000000"/>
                </a:solidFill>
              </a:rPr>
              <a:t>Elektronickým podnikáním rozumíme sérii procesů majících jasně srozumitelný účel, zahrnujících více než jednu organizaci, realizovaných prostřednictvím výměny in-formací a řízených směrem k vzájemně odsouhlaseným cílům, které probíhají během </a:t>
            </a:r>
            <a:r>
              <a:rPr lang="cs-CZ" sz="1800" b="1" dirty="0" smtClean="0">
                <a:solidFill>
                  <a:srgbClr val="000000"/>
                </a:solidFill>
              </a:rPr>
              <a:t>daného </a:t>
            </a:r>
            <a:r>
              <a:rPr lang="cs-CZ" sz="1800" b="1" dirty="0">
                <a:solidFill>
                  <a:srgbClr val="000000"/>
                </a:solidFill>
              </a:rPr>
              <a:t>časového intervalu.</a:t>
            </a:r>
          </a:p>
          <a:p>
            <a:pPr marL="0" indent="0">
              <a:buNone/>
            </a:pPr>
            <a:endParaRPr lang="cs-CZ" sz="2200" dirty="0">
              <a:solidFill>
                <a:srgbClr val="000000"/>
              </a:solidFill>
            </a:endParaRPr>
          </a:p>
          <a:p>
            <a:r>
              <a:rPr lang="cs-CZ" sz="2200" dirty="0">
                <a:solidFill>
                  <a:srgbClr val="000000"/>
                </a:solidFill>
              </a:rPr>
              <a:t>Ve vztahu k ICT můžeme elektronické podnikání definovat jako:</a:t>
            </a:r>
          </a:p>
          <a:p>
            <a:pPr marL="457200" lvl="1" indent="0" algn="ctr">
              <a:buNone/>
            </a:pPr>
            <a:r>
              <a:rPr lang="cs-CZ" sz="1800" b="1" dirty="0">
                <a:solidFill>
                  <a:srgbClr val="000000"/>
                </a:solidFill>
              </a:rPr>
              <a:t>Elektronické podnikání (e-business) znamená využití ICT a Internetu ke zvýšení efektivity vztahů mezi podniky, zákazníky, dodavateli, finančními institucemi nebo veřejnou správou.</a:t>
            </a:r>
          </a:p>
          <a:p>
            <a:pPr algn="just"/>
            <a:endParaRPr lang="cs-CZ" sz="2200" dirty="0">
              <a:solidFill>
                <a:srgbClr val="000000"/>
              </a:solidFill>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3</a:t>
            </a:fld>
            <a:endParaRPr lang="cs-CZ" dirty="0"/>
          </a:p>
        </p:txBody>
      </p:sp>
    </p:spTree>
    <p:extLst>
      <p:ext uri="{BB962C8B-B14F-4D97-AF65-F5344CB8AC3E}">
        <p14:creationId xmlns:p14="http://schemas.microsoft.com/office/powerpoint/2010/main" val="898750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Elektronické podnikání</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10" name="Zástupný symbol pro obsah 2"/>
          <p:cNvSpPr txBox="1">
            <a:spLocks/>
          </p:cNvSpPr>
          <p:nvPr/>
        </p:nvSpPr>
        <p:spPr>
          <a:xfrm>
            <a:off x="251520" y="915566"/>
            <a:ext cx="8496944" cy="388843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0000"/>
                </a:solidFill>
              </a:rPr>
              <a:t>Elektronické podnikání - je umožněno nástupem digitální ekonomiky.</a:t>
            </a:r>
          </a:p>
          <a:p>
            <a:pPr algn="just"/>
            <a:r>
              <a:rPr lang="cs-CZ" sz="2200" dirty="0">
                <a:solidFill>
                  <a:srgbClr val="000000"/>
                </a:solidFill>
              </a:rPr>
              <a:t>Představuje celou škálu:</a:t>
            </a:r>
          </a:p>
          <a:p>
            <a:pPr lvl="1" algn="just"/>
            <a:r>
              <a:rPr lang="cs-CZ" sz="1800" dirty="0">
                <a:solidFill>
                  <a:srgbClr val="000000"/>
                </a:solidFill>
              </a:rPr>
              <a:t>výrobků</a:t>
            </a:r>
            <a:r>
              <a:rPr lang="en-GB" sz="1800" dirty="0">
                <a:solidFill>
                  <a:srgbClr val="000000"/>
                </a:solidFill>
              </a:rPr>
              <a:t>;</a:t>
            </a:r>
          </a:p>
          <a:p>
            <a:pPr lvl="1" algn="just"/>
            <a:r>
              <a:rPr lang="cs-CZ" sz="1800" dirty="0">
                <a:solidFill>
                  <a:srgbClr val="000000"/>
                </a:solidFill>
              </a:rPr>
              <a:t>služeb</a:t>
            </a:r>
            <a:r>
              <a:rPr lang="en-GB" sz="1800" dirty="0">
                <a:solidFill>
                  <a:srgbClr val="000000"/>
                </a:solidFill>
              </a:rPr>
              <a:t>;</a:t>
            </a:r>
            <a:endParaRPr lang="cs-CZ" sz="1800" dirty="0">
              <a:solidFill>
                <a:srgbClr val="000000"/>
              </a:solidFill>
            </a:endParaRPr>
          </a:p>
          <a:p>
            <a:pPr lvl="1" algn="just"/>
            <a:r>
              <a:rPr lang="cs-CZ" sz="1800" dirty="0">
                <a:solidFill>
                  <a:srgbClr val="000000"/>
                </a:solidFill>
              </a:rPr>
              <a:t>"nových" podnikových procesů.</a:t>
            </a:r>
          </a:p>
          <a:p>
            <a:pPr algn="just"/>
            <a:r>
              <a:rPr lang="cs-CZ" sz="2200" dirty="0">
                <a:solidFill>
                  <a:srgbClr val="000000"/>
                </a:solidFill>
              </a:rPr>
              <a:t>Společným jmenovatelem všech činností v rámci e-business je využití aplikací elektronických komunikačních kanálů, zejména pak Internetu.</a:t>
            </a:r>
          </a:p>
          <a:p>
            <a:pPr algn="just"/>
            <a:r>
              <a:rPr lang="cs-CZ" sz="2200" dirty="0">
                <a:solidFill>
                  <a:srgbClr val="000000"/>
                </a:solidFill>
              </a:rPr>
              <a:t>Do oblasti digitální ekonomiky potažmo e-business se řadí činnosti, které se svojí funkcí často vzájemně doplňují či překrývají a pro jejichž označení se zavedla předpona e-.</a:t>
            </a: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4</a:t>
            </a:fld>
            <a:endParaRPr lang="cs-CZ" dirty="0"/>
          </a:p>
        </p:txBody>
      </p:sp>
    </p:spTree>
    <p:extLst>
      <p:ext uri="{BB962C8B-B14F-4D97-AF65-F5344CB8AC3E}">
        <p14:creationId xmlns:p14="http://schemas.microsoft.com/office/powerpoint/2010/main" val="2908571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Elektronické podnikání</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10" name="Zástupný symbol pro obsah 2"/>
          <p:cNvSpPr txBox="1">
            <a:spLocks/>
          </p:cNvSpPr>
          <p:nvPr/>
        </p:nvSpPr>
        <p:spPr>
          <a:xfrm>
            <a:off x="251520" y="915566"/>
            <a:ext cx="4680520" cy="388843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0000"/>
                </a:solidFill>
              </a:rPr>
              <a:t>Do e-business se mimo jiné řadí</a:t>
            </a:r>
          </a:p>
          <a:p>
            <a:pPr lvl="1" algn="just"/>
            <a:r>
              <a:rPr lang="cs-CZ" sz="1800" dirty="0">
                <a:solidFill>
                  <a:srgbClr val="000000"/>
                </a:solidFill>
              </a:rPr>
              <a:t>e-business (elektronické podnikání)</a:t>
            </a:r>
            <a:r>
              <a:rPr lang="en-GB" sz="1800" dirty="0">
                <a:solidFill>
                  <a:srgbClr val="000000"/>
                </a:solidFill>
              </a:rPr>
              <a:t>;</a:t>
            </a:r>
            <a:endParaRPr lang="cs-CZ" sz="1800" dirty="0">
              <a:solidFill>
                <a:srgbClr val="000000"/>
              </a:solidFill>
            </a:endParaRPr>
          </a:p>
          <a:p>
            <a:pPr lvl="1" algn="just"/>
            <a:r>
              <a:rPr lang="cs-CZ" sz="1800" dirty="0">
                <a:solidFill>
                  <a:srgbClr val="000000"/>
                </a:solidFill>
              </a:rPr>
              <a:t>e-commerce (elektronický obchod)</a:t>
            </a:r>
            <a:r>
              <a:rPr lang="en-GB" sz="1800" dirty="0">
                <a:solidFill>
                  <a:srgbClr val="000000"/>
                </a:solidFill>
              </a:rPr>
              <a:t>;</a:t>
            </a:r>
            <a:endParaRPr lang="cs-CZ" sz="1800" dirty="0">
              <a:solidFill>
                <a:srgbClr val="000000"/>
              </a:solidFill>
            </a:endParaRPr>
          </a:p>
          <a:p>
            <a:pPr lvl="1" algn="just"/>
            <a:r>
              <a:rPr lang="cs-CZ" sz="1800" dirty="0">
                <a:solidFill>
                  <a:srgbClr val="000000"/>
                </a:solidFill>
              </a:rPr>
              <a:t>e-</a:t>
            </a:r>
            <a:r>
              <a:rPr lang="cs-CZ" sz="1800" dirty="0" err="1">
                <a:solidFill>
                  <a:srgbClr val="000000"/>
                </a:solidFill>
              </a:rPr>
              <a:t>procurement</a:t>
            </a:r>
            <a:r>
              <a:rPr lang="cs-CZ" sz="1800" dirty="0">
                <a:solidFill>
                  <a:srgbClr val="000000"/>
                </a:solidFill>
              </a:rPr>
              <a:t> (elektronický nákup)</a:t>
            </a:r>
            <a:r>
              <a:rPr lang="en-GB" sz="1800" dirty="0">
                <a:solidFill>
                  <a:srgbClr val="000000"/>
                </a:solidFill>
              </a:rPr>
              <a:t>;</a:t>
            </a:r>
            <a:endParaRPr lang="cs-CZ" sz="1800" dirty="0">
              <a:solidFill>
                <a:srgbClr val="000000"/>
              </a:solidFill>
            </a:endParaRPr>
          </a:p>
          <a:p>
            <a:pPr lvl="1" algn="just"/>
            <a:r>
              <a:rPr lang="cs-CZ" sz="1800" dirty="0">
                <a:solidFill>
                  <a:srgbClr val="000000"/>
                </a:solidFill>
              </a:rPr>
              <a:t>e-marketing (elektronický marketing)</a:t>
            </a:r>
            <a:r>
              <a:rPr lang="en-GB" sz="1800" dirty="0">
                <a:solidFill>
                  <a:srgbClr val="000000"/>
                </a:solidFill>
              </a:rPr>
              <a:t>;</a:t>
            </a:r>
            <a:endParaRPr lang="cs-CZ" sz="1800" dirty="0">
              <a:solidFill>
                <a:srgbClr val="000000"/>
              </a:solidFill>
            </a:endParaRPr>
          </a:p>
          <a:p>
            <a:pPr lvl="1" algn="just"/>
            <a:r>
              <a:rPr lang="cs-CZ" sz="1800" dirty="0">
                <a:solidFill>
                  <a:srgbClr val="000000"/>
                </a:solidFill>
              </a:rPr>
              <a:t>e-</a:t>
            </a:r>
            <a:r>
              <a:rPr lang="cs-CZ" sz="1800" dirty="0" err="1">
                <a:solidFill>
                  <a:srgbClr val="000000"/>
                </a:solidFill>
              </a:rPr>
              <a:t>banking</a:t>
            </a:r>
            <a:r>
              <a:rPr lang="cs-CZ" sz="1800" dirty="0">
                <a:solidFill>
                  <a:srgbClr val="000000"/>
                </a:solidFill>
              </a:rPr>
              <a:t> (elektronické bankovnictví)</a:t>
            </a:r>
            <a:r>
              <a:rPr lang="en-GB" sz="1800" dirty="0">
                <a:solidFill>
                  <a:srgbClr val="000000"/>
                </a:solidFill>
              </a:rPr>
              <a:t>;</a:t>
            </a:r>
            <a:endParaRPr lang="cs-CZ" sz="1800" dirty="0">
              <a:solidFill>
                <a:srgbClr val="000000"/>
              </a:solidFill>
            </a:endParaRPr>
          </a:p>
          <a:p>
            <a:pPr lvl="1" algn="just"/>
            <a:r>
              <a:rPr lang="cs-CZ" sz="1800" dirty="0">
                <a:solidFill>
                  <a:srgbClr val="000000"/>
                </a:solidFill>
              </a:rPr>
              <a:t>e-</a:t>
            </a:r>
            <a:r>
              <a:rPr lang="cs-CZ" sz="1800" dirty="0" err="1">
                <a:solidFill>
                  <a:srgbClr val="000000"/>
                </a:solidFill>
              </a:rPr>
              <a:t>services</a:t>
            </a:r>
            <a:r>
              <a:rPr lang="cs-CZ" sz="1800" dirty="0">
                <a:solidFill>
                  <a:srgbClr val="000000"/>
                </a:solidFill>
              </a:rPr>
              <a:t> (elektronické služby)</a:t>
            </a:r>
            <a:r>
              <a:rPr lang="en-GB" sz="1800" dirty="0">
                <a:solidFill>
                  <a:srgbClr val="000000"/>
                </a:solidFill>
              </a:rPr>
              <a:t>;</a:t>
            </a:r>
            <a:endParaRPr lang="cs-CZ" sz="1800" dirty="0">
              <a:solidFill>
                <a:srgbClr val="000000"/>
              </a:solidFill>
            </a:endParaRPr>
          </a:p>
          <a:p>
            <a:pPr lvl="1" algn="just"/>
            <a:r>
              <a:rPr lang="cs-CZ" sz="1800" dirty="0">
                <a:solidFill>
                  <a:srgbClr val="000000"/>
                </a:solidFill>
              </a:rPr>
              <a:t>e-</a:t>
            </a:r>
            <a:r>
              <a:rPr lang="cs-CZ" sz="1800" dirty="0" err="1">
                <a:solidFill>
                  <a:srgbClr val="000000"/>
                </a:solidFill>
              </a:rPr>
              <a:t>learning</a:t>
            </a:r>
            <a:r>
              <a:rPr lang="cs-CZ" sz="1800" dirty="0">
                <a:solidFill>
                  <a:srgbClr val="000000"/>
                </a:solidFill>
              </a:rPr>
              <a:t> (elektronická výuka)</a:t>
            </a:r>
            <a:r>
              <a:rPr lang="en-GB" sz="1800" dirty="0">
                <a:solidFill>
                  <a:srgbClr val="000000"/>
                </a:solidFill>
              </a:rPr>
              <a:t>;</a:t>
            </a:r>
            <a:endParaRPr lang="cs-CZ" sz="1800" dirty="0">
              <a:solidFill>
                <a:srgbClr val="000000"/>
              </a:solidFill>
            </a:endParaRPr>
          </a:p>
          <a:p>
            <a:pPr lvl="1" algn="just"/>
            <a:r>
              <a:rPr lang="cs-CZ" sz="1800" dirty="0">
                <a:solidFill>
                  <a:srgbClr val="000000"/>
                </a:solidFill>
              </a:rPr>
              <a:t>e-</a:t>
            </a:r>
            <a:r>
              <a:rPr lang="cs-CZ" sz="1800" dirty="0" err="1">
                <a:solidFill>
                  <a:srgbClr val="000000"/>
                </a:solidFill>
              </a:rPr>
              <a:t>marketplace</a:t>
            </a:r>
            <a:r>
              <a:rPr lang="cs-CZ" sz="1800" dirty="0">
                <a:solidFill>
                  <a:srgbClr val="000000"/>
                </a:solidFill>
              </a:rPr>
              <a:t> (elektronické tržiště)</a:t>
            </a:r>
            <a:r>
              <a:rPr lang="en-GB" sz="1800" dirty="0">
                <a:solidFill>
                  <a:srgbClr val="000000"/>
                </a:solidFill>
              </a:rPr>
              <a:t>;</a:t>
            </a:r>
            <a:endParaRPr lang="cs-CZ" sz="1800" dirty="0">
              <a:solidFill>
                <a:srgbClr val="000000"/>
              </a:solidFill>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5</a:t>
            </a:fld>
            <a:endParaRPr lang="cs-CZ" dirty="0"/>
          </a:p>
        </p:txBody>
      </p:sp>
      <p:sp>
        <p:nvSpPr>
          <p:cNvPr id="7" name="Zástupný symbol pro obsah 2"/>
          <p:cNvSpPr txBox="1">
            <a:spLocks/>
          </p:cNvSpPr>
          <p:nvPr/>
        </p:nvSpPr>
        <p:spPr>
          <a:xfrm>
            <a:off x="4355976" y="987574"/>
            <a:ext cx="4320480" cy="388843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lgn="just"/>
            <a:endParaRPr lang="cs-CZ" sz="1800" dirty="0">
              <a:solidFill>
                <a:srgbClr val="000000"/>
              </a:solidFill>
            </a:endParaRPr>
          </a:p>
          <a:p>
            <a:pPr lvl="1" algn="just"/>
            <a:r>
              <a:rPr lang="cs-CZ" sz="1800" dirty="0">
                <a:solidFill>
                  <a:srgbClr val="000000"/>
                </a:solidFill>
              </a:rPr>
              <a:t>CRM - Customer Relationship Management (řízení vztahu se zákazníky)</a:t>
            </a:r>
            <a:r>
              <a:rPr lang="en-GB" sz="1800" dirty="0">
                <a:solidFill>
                  <a:srgbClr val="000000"/>
                </a:solidFill>
              </a:rPr>
              <a:t>;</a:t>
            </a:r>
            <a:endParaRPr lang="cs-CZ" sz="1800" dirty="0">
              <a:solidFill>
                <a:srgbClr val="000000"/>
              </a:solidFill>
            </a:endParaRPr>
          </a:p>
          <a:p>
            <a:pPr lvl="1" algn="just"/>
            <a:r>
              <a:rPr lang="cs-CZ" sz="1800" dirty="0">
                <a:solidFill>
                  <a:srgbClr val="000000"/>
                </a:solidFill>
              </a:rPr>
              <a:t>SCM - Supply Chain Management (řízení dodavatelských řetězců)</a:t>
            </a:r>
            <a:r>
              <a:rPr lang="en-GB" sz="1800" dirty="0">
                <a:solidFill>
                  <a:srgbClr val="000000"/>
                </a:solidFill>
              </a:rPr>
              <a:t>;</a:t>
            </a:r>
            <a:endParaRPr lang="cs-CZ" sz="1800" dirty="0">
              <a:solidFill>
                <a:srgbClr val="000000"/>
              </a:solidFill>
            </a:endParaRPr>
          </a:p>
          <a:p>
            <a:pPr lvl="1" algn="just"/>
            <a:r>
              <a:rPr lang="cs-CZ" sz="1800" dirty="0">
                <a:solidFill>
                  <a:srgbClr val="000000"/>
                </a:solidFill>
              </a:rPr>
              <a:t>některé další aplikace </a:t>
            </a:r>
            <a:r>
              <a:rPr lang="cs-CZ" sz="1800" dirty="0" smtClean="0">
                <a:solidFill>
                  <a:srgbClr val="000000"/>
                </a:solidFill>
              </a:rPr>
              <a:t>Internetu </a:t>
            </a:r>
            <a:r>
              <a:rPr lang="cs-CZ" sz="1800" dirty="0">
                <a:solidFill>
                  <a:srgbClr val="000000"/>
                </a:solidFill>
              </a:rPr>
              <a:t>jako e-outsourcing (elektronické poskytování aplikací IS/IT přes Internet tzv. </a:t>
            </a:r>
            <a:r>
              <a:rPr lang="cs-CZ" sz="1800" dirty="0" err="1">
                <a:solidFill>
                  <a:srgbClr val="000000"/>
                </a:solidFill>
              </a:rPr>
              <a:t>Application</a:t>
            </a:r>
            <a:r>
              <a:rPr lang="cs-CZ" sz="1800" dirty="0">
                <a:solidFill>
                  <a:srgbClr val="000000"/>
                </a:solidFill>
              </a:rPr>
              <a:t> </a:t>
            </a:r>
            <a:r>
              <a:rPr lang="cs-CZ" sz="1800" dirty="0" err="1">
                <a:solidFill>
                  <a:srgbClr val="000000"/>
                </a:solidFill>
              </a:rPr>
              <a:t>Service</a:t>
            </a:r>
            <a:r>
              <a:rPr lang="cs-CZ" sz="1800" dirty="0">
                <a:solidFill>
                  <a:srgbClr val="000000"/>
                </a:solidFill>
              </a:rPr>
              <a:t> </a:t>
            </a:r>
            <a:r>
              <a:rPr lang="cs-CZ" sz="1800" dirty="0" err="1">
                <a:solidFill>
                  <a:srgbClr val="000000"/>
                </a:solidFill>
              </a:rPr>
              <a:t>Providing</a:t>
            </a:r>
            <a:r>
              <a:rPr lang="cs-CZ" sz="1800" dirty="0">
                <a:solidFill>
                  <a:srgbClr val="000000"/>
                </a:solidFill>
              </a:rPr>
              <a:t>)</a:t>
            </a:r>
            <a:r>
              <a:rPr lang="en-GB" sz="1800" dirty="0">
                <a:solidFill>
                  <a:srgbClr val="000000"/>
                </a:solidFill>
              </a:rPr>
              <a:t> </a:t>
            </a:r>
            <a:r>
              <a:rPr lang="cs-CZ" sz="1800" dirty="0">
                <a:solidFill>
                  <a:srgbClr val="000000"/>
                </a:solidFill>
              </a:rPr>
              <a:t>a další.</a:t>
            </a:r>
          </a:p>
          <a:p>
            <a:pPr algn="just"/>
            <a:endParaRPr lang="cs-CZ" sz="2200" dirty="0">
              <a:solidFill>
                <a:srgbClr val="000000"/>
              </a:solidFill>
            </a:endParaRPr>
          </a:p>
        </p:txBody>
      </p:sp>
    </p:spTree>
    <p:extLst>
      <p:ext uri="{BB962C8B-B14F-4D97-AF65-F5344CB8AC3E}">
        <p14:creationId xmlns:p14="http://schemas.microsoft.com/office/powerpoint/2010/main" val="4273781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Elektronické podnikání</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10" name="Zástupný symbol pro obsah 2"/>
          <p:cNvSpPr txBox="1">
            <a:spLocks/>
          </p:cNvSpPr>
          <p:nvPr/>
        </p:nvSpPr>
        <p:spPr>
          <a:xfrm>
            <a:off x="251520" y="915566"/>
            <a:ext cx="8496944" cy="432048"/>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0000"/>
                </a:solidFill>
              </a:rPr>
              <a:t>Na úrovni podniku do e-business náleží:</a:t>
            </a:r>
          </a:p>
          <a:p>
            <a:pPr marL="0" indent="0" algn="just">
              <a:buNone/>
            </a:pPr>
            <a:r>
              <a:rPr lang="cs-CZ" sz="2200" dirty="0">
                <a:solidFill>
                  <a:srgbClr val="000000"/>
                </a:solidFill>
              </a:rPr>
              <a:t> </a:t>
            </a: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6</a:t>
            </a:fld>
            <a:endParaRPr lang="cs-CZ" dirty="0"/>
          </a:p>
        </p:txBody>
      </p:sp>
      <p:graphicFrame>
        <p:nvGraphicFramePr>
          <p:cNvPr id="2" name="Tabulka 1"/>
          <p:cNvGraphicFramePr>
            <a:graphicFrameLocks noGrp="1"/>
          </p:cNvGraphicFramePr>
          <p:nvPr>
            <p:extLst>
              <p:ext uri="{D42A27DB-BD31-4B8C-83A1-F6EECF244321}">
                <p14:modId xmlns:p14="http://schemas.microsoft.com/office/powerpoint/2010/main" val="4216971703"/>
              </p:ext>
            </p:extLst>
          </p:nvPr>
        </p:nvGraphicFramePr>
        <p:xfrm>
          <a:off x="467544" y="1491638"/>
          <a:ext cx="7272808" cy="3096336"/>
        </p:xfrm>
        <a:graphic>
          <a:graphicData uri="http://schemas.openxmlformats.org/drawingml/2006/table">
            <a:tbl>
              <a:tblPr firstRow="1" firstCol="1" bandRow="1">
                <a:tableStyleId>{5C22544A-7EE6-4342-B048-85BDC9FD1C3A}</a:tableStyleId>
              </a:tblPr>
              <a:tblGrid>
                <a:gridCol w="3476938">
                  <a:extLst>
                    <a:ext uri="{9D8B030D-6E8A-4147-A177-3AD203B41FA5}">
                      <a16:colId xmlns:a16="http://schemas.microsoft.com/office/drawing/2014/main" val="134021462"/>
                    </a:ext>
                  </a:extLst>
                </a:gridCol>
                <a:gridCol w="3795870">
                  <a:extLst>
                    <a:ext uri="{9D8B030D-6E8A-4147-A177-3AD203B41FA5}">
                      <a16:colId xmlns:a16="http://schemas.microsoft.com/office/drawing/2014/main" val="3577434721"/>
                    </a:ext>
                  </a:extLst>
                </a:gridCol>
              </a:tblGrid>
              <a:tr h="258028">
                <a:tc>
                  <a:txBody>
                    <a:bodyPr/>
                    <a:lstStyle/>
                    <a:p>
                      <a:pPr marL="342900" lvl="0" indent="-342900" algn="just">
                        <a:lnSpc>
                          <a:spcPct val="115000"/>
                        </a:lnSpc>
                        <a:spcAft>
                          <a:spcPts val="0"/>
                        </a:spcAft>
                        <a:buSzPts val="1200"/>
                        <a:buFont typeface="Symbol" panose="05050102010706020507" pitchFamily="18" charset="2"/>
                        <a:buChar char=""/>
                      </a:pPr>
                      <a:r>
                        <a:rPr lang="cs-CZ" sz="1200" b="0" dirty="0">
                          <a:solidFill>
                            <a:srgbClr val="000000"/>
                          </a:solidFill>
                          <a:effectLst/>
                        </a:rPr>
                        <a:t>Řízení vztahů se zákazníky</a:t>
                      </a:r>
                      <a:endParaRPr lang="cs-CZ" sz="1200" b="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marL="342900" lvl="0" indent="-342900" algn="just">
                        <a:lnSpc>
                          <a:spcPct val="115000"/>
                        </a:lnSpc>
                        <a:spcAft>
                          <a:spcPts val="0"/>
                        </a:spcAft>
                        <a:buSzPts val="1200"/>
                        <a:buFont typeface="Symbol" panose="05050102010706020507" pitchFamily="18" charset="2"/>
                        <a:buChar char=""/>
                      </a:pPr>
                      <a:r>
                        <a:rPr lang="cs-CZ" sz="1200" b="0">
                          <a:solidFill>
                            <a:srgbClr val="000000"/>
                          </a:solidFill>
                          <a:effectLst/>
                        </a:rPr>
                        <a:t>Řízení lidských zdrojů</a:t>
                      </a:r>
                      <a:endParaRPr lang="cs-CZ" sz="1200" b="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3021049753"/>
                  </a:ext>
                </a:extLst>
              </a:tr>
              <a:tr h="258028">
                <a:tc>
                  <a:txBody>
                    <a:bodyPr/>
                    <a:lstStyle/>
                    <a:p>
                      <a:pPr marL="342900" lvl="0" indent="-342900" algn="just">
                        <a:lnSpc>
                          <a:spcPct val="115000"/>
                        </a:lnSpc>
                        <a:spcAft>
                          <a:spcPts val="0"/>
                        </a:spcAft>
                        <a:buSzPts val="1200"/>
                        <a:buFont typeface="Symbol" panose="05050102010706020507" pitchFamily="18" charset="2"/>
                        <a:buChar char=""/>
                      </a:pPr>
                      <a:r>
                        <a:rPr lang="cs-CZ" sz="1200" b="0" dirty="0">
                          <a:solidFill>
                            <a:srgbClr val="000000"/>
                          </a:solidFill>
                          <a:effectLst/>
                        </a:rPr>
                        <a:t>Marketing</a:t>
                      </a:r>
                      <a:endParaRPr lang="cs-CZ" sz="1200" b="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marL="342900" lvl="0" indent="-342900" algn="just">
                        <a:lnSpc>
                          <a:spcPct val="115000"/>
                        </a:lnSpc>
                        <a:spcAft>
                          <a:spcPts val="0"/>
                        </a:spcAft>
                        <a:buSzPts val="1200"/>
                        <a:buFont typeface="Symbol" panose="05050102010706020507" pitchFamily="18" charset="2"/>
                        <a:buChar char=""/>
                      </a:pPr>
                      <a:r>
                        <a:rPr lang="cs-CZ" sz="1200" b="0">
                          <a:solidFill>
                            <a:srgbClr val="000000"/>
                          </a:solidFill>
                          <a:effectLst/>
                        </a:rPr>
                        <a:t>Řízení vztahů s obchodními partnery</a:t>
                      </a:r>
                      <a:endParaRPr lang="cs-CZ" sz="1200" b="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1046587739"/>
                  </a:ext>
                </a:extLst>
              </a:tr>
              <a:tr h="258028">
                <a:tc>
                  <a:txBody>
                    <a:bodyPr/>
                    <a:lstStyle/>
                    <a:p>
                      <a:pPr marL="342900" lvl="0" indent="-342900" algn="just">
                        <a:lnSpc>
                          <a:spcPct val="115000"/>
                        </a:lnSpc>
                        <a:spcAft>
                          <a:spcPts val="0"/>
                        </a:spcAft>
                        <a:buSzPts val="1200"/>
                        <a:buFont typeface="Symbol" panose="05050102010706020507" pitchFamily="18" charset="2"/>
                        <a:buChar char=""/>
                      </a:pPr>
                      <a:r>
                        <a:rPr lang="cs-CZ" sz="1200" b="0" dirty="0">
                          <a:solidFill>
                            <a:srgbClr val="000000"/>
                          </a:solidFill>
                          <a:effectLst/>
                        </a:rPr>
                        <a:t>Prodej</a:t>
                      </a:r>
                      <a:endParaRPr lang="cs-CZ" sz="1200" b="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marL="342900" lvl="0" indent="-342900" algn="just">
                        <a:lnSpc>
                          <a:spcPct val="115000"/>
                        </a:lnSpc>
                        <a:spcAft>
                          <a:spcPts val="0"/>
                        </a:spcAft>
                        <a:buSzPts val="1200"/>
                        <a:buFont typeface="Symbol" panose="05050102010706020507" pitchFamily="18" charset="2"/>
                        <a:buChar char=""/>
                      </a:pPr>
                      <a:r>
                        <a:rPr lang="cs-CZ" sz="1200" b="0">
                          <a:solidFill>
                            <a:srgbClr val="000000"/>
                          </a:solidFill>
                          <a:effectLst/>
                        </a:rPr>
                        <a:t>Finanční management</a:t>
                      </a:r>
                      <a:endParaRPr lang="cs-CZ" sz="1200" b="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1342401549"/>
                  </a:ext>
                </a:extLst>
              </a:tr>
              <a:tr h="258028">
                <a:tc>
                  <a:txBody>
                    <a:bodyPr/>
                    <a:lstStyle/>
                    <a:p>
                      <a:pPr marL="342900" lvl="0" indent="-342900" algn="just">
                        <a:lnSpc>
                          <a:spcPct val="115000"/>
                        </a:lnSpc>
                        <a:spcAft>
                          <a:spcPts val="0"/>
                        </a:spcAft>
                        <a:buSzPts val="1200"/>
                        <a:buFont typeface="Symbol" panose="05050102010706020507" pitchFamily="18" charset="2"/>
                        <a:buChar char=""/>
                      </a:pPr>
                      <a:r>
                        <a:rPr lang="cs-CZ" sz="1200" b="0" dirty="0">
                          <a:solidFill>
                            <a:srgbClr val="000000"/>
                          </a:solidFill>
                          <a:effectLst/>
                        </a:rPr>
                        <a:t>Řízení objednávek</a:t>
                      </a:r>
                      <a:endParaRPr lang="cs-CZ" sz="1200" b="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marL="342900" lvl="0" indent="-342900" algn="just">
                        <a:lnSpc>
                          <a:spcPct val="115000"/>
                        </a:lnSpc>
                        <a:spcAft>
                          <a:spcPts val="0"/>
                        </a:spcAft>
                        <a:buSzPts val="1200"/>
                        <a:buFont typeface="Symbol" panose="05050102010706020507" pitchFamily="18" charset="2"/>
                        <a:buChar char=""/>
                      </a:pPr>
                      <a:r>
                        <a:rPr lang="cs-CZ" sz="1200" b="0" dirty="0">
                          <a:solidFill>
                            <a:srgbClr val="000000"/>
                          </a:solidFill>
                          <a:effectLst/>
                        </a:rPr>
                        <a:t>Vývoj technologií</a:t>
                      </a:r>
                      <a:endParaRPr lang="cs-CZ" sz="1200" b="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1532210978"/>
                  </a:ext>
                </a:extLst>
              </a:tr>
              <a:tr h="258028">
                <a:tc>
                  <a:txBody>
                    <a:bodyPr/>
                    <a:lstStyle/>
                    <a:p>
                      <a:pPr marL="342900" lvl="0" indent="-342900" algn="just">
                        <a:lnSpc>
                          <a:spcPct val="115000"/>
                        </a:lnSpc>
                        <a:spcAft>
                          <a:spcPts val="0"/>
                        </a:spcAft>
                        <a:buSzPts val="1200"/>
                        <a:buFont typeface="Symbol" panose="05050102010706020507" pitchFamily="18" charset="2"/>
                        <a:buChar char=""/>
                      </a:pPr>
                      <a:r>
                        <a:rPr lang="cs-CZ" sz="1200" b="0" dirty="0">
                          <a:solidFill>
                            <a:srgbClr val="000000"/>
                          </a:solidFill>
                          <a:effectLst/>
                        </a:rPr>
                        <a:t>Platby</a:t>
                      </a:r>
                      <a:endParaRPr lang="cs-CZ" sz="1200" b="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marL="342900" lvl="0" indent="-342900" algn="just">
                        <a:lnSpc>
                          <a:spcPct val="115000"/>
                        </a:lnSpc>
                        <a:spcAft>
                          <a:spcPts val="0"/>
                        </a:spcAft>
                        <a:buSzPts val="1200"/>
                        <a:buFont typeface="Symbol" panose="05050102010706020507" pitchFamily="18" charset="2"/>
                        <a:buChar char=""/>
                      </a:pPr>
                      <a:r>
                        <a:rPr lang="cs-CZ" sz="1200" b="0" dirty="0">
                          <a:solidFill>
                            <a:srgbClr val="000000"/>
                          </a:solidFill>
                          <a:effectLst/>
                        </a:rPr>
                        <a:t>Řízení technologií</a:t>
                      </a:r>
                      <a:endParaRPr lang="cs-CZ" sz="1200" b="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1681373337"/>
                  </a:ext>
                </a:extLst>
              </a:tr>
              <a:tr h="258028">
                <a:tc>
                  <a:txBody>
                    <a:bodyPr/>
                    <a:lstStyle/>
                    <a:p>
                      <a:pPr marL="342900" lvl="0" indent="-342900" algn="just">
                        <a:lnSpc>
                          <a:spcPct val="115000"/>
                        </a:lnSpc>
                        <a:spcAft>
                          <a:spcPts val="0"/>
                        </a:spcAft>
                        <a:buSzPts val="1200"/>
                        <a:buFont typeface="Symbol" panose="05050102010706020507" pitchFamily="18" charset="2"/>
                        <a:buChar char=""/>
                      </a:pPr>
                      <a:r>
                        <a:rPr lang="cs-CZ" sz="1200" b="0" dirty="0">
                          <a:solidFill>
                            <a:srgbClr val="000000"/>
                          </a:solidFill>
                          <a:effectLst/>
                        </a:rPr>
                        <a:t>Fakturace</a:t>
                      </a:r>
                      <a:endParaRPr lang="cs-CZ" sz="1200" b="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marL="342900" lvl="0" indent="-342900" algn="just">
                        <a:lnSpc>
                          <a:spcPct val="115000"/>
                        </a:lnSpc>
                        <a:spcAft>
                          <a:spcPts val="0"/>
                        </a:spcAft>
                        <a:buSzPts val="1200"/>
                        <a:buFont typeface="Symbol" panose="05050102010706020507" pitchFamily="18" charset="2"/>
                        <a:buChar char=""/>
                      </a:pPr>
                      <a:r>
                        <a:rPr lang="cs-CZ" sz="1200" b="0" dirty="0">
                          <a:solidFill>
                            <a:srgbClr val="000000"/>
                          </a:solidFill>
                          <a:effectLst/>
                        </a:rPr>
                        <a:t>Vývoj produktů</a:t>
                      </a:r>
                      <a:endParaRPr lang="cs-CZ" sz="1200" b="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1968578562"/>
                  </a:ext>
                </a:extLst>
              </a:tr>
              <a:tr h="258028">
                <a:tc>
                  <a:txBody>
                    <a:bodyPr/>
                    <a:lstStyle/>
                    <a:p>
                      <a:pPr marL="342900" lvl="0" indent="-342900" algn="just">
                        <a:lnSpc>
                          <a:spcPct val="115000"/>
                        </a:lnSpc>
                        <a:spcAft>
                          <a:spcPts val="0"/>
                        </a:spcAft>
                        <a:buSzPts val="1200"/>
                        <a:buFont typeface="Symbol" panose="05050102010706020507" pitchFamily="18" charset="2"/>
                        <a:buChar char=""/>
                      </a:pPr>
                      <a:r>
                        <a:rPr lang="cs-CZ" sz="1200" b="0">
                          <a:solidFill>
                            <a:srgbClr val="000000"/>
                          </a:solidFill>
                          <a:effectLst/>
                        </a:rPr>
                        <a:t>Balení</a:t>
                      </a:r>
                      <a:endParaRPr lang="cs-CZ" sz="1200" b="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marL="342900" lvl="0" indent="-342900" algn="just">
                        <a:lnSpc>
                          <a:spcPct val="115000"/>
                        </a:lnSpc>
                        <a:spcAft>
                          <a:spcPts val="0"/>
                        </a:spcAft>
                        <a:buSzPts val="1200"/>
                        <a:buFont typeface="Symbol" panose="05050102010706020507" pitchFamily="18" charset="2"/>
                        <a:buChar char=""/>
                      </a:pPr>
                      <a:r>
                        <a:rPr lang="cs-CZ" sz="1200" b="0" dirty="0">
                          <a:solidFill>
                            <a:srgbClr val="000000"/>
                          </a:solidFill>
                          <a:effectLst/>
                        </a:rPr>
                        <a:t>Výroba</a:t>
                      </a:r>
                      <a:endParaRPr lang="cs-CZ" sz="1200" b="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1466689645"/>
                  </a:ext>
                </a:extLst>
              </a:tr>
              <a:tr h="258028">
                <a:tc>
                  <a:txBody>
                    <a:bodyPr/>
                    <a:lstStyle/>
                    <a:p>
                      <a:pPr marL="342900" lvl="0" indent="-342900" algn="just">
                        <a:lnSpc>
                          <a:spcPct val="115000"/>
                        </a:lnSpc>
                        <a:spcAft>
                          <a:spcPts val="0"/>
                        </a:spcAft>
                        <a:buSzPts val="1200"/>
                        <a:buFont typeface="Symbol" panose="05050102010706020507" pitchFamily="18" charset="2"/>
                        <a:buChar char=""/>
                      </a:pPr>
                      <a:r>
                        <a:rPr lang="cs-CZ" sz="1200" b="0">
                          <a:solidFill>
                            <a:srgbClr val="000000"/>
                          </a:solidFill>
                          <a:effectLst/>
                        </a:rPr>
                        <a:t>Doprava</a:t>
                      </a:r>
                      <a:endParaRPr lang="cs-CZ" sz="1200" b="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marL="342900" lvl="0" indent="-342900" algn="just">
                        <a:lnSpc>
                          <a:spcPct val="115000"/>
                        </a:lnSpc>
                        <a:spcAft>
                          <a:spcPts val="0"/>
                        </a:spcAft>
                        <a:buSzPts val="1200"/>
                        <a:buFont typeface="Symbol" panose="05050102010706020507" pitchFamily="18" charset="2"/>
                        <a:buChar char=""/>
                      </a:pPr>
                      <a:r>
                        <a:rPr lang="cs-CZ" sz="1200" b="0" dirty="0">
                          <a:solidFill>
                            <a:srgbClr val="000000"/>
                          </a:solidFill>
                          <a:effectLst/>
                        </a:rPr>
                        <a:t>Řízení výroby</a:t>
                      </a:r>
                      <a:endParaRPr lang="cs-CZ" sz="1200" b="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3906290509"/>
                  </a:ext>
                </a:extLst>
              </a:tr>
              <a:tr h="258028">
                <a:tc>
                  <a:txBody>
                    <a:bodyPr/>
                    <a:lstStyle/>
                    <a:p>
                      <a:pPr marL="342900" lvl="0" indent="-342900" algn="just">
                        <a:lnSpc>
                          <a:spcPct val="115000"/>
                        </a:lnSpc>
                        <a:spcAft>
                          <a:spcPts val="0"/>
                        </a:spcAft>
                        <a:buSzPts val="1200"/>
                        <a:buFont typeface="Symbol" panose="05050102010706020507" pitchFamily="18" charset="2"/>
                        <a:buChar char=""/>
                      </a:pPr>
                      <a:r>
                        <a:rPr lang="cs-CZ" sz="1200" b="0">
                          <a:solidFill>
                            <a:srgbClr val="000000"/>
                          </a:solidFill>
                          <a:effectLst/>
                        </a:rPr>
                        <a:t>Skladování</a:t>
                      </a:r>
                      <a:endParaRPr lang="cs-CZ" sz="1200" b="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marL="342900" lvl="0" indent="-342900" algn="just">
                        <a:lnSpc>
                          <a:spcPct val="115000"/>
                        </a:lnSpc>
                        <a:spcAft>
                          <a:spcPts val="0"/>
                        </a:spcAft>
                        <a:buSzPts val="1200"/>
                        <a:buFont typeface="Symbol" panose="05050102010706020507" pitchFamily="18" charset="2"/>
                        <a:buChar char=""/>
                      </a:pPr>
                      <a:r>
                        <a:rPr lang="cs-CZ" sz="1200" b="0" dirty="0">
                          <a:solidFill>
                            <a:srgbClr val="000000"/>
                          </a:solidFill>
                          <a:effectLst/>
                        </a:rPr>
                        <a:t>Řízení zdrojů</a:t>
                      </a:r>
                      <a:endParaRPr lang="cs-CZ" sz="1200" b="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3476535846"/>
                  </a:ext>
                </a:extLst>
              </a:tr>
              <a:tr h="258028">
                <a:tc>
                  <a:txBody>
                    <a:bodyPr/>
                    <a:lstStyle/>
                    <a:p>
                      <a:pPr marL="342900" lvl="0" indent="-342900" algn="just">
                        <a:lnSpc>
                          <a:spcPct val="115000"/>
                        </a:lnSpc>
                        <a:spcAft>
                          <a:spcPts val="0"/>
                        </a:spcAft>
                        <a:buSzPts val="1200"/>
                        <a:buFont typeface="Symbol" panose="05050102010706020507" pitchFamily="18" charset="2"/>
                        <a:buChar char=""/>
                      </a:pPr>
                      <a:r>
                        <a:rPr lang="cs-CZ" sz="1200" b="0">
                          <a:solidFill>
                            <a:srgbClr val="000000"/>
                          </a:solidFill>
                          <a:effectLst/>
                        </a:rPr>
                        <a:t>Poprodejní servis</a:t>
                      </a:r>
                      <a:endParaRPr lang="cs-CZ" sz="1200" b="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marL="342900" lvl="0" indent="-342900" algn="just">
                        <a:lnSpc>
                          <a:spcPct val="115000"/>
                        </a:lnSpc>
                        <a:spcAft>
                          <a:spcPts val="0"/>
                        </a:spcAft>
                        <a:buSzPts val="1200"/>
                        <a:buFont typeface="Symbol" panose="05050102010706020507" pitchFamily="18" charset="2"/>
                        <a:buChar char=""/>
                      </a:pPr>
                      <a:r>
                        <a:rPr lang="cs-CZ" sz="1200" b="0" dirty="0">
                          <a:solidFill>
                            <a:srgbClr val="000000"/>
                          </a:solidFill>
                          <a:effectLst/>
                        </a:rPr>
                        <a:t>Řízení know-how</a:t>
                      </a:r>
                      <a:endParaRPr lang="cs-CZ" sz="1200" b="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1460457298"/>
                  </a:ext>
                </a:extLst>
              </a:tr>
              <a:tr h="258028">
                <a:tc>
                  <a:txBody>
                    <a:bodyPr/>
                    <a:lstStyle/>
                    <a:p>
                      <a:pPr marL="342900" lvl="0" indent="-342900" algn="just">
                        <a:lnSpc>
                          <a:spcPct val="115000"/>
                        </a:lnSpc>
                        <a:spcAft>
                          <a:spcPts val="0"/>
                        </a:spcAft>
                        <a:buSzPts val="1200"/>
                        <a:buFont typeface="Symbol" panose="05050102010706020507" pitchFamily="18" charset="2"/>
                        <a:buChar char=""/>
                      </a:pPr>
                      <a:r>
                        <a:rPr lang="cs-CZ" sz="1200" b="0">
                          <a:solidFill>
                            <a:srgbClr val="000000"/>
                          </a:solidFill>
                          <a:effectLst/>
                        </a:rPr>
                        <a:t>Komunikační nástroje</a:t>
                      </a:r>
                      <a:endParaRPr lang="cs-CZ" sz="1200" b="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marL="342900" lvl="0" indent="-342900" algn="just">
                        <a:lnSpc>
                          <a:spcPct val="115000"/>
                        </a:lnSpc>
                        <a:spcAft>
                          <a:spcPts val="0"/>
                        </a:spcAft>
                        <a:buSzPts val="1200"/>
                        <a:buFont typeface="Symbol" panose="05050102010706020507" pitchFamily="18" charset="2"/>
                        <a:buChar char=""/>
                      </a:pPr>
                      <a:r>
                        <a:rPr lang="cs-CZ" sz="1200" b="0" dirty="0">
                          <a:solidFill>
                            <a:srgbClr val="000000"/>
                          </a:solidFill>
                          <a:effectLst/>
                        </a:rPr>
                        <a:t>Vrcholové řízení (Top Management)</a:t>
                      </a:r>
                      <a:endParaRPr lang="cs-CZ" sz="1200" b="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4072893209"/>
                  </a:ext>
                </a:extLst>
              </a:tr>
              <a:tr h="258028">
                <a:tc>
                  <a:txBody>
                    <a:bodyPr/>
                    <a:lstStyle/>
                    <a:p>
                      <a:pPr marL="342900" lvl="0" indent="-342900" algn="just">
                        <a:lnSpc>
                          <a:spcPct val="115000"/>
                        </a:lnSpc>
                        <a:spcAft>
                          <a:spcPts val="0"/>
                        </a:spcAft>
                        <a:buSzPts val="1200"/>
                        <a:buFont typeface="Symbol" panose="05050102010706020507" pitchFamily="18" charset="2"/>
                        <a:buChar char=""/>
                      </a:pPr>
                      <a:r>
                        <a:rPr lang="cs-CZ" sz="1200" b="0">
                          <a:solidFill>
                            <a:srgbClr val="000000"/>
                          </a:solidFill>
                          <a:effectLst/>
                        </a:rPr>
                        <a:t>Informační systémy</a:t>
                      </a:r>
                      <a:endParaRPr lang="cs-CZ" sz="1200" b="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marL="342900" lvl="0" indent="-342900" algn="just">
                        <a:lnSpc>
                          <a:spcPct val="115000"/>
                        </a:lnSpc>
                        <a:spcAft>
                          <a:spcPts val="0"/>
                        </a:spcAft>
                        <a:buSzPts val="1200"/>
                        <a:buFont typeface="Symbol" panose="05050102010706020507" pitchFamily="18" charset="2"/>
                        <a:buChar char=""/>
                      </a:pPr>
                      <a:r>
                        <a:rPr lang="cs-CZ" sz="1200" b="0" dirty="0">
                          <a:solidFill>
                            <a:srgbClr val="000000"/>
                          </a:solidFill>
                          <a:effectLst/>
                        </a:rPr>
                        <a:t>Legislativa</a:t>
                      </a:r>
                      <a:endParaRPr lang="cs-CZ" sz="1200" b="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147710659"/>
                  </a:ext>
                </a:extLst>
              </a:tr>
            </a:tbl>
          </a:graphicData>
        </a:graphic>
      </p:graphicFrame>
    </p:spTree>
    <p:extLst>
      <p:ext uri="{BB962C8B-B14F-4D97-AF65-F5344CB8AC3E}">
        <p14:creationId xmlns:p14="http://schemas.microsoft.com/office/powerpoint/2010/main" val="3321679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Elektronické obchodování </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10" name="Zástupný symbol pro obsah 2"/>
          <p:cNvSpPr txBox="1">
            <a:spLocks/>
          </p:cNvSpPr>
          <p:nvPr/>
        </p:nvSpPr>
        <p:spPr>
          <a:xfrm>
            <a:off x="251520" y="915566"/>
            <a:ext cx="8496944" cy="388843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0000"/>
                </a:solidFill>
              </a:rPr>
              <a:t>Definice elektronického obchodování dle  </a:t>
            </a:r>
            <a:r>
              <a:rPr lang="cs-CZ" sz="2200" dirty="0" smtClean="0">
                <a:solidFill>
                  <a:srgbClr val="000000"/>
                </a:solidFill>
              </a:rPr>
              <a:t>ISO/IEC, </a:t>
            </a:r>
            <a:r>
              <a:rPr lang="cs-CZ" sz="2200" dirty="0">
                <a:solidFill>
                  <a:srgbClr val="000000"/>
                </a:solidFill>
              </a:rPr>
              <a:t>resp. ČSNI:</a:t>
            </a:r>
          </a:p>
          <a:p>
            <a:pPr marL="457200" lvl="1" indent="0" algn="ctr">
              <a:spcBef>
                <a:spcPts val="2400"/>
              </a:spcBef>
              <a:buNone/>
            </a:pPr>
            <a:r>
              <a:rPr lang="cs-CZ" sz="1800" b="1" dirty="0">
                <a:solidFill>
                  <a:srgbClr val="000000"/>
                </a:solidFill>
              </a:rPr>
              <a:t>Elektronickým obchodováním rozumíme sérii procesů spojených s průběhem </a:t>
            </a:r>
            <a:r>
              <a:rPr lang="cs-CZ" sz="1800" b="1" dirty="0" smtClean="0">
                <a:solidFill>
                  <a:srgbClr val="000000"/>
                </a:solidFill>
              </a:rPr>
              <a:t>obchodních </a:t>
            </a:r>
            <a:r>
              <a:rPr lang="cs-CZ" sz="1800" b="1" dirty="0">
                <a:solidFill>
                  <a:srgbClr val="000000"/>
                </a:solidFill>
              </a:rPr>
              <a:t>transakcí, zahrnujících dva a více účastníků majících společný cíl uzavřít obchod, realizovaných elektronickými prostředky a probíhajících po určitý časový okamžik.</a:t>
            </a:r>
          </a:p>
          <a:p>
            <a:pPr marL="0" indent="0" algn="just">
              <a:buNone/>
            </a:pPr>
            <a:endParaRPr lang="cs-CZ" sz="2200" dirty="0">
              <a:solidFill>
                <a:srgbClr val="000000"/>
              </a:solidFill>
            </a:endParaRPr>
          </a:p>
          <a:p>
            <a:pPr algn="just"/>
            <a:r>
              <a:rPr lang="cs-CZ" sz="2200" dirty="0">
                <a:solidFill>
                  <a:srgbClr val="000000"/>
                </a:solidFill>
              </a:rPr>
              <a:t>Ve vztahu k ICT lze elektronické obchodování definovat jako:</a:t>
            </a:r>
          </a:p>
          <a:p>
            <a:pPr marL="457200" lvl="1" indent="0" algn="ctr">
              <a:spcBef>
                <a:spcPts val="1800"/>
              </a:spcBef>
              <a:buNone/>
            </a:pPr>
            <a:r>
              <a:rPr lang="cs-CZ" sz="1800" b="1" dirty="0">
                <a:solidFill>
                  <a:srgbClr val="000000"/>
                </a:solidFill>
              </a:rPr>
              <a:t>Elektronický obchod je obchodem, při kterém komunikace mezi jeho účastníky probíhá zčásti nebo zcela pomocí ICT.</a:t>
            </a:r>
          </a:p>
          <a:p>
            <a:pPr algn="just"/>
            <a:endParaRPr lang="cs-CZ" sz="2200" dirty="0">
              <a:solidFill>
                <a:srgbClr val="000000"/>
              </a:solidFill>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7</a:t>
            </a:fld>
            <a:endParaRPr lang="cs-CZ" dirty="0"/>
          </a:p>
        </p:txBody>
      </p:sp>
    </p:spTree>
    <p:extLst>
      <p:ext uri="{BB962C8B-B14F-4D97-AF65-F5344CB8AC3E}">
        <p14:creationId xmlns:p14="http://schemas.microsoft.com/office/powerpoint/2010/main" val="876129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Elektronické obchodování </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10" name="Zástupný symbol pro obsah 2"/>
          <p:cNvSpPr txBox="1">
            <a:spLocks/>
          </p:cNvSpPr>
          <p:nvPr/>
        </p:nvSpPr>
        <p:spPr>
          <a:xfrm>
            <a:off x="251520" y="915566"/>
            <a:ext cx="8352928" cy="388843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0000"/>
                </a:solidFill>
              </a:rPr>
              <a:t>Elektronické obchodování je podmnožinou elektronického podnikání.</a:t>
            </a:r>
          </a:p>
          <a:p>
            <a:pPr algn="just"/>
            <a:endParaRPr lang="cs-CZ" sz="2200" dirty="0">
              <a:solidFill>
                <a:srgbClr val="000000"/>
              </a:solidFill>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8</a:t>
            </a:fld>
            <a:endParaRPr lang="cs-CZ" dirty="0"/>
          </a:p>
        </p:txBody>
      </p:sp>
      <p:sp>
        <p:nvSpPr>
          <p:cNvPr id="2" name="Rectangle 2"/>
          <p:cNvSpPr>
            <a:spLocks noChangeArrowheads="1"/>
          </p:cNvSpPr>
          <p:nvPr/>
        </p:nvSpPr>
        <p:spPr bwMode="auto">
          <a:xfrm>
            <a:off x="1259632" y="1625426"/>
            <a:ext cx="12652834"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cs-CZ"/>
          </a:p>
        </p:txBody>
      </p:sp>
      <p:graphicFrame>
        <p:nvGraphicFramePr>
          <p:cNvPr id="3" name="Objekt 2"/>
          <p:cNvGraphicFramePr>
            <a:graphicFrameLocks noChangeAspect="1"/>
          </p:cNvGraphicFramePr>
          <p:nvPr>
            <p:extLst>
              <p:ext uri="{D42A27DB-BD31-4B8C-83A1-F6EECF244321}">
                <p14:modId xmlns:p14="http://schemas.microsoft.com/office/powerpoint/2010/main" val="461201874"/>
              </p:ext>
            </p:extLst>
          </p:nvPr>
        </p:nvGraphicFramePr>
        <p:xfrm>
          <a:off x="1259631" y="1625427"/>
          <a:ext cx="6174263" cy="2894186"/>
        </p:xfrm>
        <a:graphic>
          <a:graphicData uri="http://schemas.openxmlformats.org/presentationml/2006/ole">
            <mc:AlternateContent xmlns:mc="http://schemas.openxmlformats.org/markup-compatibility/2006">
              <mc:Choice xmlns:v="urn:schemas-microsoft-com:vml" Requires="v">
                <p:oleObj spid="_x0000_s1050" name="Visio" r:id="rId4" imgW="6334617" imgH="2955587" progId="Visio.Drawing.11">
                  <p:embed/>
                </p:oleObj>
              </mc:Choice>
              <mc:Fallback>
                <p:oleObj name="Visio" r:id="rId4" imgW="6334617" imgH="2955587" progId="Visio.Drawing.11">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59631" y="1625427"/>
                        <a:ext cx="6174263" cy="2894186"/>
                      </a:xfrm>
                      <a:prstGeom prst="rect">
                        <a:avLst/>
                      </a:prstGeom>
                      <a:noFill/>
                    </p:spPr>
                  </p:pic>
                </p:oleObj>
              </mc:Fallback>
            </mc:AlternateContent>
          </a:graphicData>
        </a:graphic>
      </p:graphicFrame>
    </p:spTree>
    <p:extLst>
      <p:ext uri="{BB962C8B-B14F-4D97-AF65-F5344CB8AC3E}">
        <p14:creationId xmlns:p14="http://schemas.microsoft.com/office/powerpoint/2010/main" val="1689227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95536" y="195486"/>
            <a:ext cx="7200800" cy="507703"/>
          </a:xfrm>
        </p:spPr>
        <p:txBody>
          <a:bodyPr/>
          <a:lstStyle/>
          <a:p>
            <a:r>
              <a:rPr lang="cs-CZ" b="1" dirty="0">
                <a:solidFill>
                  <a:srgbClr val="000000"/>
                </a:solidFill>
              </a:rPr>
              <a:t>Elektronické podnikání </a:t>
            </a:r>
            <a:r>
              <a:rPr lang="en-GB" b="1" dirty="0">
                <a:solidFill>
                  <a:srgbClr val="000000"/>
                </a:solidFill>
              </a:rPr>
              <a:t>&amp;</a:t>
            </a:r>
            <a:r>
              <a:rPr lang="cs-CZ" b="1" dirty="0">
                <a:solidFill>
                  <a:srgbClr val="000000"/>
                </a:solidFill>
              </a:rPr>
              <a:t> obchodování </a:t>
            </a:r>
            <a:endParaRPr lang="cs-CZ" dirty="0">
              <a:solidFill>
                <a:srgbClr val="000000"/>
              </a:solidFill>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10" name="Zástupný symbol pro obsah 2"/>
          <p:cNvSpPr txBox="1">
            <a:spLocks/>
          </p:cNvSpPr>
          <p:nvPr/>
        </p:nvSpPr>
        <p:spPr>
          <a:xfrm>
            <a:off x="251520" y="915566"/>
            <a:ext cx="4032448" cy="388843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0000"/>
                </a:solidFill>
              </a:rPr>
              <a:t>Elektronické obchodování tedy obsahuje veškeré činnosti vázané k prodeji zboží koncovým spotřebitelům:</a:t>
            </a:r>
          </a:p>
          <a:p>
            <a:pPr lvl="1" algn="just"/>
            <a:r>
              <a:rPr lang="cs-CZ" sz="1900" dirty="0">
                <a:solidFill>
                  <a:srgbClr val="000000"/>
                </a:solidFill>
              </a:rPr>
              <a:t>reklama</a:t>
            </a:r>
            <a:r>
              <a:rPr lang="en-GB" sz="1900" dirty="0">
                <a:solidFill>
                  <a:srgbClr val="000000"/>
                </a:solidFill>
              </a:rPr>
              <a:t>;</a:t>
            </a:r>
          </a:p>
          <a:p>
            <a:pPr lvl="1" algn="just"/>
            <a:r>
              <a:rPr lang="cs-CZ" sz="1900" dirty="0">
                <a:solidFill>
                  <a:srgbClr val="000000"/>
                </a:solidFill>
              </a:rPr>
              <a:t>marketing</a:t>
            </a:r>
            <a:r>
              <a:rPr lang="en-GB" sz="1900" dirty="0">
                <a:solidFill>
                  <a:srgbClr val="000000"/>
                </a:solidFill>
              </a:rPr>
              <a:t>;</a:t>
            </a:r>
          </a:p>
          <a:p>
            <a:pPr lvl="1" algn="just"/>
            <a:r>
              <a:rPr lang="cs-CZ" sz="1900" dirty="0">
                <a:solidFill>
                  <a:srgbClr val="000000"/>
                </a:solidFill>
              </a:rPr>
              <a:t>vlastní prodej</a:t>
            </a:r>
            <a:r>
              <a:rPr lang="en-GB" sz="1900" dirty="0">
                <a:solidFill>
                  <a:srgbClr val="000000"/>
                </a:solidFill>
              </a:rPr>
              <a:t>;</a:t>
            </a:r>
          </a:p>
          <a:p>
            <a:pPr lvl="1" algn="just"/>
            <a:r>
              <a:rPr lang="cs-CZ" sz="1900" dirty="0">
                <a:solidFill>
                  <a:srgbClr val="000000"/>
                </a:solidFill>
              </a:rPr>
              <a:t>dodávka</a:t>
            </a:r>
            <a:r>
              <a:rPr lang="en-GB" sz="1900" dirty="0">
                <a:solidFill>
                  <a:srgbClr val="000000"/>
                </a:solidFill>
              </a:rPr>
              <a:t>;</a:t>
            </a:r>
          </a:p>
          <a:p>
            <a:pPr lvl="1" algn="just"/>
            <a:r>
              <a:rPr lang="cs-CZ" sz="1900" dirty="0">
                <a:solidFill>
                  <a:srgbClr val="000000"/>
                </a:solidFill>
              </a:rPr>
              <a:t>platba</a:t>
            </a:r>
            <a:r>
              <a:rPr lang="en-GB" sz="1900" dirty="0">
                <a:solidFill>
                  <a:srgbClr val="000000"/>
                </a:solidFill>
              </a:rPr>
              <a:t>.</a:t>
            </a:r>
          </a:p>
          <a:p>
            <a:pPr algn="just"/>
            <a:endParaRPr lang="cs-CZ" sz="2200" dirty="0">
              <a:solidFill>
                <a:srgbClr val="000000"/>
              </a:solidFill>
            </a:endParaRPr>
          </a:p>
        </p:txBody>
      </p:sp>
      <p:sp>
        <p:nvSpPr>
          <p:cNvPr id="4" name="Zástupný symbol pro číslo snímku 3"/>
          <p:cNvSpPr>
            <a:spLocks noGrp="1"/>
          </p:cNvSpPr>
          <p:nvPr>
            <p:ph type="sldNum" sz="quarter" idx="12"/>
          </p:nvPr>
        </p:nvSpPr>
        <p:spPr/>
        <p:txBody>
          <a:bodyPr/>
          <a:lstStyle/>
          <a:p>
            <a:fld id="{560808B9-4D1F-4069-9EB9-CD8802008F4E}" type="slidenum">
              <a:rPr lang="cs-CZ" smtClean="0"/>
              <a:pPr/>
              <a:t>9</a:t>
            </a:fld>
            <a:endParaRPr lang="cs-CZ" dirty="0"/>
          </a:p>
        </p:txBody>
      </p:sp>
      <p:sp>
        <p:nvSpPr>
          <p:cNvPr id="7" name="Zástupný symbol pro obsah 2"/>
          <p:cNvSpPr txBox="1">
            <a:spLocks/>
          </p:cNvSpPr>
          <p:nvPr/>
        </p:nvSpPr>
        <p:spPr>
          <a:xfrm>
            <a:off x="4355976" y="915566"/>
            <a:ext cx="4032448" cy="388843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sz="2200" dirty="0">
                <a:solidFill>
                  <a:srgbClr val="000000"/>
                </a:solidFill>
              </a:rPr>
              <a:t>E</a:t>
            </a:r>
            <a:r>
              <a:rPr lang="cs-CZ" sz="2200" dirty="0">
                <a:solidFill>
                  <a:srgbClr val="000000"/>
                </a:solidFill>
              </a:rPr>
              <a:t>lektronické podnikání obsahuje navíc oproti obchodování:</a:t>
            </a:r>
          </a:p>
          <a:p>
            <a:pPr lvl="1" algn="just"/>
            <a:r>
              <a:rPr lang="cs-CZ" sz="1900" dirty="0">
                <a:solidFill>
                  <a:srgbClr val="000000"/>
                </a:solidFill>
              </a:rPr>
              <a:t>výzkum</a:t>
            </a:r>
            <a:r>
              <a:rPr lang="en-GB" sz="1900" dirty="0">
                <a:solidFill>
                  <a:srgbClr val="000000"/>
                </a:solidFill>
              </a:rPr>
              <a:t>;</a:t>
            </a:r>
          </a:p>
          <a:p>
            <a:pPr lvl="1" algn="just"/>
            <a:r>
              <a:rPr lang="cs-CZ" sz="1900" dirty="0">
                <a:solidFill>
                  <a:srgbClr val="000000"/>
                </a:solidFill>
              </a:rPr>
              <a:t>vývoj</a:t>
            </a:r>
            <a:r>
              <a:rPr lang="en-GB" sz="1900" dirty="0">
                <a:solidFill>
                  <a:srgbClr val="000000"/>
                </a:solidFill>
              </a:rPr>
              <a:t>;</a:t>
            </a:r>
          </a:p>
          <a:p>
            <a:pPr lvl="1" algn="just"/>
            <a:r>
              <a:rPr lang="cs-CZ" sz="1900" dirty="0">
                <a:solidFill>
                  <a:srgbClr val="000000"/>
                </a:solidFill>
              </a:rPr>
              <a:t>výrobu</a:t>
            </a:r>
            <a:r>
              <a:rPr lang="en-GB" sz="1900" dirty="0">
                <a:solidFill>
                  <a:srgbClr val="000000"/>
                </a:solidFill>
              </a:rPr>
              <a:t>;</a:t>
            </a:r>
          </a:p>
          <a:p>
            <a:pPr lvl="1" algn="just"/>
            <a:r>
              <a:rPr lang="cs-CZ" sz="1900" dirty="0">
                <a:solidFill>
                  <a:srgbClr val="000000"/>
                </a:solidFill>
              </a:rPr>
              <a:t>zásobování materiálem a díly</a:t>
            </a:r>
            <a:r>
              <a:rPr lang="en-GB" sz="1900" dirty="0">
                <a:solidFill>
                  <a:srgbClr val="000000"/>
                </a:solidFill>
              </a:rPr>
              <a:t>;</a:t>
            </a:r>
          </a:p>
          <a:p>
            <a:pPr lvl="1" algn="just"/>
            <a:r>
              <a:rPr lang="cs-CZ" sz="1900" dirty="0">
                <a:solidFill>
                  <a:srgbClr val="000000"/>
                </a:solidFill>
              </a:rPr>
              <a:t>logistiku</a:t>
            </a:r>
            <a:r>
              <a:rPr lang="en-GB" sz="1900" dirty="0">
                <a:solidFill>
                  <a:srgbClr val="000000"/>
                </a:solidFill>
              </a:rPr>
              <a:t>;</a:t>
            </a:r>
          </a:p>
          <a:p>
            <a:pPr lvl="1" algn="just"/>
            <a:r>
              <a:rPr lang="cs-CZ" sz="1900" dirty="0">
                <a:solidFill>
                  <a:srgbClr val="000000"/>
                </a:solidFill>
              </a:rPr>
              <a:t>administrativ</a:t>
            </a:r>
            <a:r>
              <a:rPr lang="en-GB" sz="1900" dirty="0">
                <a:solidFill>
                  <a:srgbClr val="000000"/>
                </a:solidFill>
              </a:rPr>
              <a:t>u;</a:t>
            </a:r>
          </a:p>
          <a:p>
            <a:pPr lvl="1" algn="just"/>
            <a:r>
              <a:rPr lang="cs-CZ" sz="1900" dirty="0">
                <a:solidFill>
                  <a:srgbClr val="000000"/>
                </a:solidFill>
              </a:rPr>
              <a:t>vedeni účetnictví</a:t>
            </a:r>
            <a:r>
              <a:rPr lang="en-GB" sz="1900" dirty="0">
                <a:solidFill>
                  <a:srgbClr val="000000"/>
                </a:solidFill>
              </a:rPr>
              <a:t>;</a:t>
            </a:r>
            <a:endParaRPr lang="cs-CZ" sz="1900" dirty="0">
              <a:solidFill>
                <a:srgbClr val="000000"/>
              </a:solidFill>
            </a:endParaRPr>
          </a:p>
          <a:p>
            <a:pPr lvl="1" algn="just"/>
            <a:r>
              <a:rPr lang="cs-CZ" sz="1900" dirty="0">
                <a:solidFill>
                  <a:srgbClr val="000000"/>
                </a:solidFill>
              </a:rPr>
              <a:t>finanční </a:t>
            </a:r>
            <a:r>
              <a:rPr lang="cs-CZ" sz="1900" dirty="0" smtClean="0">
                <a:solidFill>
                  <a:srgbClr val="000000"/>
                </a:solidFill>
              </a:rPr>
              <a:t>služby.</a:t>
            </a:r>
            <a:endParaRPr lang="cs-CZ" sz="1900" dirty="0">
              <a:solidFill>
                <a:srgbClr val="000000"/>
              </a:solidFill>
            </a:endParaRPr>
          </a:p>
        </p:txBody>
      </p:sp>
    </p:spTree>
    <p:extLst>
      <p:ext uri="{BB962C8B-B14F-4D97-AF65-F5344CB8AC3E}">
        <p14:creationId xmlns:p14="http://schemas.microsoft.com/office/powerpoint/2010/main" val="1104800384"/>
      </p:ext>
    </p:extLst>
  </p:cSld>
  <p:clrMapOvr>
    <a:masterClrMapping/>
  </p:clrMapOvr>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3031</TotalTime>
  <Words>1401</Words>
  <Application>Microsoft Office PowerPoint</Application>
  <PresentationFormat>Předvádění na obrazovce (16:9)</PresentationFormat>
  <Paragraphs>213</Paragraphs>
  <Slides>22</Slides>
  <Notes>20</Notes>
  <HiddenSlides>0</HiddenSlides>
  <MMClips>0</MMClips>
  <ScaleCrop>false</ScaleCrop>
  <HeadingPairs>
    <vt:vector size="8" baseType="variant">
      <vt:variant>
        <vt:lpstr>Použitá písma</vt:lpstr>
      </vt:variant>
      <vt:variant>
        <vt:i4>5</vt:i4>
      </vt:variant>
      <vt:variant>
        <vt:lpstr>Motiv</vt:lpstr>
      </vt:variant>
      <vt:variant>
        <vt:i4>1</vt:i4>
      </vt:variant>
      <vt:variant>
        <vt:lpstr>Vložené servery OLE</vt:lpstr>
      </vt:variant>
      <vt:variant>
        <vt:i4>1</vt:i4>
      </vt:variant>
      <vt:variant>
        <vt:lpstr>Nadpisy snímků</vt:lpstr>
      </vt:variant>
      <vt:variant>
        <vt:i4>22</vt:i4>
      </vt:variant>
    </vt:vector>
  </HeadingPairs>
  <TitlesOfParts>
    <vt:vector size="29" baseType="lpstr">
      <vt:lpstr>Arial</vt:lpstr>
      <vt:lpstr>Calibri</vt:lpstr>
      <vt:lpstr>Enriqueta</vt:lpstr>
      <vt:lpstr>Symbol</vt:lpstr>
      <vt:lpstr>Times New Roman</vt:lpstr>
      <vt:lpstr>SLU</vt:lpstr>
      <vt:lpstr>Visio</vt:lpstr>
      <vt:lpstr>Název prezentace</vt:lpstr>
      <vt:lpstr>Podnikání na Internetu</vt:lpstr>
      <vt:lpstr>Elektronické podnikání</vt:lpstr>
      <vt:lpstr>Elektronické podnikání</vt:lpstr>
      <vt:lpstr>Elektronické podnikání</vt:lpstr>
      <vt:lpstr>Elektronické podnikání</vt:lpstr>
      <vt:lpstr>Elektronické obchodování </vt:lpstr>
      <vt:lpstr>Elektronické obchodování </vt:lpstr>
      <vt:lpstr>Elektronické podnikání &amp; obchodování </vt:lpstr>
      <vt:lpstr>Elektronické obchodování - kategorie e-obchodů </vt:lpstr>
      <vt:lpstr>Elektronické obchodování - kategorie e-obchodů </vt:lpstr>
      <vt:lpstr>Elektronické obchodování - kategorie e-obchodů </vt:lpstr>
      <vt:lpstr>Elektronické obchodování - kategorie e-obchodů </vt:lpstr>
      <vt:lpstr>Kvazielektronické obchody </vt:lpstr>
      <vt:lpstr>Plnohodnotné e-obchody </vt:lpstr>
      <vt:lpstr>Lokální a globální e-obchody </vt:lpstr>
      <vt:lpstr>Modely internetových obchodů </vt:lpstr>
      <vt:lpstr>Modely internetových obchodů </vt:lpstr>
      <vt:lpstr>Virtuální firma</vt:lpstr>
      <vt:lpstr>Fraktální firma</vt:lpstr>
      <vt:lpstr>Štíhlá firma (Lean Company) </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Petr Suchánek</cp:lastModifiedBy>
  <cp:revision>188</cp:revision>
  <dcterms:created xsi:type="dcterms:W3CDTF">2016-07-06T15:42:34Z</dcterms:created>
  <dcterms:modified xsi:type="dcterms:W3CDTF">2022-02-28T19:33:53Z</dcterms:modified>
</cp:coreProperties>
</file>