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4" r:id="rId2"/>
    <p:sldId id="256" r:id="rId3"/>
    <p:sldId id="263" r:id="rId4"/>
    <p:sldId id="295" r:id="rId5"/>
    <p:sldId id="296" r:id="rId6"/>
    <p:sldId id="299" r:id="rId7"/>
    <p:sldId id="298" r:id="rId8"/>
    <p:sldId id="308" r:id="rId9"/>
    <p:sldId id="297" r:id="rId10"/>
    <p:sldId id="307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29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134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261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467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236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394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05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37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06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455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50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179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06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325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006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in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na Internetu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Charakteristické znaky internetových tržišť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Centralizovaný </a:t>
            </a:r>
            <a:r>
              <a:rPr lang="cs-CZ" sz="2000" dirty="0">
                <a:solidFill>
                  <a:srgbClr val="000000"/>
                </a:solidFill>
              </a:rPr>
              <a:t>tržní prostor;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Neutralita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Standardizované </a:t>
            </a:r>
            <a:r>
              <a:rPr lang="cs-CZ" sz="2000" dirty="0">
                <a:solidFill>
                  <a:srgbClr val="000000"/>
                </a:solidFill>
              </a:rPr>
              <a:t>kontrakty, dokumenty, výrobky;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Záruka </a:t>
            </a:r>
            <a:r>
              <a:rPr lang="cs-CZ" sz="2000" dirty="0">
                <a:solidFill>
                  <a:srgbClr val="000000"/>
                </a:solidFill>
              </a:rPr>
              <a:t>integrity trhu;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Platební </a:t>
            </a:r>
            <a:r>
              <a:rPr lang="cs-CZ" sz="2000" dirty="0">
                <a:solidFill>
                  <a:srgbClr val="000000"/>
                </a:solidFill>
              </a:rPr>
              <a:t>a clearingové služby;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Důvěra </a:t>
            </a:r>
            <a:r>
              <a:rPr lang="cs-CZ" sz="2000" dirty="0">
                <a:solidFill>
                  <a:srgbClr val="000000"/>
                </a:solidFill>
              </a:rPr>
              <a:t>a anonymita.</a:t>
            </a:r>
          </a:p>
          <a:p>
            <a:pPr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48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91048"/>
              </p:ext>
            </p:extLst>
          </p:nvPr>
        </p:nvGraphicFramePr>
        <p:xfrm>
          <a:off x="323528" y="771550"/>
          <a:ext cx="7488832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563">
                  <a:extLst>
                    <a:ext uri="{9D8B030D-6E8A-4147-A177-3AD203B41FA5}">
                      <a16:colId xmlns:a16="http://schemas.microsoft.com/office/drawing/2014/main" val="3610833369"/>
                    </a:ext>
                  </a:extLst>
                </a:gridCol>
                <a:gridCol w="5285269">
                  <a:extLst>
                    <a:ext uri="{9D8B030D-6E8A-4147-A177-3AD203B41FA5}">
                      <a16:colId xmlns:a16="http://schemas.microsoft.com/office/drawing/2014/main" val="2100560011"/>
                    </a:ext>
                  </a:extLst>
                </a:gridCol>
              </a:tblGrid>
              <a:tr h="22811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Kategorie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894565"/>
                  </a:ext>
                </a:extLst>
              </a:tr>
              <a:tr h="476083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Agregátor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Seskupení nabídkových katalogů mnoha výrobců (e-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Chemicals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Chemdex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MetalSite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PlasticsNet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47685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Obchodní středisko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Prodávající získají v internetovém středisku virtuální výlohu obchodu, kde mohou vystavovat své výrobky (informace o výrobku, hodnotící studie, reference apod.).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9724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Vystav a listuj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Informační tabule, kde kupující i prodávající prezentují své nabídky a požadavky (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Catex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CreditTrade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TechEx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 Musí zde existovat i metody vzájemné komunikace mezi prodávajícími a kupujícími.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7383954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Aukční trh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Více nakupujících a prodávajících se konkurenčně uchází o kontrakty (konkurenční ucházení o výrobky za nižší ceny) (e-STEEL,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Manheim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 Online,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Cattle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Offerings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9714402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Plně automatizované tržiště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Centralizovaný trh zejména, nikoliv výhradně, pro standardizované nebo komoditní výrobky. Funguje zde automatické vytváření objednávek a efektivní online mechanismus tvorby cen (e-STEEL,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PaperExchange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2594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56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756084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Podle členských a vlastnických struktur dělíme Internetová tržiště </a:t>
            </a:r>
            <a:r>
              <a:rPr lang="cs-CZ" sz="2400" dirty="0" smtClean="0">
                <a:solidFill>
                  <a:srgbClr val="000000"/>
                </a:solidFill>
              </a:rPr>
              <a:t>na: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tržiště </a:t>
            </a:r>
            <a:r>
              <a:rPr lang="cs-CZ" sz="2000" dirty="0">
                <a:solidFill>
                  <a:srgbClr val="000000"/>
                </a:solidFill>
              </a:rPr>
              <a:t>s </a:t>
            </a:r>
            <a:r>
              <a:rPr lang="cs-CZ" sz="2000" dirty="0" smtClean="0">
                <a:solidFill>
                  <a:srgbClr val="000000"/>
                </a:solidFill>
              </a:rPr>
              <a:t>otevřeným členstvím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tržiště </a:t>
            </a:r>
            <a:r>
              <a:rPr lang="cs-CZ" sz="2000" dirty="0">
                <a:solidFill>
                  <a:srgbClr val="000000"/>
                </a:solidFill>
              </a:rPr>
              <a:t>s uzavřeným členstvím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Do otevřených internetových tržišť se může zaregistrovat prakticky jakýkoliv </a:t>
            </a:r>
            <a:r>
              <a:rPr lang="cs-CZ" sz="2400" dirty="0" err="1" smtClean="0">
                <a:solidFill>
                  <a:srgbClr val="000000"/>
                </a:solidFill>
              </a:rPr>
              <a:t>subje</a:t>
            </a:r>
            <a:r>
              <a:rPr lang="en-GB" sz="2400" dirty="0" smtClean="0">
                <a:solidFill>
                  <a:srgbClr val="000000"/>
                </a:solidFill>
              </a:rPr>
              <a:t>k</a:t>
            </a:r>
            <a:r>
              <a:rPr lang="cs-CZ" sz="2400" dirty="0" smtClean="0">
                <a:solidFill>
                  <a:srgbClr val="000000"/>
                </a:solidFill>
              </a:rPr>
              <a:t>t</a:t>
            </a:r>
            <a:r>
              <a:rPr lang="en-GB" sz="2400" dirty="0" smtClean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buNone/>
            </a:pP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51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756084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Uzavřená tržiště jsou obvykle uzavřená seskupení prodávajících a nakupujících subjektů, jež jsou představovány většími podniky a vstup a možnost obchodování do takového typu tržiště mohou být kladeny různé </a:t>
            </a:r>
            <a:r>
              <a:rPr lang="cs-CZ" sz="2300" dirty="0" smtClean="0">
                <a:solidFill>
                  <a:srgbClr val="000000"/>
                </a:solidFill>
              </a:rPr>
              <a:t>podmínky, například: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kvalifikovanost management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dobré image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kapitál firmy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finanční stabilita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systémy </a:t>
            </a:r>
            <a:r>
              <a:rPr lang="cs-CZ" sz="1900" dirty="0">
                <a:solidFill>
                  <a:srgbClr val="000000"/>
                </a:solidFill>
              </a:rPr>
              <a:t>řízení </a:t>
            </a:r>
            <a:r>
              <a:rPr lang="cs-CZ" sz="1900" dirty="0" smtClean="0">
                <a:solidFill>
                  <a:srgbClr val="000000"/>
                </a:solidFill>
              </a:rPr>
              <a:t>jakosti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a </a:t>
            </a:r>
            <a:r>
              <a:rPr lang="en-GB" sz="1900" dirty="0" smtClean="0">
                <a:solidFill>
                  <a:srgbClr val="000000"/>
                </a:solidFill>
              </a:rPr>
              <a:t>dal</a:t>
            </a:r>
            <a:r>
              <a:rPr lang="cs-CZ" sz="1900" dirty="0" err="1" smtClean="0">
                <a:solidFill>
                  <a:srgbClr val="000000"/>
                </a:solidFill>
              </a:rPr>
              <a:t>ší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cs-CZ" sz="19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9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087897"/>
              </p:ext>
            </p:extLst>
          </p:nvPr>
        </p:nvGraphicFramePr>
        <p:xfrm>
          <a:off x="179512" y="1059582"/>
          <a:ext cx="7920881" cy="364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3856">
                  <a:extLst>
                    <a:ext uri="{9D8B030D-6E8A-4147-A177-3AD203B41FA5}">
                      <a16:colId xmlns:a16="http://schemas.microsoft.com/office/drawing/2014/main" val="557816352"/>
                    </a:ext>
                  </a:extLst>
                </a:gridCol>
                <a:gridCol w="5327025">
                  <a:extLst>
                    <a:ext uri="{9D8B030D-6E8A-4147-A177-3AD203B41FA5}">
                      <a16:colId xmlns:a16="http://schemas.microsoft.com/office/drawing/2014/main" val="4042609220"/>
                    </a:ext>
                  </a:extLst>
                </a:gridCol>
              </a:tblGrid>
              <a:tr h="203249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 vlastnictví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5656194"/>
                  </a:ext>
                </a:extLst>
              </a:tr>
              <a:tr h="106536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tržiště jednou skupinou uživatelů s uzavřeným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Tržiště vlastní obchodníci nebo makléři, kteří pracují pro prodávající a nakupující. Noví členové si musí zakoupit majitelský podíl (tzv. “křeslo”). (</a:t>
                      </a:r>
                      <a:r>
                        <a:rPr lang="cs-CZ" sz="1600" u="sng" dirty="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www.worldins.com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Výhoda – formování trhu majiteli pro zisk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Nevýhoda - možné anti-konkurenční praktiky majitele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9480891"/>
                  </a:ext>
                </a:extLst>
              </a:tr>
              <a:tr h="155900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několika skupinami uživatelů s otevřeným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Tento model není spojen s vlastnictvím podílu. Člen dostane licenci pro používání tržiště (licence přenosná nebo nepřenosná).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Výhoda – možnost vyrovnávat konkurenční zájmy každé skupiny.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Nevýhoda – relativně dlouhý čas pro nastartování plnohodnotné spolupráce mezi skupinami.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7602476"/>
                  </a:ext>
                </a:extLst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27534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Podle typu vlastnictví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9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791601"/>
              </p:ext>
            </p:extLst>
          </p:nvPr>
        </p:nvGraphicFramePr>
        <p:xfrm>
          <a:off x="408218" y="1491630"/>
          <a:ext cx="7476150" cy="31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19">
                  <a:extLst>
                    <a:ext uri="{9D8B030D-6E8A-4147-A177-3AD203B41FA5}">
                      <a16:colId xmlns:a16="http://schemas.microsoft.com/office/drawing/2014/main" val="4236920032"/>
                    </a:ext>
                  </a:extLst>
                </a:gridCol>
                <a:gridCol w="5027931">
                  <a:extLst>
                    <a:ext uri="{9D8B030D-6E8A-4147-A177-3AD203B41FA5}">
                      <a16:colId xmlns:a16="http://schemas.microsoft.com/office/drawing/2014/main" val="4255498889"/>
                    </a:ext>
                  </a:extLst>
                </a:gridCol>
              </a:tblGrid>
              <a:tr h="37561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Typ vlastnictví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8234359"/>
                  </a:ext>
                </a:extLst>
              </a:tr>
              <a:tr h="160052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jedním nebo několika komerčními investory s otevřeným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a řízení tržiště jedním investorem nebo skupinou investorů tak, aby vytvářelo zisk. (jeden z nejčastějších modelů) (např.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Catex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CreditTrade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e.Chemicals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Elinex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PaperExchange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PlasticNet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National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Transport Exchange,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TechEx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3919648"/>
                  </a:ext>
                </a:extLst>
              </a:tr>
              <a:tr h="1192219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Vlastnictví vládou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Tržiště B2B je vnímáno tak, že poskytuje významný veřejný prospěch. Rozvoj B2B je v souladu s národním zájmem. (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Cayman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Islands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– www.cisx.com.ky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4459141"/>
                  </a:ext>
                </a:extLst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Podle typu vlastnictví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65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Podle sortimentu</a:t>
            </a:r>
            <a:endParaRPr lang="cs-CZ" sz="2200" dirty="0">
              <a:solidFill>
                <a:srgbClr val="000000"/>
              </a:solidFill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095498"/>
              </p:ext>
            </p:extLst>
          </p:nvPr>
        </p:nvGraphicFramePr>
        <p:xfrm>
          <a:off x="323528" y="1275606"/>
          <a:ext cx="7776864" cy="3240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1326">
                  <a:extLst>
                    <a:ext uri="{9D8B030D-6E8A-4147-A177-3AD203B41FA5}">
                      <a16:colId xmlns:a16="http://schemas.microsoft.com/office/drawing/2014/main" val="1120498779"/>
                    </a:ext>
                  </a:extLst>
                </a:gridCol>
                <a:gridCol w="6125538">
                  <a:extLst>
                    <a:ext uri="{9D8B030D-6E8A-4147-A177-3AD203B41FA5}">
                      <a16:colId xmlns:a16="http://schemas.microsoft.com/office/drawing/2014/main" val="4147247341"/>
                    </a:ext>
                  </a:extLst>
                </a:gridCol>
              </a:tblGrid>
              <a:tr h="388152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545609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Horizontální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Tato tržiště nemají zaměření na konkrétní průmyslové odvětví, ale naopak zapojují do obchodování firmy napříč všemi odvětvími.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6308815"/>
                  </a:ext>
                </a:extLst>
              </a:tr>
              <a:tr h="12320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Vertikální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Jsou zaměřena na konkrétní průmyslový obor, např. na chemický průmysl, hutní a kovodělnou výrobu, zdravotní potřeby, a zapojují do svého obchodování firmy podnikající v daném průmyslovém odvětví.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3467375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Komoditní burzy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Jsou určeny pro obchodování pouze s konkrétními komoditami.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14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9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Tvorba cen na internetových tržištích</a:t>
            </a:r>
            <a:endParaRPr lang="cs-CZ" sz="22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00945"/>
              </p:ext>
            </p:extLst>
          </p:nvPr>
        </p:nvGraphicFramePr>
        <p:xfrm>
          <a:off x="395536" y="1434863"/>
          <a:ext cx="7488832" cy="3112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1804">
                  <a:extLst>
                    <a:ext uri="{9D8B030D-6E8A-4147-A177-3AD203B41FA5}">
                      <a16:colId xmlns:a16="http://schemas.microsoft.com/office/drawing/2014/main" val="1889196687"/>
                    </a:ext>
                  </a:extLst>
                </a:gridCol>
                <a:gridCol w="4427028">
                  <a:extLst>
                    <a:ext uri="{9D8B030D-6E8A-4147-A177-3AD203B41FA5}">
                      <a16:colId xmlns:a16="http://schemas.microsoft.com/office/drawing/2014/main" val="1103592977"/>
                    </a:ext>
                  </a:extLst>
                </a:gridCol>
              </a:tblGrid>
              <a:tr h="2674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Způsob tvorby ceny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627479"/>
                  </a:ext>
                </a:extLst>
              </a:tr>
              <a:tr h="55808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Fixní oceňování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Typické pro klasické internetové obchody a model Agregátoři.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9791255"/>
                  </a:ext>
                </a:extLst>
              </a:tr>
              <a:tr h="26740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Vyjednávání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Typické pro model Vystav a listuj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1676144"/>
                  </a:ext>
                </a:extLst>
              </a:tr>
              <a:tr h="55808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Dynamické oceňování - Aukční trhy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Vedené prodávajícím nebo kupujícím.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1339751"/>
                  </a:ext>
                </a:extLst>
              </a:tr>
              <a:tr h="143012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Elektronické systémy automatického obchodování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Plně automatizované internetové tržiště. Nabídka i poptávka musí mít mimo charakteristické znaky a objem stanovenou fixní nebo limitní cenu. Na základě těchto parametrů dojde k automatickému propojení prodávajících a kupujících.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1534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42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en-GB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Internetové tržiště (e-tržiště) je ve své podstatě virtuální místo, kde se střetává </a:t>
            </a:r>
            <a:r>
              <a:rPr lang="cs-CZ" sz="2200" dirty="0" smtClean="0">
                <a:solidFill>
                  <a:srgbClr val="000000"/>
                </a:solidFill>
              </a:rPr>
              <a:t>poptávka </a:t>
            </a:r>
            <a:r>
              <a:rPr lang="cs-CZ" sz="2200" dirty="0">
                <a:solidFill>
                  <a:srgbClr val="000000"/>
                </a:solidFill>
              </a:rPr>
              <a:t>mnoha odběratelů s nabídkou mnoha dodavatelů. Na internetovém tržišti stejně jako na tržišti klasickém dochází k nejrůznějším jednáním mezi dodavateli a odběrateli, která vedou k uzavírání konkrétních obchodů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Online tržiště (anglicky Online Marketplace) je webová stránka s nabídkou více dodavatelů. Na online tržišti lze vybírat z nabídky různých firem a jejich nabídku porovnávat. Je to podobné jako procházet stánky na klasickém tržišti, je zde nabídka řady firem pod jednou střechou.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Online tržiště je v principu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, ve kterém </a:t>
            </a:r>
            <a:r>
              <a:rPr lang="cs-CZ" sz="2200" dirty="0" smtClean="0">
                <a:solidFill>
                  <a:srgbClr val="000000"/>
                </a:solidFill>
              </a:rPr>
              <a:t>lze porovnávat </a:t>
            </a:r>
            <a:r>
              <a:rPr lang="cs-CZ" sz="2200" dirty="0">
                <a:solidFill>
                  <a:srgbClr val="000000"/>
                </a:solidFill>
              </a:rPr>
              <a:t>nabídku více dodavatelů, přičemž </a:t>
            </a:r>
            <a:r>
              <a:rPr lang="cs-CZ" sz="2200" dirty="0" smtClean="0">
                <a:solidFill>
                  <a:srgbClr val="000000"/>
                </a:solidFill>
              </a:rPr>
              <a:t>provozovatel </a:t>
            </a:r>
            <a:r>
              <a:rPr lang="cs-CZ" sz="2200" dirty="0">
                <a:solidFill>
                  <a:srgbClr val="000000"/>
                </a:solidFill>
              </a:rPr>
              <a:t>tržiště je třetí </a:t>
            </a:r>
            <a:r>
              <a:rPr lang="cs-CZ" sz="2200" dirty="0" smtClean="0">
                <a:solidFill>
                  <a:srgbClr val="000000"/>
                </a:solidFill>
              </a:rPr>
              <a:t>strana.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Pro </a:t>
            </a:r>
            <a:r>
              <a:rPr lang="cs-CZ" sz="2200" dirty="0">
                <a:solidFill>
                  <a:srgbClr val="000000"/>
                </a:solidFill>
              </a:rPr>
              <a:t>klasický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 je typické, že </a:t>
            </a:r>
            <a:r>
              <a:rPr lang="cs-CZ" sz="2200" dirty="0" smtClean="0">
                <a:solidFill>
                  <a:srgbClr val="000000"/>
                </a:solidFill>
              </a:rPr>
              <a:t>jej </a:t>
            </a:r>
            <a:r>
              <a:rPr lang="cs-CZ" sz="2200" dirty="0">
                <a:solidFill>
                  <a:srgbClr val="000000"/>
                </a:solidFill>
              </a:rPr>
              <a:t>provozuje jeden </a:t>
            </a:r>
            <a:r>
              <a:rPr lang="cs-CZ" sz="2200" dirty="0" smtClean="0">
                <a:solidFill>
                  <a:srgbClr val="000000"/>
                </a:solidFill>
              </a:rPr>
              <a:t>prodejce. 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Na </a:t>
            </a:r>
            <a:r>
              <a:rPr lang="cs-CZ" sz="2200" dirty="0">
                <a:solidFill>
                  <a:srgbClr val="000000"/>
                </a:solidFill>
              </a:rPr>
              <a:t>online tržišti je více různých dodavatelů. Provozovatel je odpovědný za fungování, bezpečnost. Zajišťuje kompletně provozní platformu, integraci s platebními nástroji či bránami, kompletní objednávkový a platební proces.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Dodavatelé </a:t>
            </a:r>
            <a:r>
              <a:rPr lang="cs-CZ" sz="2200" dirty="0">
                <a:solidFill>
                  <a:srgbClr val="000000"/>
                </a:solidFill>
              </a:rPr>
              <a:t>mají možnost přidávat svoji nabídku a dostávat peníze od zákazníků. Za to platí provozovateli tržiště provizi (paušálně nebo procento z prodeje</a:t>
            </a:r>
            <a:r>
              <a:rPr lang="cs-CZ" sz="2200" dirty="0" smtClean="0">
                <a:solidFill>
                  <a:srgbClr val="000000"/>
                </a:solidFill>
              </a:rPr>
              <a:t>), zákazníci </a:t>
            </a:r>
            <a:r>
              <a:rPr lang="cs-CZ" sz="2200" dirty="0">
                <a:solidFill>
                  <a:srgbClr val="000000"/>
                </a:solidFill>
              </a:rPr>
              <a:t>mají možnost vybírat, třídit, porovnávat a </a:t>
            </a:r>
            <a:r>
              <a:rPr lang="cs-CZ" sz="2200" dirty="0" smtClean="0">
                <a:solidFill>
                  <a:srgbClr val="000000"/>
                </a:solidFill>
              </a:rPr>
              <a:t>zaplatit.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0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Tržiště jsou obvykle zaměřena na jeden typ zboží či služeb nebo na jeden segment (například tržiště s aplikacemi, tržiště s uměním a podobně). Existují samozřejmě i velká tržiště se širokou nabídkou, jako jsou </a:t>
            </a:r>
            <a:r>
              <a:rPr lang="cs-CZ" sz="2200" dirty="0" err="1">
                <a:solidFill>
                  <a:srgbClr val="000000"/>
                </a:solidFill>
              </a:rPr>
              <a:t>eBay</a:t>
            </a:r>
            <a:r>
              <a:rPr lang="cs-CZ" sz="2200" dirty="0">
                <a:solidFill>
                  <a:srgbClr val="000000"/>
                </a:solidFill>
              </a:rPr>
              <a:t>, Amazon nebo </a:t>
            </a:r>
            <a:r>
              <a:rPr lang="cs-CZ" sz="2200" dirty="0" err="1">
                <a:solidFill>
                  <a:srgbClr val="000000"/>
                </a:solidFill>
              </a:rPr>
              <a:t>Alibaba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Typy tržišť</a:t>
            </a:r>
            <a:endParaRPr lang="cs-CZ" sz="22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tržiště </a:t>
            </a:r>
            <a:r>
              <a:rPr lang="cs-CZ" sz="1900" dirty="0">
                <a:solidFill>
                  <a:srgbClr val="000000"/>
                </a:solidFill>
              </a:rPr>
              <a:t>zaměřená svojí nabídkou na firmy (tzv. B2B </a:t>
            </a:r>
            <a:r>
              <a:rPr lang="cs-CZ" sz="1900" dirty="0" smtClean="0">
                <a:solidFill>
                  <a:srgbClr val="000000"/>
                </a:solidFill>
              </a:rPr>
              <a:t>tržiště)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tržiště </a:t>
            </a:r>
            <a:r>
              <a:rPr lang="cs-CZ" sz="1900" dirty="0">
                <a:solidFill>
                  <a:srgbClr val="000000"/>
                </a:solidFill>
              </a:rPr>
              <a:t>firem zaměřená na koncové zákazníky </a:t>
            </a:r>
            <a:r>
              <a:rPr lang="cs-CZ" sz="1900" dirty="0" smtClean="0">
                <a:solidFill>
                  <a:srgbClr val="000000"/>
                </a:solidFill>
              </a:rPr>
              <a:t>B2C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tržiště</a:t>
            </a:r>
            <a:r>
              <a:rPr lang="cs-CZ" sz="1900" dirty="0">
                <a:solidFill>
                  <a:srgbClr val="000000"/>
                </a:solidFill>
              </a:rPr>
              <a:t>, kde prodávají lidé lidem - například své výrobky nebo použité věci (C2C tržiště) ty jsou často komunitně </a:t>
            </a:r>
            <a:r>
              <a:rPr lang="cs-CZ" sz="1900" dirty="0" smtClean="0">
                <a:solidFill>
                  <a:srgbClr val="000000"/>
                </a:solidFill>
              </a:rPr>
              <a:t>fungující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tržiště </a:t>
            </a:r>
            <a:r>
              <a:rPr lang="cs-CZ" sz="1800" dirty="0">
                <a:solidFill>
                  <a:srgbClr val="000000"/>
                </a:solidFill>
              </a:rPr>
              <a:t>zajišťující obchod mezi dvěma stranami (P2P - Peer-to-Peer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77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960938"/>
              </p:ext>
            </p:extLst>
          </p:nvPr>
        </p:nvGraphicFramePr>
        <p:xfrm>
          <a:off x="251520" y="771550"/>
          <a:ext cx="7632848" cy="364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1176">
                  <a:extLst>
                    <a:ext uri="{9D8B030D-6E8A-4147-A177-3AD203B41FA5}">
                      <a16:colId xmlns:a16="http://schemas.microsoft.com/office/drawing/2014/main" val="880713447"/>
                    </a:ext>
                  </a:extLst>
                </a:gridCol>
                <a:gridCol w="5761672">
                  <a:extLst>
                    <a:ext uri="{9D8B030D-6E8A-4147-A177-3AD203B41FA5}">
                      <a16:colId xmlns:a16="http://schemas.microsoft.com/office/drawing/2014/main" val="2129921388"/>
                    </a:ext>
                  </a:extLst>
                </a:gridCol>
              </a:tblGrid>
              <a:tr h="24554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Model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0548632"/>
                  </a:ext>
                </a:extLst>
              </a:tr>
              <a:tr h="158010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Prodejní model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Internetové tržiště je primárně zaměřeno na odbyt výrobků zakládajících subjektů. Nejčastějším modelem je vytvoření aliance dodavatelů, kteří nejsou vůči sobě v konkurenčním postavení, naopak se svými produkty vhodně doplňují. Jejich náklady na prodej zboží jsou v tomto případě mnohem nižší než v případě klasické formy prodeje, protože jsou rozloženy mezi více subjektů.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0808299"/>
                  </a:ext>
                </a:extLst>
              </a:tr>
              <a:tr h="779366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Nákupní model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Zakladatelem tohoto typu tržiště bývá nejčastěji jeden silný podnikatelský subjekt nebo aliance více subjektů, kteří jsou významnými odběrateli a mají značnou vyjednávací sílu.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262524"/>
                  </a:ext>
                </a:extLst>
              </a:tr>
              <a:tr h="77936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Spojení nákupního a prodejního modelu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Může se jednat například o elektronický model inzertního serveru. Takto postavené elektronické tržiště bývá provozováno nejčastěji třetím nezávislým subjektem.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795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Prodejní model</a:t>
            </a:r>
          </a:p>
          <a:p>
            <a:pPr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35695" y="1294672"/>
            <a:ext cx="143022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537150"/>
              </p:ext>
            </p:extLst>
          </p:nvPr>
        </p:nvGraphicFramePr>
        <p:xfrm>
          <a:off x="1763688" y="1203598"/>
          <a:ext cx="4104456" cy="3381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Visio" r:id="rId4" imgW="2495572" imgH="2038477" progId="Visio.Drawing.15">
                  <p:embed/>
                </p:oleObj>
              </mc:Choice>
              <mc:Fallback>
                <p:oleObj name="Visio" r:id="rId4" imgW="2495572" imgH="203847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203598"/>
                        <a:ext cx="4104456" cy="3381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601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Nákupní model</a:t>
            </a:r>
          </a:p>
          <a:p>
            <a:pPr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35695" y="1294672"/>
            <a:ext cx="143022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91680" y="1305035"/>
            <a:ext cx="1475759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650"/>
              </p:ext>
            </p:extLst>
          </p:nvPr>
        </p:nvGraphicFramePr>
        <p:xfrm>
          <a:off x="1691680" y="1305036"/>
          <a:ext cx="4104457" cy="330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Visio" r:id="rId4" imgW="2533801" imgH="2038477" progId="Visio.Drawing.15">
                  <p:embed/>
                </p:oleObj>
              </mc:Choice>
              <mc:Fallback>
                <p:oleObj name="Visio" r:id="rId4" imgW="2533801" imgH="203847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305036"/>
                        <a:ext cx="4104457" cy="3305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7" y="1419621"/>
            <a:ext cx="15752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241572"/>
              </p:ext>
            </p:extLst>
          </p:nvPr>
        </p:nvGraphicFramePr>
        <p:xfrm>
          <a:off x="611560" y="1533701"/>
          <a:ext cx="7373884" cy="2550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Visio" r:id="rId4" imgW="3543257" imgH="1238225" progId="Visio.Drawing.15">
                  <p:embed/>
                </p:oleObj>
              </mc:Choice>
              <mc:Fallback>
                <p:oleObj name="Visio" r:id="rId4" imgW="3543257" imgH="123822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33701"/>
                        <a:ext cx="7373884" cy="25502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Propojení nákupního a prodejního modelu</a:t>
            </a:r>
          </a:p>
          <a:p>
            <a:pPr algn="just"/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93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3015</TotalTime>
  <Words>1083</Words>
  <Application>Microsoft Office PowerPoint</Application>
  <PresentationFormat>Předvádění na obrazovce (16:9)</PresentationFormat>
  <Paragraphs>170</Paragraphs>
  <Slides>18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Enriqueta</vt:lpstr>
      <vt:lpstr>Symbol</vt:lpstr>
      <vt:lpstr>Times New Roman</vt:lpstr>
      <vt:lpstr>SLU</vt:lpstr>
      <vt:lpstr>Visio</vt:lpstr>
      <vt:lpstr>Název prezentace</vt:lpstr>
      <vt:lpstr>Podnikání na Internetu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188</cp:revision>
  <dcterms:created xsi:type="dcterms:W3CDTF">2016-07-06T15:42:34Z</dcterms:created>
  <dcterms:modified xsi:type="dcterms:W3CDTF">2019-04-29T19:36:15Z</dcterms:modified>
</cp:coreProperties>
</file>