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94" r:id="rId2"/>
    <p:sldId id="256" r:id="rId3"/>
    <p:sldId id="263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  <p:sldId id="305" r:id="rId15"/>
    <p:sldId id="306" r:id="rId16"/>
    <p:sldId id="307" r:id="rId17"/>
    <p:sldId id="308" r:id="rId18"/>
    <p:sldId id="293" r:id="rId19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6" d="100"/>
          <a:sy n="136" d="100"/>
        </p:scale>
        <p:origin x="96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29.04.2019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4356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72074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65226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49718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88278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36581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60423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63006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19022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64655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81724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2317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75799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27030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062823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 smtClean="0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7325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1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2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2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6" y="2365808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Prezentace předmětu: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Podnikání </a:t>
            </a:r>
            <a:r>
              <a:rPr lang="cs-CZ" b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 Internetu</a:t>
            </a:r>
            <a:endParaRPr lang="cs-CZ" b="1" dirty="0" smtClean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cs-CZ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doc. Mgr. Petr Suchánek,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8"/>
            <a:ext cx="5111750" cy="215900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471726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782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132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870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Hodnota v e-business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699542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Pro výrobce a prodejce</a:t>
            </a:r>
          </a:p>
          <a:p>
            <a:pPr lvl="1" algn="just"/>
            <a:r>
              <a:rPr lang="cs-CZ" sz="1600" dirty="0">
                <a:solidFill>
                  <a:srgbClr val="000000"/>
                </a:solidFill>
              </a:rPr>
              <a:t>je důležité, poznat co má pro zákazníka nejvyšší hodnotu a zaměřit se na procesy, které tuto hodnotu </a:t>
            </a:r>
            <a:r>
              <a:rPr lang="cs-CZ" sz="1600" dirty="0" smtClean="0">
                <a:solidFill>
                  <a:srgbClr val="000000"/>
                </a:solidFill>
              </a:rPr>
              <a:t>přinášejí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Existuje </a:t>
            </a:r>
            <a:r>
              <a:rPr lang="cs-CZ" sz="2000" dirty="0">
                <a:solidFill>
                  <a:srgbClr val="000000"/>
                </a:solidFill>
              </a:rPr>
              <a:t>rovnost mezi hodnotou, kterou zákazník pociťuje a cenou, kterou je ochoten </a:t>
            </a:r>
            <a:r>
              <a:rPr lang="cs-CZ" sz="2000" dirty="0" smtClean="0">
                <a:solidFill>
                  <a:srgbClr val="000000"/>
                </a:solidFill>
              </a:rPr>
              <a:t>zaplatit</a:t>
            </a:r>
            <a:r>
              <a:rPr lang="en-GB" sz="2000" dirty="0" smtClean="0">
                <a:solidFill>
                  <a:srgbClr val="000000"/>
                </a:solidFill>
              </a:rPr>
              <a:t>.</a:t>
            </a:r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Z hlediska výrobku mohou být zdrojem hodnoty pro zákazníka standardní, rozšířené nebo potencionální vlastnosti výrobku</a:t>
            </a:r>
            <a:r>
              <a:rPr lang="cs-CZ" sz="20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Hodnota v rámci logistického řetězce:</a:t>
            </a:r>
          </a:p>
          <a:p>
            <a:pPr lvl="1" algn="just"/>
            <a:r>
              <a:rPr lang="cs-CZ" sz="1600" dirty="0">
                <a:solidFill>
                  <a:srgbClr val="000000"/>
                </a:solidFill>
              </a:rPr>
              <a:t>kratší dodací </a:t>
            </a:r>
            <a:r>
              <a:rPr lang="cs-CZ" sz="1600" dirty="0" smtClean="0">
                <a:solidFill>
                  <a:srgbClr val="000000"/>
                </a:solidFill>
              </a:rPr>
              <a:t>lhůta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600" dirty="0" smtClean="0">
                <a:solidFill>
                  <a:srgbClr val="000000"/>
                </a:solidFill>
              </a:rPr>
              <a:t>zvláštní </a:t>
            </a:r>
            <a:r>
              <a:rPr lang="cs-CZ" sz="1600" dirty="0">
                <a:solidFill>
                  <a:srgbClr val="000000"/>
                </a:solidFill>
              </a:rPr>
              <a:t>způsob doručení (například přivezení a uložení objemnějších produktů přímo na místo v bytě apod</a:t>
            </a:r>
            <a:r>
              <a:rPr lang="cs-CZ" sz="1600" dirty="0" smtClean="0">
                <a:solidFill>
                  <a:srgbClr val="000000"/>
                </a:solidFill>
              </a:rPr>
              <a:t>.)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600" dirty="0" smtClean="0">
                <a:solidFill>
                  <a:srgbClr val="000000"/>
                </a:solidFill>
              </a:rPr>
              <a:t>přidání dárku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600" dirty="0" smtClean="0">
                <a:solidFill>
                  <a:srgbClr val="000000"/>
                </a:solidFill>
              </a:rPr>
              <a:t>a další. </a:t>
            </a: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4512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Hodnota v e-business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843558"/>
            <a:ext cx="8280920" cy="108012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2000" dirty="0">
                <a:solidFill>
                  <a:srgbClr val="000000"/>
                </a:solidFill>
              </a:rPr>
              <a:t>Za hodnotu je zákazník ochoten </a:t>
            </a:r>
            <a:r>
              <a:rPr lang="pl-PL" sz="2000" dirty="0" smtClean="0">
                <a:solidFill>
                  <a:srgbClr val="000000"/>
                </a:solidFill>
              </a:rPr>
              <a:t>zaplatit.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Velikost hodnoty pro zákazníka můžeme v nejjednodušším případě vyjádřit ve tvaru:</a:t>
            </a:r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11</a:t>
            </a:fld>
            <a:endParaRPr lang="cs-CZ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0427" y="1947223"/>
            <a:ext cx="4437137" cy="840551"/>
          </a:xfrm>
          <a:prstGeom prst="rect">
            <a:avLst/>
          </a:prstGeom>
        </p:spPr>
      </p:pic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2859782"/>
            <a:ext cx="8280920" cy="108012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l-PL" sz="2000" dirty="0">
                <a:solidFill>
                  <a:srgbClr val="000000"/>
                </a:solidFill>
              </a:rPr>
              <a:t>Vedle tzv. tvrdých ukazatelů hrají v oblasti hodnoty výrobků i tzv. měkké, které se dají vyjádřit </a:t>
            </a:r>
            <a:r>
              <a:rPr lang="pl-PL" sz="2000" dirty="0" smtClean="0">
                <a:solidFill>
                  <a:srgbClr val="000000"/>
                </a:solidFill>
              </a:rPr>
              <a:t>například:</a:t>
            </a:r>
          </a:p>
          <a:p>
            <a:pPr lvl="1" algn="just"/>
            <a:r>
              <a:rPr lang="pl-PL" sz="1800" dirty="0" smtClean="0">
                <a:solidFill>
                  <a:srgbClr val="000000"/>
                </a:solidFill>
              </a:rPr>
              <a:t>spokojeností </a:t>
            </a:r>
            <a:r>
              <a:rPr lang="pl-PL" sz="1800" dirty="0">
                <a:solidFill>
                  <a:srgbClr val="000000"/>
                </a:solidFill>
              </a:rPr>
              <a:t>zákazníka s </a:t>
            </a:r>
            <a:r>
              <a:rPr lang="pl-PL" sz="1800" dirty="0" smtClean="0">
                <a:solidFill>
                  <a:srgbClr val="000000"/>
                </a:solidFill>
              </a:rPr>
              <a:t>produktem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pl-PL" sz="1800" dirty="0" smtClean="0">
                <a:solidFill>
                  <a:srgbClr val="000000"/>
                </a:solidFill>
              </a:rPr>
              <a:t>individuální </a:t>
            </a:r>
            <a:r>
              <a:rPr lang="pl-PL" sz="1800" dirty="0">
                <a:solidFill>
                  <a:srgbClr val="000000"/>
                </a:solidFill>
              </a:rPr>
              <a:t>pocity potěšení či zklamání vyplývající ze srovnání vnímaného výkonu (užitku) a původních očekávání </a:t>
            </a:r>
            <a:r>
              <a:rPr lang="pl-PL" sz="1800" dirty="0" smtClean="0">
                <a:solidFill>
                  <a:srgbClr val="000000"/>
                </a:solidFill>
              </a:rPr>
              <a:t>spojených </a:t>
            </a:r>
            <a:r>
              <a:rPr lang="pl-PL" sz="1800" dirty="0">
                <a:solidFill>
                  <a:srgbClr val="000000"/>
                </a:solidFill>
              </a:rPr>
              <a:t>s daným produktem.</a:t>
            </a:r>
            <a:endParaRPr lang="cs-CZ" sz="1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40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Hodnota v e-business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15566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>
                <a:solidFill>
                  <a:srgbClr val="000000"/>
                </a:solidFill>
              </a:rPr>
              <a:t>Vedle hodnoty pro zákazníka je důležitým ukazatelem hodnota pro prodejce, která je </a:t>
            </a:r>
            <a:r>
              <a:rPr lang="cs-CZ" sz="2000" dirty="0" smtClean="0">
                <a:solidFill>
                  <a:srgbClr val="000000"/>
                </a:solidFill>
              </a:rPr>
              <a:t>primárně </a:t>
            </a:r>
            <a:r>
              <a:rPr lang="cs-CZ" sz="2000" dirty="0">
                <a:solidFill>
                  <a:srgbClr val="000000"/>
                </a:solidFill>
              </a:rPr>
              <a:t>představována každým prodaným výrobkem</a:t>
            </a:r>
            <a:r>
              <a:rPr lang="cs-CZ" sz="20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Každý </a:t>
            </a:r>
            <a:r>
              <a:rPr lang="cs-CZ" sz="2000" dirty="0">
                <a:solidFill>
                  <a:srgbClr val="000000"/>
                </a:solidFill>
              </a:rPr>
              <a:t>neprodaný výrobek představuje pro firmu náklady resp. ztrátu (například náklady na skladování</a:t>
            </a:r>
            <a:r>
              <a:rPr lang="cs-CZ" sz="2000" dirty="0" smtClean="0">
                <a:solidFill>
                  <a:srgbClr val="000000"/>
                </a:solidFill>
              </a:rPr>
              <a:t>).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Optimálním stavem je tedy nalezení rovnováhy mezi hodnotou pro zákazníka a hodnotou pro prodejce</a:t>
            </a:r>
            <a:r>
              <a:rPr lang="cs-CZ" sz="20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Hodnota </a:t>
            </a:r>
            <a:r>
              <a:rPr lang="cs-CZ" sz="2000" dirty="0">
                <a:solidFill>
                  <a:srgbClr val="000000"/>
                </a:solidFill>
              </a:rPr>
              <a:t>výrobků je </a:t>
            </a:r>
            <a:r>
              <a:rPr lang="cs-CZ" sz="2000" dirty="0" smtClean="0">
                <a:solidFill>
                  <a:srgbClr val="000000"/>
                </a:solidFill>
              </a:rPr>
              <a:t>zajišťována</a:t>
            </a:r>
            <a:r>
              <a:rPr lang="en-GB" sz="2000" dirty="0" smtClean="0">
                <a:solidFill>
                  <a:srgbClr val="000000"/>
                </a:solidFill>
              </a:rPr>
              <a:t>: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vývojem a </a:t>
            </a:r>
            <a:r>
              <a:rPr lang="cs-CZ" sz="1800" dirty="0">
                <a:solidFill>
                  <a:srgbClr val="000000"/>
                </a:solidFill>
              </a:rPr>
              <a:t>zaváděním </a:t>
            </a:r>
            <a:r>
              <a:rPr lang="cs-CZ" sz="1800" dirty="0" smtClean="0">
                <a:solidFill>
                  <a:srgbClr val="000000"/>
                </a:solidFill>
              </a:rPr>
              <a:t>nových </a:t>
            </a:r>
            <a:r>
              <a:rPr lang="cs-CZ" sz="1800" dirty="0">
                <a:solidFill>
                  <a:srgbClr val="000000"/>
                </a:solidFill>
              </a:rPr>
              <a:t>produktů (nové technologicky vyspělé a bezpečné </a:t>
            </a:r>
            <a:r>
              <a:rPr lang="cs-CZ" sz="1800" dirty="0" smtClean="0">
                <a:solidFill>
                  <a:srgbClr val="000000"/>
                </a:solidFill>
              </a:rPr>
              <a:t>produkty)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dostatečným množstvím </a:t>
            </a:r>
            <a:r>
              <a:rPr lang="cs-CZ" sz="1800" dirty="0">
                <a:solidFill>
                  <a:srgbClr val="000000"/>
                </a:solidFill>
              </a:rPr>
              <a:t>prodejních </a:t>
            </a:r>
            <a:r>
              <a:rPr lang="cs-CZ" sz="1800" dirty="0" smtClean="0">
                <a:solidFill>
                  <a:srgbClr val="000000"/>
                </a:solidFill>
              </a:rPr>
              <a:t>kanálů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dostatečně </a:t>
            </a:r>
            <a:r>
              <a:rPr lang="cs-CZ" sz="1800" dirty="0">
                <a:solidFill>
                  <a:srgbClr val="000000"/>
                </a:solidFill>
              </a:rPr>
              <a:t>dynamickými způsoby distribuce.</a:t>
            </a:r>
            <a:endParaRPr lang="cs-CZ" sz="18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3252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Hodnota v e-business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15566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>
                <a:solidFill>
                  <a:srgbClr val="000000"/>
                </a:solidFill>
              </a:rPr>
              <a:t>Hodnotový řetězec rozčleňuje podnik do jeho strategicky významných </a:t>
            </a:r>
            <a:r>
              <a:rPr lang="cs-CZ" sz="2000" dirty="0" smtClean="0">
                <a:solidFill>
                  <a:srgbClr val="000000"/>
                </a:solidFill>
              </a:rPr>
              <a:t>činností.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Konkurenční </a:t>
            </a:r>
            <a:r>
              <a:rPr lang="cs-CZ" sz="2000" dirty="0">
                <a:solidFill>
                  <a:srgbClr val="000000"/>
                </a:solidFill>
              </a:rPr>
              <a:t>výhodu získá podnik tím, že bude dělat tyto činnosti levněji a lépe než </a:t>
            </a:r>
            <a:r>
              <a:rPr lang="cs-CZ" sz="2000" dirty="0" smtClean="0">
                <a:solidFill>
                  <a:srgbClr val="000000"/>
                </a:solidFill>
              </a:rPr>
              <a:t>konkurence.</a:t>
            </a: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Hodnotový </a:t>
            </a:r>
            <a:r>
              <a:rPr lang="cs-CZ" sz="2000" dirty="0">
                <a:solidFill>
                  <a:srgbClr val="000000"/>
                </a:solidFill>
              </a:rPr>
              <a:t>řetězec představuje soubor činností návrhu, výroby, prodeje na trhu, dodávky a podpory výrobku</a:t>
            </a:r>
            <a:r>
              <a:rPr lang="cs-CZ" sz="20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Aby tedy firma vyrobila a prodala výrobek nebo službu musí </a:t>
            </a:r>
            <a:r>
              <a:rPr lang="cs-CZ" sz="2000" dirty="0" smtClean="0">
                <a:solidFill>
                  <a:srgbClr val="000000"/>
                </a:solidFill>
              </a:rPr>
              <a:t>zajistit</a:t>
            </a:r>
            <a:r>
              <a:rPr lang="en-GB" sz="2000" dirty="0" smtClean="0">
                <a:solidFill>
                  <a:srgbClr val="000000"/>
                </a:solidFill>
              </a:rPr>
              <a:t>:</a:t>
            </a:r>
          </a:p>
          <a:p>
            <a:pPr lvl="1" algn="just"/>
            <a:r>
              <a:rPr lang="cs-CZ" sz="1600" dirty="0" smtClean="0">
                <a:solidFill>
                  <a:srgbClr val="000000"/>
                </a:solidFill>
              </a:rPr>
              <a:t>návrh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600" dirty="0" smtClean="0">
                <a:solidFill>
                  <a:srgbClr val="000000"/>
                </a:solidFill>
              </a:rPr>
              <a:t>výrobu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600" dirty="0" smtClean="0">
                <a:solidFill>
                  <a:srgbClr val="000000"/>
                </a:solidFill>
              </a:rPr>
              <a:t>marketing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600" dirty="0" smtClean="0">
                <a:solidFill>
                  <a:srgbClr val="000000"/>
                </a:solidFill>
              </a:rPr>
              <a:t>prodej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600" dirty="0" smtClean="0">
                <a:solidFill>
                  <a:srgbClr val="000000"/>
                </a:solidFill>
              </a:rPr>
              <a:t>servis </a:t>
            </a:r>
            <a:r>
              <a:rPr lang="cs-CZ" sz="1600" dirty="0">
                <a:solidFill>
                  <a:srgbClr val="000000"/>
                </a:solidFill>
              </a:rPr>
              <a:t>(v případě, že se jedná o obchodní společnost, výrobu nebereme v potaz)</a:t>
            </a:r>
            <a:endParaRPr lang="cs-CZ" sz="16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018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Hodnota v e-business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14</a:t>
            </a:fld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95536" y="1707653"/>
            <a:ext cx="1203333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5257636"/>
              </p:ext>
            </p:extLst>
          </p:nvPr>
        </p:nvGraphicFramePr>
        <p:xfrm>
          <a:off x="395536" y="1707654"/>
          <a:ext cx="8400933" cy="2520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Visio" r:id="rId4" imgW="5143356" imgH="1543050" progId="Visio.Drawing.15">
                  <p:embed/>
                </p:oleObj>
              </mc:Choice>
              <mc:Fallback>
                <p:oleObj name="Visio" r:id="rId4" imgW="5143356" imgH="1543050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1707654"/>
                        <a:ext cx="8400933" cy="252028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5594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Hodnota v e-business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915566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000" dirty="0">
                <a:solidFill>
                  <a:srgbClr val="000000"/>
                </a:solidFill>
              </a:rPr>
              <a:t>Při výrobě výrobků se informace považují za součást podpory, které pomáhají ostatním aktivitám při vytváření </a:t>
            </a:r>
            <a:r>
              <a:rPr lang="cs-CZ" sz="2000" dirty="0" smtClean="0">
                <a:solidFill>
                  <a:srgbClr val="000000"/>
                </a:solidFill>
              </a:rPr>
              <a:t>hodnoty.</a:t>
            </a:r>
            <a:endParaRPr lang="en-GB" sz="2000" dirty="0" smtClean="0">
              <a:solidFill>
                <a:srgbClr val="000000"/>
              </a:solidFill>
            </a:endParaRPr>
          </a:p>
          <a:p>
            <a:pPr algn="just"/>
            <a:r>
              <a:rPr lang="cs-CZ" sz="2000" dirty="0" smtClean="0">
                <a:solidFill>
                  <a:srgbClr val="000000"/>
                </a:solidFill>
              </a:rPr>
              <a:t>Informace </a:t>
            </a:r>
            <a:r>
              <a:rPr lang="cs-CZ" sz="2000" dirty="0">
                <a:solidFill>
                  <a:srgbClr val="000000"/>
                </a:solidFill>
              </a:rPr>
              <a:t>jsou zpracovávány v rámci informačního </a:t>
            </a:r>
            <a:r>
              <a:rPr lang="cs-CZ" sz="2000" dirty="0" smtClean="0">
                <a:solidFill>
                  <a:srgbClr val="000000"/>
                </a:solidFill>
              </a:rPr>
              <a:t>systému </a:t>
            </a:r>
            <a:r>
              <a:rPr lang="cs-CZ" sz="2000" dirty="0">
                <a:solidFill>
                  <a:srgbClr val="000000"/>
                </a:solidFill>
              </a:rPr>
              <a:t>firmy. </a:t>
            </a:r>
          </a:p>
          <a:p>
            <a:pPr algn="just"/>
            <a:r>
              <a:rPr lang="cs-CZ" sz="2000" dirty="0">
                <a:solidFill>
                  <a:srgbClr val="000000"/>
                </a:solidFill>
              </a:rPr>
              <a:t>Vytváření hodnoty ve virtuálním hodnotovém řetězci (VHR) se realizuje v pěti různých činnostech, kterými jsou: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shromažďování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organizování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výběr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syntéza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distribuce </a:t>
            </a:r>
            <a:r>
              <a:rPr lang="cs-CZ" sz="2000" dirty="0">
                <a:solidFill>
                  <a:srgbClr val="000000"/>
                </a:solidFill>
              </a:rPr>
              <a:t>informací.</a:t>
            </a: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737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Hodnota v e-business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51520" y="915566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400" dirty="0">
                <a:solidFill>
                  <a:srgbClr val="000000"/>
                </a:solidFill>
              </a:rPr>
              <a:t>Firmy ve VHR velice často přidávají hodnotu ve třech etapách:</a:t>
            </a:r>
          </a:p>
          <a:p>
            <a:pPr lvl="1" algn="just"/>
            <a:r>
              <a:rPr lang="cs-CZ" sz="1800" b="1" dirty="0" smtClean="0">
                <a:solidFill>
                  <a:srgbClr val="000000"/>
                </a:solidFill>
              </a:rPr>
              <a:t>Dohled </a:t>
            </a:r>
            <a:r>
              <a:rPr lang="cs-CZ" sz="1800" dirty="0">
                <a:solidFill>
                  <a:srgbClr val="000000"/>
                </a:solidFill>
              </a:rPr>
              <a:t>- neustále sledování fyzických operací pomocí informačních prostředků.</a:t>
            </a:r>
          </a:p>
          <a:p>
            <a:pPr lvl="1" algn="just"/>
            <a:r>
              <a:rPr lang="cs-CZ" sz="1800" b="1" dirty="0" smtClean="0">
                <a:solidFill>
                  <a:srgbClr val="000000"/>
                </a:solidFill>
              </a:rPr>
              <a:t>Zrcadlení </a:t>
            </a:r>
            <a:r>
              <a:rPr lang="cs-CZ" sz="1800" dirty="0">
                <a:solidFill>
                  <a:srgbClr val="000000"/>
                </a:solidFill>
              </a:rPr>
              <a:t>- substituce fyzických činností virtuálními (například spolupráce projektantů, kteří spolupracují na výrobě produktu a nejsou lokalizováni na jednom místě a </a:t>
            </a:r>
            <a:r>
              <a:rPr lang="cs-CZ" sz="1800" dirty="0" smtClean="0">
                <a:solidFill>
                  <a:srgbClr val="000000"/>
                </a:solidFill>
              </a:rPr>
              <a:t>spolupracují </a:t>
            </a:r>
            <a:r>
              <a:rPr lang="cs-CZ" sz="1800" dirty="0">
                <a:solidFill>
                  <a:srgbClr val="000000"/>
                </a:solidFill>
              </a:rPr>
              <a:t>a komunikují pouze pomocí ICT).</a:t>
            </a:r>
          </a:p>
          <a:p>
            <a:pPr lvl="1" algn="just"/>
            <a:r>
              <a:rPr lang="cs-CZ" sz="1800" b="1" dirty="0" smtClean="0">
                <a:solidFill>
                  <a:srgbClr val="000000"/>
                </a:solidFill>
              </a:rPr>
              <a:t>Formování </a:t>
            </a:r>
            <a:r>
              <a:rPr lang="cs-CZ" sz="1800" b="1" dirty="0">
                <a:solidFill>
                  <a:srgbClr val="000000"/>
                </a:solidFill>
              </a:rPr>
              <a:t>nových vztahů </a:t>
            </a:r>
            <a:r>
              <a:rPr lang="cs-CZ" sz="1800" dirty="0">
                <a:solidFill>
                  <a:srgbClr val="000000"/>
                </a:solidFill>
              </a:rPr>
              <a:t>- manažeři využívají tok informací ve vlastním virtuálním hodnotovém řetězci, aby mohli novými způsoby dodávat zákazníkům hodnotu</a:t>
            </a:r>
            <a:r>
              <a:rPr lang="cs-CZ" sz="1800" dirty="0" smtClean="0">
                <a:solidFill>
                  <a:srgbClr val="000000"/>
                </a:solidFill>
              </a:rPr>
              <a:t>.</a:t>
            </a:r>
            <a:endParaRPr lang="en-GB" sz="1800" dirty="0" smtClean="0">
              <a:solidFill>
                <a:srgbClr val="000000"/>
              </a:solidFill>
            </a:endParaRPr>
          </a:p>
          <a:p>
            <a:r>
              <a:rPr lang="cs-CZ" sz="2200" dirty="0">
                <a:solidFill>
                  <a:srgbClr val="000000"/>
                </a:solidFill>
              </a:rPr>
              <a:t>Jelikož při generování nových produktů nebo hodnot se každá z těchto činností nachází kdekoli podél hodnotového řetězce, můžeme v podstatě vytvořit hodnotovou </a:t>
            </a:r>
            <a:r>
              <a:rPr lang="cs-CZ" sz="2200" dirty="0" smtClean="0">
                <a:solidFill>
                  <a:srgbClr val="000000"/>
                </a:solidFill>
              </a:rPr>
              <a:t>matici</a:t>
            </a:r>
            <a:r>
              <a:rPr lang="en-GB" sz="2200" dirty="0" smtClean="0">
                <a:solidFill>
                  <a:srgbClr val="000000"/>
                </a:solidFill>
              </a:rPr>
              <a:t>.</a:t>
            </a:r>
            <a:endParaRPr lang="cs-CZ" sz="2200" dirty="0">
              <a:solidFill>
                <a:srgbClr val="000000"/>
              </a:solidFill>
            </a:endParaRPr>
          </a:p>
          <a:p>
            <a:pPr algn="just"/>
            <a:endParaRPr lang="cs-CZ" sz="2000" dirty="0" smtClean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5672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Hodnota v e-business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17</a:t>
            </a:fld>
            <a:endParaRPr lang="cs-CZ" dirty="0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79025" y="1131589"/>
            <a:ext cx="1217862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6875216"/>
              </p:ext>
            </p:extLst>
          </p:nvPr>
        </p:nvGraphicFramePr>
        <p:xfrm>
          <a:off x="279025" y="1131590"/>
          <a:ext cx="8613455" cy="33843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Visio" r:id="rId4" imgW="6730549" imgH="2644069" progId="Visio.Drawing.15">
                  <p:embed/>
                </p:oleObj>
              </mc:Choice>
              <mc:Fallback>
                <p:oleObj name="Visio" r:id="rId4" imgW="6730549" imgH="2644069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025" y="1131590"/>
                        <a:ext cx="8613455" cy="33843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7809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18</a:t>
            </a:fld>
            <a:endParaRPr lang="cs-CZ" dirty="0"/>
          </a:p>
        </p:txBody>
      </p:sp>
      <p:sp>
        <p:nvSpPr>
          <p:cNvPr id="8" name="TextovéPole 1"/>
          <p:cNvSpPr txBox="1"/>
          <p:nvPr/>
        </p:nvSpPr>
        <p:spPr>
          <a:xfrm>
            <a:off x="2915816" y="1879253"/>
            <a:ext cx="33123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Děkuji za pozornost</a:t>
            </a:r>
          </a:p>
          <a:p>
            <a:pPr algn="ctr"/>
            <a:endParaRPr lang="cs-CZ" sz="2800" b="1" dirty="0">
              <a:solidFill>
                <a:srgbClr val="000000"/>
              </a:solidFill>
            </a:endParaRPr>
          </a:p>
          <a:p>
            <a:pPr algn="ctr"/>
            <a:r>
              <a:rPr lang="cs-CZ" sz="2800" b="1" dirty="0" smtClean="0">
                <a:solidFill>
                  <a:srgbClr val="000000"/>
                </a:solidFill>
              </a:rPr>
              <a:t>Otázky?</a:t>
            </a:r>
            <a:endParaRPr lang="cs-CZ" sz="2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483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904656" cy="216024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Podnikání na </a:t>
            </a: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nternetu</a:t>
            </a: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4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Mgr. Petr Suchánek,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Obchodní modely B2B a B2C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1059582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B2B (Business to Business)</a:t>
            </a: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obchodní vztah a </a:t>
            </a:r>
            <a:r>
              <a:rPr lang="cs-CZ" sz="2000" dirty="0" smtClean="0">
                <a:solidFill>
                  <a:srgbClr val="000000"/>
                </a:solidFill>
              </a:rPr>
              <a:t>komunikace </a:t>
            </a:r>
            <a:r>
              <a:rPr lang="cs-CZ" sz="2000" dirty="0">
                <a:solidFill>
                  <a:srgbClr val="000000"/>
                </a:solidFill>
              </a:rPr>
              <a:t>mezi společnostmi navzájem bez přímého vlivu na konečného </a:t>
            </a:r>
            <a:r>
              <a:rPr lang="cs-CZ" sz="2000" dirty="0" smtClean="0">
                <a:solidFill>
                  <a:srgbClr val="000000"/>
                </a:solidFill>
              </a:rPr>
              <a:t>spotřebitele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patří mezi nejstarší složky elektronického </a:t>
            </a:r>
            <a:r>
              <a:rPr lang="cs-CZ" sz="2000" dirty="0" smtClean="0">
                <a:solidFill>
                  <a:srgbClr val="000000"/>
                </a:solidFill>
              </a:rPr>
              <a:t>podnikání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vesměs plnohodnotné elektronické obchodní vztahy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>
                <a:solidFill>
                  <a:srgbClr val="000000"/>
                </a:solidFill>
              </a:rPr>
              <a:t>elektronická podoba umožňuje snížit náklady, automatizovat celý proces a zvýšit jeho </a:t>
            </a:r>
            <a:r>
              <a:rPr lang="cs-CZ" sz="2000" dirty="0" smtClean="0">
                <a:solidFill>
                  <a:srgbClr val="000000"/>
                </a:solidFill>
              </a:rPr>
              <a:t>rychlost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vyšším </a:t>
            </a:r>
            <a:r>
              <a:rPr lang="cs-CZ" sz="2000" dirty="0">
                <a:solidFill>
                  <a:srgbClr val="000000"/>
                </a:solidFill>
              </a:rPr>
              <a:t>stupněm B2B obchodování jsou různá B2B internetová </a:t>
            </a:r>
            <a:r>
              <a:rPr lang="cs-CZ" sz="2000" dirty="0" smtClean="0">
                <a:solidFill>
                  <a:srgbClr val="000000"/>
                </a:solidFill>
              </a:rPr>
              <a:t>tržiště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nejsložitější </a:t>
            </a:r>
            <a:r>
              <a:rPr lang="cs-CZ" sz="2000" dirty="0">
                <a:solidFill>
                  <a:srgbClr val="000000"/>
                </a:solidFill>
              </a:rPr>
              <a:t>B2B systémy potom fungují jako komunikační a distribuční sítě, sloužící především k regulaci již navázaných obchodních </a:t>
            </a:r>
            <a:r>
              <a:rPr lang="cs-CZ" sz="2000" dirty="0" smtClean="0">
                <a:solidFill>
                  <a:srgbClr val="000000"/>
                </a:solidFill>
              </a:rPr>
              <a:t>vztahů.</a:t>
            </a: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875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Obchodní modely B2B a B2C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1059582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B2C (Business to Customer)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nejrozšířenější model </a:t>
            </a:r>
            <a:r>
              <a:rPr lang="cs-CZ" sz="2000" dirty="0">
                <a:solidFill>
                  <a:srgbClr val="000000"/>
                </a:solidFill>
              </a:rPr>
              <a:t>v internetovém podnikání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pl-PL" sz="2000" dirty="0" smtClean="0">
                <a:solidFill>
                  <a:srgbClr val="000000"/>
                </a:solidFill>
              </a:rPr>
              <a:t>jde o </a:t>
            </a:r>
            <a:r>
              <a:rPr lang="pl-PL" sz="2000" dirty="0">
                <a:solidFill>
                  <a:srgbClr val="000000"/>
                </a:solidFill>
              </a:rPr>
              <a:t>prodej nebo jen podporu prodeje </a:t>
            </a:r>
            <a:r>
              <a:rPr lang="pl-PL" sz="2000" dirty="0" smtClean="0">
                <a:solidFill>
                  <a:srgbClr val="000000"/>
                </a:solidFill>
              </a:rPr>
              <a:t>zákazníkům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příkladem </a:t>
            </a:r>
            <a:r>
              <a:rPr lang="cs-CZ" sz="2000" dirty="0">
                <a:solidFill>
                  <a:srgbClr val="000000"/>
                </a:solidFill>
              </a:rPr>
              <a:t>mohou být například obchody, dodavatelé služeb a </a:t>
            </a:r>
            <a:r>
              <a:rPr lang="cs-CZ" sz="2000" dirty="0" smtClean="0">
                <a:solidFill>
                  <a:srgbClr val="000000"/>
                </a:solidFill>
              </a:rPr>
              <a:t>další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tři části B2C:</a:t>
            </a:r>
          </a:p>
          <a:p>
            <a:pPr lvl="2" algn="just"/>
            <a:r>
              <a:rPr lang="cs-CZ" sz="1700" dirty="0" smtClean="0">
                <a:solidFill>
                  <a:srgbClr val="000000"/>
                </a:solidFill>
              </a:rPr>
              <a:t>prodej informací </a:t>
            </a:r>
            <a:r>
              <a:rPr lang="cs-CZ" sz="1700" dirty="0">
                <a:solidFill>
                  <a:srgbClr val="000000"/>
                </a:solidFill>
              </a:rPr>
              <a:t>- tzv. „bit </a:t>
            </a:r>
            <a:r>
              <a:rPr lang="cs-CZ" sz="1700" dirty="0" smtClean="0">
                <a:solidFill>
                  <a:srgbClr val="000000"/>
                </a:solidFill>
              </a:rPr>
              <a:t>business“ – v tomto případě </a:t>
            </a:r>
            <a:r>
              <a:rPr lang="cs-CZ" sz="1700" dirty="0">
                <a:solidFill>
                  <a:srgbClr val="000000"/>
                </a:solidFill>
              </a:rPr>
              <a:t>je možné produkt kompletně distribuovat elektronickou </a:t>
            </a:r>
            <a:r>
              <a:rPr lang="cs-CZ" sz="1700" dirty="0" smtClean="0">
                <a:solidFill>
                  <a:srgbClr val="000000"/>
                </a:solidFill>
              </a:rPr>
              <a:t>cestou</a:t>
            </a:r>
            <a:r>
              <a:rPr lang="en-GB" sz="17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700" dirty="0">
                <a:solidFill>
                  <a:srgbClr val="000000"/>
                </a:solidFill>
              </a:rPr>
              <a:t>prodej zboží – produkt je objednán a případně i zaplacen elektronicky, jedná se však o hmotné </a:t>
            </a:r>
            <a:r>
              <a:rPr lang="cs-CZ" sz="1700" dirty="0" smtClean="0">
                <a:solidFill>
                  <a:srgbClr val="000000"/>
                </a:solidFill>
              </a:rPr>
              <a:t>zboží</a:t>
            </a:r>
            <a:r>
              <a:rPr lang="en-GB" sz="1700" dirty="0" smtClean="0">
                <a:solidFill>
                  <a:srgbClr val="000000"/>
                </a:solidFill>
              </a:rPr>
              <a:t>;</a:t>
            </a:r>
            <a:endParaRPr lang="cs-CZ" sz="17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700" dirty="0">
                <a:solidFill>
                  <a:srgbClr val="000000"/>
                </a:solidFill>
              </a:rPr>
              <a:t>poskytování reklamního prostoru – podmínkou je vlastnictví dostatečně navštěvovaného </a:t>
            </a:r>
            <a:r>
              <a:rPr lang="cs-CZ" sz="1700" dirty="0" smtClean="0">
                <a:solidFill>
                  <a:srgbClr val="000000"/>
                </a:solidFill>
              </a:rPr>
              <a:t>serveru.</a:t>
            </a: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560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Obchodní modely B2B a B2C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771550"/>
            <a:ext cx="8280920" cy="36004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Klíčové prvky obchodního modelu</a:t>
            </a: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5</a:t>
            </a:fld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9552" y="1275606"/>
            <a:ext cx="7568990" cy="335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059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Obchodní modely B2B a B2C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1059582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B2C (Business to Customer)</a:t>
            </a: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nejrozšířenější model </a:t>
            </a:r>
            <a:r>
              <a:rPr lang="cs-CZ" sz="2000" dirty="0">
                <a:solidFill>
                  <a:srgbClr val="000000"/>
                </a:solidFill>
              </a:rPr>
              <a:t>v internetovém podnikání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pl-PL" sz="2000" dirty="0" smtClean="0">
                <a:solidFill>
                  <a:srgbClr val="000000"/>
                </a:solidFill>
              </a:rPr>
              <a:t>jde o </a:t>
            </a:r>
            <a:r>
              <a:rPr lang="pl-PL" sz="2000" dirty="0">
                <a:solidFill>
                  <a:srgbClr val="000000"/>
                </a:solidFill>
              </a:rPr>
              <a:t>prodej nebo jen podporu prodeje </a:t>
            </a:r>
            <a:r>
              <a:rPr lang="pl-PL" sz="2000" dirty="0" smtClean="0">
                <a:solidFill>
                  <a:srgbClr val="000000"/>
                </a:solidFill>
              </a:rPr>
              <a:t>zákazníkům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příkladem </a:t>
            </a:r>
            <a:r>
              <a:rPr lang="cs-CZ" sz="2000" dirty="0">
                <a:solidFill>
                  <a:srgbClr val="000000"/>
                </a:solidFill>
              </a:rPr>
              <a:t>mohou být například obchody, dodavatelé služeb a </a:t>
            </a:r>
            <a:r>
              <a:rPr lang="cs-CZ" sz="2000" dirty="0" smtClean="0">
                <a:solidFill>
                  <a:srgbClr val="000000"/>
                </a:solidFill>
              </a:rPr>
              <a:t>další</a:t>
            </a:r>
            <a:r>
              <a:rPr lang="en-GB" sz="2000" dirty="0" smtClean="0">
                <a:solidFill>
                  <a:srgbClr val="000000"/>
                </a:solidFill>
              </a:rPr>
              <a:t>;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2000" dirty="0" smtClean="0">
                <a:solidFill>
                  <a:srgbClr val="000000"/>
                </a:solidFill>
              </a:rPr>
              <a:t>tři části B2C:</a:t>
            </a:r>
          </a:p>
          <a:p>
            <a:pPr lvl="2" algn="just"/>
            <a:r>
              <a:rPr lang="cs-CZ" sz="1600" dirty="0" smtClean="0">
                <a:solidFill>
                  <a:srgbClr val="000000"/>
                </a:solidFill>
              </a:rPr>
              <a:t>prodej informací </a:t>
            </a:r>
            <a:r>
              <a:rPr lang="cs-CZ" sz="1600" dirty="0">
                <a:solidFill>
                  <a:srgbClr val="000000"/>
                </a:solidFill>
              </a:rPr>
              <a:t>- tzv. „bit </a:t>
            </a:r>
            <a:r>
              <a:rPr lang="cs-CZ" sz="1600" dirty="0" smtClean="0">
                <a:solidFill>
                  <a:srgbClr val="000000"/>
                </a:solidFill>
              </a:rPr>
              <a:t>business“ – v tomto případě </a:t>
            </a:r>
            <a:r>
              <a:rPr lang="cs-CZ" sz="1600" dirty="0">
                <a:solidFill>
                  <a:srgbClr val="000000"/>
                </a:solidFill>
              </a:rPr>
              <a:t>je možné produkt kompletně distribuovat elektronickou </a:t>
            </a:r>
            <a:r>
              <a:rPr lang="cs-CZ" sz="1600" dirty="0" smtClean="0">
                <a:solidFill>
                  <a:srgbClr val="000000"/>
                </a:solidFill>
              </a:rPr>
              <a:t>cestou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</a:p>
          <a:p>
            <a:pPr lvl="2" algn="just"/>
            <a:r>
              <a:rPr lang="cs-CZ" sz="1600" dirty="0">
                <a:solidFill>
                  <a:srgbClr val="000000"/>
                </a:solidFill>
              </a:rPr>
              <a:t>prodej zboží – produkt je objednán a případně i zaplacen elektronicky, jedná se však o hmotné </a:t>
            </a:r>
            <a:r>
              <a:rPr lang="cs-CZ" sz="1600" dirty="0" smtClean="0">
                <a:solidFill>
                  <a:srgbClr val="000000"/>
                </a:solidFill>
              </a:rPr>
              <a:t>zboží</a:t>
            </a:r>
            <a:r>
              <a:rPr lang="en-GB" sz="1600" dirty="0" smtClean="0">
                <a:solidFill>
                  <a:srgbClr val="000000"/>
                </a:solidFill>
              </a:rPr>
              <a:t>;</a:t>
            </a:r>
            <a:endParaRPr lang="cs-CZ" sz="1600" dirty="0" smtClean="0">
              <a:solidFill>
                <a:srgbClr val="000000"/>
              </a:solidFill>
            </a:endParaRPr>
          </a:p>
          <a:p>
            <a:pPr lvl="2" algn="just"/>
            <a:r>
              <a:rPr lang="cs-CZ" sz="1600" dirty="0">
                <a:solidFill>
                  <a:srgbClr val="000000"/>
                </a:solidFill>
              </a:rPr>
              <a:t>poskytování reklamního prostoru – podmínkou je vlastnictví dostatečně navštěvovaného </a:t>
            </a:r>
            <a:r>
              <a:rPr lang="cs-CZ" sz="1600" dirty="0" smtClean="0">
                <a:solidFill>
                  <a:srgbClr val="000000"/>
                </a:solidFill>
              </a:rPr>
              <a:t>serveru.</a:t>
            </a: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634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Obchodní modely B2B a B2C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1059582"/>
            <a:ext cx="4032448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Model příjmů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jak bude firma </a:t>
            </a:r>
            <a:r>
              <a:rPr lang="cs-CZ" sz="1800" dirty="0" smtClean="0">
                <a:solidFill>
                  <a:srgbClr val="000000"/>
                </a:solidFill>
              </a:rPr>
              <a:t>vydělávat?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jak bude firma generovat zisk?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jaký </a:t>
            </a:r>
            <a:r>
              <a:rPr lang="cs-CZ" sz="1800" dirty="0">
                <a:solidFill>
                  <a:srgbClr val="000000"/>
                </a:solidFill>
              </a:rPr>
              <a:t>bude zdroj </a:t>
            </a:r>
            <a:r>
              <a:rPr lang="cs-CZ" sz="1800" dirty="0" smtClean="0">
                <a:solidFill>
                  <a:srgbClr val="000000"/>
                </a:solidFill>
              </a:rPr>
              <a:t>příjmů?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jaká bude návratnost investic?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4499992" y="1059582"/>
            <a:ext cx="4032448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Základní z</a:t>
            </a:r>
            <a:r>
              <a:rPr lang="en-GB" sz="2200" dirty="0" err="1" smtClean="0">
                <a:solidFill>
                  <a:srgbClr val="000000"/>
                </a:solidFill>
              </a:rPr>
              <a:t>droje</a:t>
            </a:r>
            <a:r>
              <a:rPr lang="cs-CZ" sz="2200" dirty="0" smtClean="0">
                <a:solidFill>
                  <a:srgbClr val="000000"/>
                </a:solidFill>
              </a:rPr>
              <a:t> příjmů</a:t>
            </a:r>
          </a:p>
          <a:p>
            <a:pPr lvl="1" algn="just"/>
            <a:r>
              <a:rPr lang="cs-CZ" sz="1800" dirty="0">
                <a:solidFill>
                  <a:srgbClr val="000000"/>
                </a:solidFill>
              </a:rPr>
              <a:t>Příjmy z </a:t>
            </a:r>
            <a:r>
              <a:rPr lang="cs-CZ" sz="1800" dirty="0" smtClean="0">
                <a:solidFill>
                  <a:srgbClr val="000000"/>
                </a:solidFill>
              </a:rPr>
              <a:t>reklamy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Tržby </a:t>
            </a:r>
            <a:r>
              <a:rPr lang="cs-CZ" sz="1800" dirty="0">
                <a:solidFill>
                  <a:srgbClr val="000000"/>
                </a:solidFill>
              </a:rPr>
              <a:t>z předplatného (Informační portály, brokery a jiné služby, cestovní kanceláře</a:t>
            </a:r>
            <a:r>
              <a:rPr lang="cs-CZ" sz="1800" dirty="0" smtClean="0">
                <a:solidFill>
                  <a:srgbClr val="000000"/>
                </a:solidFill>
              </a:rPr>
              <a:t>)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Poplatek </a:t>
            </a:r>
            <a:r>
              <a:rPr lang="cs-CZ" sz="1800" dirty="0">
                <a:solidFill>
                  <a:srgbClr val="000000"/>
                </a:solidFill>
              </a:rPr>
              <a:t>za transakci (Elektronické aukce</a:t>
            </a:r>
            <a:r>
              <a:rPr lang="cs-CZ" sz="1800" dirty="0" smtClean="0">
                <a:solidFill>
                  <a:srgbClr val="000000"/>
                </a:solidFill>
              </a:rPr>
              <a:t>)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Příjem </a:t>
            </a:r>
            <a:r>
              <a:rPr lang="cs-CZ" sz="1800" dirty="0">
                <a:solidFill>
                  <a:srgbClr val="000000"/>
                </a:solidFill>
              </a:rPr>
              <a:t>z tržeb (elektronický obchod - e-</a:t>
            </a:r>
            <a:r>
              <a:rPr lang="cs-CZ" sz="1800" dirty="0" err="1">
                <a:solidFill>
                  <a:srgbClr val="000000"/>
                </a:solidFill>
              </a:rPr>
              <a:t>shop</a:t>
            </a:r>
            <a:r>
              <a:rPr lang="cs-CZ" sz="1800" dirty="0">
                <a:solidFill>
                  <a:srgbClr val="000000"/>
                </a:solidFill>
              </a:rPr>
              <a:t>), elektronické zásobování - </a:t>
            </a:r>
            <a:r>
              <a:rPr lang="cs-CZ" sz="1800" dirty="0" smtClean="0">
                <a:solidFill>
                  <a:srgbClr val="000000"/>
                </a:solidFill>
              </a:rPr>
              <a:t>e-</a:t>
            </a:r>
            <a:r>
              <a:rPr lang="cs-CZ" sz="1800" dirty="0" err="1" smtClean="0">
                <a:solidFill>
                  <a:srgbClr val="000000"/>
                </a:solidFill>
              </a:rPr>
              <a:t>Procurement</a:t>
            </a:r>
            <a:r>
              <a:rPr lang="cs-CZ" sz="1800" dirty="0">
                <a:solidFill>
                  <a:srgbClr val="000000"/>
                </a:solidFill>
              </a:rPr>
              <a:t>, apod</a:t>
            </a:r>
            <a:r>
              <a:rPr lang="cs-CZ" sz="1800" dirty="0" smtClean="0">
                <a:solidFill>
                  <a:srgbClr val="000000"/>
                </a:solidFill>
              </a:rPr>
              <a:t>.)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800" dirty="0" err="1" smtClean="0">
                <a:solidFill>
                  <a:srgbClr val="000000"/>
                </a:solidFill>
              </a:rPr>
              <a:t>Affiliate</a:t>
            </a:r>
            <a:r>
              <a:rPr lang="cs-CZ" sz="1800" dirty="0" smtClean="0">
                <a:solidFill>
                  <a:srgbClr val="000000"/>
                </a:solidFill>
              </a:rPr>
              <a:t> marketing</a:t>
            </a:r>
            <a:r>
              <a:rPr lang="en-GB" sz="1800" dirty="0" smtClean="0">
                <a:solidFill>
                  <a:srgbClr val="000000"/>
                </a:solidFill>
              </a:rPr>
              <a:t>.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57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Hodnota v e-business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1059582"/>
            <a:ext cx="8280920" cy="388843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>
                <a:solidFill>
                  <a:srgbClr val="000000"/>
                </a:solidFill>
              </a:rPr>
              <a:t>Hodnota je údaj vzniklý objektivním/subjektivním posouzením hmotné/nehmotné podstaty a je vyjádřený v určitých měřitelných/neměřitelných jednotkách</a:t>
            </a:r>
            <a:r>
              <a:rPr lang="cs-CZ" sz="22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r>
              <a:rPr lang="pt-BR" sz="2200" dirty="0">
                <a:solidFill>
                  <a:srgbClr val="000000"/>
                </a:solidFill>
              </a:rPr>
              <a:t>Hodnota pro zákazníka není absolutní veličina</a:t>
            </a:r>
            <a:r>
              <a:rPr lang="pt-BR" sz="2200" dirty="0" smtClean="0">
                <a:solidFill>
                  <a:srgbClr val="000000"/>
                </a:solidFill>
              </a:rPr>
              <a:t>.</a:t>
            </a:r>
            <a:endParaRPr lang="cs-CZ" sz="2200" dirty="0" smtClean="0">
              <a:solidFill>
                <a:srgbClr val="000000"/>
              </a:solidFill>
            </a:endParaRPr>
          </a:p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Hodnota se odvíjí například od</a:t>
            </a:r>
            <a:r>
              <a:rPr lang="en-GB" sz="2200" dirty="0" smtClean="0">
                <a:solidFill>
                  <a:srgbClr val="000000"/>
                </a:solidFill>
              </a:rPr>
              <a:t>;</a:t>
            </a:r>
            <a:endParaRPr lang="cs-CZ" sz="22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potřeby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kupní síly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psychologických aspektů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sociálních vlivů</a:t>
            </a:r>
            <a:r>
              <a:rPr lang="en-GB" sz="1800" dirty="0" smtClean="0">
                <a:solidFill>
                  <a:srgbClr val="000000"/>
                </a:solidFill>
              </a:rPr>
              <a:t>;</a:t>
            </a:r>
            <a:endParaRPr lang="cs-CZ" sz="1800" dirty="0" smtClean="0">
              <a:solidFill>
                <a:srgbClr val="000000"/>
              </a:solidFill>
            </a:endParaRPr>
          </a:p>
          <a:p>
            <a:pPr lvl="1" algn="just"/>
            <a:r>
              <a:rPr lang="cs-CZ" sz="1800" dirty="0" smtClean="0">
                <a:solidFill>
                  <a:srgbClr val="000000"/>
                </a:solidFill>
              </a:rPr>
              <a:t>apod.</a:t>
            </a: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747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95536" y="195486"/>
            <a:ext cx="612068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0000"/>
                </a:solidFill>
              </a:rPr>
              <a:t>Hodnota v e-business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395536" y="843558"/>
            <a:ext cx="8280920" cy="432048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cs-CZ" sz="2200" dirty="0" smtClean="0">
                <a:solidFill>
                  <a:srgbClr val="000000"/>
                </a:solidFill>
              </a:rPr>
              <a:t>Dimenze hodnoty pro zákazníka</a:t>
            </a:r>
            <a:endParaRPr lang="cs-CZ" sz="2000" dirty="0" smtClean="0">
              <a:solidFill>
                <a:srgbClr val="000000"/>
              </a:solidFill>
            </a:endParaRPr>
          </a:p>
          <a:p>
            <a:pPr lvl="1" algn="just"/>
            <a:endParaRPr lang="cs-CZ" sz="2000" dirty="0" smtClean="0">
              <a:solidFill>
                <a:srgbClr val="000000"/>
              </a:solidFill>
            </a:endParaRPr>
          </a:p>
          <a:p>
            <a:pPr algn="just"/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808B9-4D1F-4069-9EB9-CD8802008F4E}" type="slidenum">
              <a:rPr lang="cs-CZ" smtClean="0"/>
              <a:pPr/>
              <a:t>9</a:t>
            </a:fld>
            <a:endParaRPr lang="cs-CZ"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2142223"/>
              </p:ext>
            </p:extLst>
          </p:nvPr>
        </p:nvGraphicFramePr>
        <p:xfrm>
          <a:off x="683568" y="1415977"/>
          <a:ext cx="7200800" cy="30279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54235">
                  <a:extLst>
                    <a:ext uri="{9D8B030D-6E8A-4147-A177-3AD203B41FA5}">
                      <a16:colId xmlns:a16="http://schemas.microsoft.com/office/drawing/2014/main" val="3369355438"/>
                    </a:ext>
                  </a:extLst>
                </a:gridCol>
                <a:gridCol w="4846565">
                  <a:extLst>
                    <a:ext uri="{9D8B030D-6E8A-4147-A177-3AD203B41FA5}">
                      <a16:colId xmlns:a16="http://schemas.microsoft.com/office/drawing/2014/main" val="4168099097"/>
                    </a:ext>
                  </a:extLst>
                </a:gridCol>
              </a:tblGrid>
              <a:tr h="29261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Dimenze hodnoty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Popis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63887977"/>
                  </a:ext>
                </a:extLst>
              </a:tr>
              <a:tr h="29261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Funkční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Schopnost plnit svůj funkční účel.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2076319"/>
                  </a:ext>
                </a:extLst>
              </a:tr>
              <a:tr h="61069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Sociální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Image produktu, možnost získat díky užívání produktu jisté sociální postavení.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99999393"/>
                  </a:ext>
                </a:extLst>
              </a:tr>
              <a:tr h="61069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Emocionální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Užitek získaný díky pocitům a emocím, které s produktem souvisí.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06916569"/>
                  </a:ext>
                </a:extLst>
              </a:tr>
              <a:tr h="61069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Epistemická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Je vázána k překvapení, zvědavosti, fantazii a touhou zákazníka po něčem novém.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70669029"/>
                  </a:ext>
                </a:extLst>
              </a:tr>
              <a:tr h="610690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>
                          <a:solidFill>
                            <a:srgbClr val="000000"/>
                          </a:solidFill>
                          <a:effectLst/>
                        </a:rPr>
                        <a:t>Situační</a:t>
                      </a:r>
                      <a:endParaRPr lang="cs-CZ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cs-CZ" sz="1600" dirty="0">
                          <a:solidFill>
                            <a:srgbClr val="000000"/>
                          </a:solidFill>
                          <a:effectLst/>
                        </a:rPr>
                        <a:t>Získávání užitku z produktu při určitých společenských situačních či fyzických okolnostech.</a:t>
                      </a:r>
                      <a:endParaRPr lang="cs-CZ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38678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719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3074</TotalTime>
  <Words>1046</Words>
  <Application>Microsoft Office PowerPoint</Application>
  <PresentationFormat>Předvádění na obrazovce (16:9)</PresentationFormat>
  <Paragraphs>184</Paragraphs>
  <Slides>18</Slides>
  <Notes>16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4" baseType="lpstr">
      <vt:lpstr>Arial</vt:lpstr>
      <vt:lpstr>Calibri</vt:lpstr>
      <vt:lpstr>Enriqueta</vt:lpstr>
      <vt:lpstr>Times New Roman</vt:lpstr>
      <vt:lpstr>SLU</vt:lpstr>
      <vt:lpstr>Visio</vt:lpstr>
      <vt:lpstr>Název prezentace</vt:lpstr>
      <vt:lpstr>Podnikání na Internetu</vt:lpstr>
      <vt:lpstr>Obchodní modely B2B a B2C</vt:lpstr>
      <vt:lpstr>Obchodní modely B2B a B2C</vt:lpstr>
      <vt:lpstr>Obchodní modely B2B a B2C</vt:lpstr>
      <vt:lpstr>Obchodní modely B2B a B2C</vt:lpstr>
      <vt:lpstr>Obchodní modely B2B a B2C</vt:lpstr>
      <vt:lpstr>Hodnota v e-business</vt:lpstr>
      <vt:lpstr>Hodnota v e-business</vt:lpstr>
      <vt:lpstr>Hodnota v e-business</vt:lpstr>
      <vt:lpstr>Hodnota v e-business</vt:lpstr>
      <vt:lpstr>Hodnota v e-business</vt:lpstr>
      <vt:lpstr>Hodnota v e-business</vt:lpstr>
      <vt:lpstr>Hodnota v e-business</vt:lpstr>
      <vt:lpstr>Hodnota v e-business</vt:lpstr>
      <vt:lpstr>Hodnota v e-business</vt:lpstr>
      <vt:lpstr>Hodnota v e-business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suchanek</cp:lastModifiedBy>
  <cp:revision>201</cp:revision>
  <dcterms:created xsi:type="dcterms:W3CDTF">2016-07-06T15:42:34Z</dcterms:created>
  <dcterms:modified xsi:type="dcterms:W3CDTF">2019-04-29T19:37:15Z</dcterms:modified>
</cp:coreProperties>
</file>