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4" r:id="rId2"/>
    <p:sldId id="256" r:id="rId3"/>
    <p:sldId id="263" r:id="rId4"/>
    <p:sldId id="296" r:id="rId5"/>
    <p:sldId id="297" r:id="rId6"/>
    <p:sldId id="311" r:id="rId7"/>
    <p:sldId id="298" r:id="rId8"/>
    <p:sldId id="303" r:id="rId9"/>
    <p:sldId id="304" r:id="rId10"/>
    <p:sldId id="299" r:id="rId11"/>
    <p:sldId id="300" r:id="rId12"/>
    <p:sldId id="301" r:id="rId13"/>
    <p:sldId id="302" r:id="rId14"/>
    <p:sldId id="307" r:id="rId15"/>
    <p:sldId id="308" r:id="rId16"/>
    <p:sldId id="310" r:id="rId17"/>
    <p:sldId id="312" r:id="rId18"/>
    <p:sldId id="309" r:id="rId19"/>
    <p:sldId id="293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0866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1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877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919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316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2101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1386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768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762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234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293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37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8244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412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839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2725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Zákazník </a:t>
            </a:r>
            <a:r>
              <a:rPr lang="en-GB" sz="2300" dirty="0" smtClean="0">
                <a:solidFill>
                  <a:srgbClr val="000000"/>
                </a:solidFill>
              </a:rPr>
              <a:t>&amp;</a:t>
            </a:r>
            <a:r>
              <a:rPr lang="cs-CZ" sz="2300" dirty="0" smtClean="0">
                <a:solidFill>
                  <a:srgbClr val="000000"/>
                </a:solidFill>
              </a:rPr>
              <a:t> produkt</a:t>
            </a:r>
            <a:endParaRPr lang="cs-CZ" sz="23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poznání potřeb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reálné;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vyvolané;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 </a:t>
            </a:r>
            <a:r>
              <a:rPr lang="cs-CZ" sz="1900" dirty="0" smtClean="0">
                <a:solidFill>
                  <a:srgbClr val="000000"/>
                </a:solidFill>
              </a:rPr>
              <a:t>definování </a:t>
            </a:r>
            <a:r>
              <a:rPr lang="cs-CZ" sz="1900" dirty="0">
                <a:solidFill>
                  <a:srgbClr val="000000"/>
                </a:solidFill>
              </a:rPr>
              <a:t>výrobku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zákazník si zjišťuje různé vlastnosti výrobku;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poznání </a:t>
            </a:r>
            <a:r>
              <a:rPr lang="cs-CZ" sz="1900" dirty="0">
                <a:solidFill>
                  <a:srgbClr val="000000"/>
                </a:solidFill>
              </a:rPr>
              <a:t>dodavatelů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kdo a za jakých podmínek určitý výrobek prodává na trh;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porovnání dodavatelů;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snaha najít výrobek, který by nejlépe vyhovoval potřebám a prioritám zákazníka;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75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2725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Zákazník </a:t>
            </a:r>
            <a:r>
              <a:rPr lang="en-GB" sz="2300" dirty="0" smtClean="0">
                <a:solidFill>
                  <a:srgbClr val="000000"/>
                </a:solidFill>
              </a:rPr>
              <a:t>&amp;</a:t>
            </a:r>
            <a:r>
              <a:rPr lang="cs-CZ" sz="2300" dirty="0" smtClean="0">
                <a:solidFill>
                  <a:srgbClr val="000000"/>
                </a:solidFill>
              </a:rPr>
              <a:t> produkt</a:t>
            </a:r>
            <a:endParaRPr lang="cs-CZ" sz="23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poznání dodavatelů – zdroje informací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přímá nabídka;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reklama;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internet;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výstavy a další zdroje;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 výběr dodavatele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(</a:t>
            </a:r>
            <a:r>
              <a:rPr lang="cs-CZ" sz="1700" dirty="0">
                <a:solidFill>
                  <a:srgbClr val="000000"/>
                </a:solidFill>
              </a:rPr>
              <a:t>cena, značka výrobku, image výrobku, služby dodávané k výrobku, poměr kvalita/cena, míra šetrnosti výrobku k přírodě, ..) 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nákup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pozitivní nebo negativní dojem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43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883470"/>
            <a:ext cx="6496422" cy="366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30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2725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Zákazník </a:t>
            </a:r>
            <a:r>
              <a:rPr lang="en-GB" sz="2300" dirty="0" smtClean="0">
                <a:solidFill>
                  <a:srgbClr val="000000"/>
                </a:solidFill>
              </a:rPr>
              <a:t>&amp;</a:t>
            </a:r>
            <a:r>
              <a:rPr lang="cs-CZ" sz="2300" dirty="0" smtClean="0">
                <a:solidFill>
                  <a:srgbClr val="000000"/>
                </a:solidFill>
              </a:rPr>
              <a:t> produkt</a:t>
            </a:r>
            <a:endParaRPr lang="cs-CZ" sz="23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poznání dodavatelů – zdroje informací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přímá nabídka;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reklama;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internet;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výstavy a další zdroje;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 výběr dodavatele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(</a:t>
            </a:r>
            <a:r>
              <a:rPr lang="cs-CZ" sz="1700" dirty="0">
                <a:solidFill>
                  <a:srgbClr val="000000"/>
                </a:solidFill>
              </a:rPr>
              <a:t>cena, značka výrobku, image výrobku, služby dodávané k výrobku, poměr kvalita/cena, míra šetrnosti výrobku k přírodě, ..) 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nákup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pozitivní nebo negativní dojem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85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2725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Základní předpoklad – orientace na zákazníka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Aby zákazník provedl objednávku, musí mít k </a:t>
            </a:r>
            <a:r>
              <a:rPr lang="cs-CZ" sz="2300" dirty="0" smtClean="0">
                <a:solidFill>
                  <a:srgbClr val="000000"/>
                </a:solidFill>
              </a:rPr>
              <a:t>dispozici</a:t>
            </a:r>
            <a:r>
              <a:rPr lang="en-GB" sz="23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nabídku zboží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jasné </a:t>
            </a:r>
            <a:r>
              <a:rPr lang="cs-CZ" sz="1900" dirty="0">
                <a:solidFill>
                  <a:srgbClr val="000000"/>
                </a:solidFill>
              </a:rPr>
              <a:t>a srozumitelné informace o </a:t>
            </a:r>
            <a:r>
              <a:rPr lang="cs-CZ" sz="1900" dirty="0" smtClean="0">
                <a:solidFill>
                  <a:srgbClr val="000000"/>
                </a:solidFill>
              </a:rPr>
              <a:t>zboží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informace </a:t>
            </a:r>
            <a:r>
              <a:rPr lang="cs-CZ" sz="1900" dirty="0">
                <a:solidFill>
                  <a:srgbClr val="000000"/>
                </a:solidFill>
              </a:rPr>
              <a:t>o možných alternativách, jak si může zboží </a:t>
            </a:r>
            <a:r>
              <a:rPr lang="cs-CZ" sz="1900" dirty="0" smtClean="0">
                <a:solidFill>
                  <a:srgbClr val="000000"/>
                </a:solidFill>
              </a:rPr>
              <a:t>koupit</a:t>
            </a:r>
            <a:r>
              <a:rPr lang="en-GB" sz="1900" dirty="0" smtClean="0">
                <a:solidFill>
                  <a:srgbClr val="000000"/>
                </a:solidFill>
              </a:rPr>
              <a:t>.</a:t>
            </a:r>
            <a:endParaRPr lang="cs-CZ" sz="1900" dirty="0">
              <a:solidFill>
                <a:srgbClr val="000000"/>
              </a:solidFill>
            </a:endParaRPr>
          </a:p>
          <a:p>
            <a:pPr algn="just"/>
            <a:r>
              <a:rPr lang="pl-PL" sz="2300" dirty="0">
                <a:solidFill>
                  <a:srgbClr val="000000"/>
                </a:solidFill>
              </a:rPr>
              <a:t>Elektronické obchody na úrovni B2C jsou jednou z </a:t>
            </a:r>
            <a:r>
              <a:rPr lang="pl-PL" sz="2300" dirty="0" smtClean="0">
                <a:solidFill>
                  <a:srgbClr val="000000"/>
                </a:solidFill>
              </a:rPr>
              <a:t>alternative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Všechny prvky systému elektronického obchodu v rámci obchodního cyklu lze pojímat jako striktně zákaznicky orientované </a:t>
            </a:r>
            <a:r>
              <a:rPr lang="cs-CZ" sz="2300" dirty="0" smtClean="0">
                <a:solidFill>
                  <a:srgbClr val="000000"/>
                </a:solidFill>
              </a:rPr>
              <a:t>služby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55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259631" y="843557"/>
            <a:ext cx="1467779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217921"/>
              </p:ext>
            </p:extLst>
          </p:nvPr>
        </p:nvGraphicFramePr>
        <p:xfrm>
          <a:off x="1259632" y="843558"/>
          <a:ext cx="4464496" cy="3807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Visio" r:id="rId4" imgW="2770754" imgH="2374630" progId="Visio.Drawing.11">
                  <p:embed/>
                </p:oleObj>
              </mc:Choice>
              <mc:Fallback>
                <p:oleObj name="Visio" r:id="rId4" imgW="2770754" imgH="237463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843558"/>
                        <a:ext cx="4464496" cy="38070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92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059582"/>
            <a:ext cx="8100392" cy="341465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467544" y="4731990"/>
            <a:ext cx="77768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</a:rPr>
              <a:t>https://m.systemonline.cz/rizeni-vyroby/kanban-vyroba-tahem.htm</a:t>
            </a:r>
          </a:p>
        </p:txBody>
      </p:sp>
    </p:spTree>
    <p:extLst>
      <p:ext uri="{BB962C8B-B14F-4D97-AF65-F5344CB8AC3E}">
        <p14:creationId xmlns:p14="http://schemas.microsoft.com/office/powerpoint/2010/main" val="397551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819646"/>
            <a:ext cx="5575544" cy="3795886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467544" y="4731990"/>
            <a:ext cx="77768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</a:rPr>
              <a:t>https://m.systemonline.cz/rizeni-vyroby/kanban-vyroba-tahem.htm</a:t>
            </a:r>
          </a:p>
        </p:txBody>
      </p:sp>
    </p:spTree>
    <p:extLst>
      <p:ext uri="{BB962C8B-B14F-4D97-AF65-F5344CB8AC3E}">
        <p14:creationId xmlns:p14="http://schemas.microsoft.com/office/powerpoint/2010/main" val="286983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</a:t>
            </a:r>
            <a:r>
              <a:rPr lang="cs-CZ" b="1" dirty="0" smtClean="0">
                <a:solidFill>
                  <a:srgbClr val="000000"/>
                </a:solidFill>
              </a:rPr>
              <a:t>prostředí – podmínky úspěchu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2725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Dobrý produkt za dobrou cenu;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Viditelný a jasný kontakt;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Stručné a jasné obchodní podmínky;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Nákup bez registrace;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Heuréka (recenze, porovnání obchodů);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Rychlá a jasná komunikace;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Definice konkurenční výhody;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Nerealizovat cenovou válku;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Neustále komunikovat a dávat o sobě vědět;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Dát návštěvníkům „něco“ navíc. </a:t>
            </a:r>
          </a:p>
        </p:txBody>
      </p:sp>
    </p:spTree>
    <p:extLst>
      <p:ext uri="{BB962C8B-B14F-4D97-AF65-F5344CB8AC3E}">
        <p14:creationId xmlns:p14="http://schemas.microsoft.com/office/powerpoint/2010/main" val="179374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en-GB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E-business prostředí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Podnikatelské prostředí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Zákazníci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Spolupracující podnikatelské </a:t>
            </a:r>
            <a:r>
              <a:rPr lang="cs-CZ" sz="1900" dirty="0" smtClean="0">
                <a:solidFill>
                  <a:srgbClr val="000000"/>
                </a:solidFill>
              </a:rPr>
              <a:t>subjekty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Konkurenční podnikatelské </a:t>
            </a:r>
            <a:r>
              <a:rPr lang="cs-CZ" sz="1900" dirty="0" smtClean="0">
                <a:solidFill>
                  <a:srgbClr val="000000"/>
                </a:solidFill>
              </a:rPr>
              <a:t>subjekty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Finanční </a:t>
            </a:r>
            <a:r>
              <a:rPr lang="cs-CZ" sz="1900" dirty="0" smtClean="0">
                <a:solidFill>
                  <a:srgbClr val="000000"/>
                </a:solidFill>
              </a:rPr>
              <a:t>instituce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Instituce veřejné a státní </a:t>
            </a:r>
            <a:r>
              <a:rPr lang="cs-CZ" sz="1900" dirty="0" smtClean="0">
                <a:solidFill>
                  <a:srgbClr val="000000"/>
                </a:solidFill>
              </a:rPr>
              <a:t>správy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Poskytovatelé komunikačních </a:t>
            </a:r>
            <a:r>
              <a:rPr lang="cs-CZ" sz="1900" dirty="0" smtClean="0">
                <a:solidFill>
                  <a:srgbClr val="000000"/>
                </a:solidFill>
              </a:rPr>
              <a:t>služeb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r>
              <a:rPr lang="cs-CZ" sz="1900" dirty="0" smtClean="0">
                <a:solidFill>
                  <a:srgbClr val="000000"/>
                </a:solidFill>
              </a:rPr>
              <a:t> 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další</a:t>
            </a:r>
            <a:r>
              <a:rPr lang="en-GB" sz="1900" dirty="0" smtClean="0">
                <a:solidFill>
                  <a:srgbClr val="000000"/>
                </a:solidFill>
              </a:rPr>
              <a:t>…</a:t>
            </a:r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graphicFrame>
        <p:nvGraphicFramePr>
          <p:cNvPr id="8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953579"/>
              </p:ext>
            </p:extLst>
          </p:nvPr>
        </p:nvGraphicFramePr>
        <p:xfrm>
          <a:off x="971600" y="821241"/>
          <a:ext cx="6421571" cy="3841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Visio" r:id="rId4" imgW="5902675" imgH="3526740" progId="Visio.Drawing.11">
                  <p:embed/>
                </p:oleObj>
              </mc:Choice>
              <mc:Fallback>
                <p:oleObj name="Visio" r:id="rId4" imgW="5902675" imgH="3526740" progId="Visio.Drawing.11">
                  <p:embed/>
                  <p:pic>
                    <p:nvPicPr>
                      <p:cNvPr id="410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821241"/>
                        <a:ext cx="6421571" cy="38412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701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4240088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Podnikatelské prostředí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lokální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globální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Počet on-line připojených uživatelů k </a:t>
            </a:r>
            <a:r>
              <a:rPr lang="cs-CZ" sz="2300" dirty="0" smtClean="0">
                <a:solidFill>
                  <a:srgbClr val="000000"/>
                </a:solidFill>
              </a:rPr>
              <a:t>Internetu</a:t>
            </a:r>
            <a:r>
              <a:rPr lang="en-GB" sz="2300" dirty="0">
                <a:solidFill>
                  <a:srgbClr val="000000"/>
                </a:solidFill>
              </a:rPr>
              <a:t>.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Ne všichni </a:t>
            </a:r>
            <a:r>
              <a:rPr lang="cs-CZ" sz="2300" dirty="0" smtClean="0">
                <a:solidFill>
                  <a:srgbClr val="000000"/>
                </a:solidFill>
              </a:rPr>
              <a:t>nakoupili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Potřeby </a:t>
            </a:r>
            <a:r>
              <a:rPr lang="cs-CZ" sz="2300" dirty="0" smtClean="0">
                <a:solidFill>
                  <a:srgbClr val="000000"/>
                </a:solidFill>
              </a:rPr>
              <a:t>zákazníků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Požadavky </a:t>
            </a:r>
            <a:r>
              <a:rPr lang="cs-CZ" sz="2300" dirty="0" smtClean="0">
                <a:solidFill>
                  <a:srgbClr val="000000"/>
                </a:solidFill>
              </a:rPr>
              <a:t>zákazníků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Růst inteligence a </a:t>
            </a:r>
            <a:r>
              <a:rPr lang="cs-CZ" sz="2300" dirty="0" smtClean="0">
                <a:solidFill>
                  <a:srgbClr val="000000"/>
                </a:solidFill>
              </a:rPr>
              <a:t>gramotnosti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40424" y="915566"/>
            <a:ext cx="373603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Klíčové ukazatele</a:t>
            </a:r>
            <a:endParaRPr lang="cs-CZ" sz="23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právní formy </a:t>
            </a:r>
            <a:r>
              <a:rPr lang="cs-CZ" sz="1900" dirty="0" smtClean="0">
                <a:solidFill>
                  <a:srgbClr val="000000"/>
                </a:solidFill>
              </a:rPr>
              <a:t>podnikání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legislativ</a:t>
            </a:r>
            <a:r>
              <a:rPr lang="en-GB" sz="1900" dirty="0" smtClean="0">
                <a:solidFill>
                  <a:srgbClr val="000000"/>
                </a:solidFill>
              </a:rPr>
              <a:t>a;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daňový </a:t>
            </a:r>
            <a:r>
              <a:rPr lang="cs-CZ" sz="1900" dirty="0" smtClean="0">
                <a:solidFill>
                  <a:srgbClr val="000000"/>
                </a:solidFill>
              </a:rPr>
              <a:t>systém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investiční </a:t>
            </a:r>
            <a:r>
              <a:rPr lang="cs-CZ" sz="1900" dirty="0" smtClean="0">
                <a:solidFill>
                  <a:srgbClr val="000000"/>
                </a:solidFill>
              </a:rPr>
              <a:t>klima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klíčová </a:t>
            </a:r>
            <a:r>
              <a:rPr lang="cs-CZ" sz="1900" dirty="0" smtClean="0">
                <a:solidFill>
                  <a:srgbClr val="000000"/>
                </a:solidFill>
              </a:rPr>
              <a:t>odvětví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exportní </a:t>
            </a:r>
            <a:r>
              <a:rPr lang="cs-CZ" sz="1900" dirty="0" smtClean="0">
                <a:solidFill>
                  <a:srgbClr val="000000"/>
                </a:solidFill>
              </a:rPr>
              <a:t>úspěšnost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sociální úroveň,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kupní </a:t>
            </a:r>
            <a:r>
              <a:rPr lang="cs-CZ" sz="1900" dirty="0" smtClean="0">
                <a:solidFill>
                  <a:srgbClr val="000000"/>
                </a:solidFill>
              </a:rPr>
              <a:t>síla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další…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53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E-business prostředí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2725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Zákazník (někdy nazývaný též klient nebo kupující) je příjemce statků, služeb, </a:t>
            </a:r>
            <a:r>
              <a:rPr lang="cs-CZ" sz="2200" dirty="0" smtClean="0">
                <a:solidFill>
                  <a:srgbClr val="000000"/>
                </a:solidFill>
              </a:rPr>
              <a:t>produktů </a:t>
            </a:r>
            <a:r>
              <a:rPr lang="cs-CZ" sz="2200" dirty="0">
                <a:solidFill>
                  <a:srgbClr val="000000"/>
                </a:solidFill>
              </a:rPr>
              <a:t>nebo nápadů, které získává od prodejce, obchodníka nebo dodavatele za peněžní nebo jinou hodnotovou úplatu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Zákazníci jsou zaměřeni na určitý cíl.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Cíl může být rozšířen vhodnými podněty.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Zákazníci nakupují zboží, které</a:t>
            </a:r>
            <a:r>
              <a:rPr lang="en-GB" sz="22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nutně potřebují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pouze chtějí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dosud neměli potřebu nakoupit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endParaRPr lang="en-GB" sz="1900" dirty="0" smtClean="0">
              <a:solidFill>
                <a:srgbClr val="000000"/>
              </a:solidFill>
            </a:endParaRPr>
          </a:p>
          <a:p>
            <a:pPr lvl="1" algn="just"/>
            <a:endParaRPr lang="cs-CZ" sz="1900" dirty="0" smtClean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4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E-business prostředí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Zákazník </a:t>
            </a:r>
            <a:r>
              <a:rPr lang="en-GB" sz="2300" dirty="0" smtClean="0">
                <a:solidFill>
                  <a:srgbClr val="000000"/>
                </a:solidFill>
              </a:rPr>
              <a:t>&amp;</a:t>
            </a:r>
            <a:r>
              <a:rPr lang="cs-CZ" sz="2300" dirty="0" smtClean="0">
                <a:solidFill>
                  <a:srgbClr val="000000"/>
                </a:solidFill>
              </a:rPr>
              <a:t> produkt</a:t>
            </a:r>
            <a:endParaRPr lang="cs-CZ" sz="2300" dirty="0">
              <a:solidFill>
                <a:srgbClr val="000000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1347614"/>
            <a:ext cx="5257726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E-business prostředí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789297"/>
            <a:ext cx="6192688" cy="3908457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467544" y="4731990"/>
            <a:ext cx="7776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https://www.obnd.cz/marketing/stdc-framework-jako-zaklad-pro-uspesne-fungovani-marketingu.html</a:t>
            </a:r>
          </a:p>
        </p:txBody>
      </p:sp>
    </p:spTree>
    <p:extLst>
      <p:ext uri="{BB962C8B-B14F-4D97-AF65-F5344CB8AC3E}">
        <p14:creationId xmlns:p14="http://schemas.microsoft.com/office/powerpoint/2010/main" val="9156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E-business prostředí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314665"/>
              </p:ext>
            </p:extLst>
          </p:nvPr>
        </p:nvGraphicFramePr>
        <p:xfrm>
          <a:off x="179512" y="987574"/>
          <a:ext cx="8568952" cy="392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48120778"/>
                    </a:ext>
                  </a:extLst>
                </a:gridCol>
                <a:gridCol w="6912768">
                  <a:extLst>
                    <a:ext uri="{9D8B030D-6E8A-4147-A177-3AD203B41FA5}">
                      <a16:colId xmlns:a16="http://schemas.microsoft.com/office/drawing/2014/main" val="2186897392"/>
                    </a:ext>
                  </a:extLst>
                </a:gridCol>
              </a:tblGrid>
              <a:tr h="191977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Fáze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8196701"/>
                  </a:ext>
                </a:extLst>
              </a:tr>
              <a:tr h="48456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Poznání potřeb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Může jít o běžného zákazníka jako soukromou osobu nebo pracovníka firmy. Tato potřeba může být stimulována u určitého zboží reklamou či přímo prodejcem. Potřeby se dělí na reálné a vyvolané.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8963395"/>
                  </a:ext>
                </a:extLst>
              </a:tr>
              <a:tr h="40066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Definování výrobku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Při opakovaných nákupech jsou specifikace výrobku známy, jestliže je nákup první, zákazník si zjišťuje různé vlastnosti výrobku.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9064382"/>
                  </a:ext>
                </a:extLst>
              </a:tr>
              <a:tr h="48042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Poznání dodavatelů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Dále zákazník hledá, kdo a za jakých podmínek určitý výrobek prodává na trh. Zákazník si porovnává dodavatele, snaží se najít výrobek, který by vyhovoval jeho potřebám a prioritám.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3261265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Výběr dodavatelů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Po poznání dodavatelů následuje jeho výběr. Kritérií může být celá řada a liší se podle typu zákazníka (cena, značka výrobku, image výrobku, služby dodávané k výrobku, poměr kvalita/cena, míra šetrnosti výrobku k přírodě, …)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486708"/>
                  </a:ext>
                </a:extLst>
              </a:tr>
              <a:tr h="40066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Rozhodnutí o dodavateli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Vybere se obvykle jeden dodavatel.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6204127"/>
                  </a:ext>
                </a:extLst>
              </a:tr>
              <a:tr h="191977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Nákup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Objednávka, zpracování obchodního případu a doručení zboží.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8791587"/>
                  </a:ext>
                </a:extLst>
              </a:tr>
              <a:tr h="40066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Hodnocení nákupu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u="none" dirty="0">
                          <a:solidFill>
                            <a:srgbClr val="000000"/>
                          </a:solidFill>
                          <a:effectLst/>
                        </a:rPr>
                        <a:t>Hodnocení pozitivního nebo negativního dojmu, který může výrazně ovlivnit budoucí loajalitu zákazníka. </a:t>
                      </a:r>
                      <a:endParaRPr lang="cs-CZ" sz="1400" u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842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99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3282</TotalTime>
  <Words>713</Words>
  <Application>Microsoft Office PowerPoint</Application>
  <PresentationFormat>Předvádění na obrazovce (16:9)</PresentationFormat>
  <Paragraphs>185</Paragraphs>
  <Slides>19</Slides>
  <Notes>17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</vt:lpstr>
      <vt:lpstr>E-business prostředí – podmínky úspěchu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250</cp:revision>
  <dcterms:created xsi:type="dcterms:W3CDTF">2016-07-06T15:42:34Z</dcterms:created>
  <dcterms:modified xsi:type="dcterms:W3CDTF">2019-04-29T19:46:58Z</dcterms:modified>
</cp:coreProperties>
</file>