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6" r:id="rId4"/>
    <p:sldId id="267" r:id="rId5"/>
    <p:sldId id="268" r:id="rId6"/>
    <p:sldId id="269" r:id="rId7"/>
    <p:sldId id="292" r:id="rId8"/>
    <p:sldId id="291" r:id="rId9"/>
    <p:sldId id="293" r:id="rId10"/>
    <p:sldId id="294" r:id="rId11"/>
    <p:sldId id="317" r:id="rId12"/>
    <p:sldId id="311" r:id="rId13"/>
    <p:sldId id="322" r:id="rId14"/>
    <p:sldId id="310" r:id="rId15"/>
    <p:sldId id="309" r:id="rId16"/>
    <p:sldId id="306" r:id="rId17"/>
    <p:sldId id="295" r:id="rId18"/>
    <p:sldId id="323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32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4D"/>
    <a:srgbClr val="307871"/>
    <a:srgbClr val="003300"/>
    <a:srgbClr val="006600"/>
    <a:srgbClr val="336600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4" autoAdjust="0"/>
    <p:restoredTop sz="94685" autoAdjust="0"/>
  </p:normalViewPr>
  <p:slideViewPr>
    <p:cSldViewPr snapToGrid="0">
      <p:cViewPr>
        <p:scale>
          <a:sx n="51" d="100"/>
          <a:sy n="51" d="100"/>
        </p:scale>
        <p:origin x="-1734" y="-49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9FA0F-3244-4ACF-9B2B-1C719B49C734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BA7AA-0186-4668-88A2-9031540ECCA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717C1-45C3-40C0-B052-6BF198CA00E3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8132F-E093-4DD0-A852-F538C122516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8B115-6F51-43BC-AFA4-5066369E57DA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71E57-B710-4DE2-A254-D41D6EE3AAE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BC2EA-2C58-4386-A7F8-A6306C1E4303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E1E75-DE8B-4F92-AE19-7383F456DC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ED338-144B-4771-82CB-75913165EDD7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40E13-9B62-443E-8ADA-B0CAF14DD19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750C3-D13F-4EE3-9EF8-BADBA4328FAA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74C91-3B28-4798-9B67-0F2AF295B2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CE3EB-C6CC-4F6D-BF57-3F3A1D32DE09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E957D-5C66-46BC-AEDC-E0B7E60B92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433B2-9D54-4A37-9052-AA9A801AC7EC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B7A1B-B88D-4399-89D7-F5269AB4DB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7E0B1-3E81-4BDF-93D7-BE12A6AB5005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BDC01-FDC1-4BDF-B6C4-3DEDFED200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08AD-7A3B-416C-AF1A-22B1821A6BC8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0D33F-8C0D-4289-B9BA-02AD23C00F8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99DD4-37B8-4B94-ABAA-D5B514C98624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BF583-4AB9-4096-A0A8-47F63E51EC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E9863-9457-4379-ACBC-DF08B343FA5A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F0E36-2D9E-4020-8A7A-13895CE5AB6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1B684-5129-481D-9690-16B0008BFE20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EE354-9567-4B63-94B0-1A5FAC7416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BCAAF-377B-45E9-8ABF-34D465DE9E00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DA956-87A0-49D4-A5ED-1F295C94F1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E026C-28BD-48A6-B578-A6EBC93F187B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9D7C6-5573-48B1-B473-0B37F61CD4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EEBB5-1556-4DCF-BD1C-3E6DAC23BAAA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5997C-071C-4E21-BBD4-BECAB8D9A9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6020E-3B54-4FF1-9C3F-7F03D34F45A3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0CA43-F0C1-45B3-9A1C-89368C3402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E8C2D-047A-432F-94FD-44943776446B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2BCA-4470-4D50-BB39-A3751ACDD5D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C7822-7652-415C-ADD0-ED32A5A995F0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BDFEB-CF2D-4677-8D80-06A716B5DF8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8AEA7-2AE6-4D46-BE9E-102735F5F856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40ED0-88F4-456A-AC52-4D682693520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2CBCF-E781-4875-A5C7-66E414F497BD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F6963-246C-457A-A7A4-36CD7CD5755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AC711-AD50-40A6-88BB-8BF905F80050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CEF08-24B6-471B-BA60-C6E3F001D17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35769-D807-4B56-9F34-B801124F808E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185B1-1F31-4A40-8B93-0EDB0B4C052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48A2B-4FCD-4819-A197-441F6F6B60A9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25D2C-904B-4B1E-B132-1723CE81E36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033030-9316-4A6F-A278-C1A1BA317BE5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54A0793-ED62-4FDA-B753-AFE10110D7D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638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904B5D4-8C2C-4570-9FA6-74132D2FF253}" type="datetimeFigureOut">
              <a:rPr lang="cs-CZ"/>
              <a:pPr>
                <a:defRPr/>
              </a:pPr>
              <a:t>29.5.2018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A148A48-0534-49DE-9B3F-3E665F7119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40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2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3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Matematika v ekonomii</a:t>
            </a: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Přednáška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9698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dirty="0"/>
              <a:t>Mgr.</a:t>
            </a:r>
            <a:r>
              <a:rPr lang="en-GB" altLang="cs-CZ" dirty="0"/>
              <a:t> </a:t>
            </a:r>
            <a:r>
              <a:rPr lang="cs-CZ" altLang="cs-CZ" dirty="0" smtClean="0"/>
              <a:t>Radmila Krkošková</a:t>
            </a:r>
            <a:r>
              <a:rPr lang="en-GB" altLang="cs-CZ" dirty="0" smtClean="0"/>
              <a:t>, </a:t>
            </a:r>
            <a:r>
              <a:rPr lang="en-GB" altLang="cs-CZ" dirty="0"/>
              <a:t>Ph.D.</a:t>
            </a:r>
          </a:p>
          <a:p>
            <a:pPr algn="ctr"/>
            <a:endParaRPr lang="en-GB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Grafy goniometrických funkcí</a:t>
            </a:r>
          </a:p>
        </p:txBody>
      </p:sp>
      <p:pic>
        <p:nvPicPr>
          <p:cNvPr id="67587" name="Picture 120" descr="graf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1390650"/>
            <a:ext cx="35147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8" name="Picture 121" descr="graf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1950" y="1466850"/>
            <a:ext cx="33623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10" descr="graf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2450" y="4000500"/>
            <a:ext cx="352425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11" descr="graf3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981450"/>
            <a:ext cx="35052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9" name="Rectangle 2"/>
          <p:cNvSpPr>
            <a:spLocks noGrp="1"/>
          </p:cNvSpPr>
          <p:nvPr>
            <p:ph type="title"/>
          </p:nvPr>
        </p:nvSpPr>
        <p:spPr>
          <a:xfrm>
            <a:off x="457200" y="379413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Polynomy</a:t>
            </a:r>
          </a:p>
        </p:txBody>
      </p:sp>
      <p:sp>
        <p:nvSpPr>
          <p:cNvPr id="81950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9725"/>
            <a:ext cx="7915275" cy="4525963"/>
          </a:xfrm>
        </p:spPr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sp>
        <p:nvSpPr>
          <p:cNvPr id="81952" name="Text Box 5"/>
          <p:cNvSpPr txBox="1">
            <a:spLocks noChangeArrowheads="1"/>
          </p:cNvSpPr>
          <p:nvPr/>
        </p:nvSpPr>
        <p:spPr bwMode="auto">
          <a:xfrm>
            <a:off x="965200" y="1709738"/>
            <a:ext cx="7426325" cy="359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V ekonomii jsou polynomické funkce často používány, viz např. funkce poptávky a nabídky. Hlavními úkoly při práci s polynomy je najít jejich nulové body a zjednodušit je pomocí vzorců nebo vytýkáním. </a:t>
            </a:r>
          </a:p>
          <a:p>
            <a:endParaRPr lang="cs-CZ" sz="2200"/>
          </a:p>
          <a:p>
            <a:r>
              <a:rPr lang="cs-CZ" sz="2200"/>
              <a:t>Nechť            je polynom stupně </a:t>
            </a:r>
            <a:r>
              <a:rPr lang="cs-CZ" sz="2200" i="1"/>
              <a:t>n</a:t>
            </a:r>
            <a:r>
              <a:rPr lang="cs-CZ" sz="2200"/>
              <a:t>. </a:t>
            </a:r>
          </a:p>
          <a:p>
            <a:endParaRPr lang="cs-CZ" sz="2200"/>
          </a:p>
          <a:p>
            <a:r>
              <a:rPr lang="cs-CZ" sz="2200"/>
              <a:t>Potom kořeny polynomu jsou taková </a:t>
            </a:r>
            <a:r>
              <a:rPr lang="cs-CZ" sz="2200" i="1"/>
              <a:t>x</a:t>
            </a:r>
            <a:r>
              <a:rPr lang="cs-CZ" sz="2200"/>
              <a:t>, že                  .</a:t>
            </a:r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graphicFrame>
        <p:nvGraphicFramePr>
          <p:cNvPr id="81946" name="Object 26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1"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7" name="Object 2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297613" y="4073525"/>
          <a:ext cx="11334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2" name="Equation" r:id="rId5" imgW="583947" imgH="228501" progId="Equation.DSMT4">
                  <p:embed/>
                </p:oleObj>
              </mc:Choice>
              <mc:Fallback>
                <p:oleObj name="Equation" r:id="rId5" imgW="583947" imgH="228501" progId="Equation.DSMT4">
                  <p:embed/>
                  <p:pic>
                    <p:nvPicPr>
                      <p:cNvPr id="0" name="Picture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613" y="4073525"/>
                        <a:ext cx="113347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8" name="Object 28"/>
          <p:cNvGraphicFramePr>
            <a:graphicFrameLocks noChangeAspect="1"/>
          </p:cNvGraphicFramePr>
          <p:nvPr/>
        </p:nvGraphicFramePr>
        <p:xfrm>
          <a:off x="1924050" y="3392488"/>
          <a:ext cx="711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3" name="Equation" r:id="rId7" imgW="368300" imgH="228600" progId="Equation.DSMT4">
                  <p:embed/>
                </p:oleObj>
              </mc:Choice>
              <mc:Fallback>
                <p:oleObj name="Equation" r:id="rId7" imgW="368300" imgH="2286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3392488"/>
                        <a:ext cx="711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47675" y="1609725"/>
            <a:ext cx="7915275" cy="4525963"/>
          </a:xfrm>
        </p:spPr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sp>
        <p:nvSpPr>
          <p:cNvPr id="127001" name="Text Box 5"/>
          <p:cNvSpPr txBox="1">
            <a:spLocks noChangeArrowheads="1"/>
          </p:cNvSpPr>
          <p:nvPr/>
        </p:nvSpPr>
        <p:spPr bwMode="auto">
          <a:xfrm>
            <a:off x="965200" y="1709738"/>
            <a:ext cx="7426325" cy="359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Je dán polynom                            . Rozložte jej na součin a určete jeho nulové body. </a:t>
            </a:r>
          </a:p>
          <a:p>
            <a:endParaRPr lang="cs-CZ" sz="2200"/>
          </a:p>
          <a:p>
            <a:r>
              <a:rPr lang="cs-CZ" sz="2200"/>
              <a:t>Řešení: </a:t>
            </a:r>
          </a:p>
          <a:p>
            <a:r>
              <a:rPr lang="cs-CZ" sz="2200"/>
              <a:t>Polynom upravíme na součin: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Nulové body jsou 0 a 3.</a:t>
            </a:r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graphicFrame>
        <p:nvGraphicFramePr>
          <p:cNvPr id="126995" name="Object 19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10"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6" name="Object 20"/>
          <p:cNvGraphicFramePr>
            <a:graphicFrameLocks noChangeAspect="1"/>
          </p:cNvGraphicFramePr>
          <p:nvPr/>
        </p:nvGraphicFramePr>
        <p:xfrm>
          <a:off x="3176588" y="1776413"/>
          <a:ext cx="19780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11" name="Equation" r:id="rId5" imgW="1282700" imgH="228600" progId="Equation.DSMT4">
                  <p:embed/>
                </p:oleObj>
              </mc:Choice>
              <mc:Fallback>
                <p:oleObj name="Equation" r:id="rId5" imgW="1282700" imgH="2286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88" y="1776413"/>
                        <a:ext cx="19780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97" name="Object 21"/>
          <p:cNvGraphicFramePr>
            <a:graphicFrameLocks noChangeAspect="1"/>
          </p:cNvGraphicFramePr>
          <p:nvPr/>
        </p:nvGraphicFramePr>
        <p:xfrm>
          <a:off x="1944688" y="3541713"/>
          <a:ext cx="51831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12" name="Equation" r:id="rId7" imgW="2971800" imgH="266700" progId="Equation.DSMT4">
                  <p:embed/>
                </p:oleObj>
              </mc:Choice>
              <mc:Fallback>
                <p:oleObj name="Equation" r:id="rId7" imgW="2971800" imgH="2667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3541713"/>
                        <a:ext cx="5183187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/>
          </p:cNvSpPr>
          <p:nvPr>
            <p:ph type="title"/>
          </p:nvPr>
        </p:nvSpPr>
        <p:spPr>
          <a:xfrm>
            <a:off x="466725" y="568325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Funkce poptávky a nabídky, rovnováha</a:t>
            </a:r>
          </a:p>
        </p:txBody>
      </p:sp>
      <p:sp>
        <p:nvSpPr>
          <p:cNvPr id="128002" name="Rectangle 3"/>
          <p:cNvSpPr>
            <a:spLocks noGrp="1"/>
          </p:cNvSpPr>
          <p:nvPr>
            <p:ph type="body" idx="1"/>
          </p:nvPr>
        </p:nvSpPr>
        <p:spPr>
          <a:xfrm>
            <a:off x="561975" y="1939925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smtClean="0">
                <a:latin typeface="Arial" charset="0"/>
              </a:rPr>
              <a:t>Funkce poptávky vyjadřuje vztah mezi cenou zboží (P) a poptávaným množstvím (Q).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>
                <a:latin typeface="Arial" charset="0"/>
              </a:rPr>
              <a:t>Píšeme, že  Q= D(P). Funkce poptávky je klesající.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>
                <a:latin typeface="Arial" charset="0"/>
              </a:rPr>
              <a:t>Funkce nabídky vyjadřuje vztah mezi cenou zboží a nabízeným množstvím.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>
                <a:latin typeface="Arial" charset="0"/>
              </a:rPr>
              <a:t>Píšeme, že Q= S(P). Funkce nabídky je rostoucí.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>
                <a:latin typeface="Arial" charset="0"/>
              </a:rPr>
              <a:t>Bod, v němž nastává rovnost funkce poptávky a nabídky, se nazývá rovnovážný bod (rovnováha).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2"/>
          <p:cNvSpPr>
            <a:spLocks noGrp="1"/>
          </p:cNvSpPr>
          <p:nvPr>
            <p:ph type="title"/>
          </p:nvPr>
        </p:nvSpPr>
        <p:spPr>
          <a:xfrm>
            <a:off x="457200" y="531813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Funkce poptávky a nabídky</a:t>
            </a:r>
          </a:p>
        </p:txBody>
      </p:sp>
      <p:sp>
        <p:nvSpPr>
          <p:cNvPr id="1290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pic>
        <p:nvPicPr>
          <p:cNvPr id="129028" name="Picture 151" descr="Graf 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6150" y="1676400"/>
            <a:ext cx="4600575" cy="342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60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dirty="0" smtClean="0">
                <a:latin typeface="Arial" charset="0"/>
              </a:rPr>
              <a:t>Poptávka a nabídka</a:t>
            </a:r>
          </a:p>
        </p:txBody>
      </p:sp>
      <p:sp>
        <p:nvSpPr>
          <p:cNvPr id="8706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 dirty="0" smtClean="0">
                <a:latin typeface="Arial" charset="0"/>
              </a:rPr>
              <a:t>Jsou dány funkce poptávky a nabídky:                  ,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dirty="0" smtClean="0">
                <a:latin typeface="Arial" charset="0"/>
              </a:rPr>
              <a:t>Určete bod rovnováhy.</a:t>
            </a:r>
          </a:p>
          <a:p>
            <a:pPr eaLnBrk="1" hangingPunct="1">
              <a:buFont typeface="Arial" charset="0"/>
              <a:buNone/>
            </a:pPr>
            <a:endParaRPr lang="cs-CZ" sz="2200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dirty="0" smtClean="0">
                <a:latin typeface="Arial" charset="0"/>
              </a:rPr>
              <a:t>Řešení: v bodě rovnováhy jsou si obě funkce rovny:</a:t>
            </a:r>
          </a:p>
          <a:p>
            <a:pPr eaLnBrk="1" hangingPunct="1">
              <a:buFont typeface="Arial" charset="0"/>
              <a:buNone/>
            </a:pPr>
            <a:endParaRPr lang="cs-CZ" sz="2200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dirty="0" smtClean="0">
                <a:latin typeface="Arial" charset="0"/>
              </a:rPr>
              <a:t>Řešením rovnice obdržíme: P</a:t>
            </a:r>
            <a:r>
              <a:rPr lang="cs-CZ" sz="1400" dirty="0" smtClean="0">
                <a:latin typeface="Arial" charset="0"/>
              </a:rPr>
              <a:t>E</a:t>
            </a:r>
            <a:r>
              <a:rPr lang="cs-CZ" sz="2200" dirty="0" smtClean="0">
                <a:latin typeface="Arial" charset="0"/>
              </a:rPr>
              <a:t> = 6, Q</a:t>
            </a:r>
            <a:r>
              <a:rPr lang="cs-CZ" sz="1400" dirty="0" smtClean="0">
                <a:latin typeface="Arial" charset="0"/>
              </a:rPr>
              <a:t>E</a:t>
            </a:r>
            <a:r>
              <a:rPr lang="cs-CZ" sz="2200" dirty="0" smtClean="0">
                <a:latin typeface="Arial" charset="0"/>
              </a:rPr>
              <a:t> = 4. (Obě funkce si nakreslete!)</a:t>
            </a:r>
          </a:p>
          <a:p>
            <a:pPr eaLnBrk="1" hangingPunct="1">
              <a:buFont typeface="Arial" charset="0"/>
              <a:buNone/>
            </a:pPr>
            <a:endParaRPr lang="cs-CZ" sz="2200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dirty="0" smtClean="0">
              <a:latin typeface="Arial" charset="0"/>
            </a:endParaRPr>
          </a:p>
          <a:p>
            <a:pPr eaLnBrk="1" hangingPunct="1"/>
            <a:endParaRPr lang="cs-CZ" sz="2000" dirty="0" smtClean="0"/>
          </a:p>
        </p:txBody>
      </p:sp>
      <p:sp>
        <p:nvSpPr>
          <p:cNvPr id="8706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57" name="Object 17"/>
          <p:cNvGraphicFramePr>
            <a:graphicFrameLocks noChangeAspect="1"/>
          </p:cNvGraphicFramePr>
          <p:nvPr/>
        </p:nvGraphicFramePr>
        <p:xfrm>
          <a:off x="5349875" y="1657350"/>
          <a:ext cx="1219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2" name="Equation" r:id="rId3" imgW="761669" imgH="228501" progId="Equation.DSMT4">
                  <p:embed/>
                </p:oleObj>
              </mc:Choice>
              <mc:Fallback>
                <p:oleObj name="Equation" r:id="rId3" imgW="761669" imgH="228501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75" y="1657350"/>
                        <a:ext cx="121920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58" name="Object 18"/>
          <p:cNvGraphicFramePr>
            <a:graphicFrameLocks noChangeAspect="1"/>
          </p:cNvGraphicFramePr>
          <p:nvPr/>
        </p:nvGraphicFramePr>
        <p:xfrm>
          <a:off x="6891338" y="1654175"/>
          <a:ext cx="12477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3" name="Equation" r:id="rId5" imgW="787400" imgH="228600" progId="Equation.DSMT4">
                  <p:embed/>
                </p:oleObj>
              </mc:Choice>
              <mc:Fallback>
                <p:oleObj name="Equation" r:id="rId5" imgW="78740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338" y="1654175"/>
                        <a:ext cx="1247775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9" name="Object 19"/>
          <p:cNvGraphicFramePr>
            <a:graphicFrameLocks noChangeAspect="1"/>
          </p:cNvGraphicFramePr>
          <p:nvPr/>
        </p:nvGraphicFramePr>
        <p:xfrm>
          <a:off x="3300413" y="3376613"/>
          <a:ext cx="18351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4" name="Equation" r:id="rId7" imgW="964781" imgH="177723" progId="Equation.DSMT4">
                  <p:embed/>
                </p:oleObj>
              </mc:Choice>
              <mc:Fallback>
                <p:oleObj name="Equation" r:id="rId7" imgW="964781" imgH="17772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413" y="3376613"/>
                        <a:ext cx="18351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29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Samostatné úlohy</a:t>
            </a:r>
          </a:p>
        </p:txBody>
      </p:sp>
      <p:sp>
        <p:nvSpPr>
          <p:cNvPr id="983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Arial" charset="0"/>
              <a:buNone/>
            </a:pPr>
            <a:r>
              <a:rPr lang="cs-CZ" sz="2200" smtClean="0">
                <a:latin typeface="Arial" charset="0"/>
              </a:rPr>
              <a:t> Určete definiční obor funkcí:</a:t>
            </a:r>
          </a:p>
          <a:p>
            <a:pPr marL="609600" indent="-609600">
              <a:buFont typeface="Arial" charset="0"/>
              <a:buNone/>
            </a:pPr>
            <a:r>
              <a:rPr lang="cs-CZ" sz="2200" smtClean="0">
                <a:latin typeface="Arial" charset="0"/>
              </a:rPr>
              <a:t>a)</a:t>
            </a:r>
          </a:p>
          <a:p>
            <a:pPr marL="609600" indent="-609600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marL="609600" indent="-609600">
              <a:buFont typeface="Arial" charset="0"/>
              <a:buNone/>
            </a:pPr>
            <a:r>
              <a:rPr lang="cs-CZ" sz="2200" smtClean="0">
                <a:latin typeface="Arial" charset="0"/>
              </a:rPr>
              <a:t>b)</a:t>
            </a:r>
          </a:p>
          <a:p>
            <a:pPr marL="609600" indent="-609600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marL="609600" indent="-609600">
              <a:buFont typeface="Arial" charset="0"/>
              <a:buNone/>
            </a:pPr>
            <a:r>
              <a:rPr lang="cs-CZ" sz="2200" smtClean="0">
                <a:latin typeface="Arial" charset="0"/>
              </a:rPr>
              <a:t>c)</a:t>
            </a:r>
          </a:p>
          <a:p>
            <a:pPr marL="609600" indent="-609600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marL="609600" indent="-609600">
              <a:buFont typeface="Arial" charset="0"/>
              <a:buNone/>
            </a:pPr>
            <a:r>
              <a:rPr lang="cs-CZ" sz="2200" smtClean="0">
                <a:latin typeface="Arial" charset="0"/>
              </a:rPr>
              <a:t>d)</a:t>
            </a:r>
          </a:p>
          <a:p>
            <a:pPr marL="609600" indent="-609600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marL="609600" indent="-609600">
              <a:buFont typeface="Arial" charset="0"/>
              <a:buNone/>
            </a:pPr>
            <a:r>
              <a:rPr lang="cs-CZ" sz="2200" smtClean="0">
                <a:latin typeface="Arial" charset="0"/>
              </a:rPr>
              <a:t>e)</a:t>
            </a:r>
            <a:endParaRPr lang="cs-CZ" sz="2000" smtClean="0">
              <a:latin typeface="Arial" charset="0"/>
            </a:endParaRPr>
          </a:p>
          <a:p>
            <a:pPr marL="609600" indent="-609600" eaLnBrk="1" hangingPunct="1"/>
            <a:endParaRPr lang="cs-CZ" sz="2000" smtClean="0"/>
          </a:p>
        </p:txBody>
      </p:sp>
      <p:graphicFrame>
        <p:nvGraphicFramePr>
          <p:cNvPr id="98324" name="Object 20"/>
          <p:cNvGraphicFramePr>
            <a:graphicFrameLocks noChangeAspect="1"/>
          </p:cNvGraphicFramePr>
          <p:nvPr/>
        </p:nvGraphicFramePr>
        <p:xfrm>
          <a:off x="979488" y="2066925"/>
          <a:ext cx="1295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49" name="Equation" r:id="rId3" imgW="736600" imgH="241300" progId="Equation.DSMT4">
                  <p:embed/>
                </p:oleObj>
              </mc:Choice>
              <mc:Fallback>
                <p:oleObj name="Equation" r:id="rId3" imgW="736600" imgH="2413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8" y="2066925"/>
                        <a:ext cx="1295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25" name="Object 21"/>
          <p:cNvGraphicFramePr>
            <a:graphicFrameLocks noChangeAspect="1"/>
          </p:cNvGraphicFramePr>
          <p:nvPr/>
        </p:nvGraphicFramePr>
        <p:xfrm>
          <a:off x="965200" y="2684463"/>
          <a:ext cx="10541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0" name="Equation" r:id="rId5" imgW="634725" imgH="393529" progId="Equation.DSMT4">
                  <p:embed/>
                </p:oleObj>
              </mc:Choice>
              <mc:Fallback>
                <p:oleObj name="Equation" r:id="rId5" imgW="634725" imgH="39352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684463"/>
                        <a:ext cx="1054100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26" name="Object 22"/>
          <p:cNvGraphicFramePr>
            <a:graphicFrameLocks noChangeAspect="1"/>
          </p:cNvGraphicFramePr>
          <p:nvPr/>
        </p:nvGraphicFramePr>
        <p:xfrm>
          <a:off x="863600" y="3605213"/>
          <a:ext cx="15843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1" name="Equation" r:id="rId7" imgW="977900" imgH="279400" progId="Equation.DSMT4">
                  <p:embed/>
                </p:oleObj>
              </mc:Choice>
              <mc:Fallback>
                <p:oleObj name="Equation" r:id="rId7" imgW="977900" imgH="279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605213"/>
                        <a:ext cx="158432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27" name="Object 23"/>
          <p:cNvGraphicFramePr>
            <a:graphicFrameLocks noChangeAspect="1"/>
          </p:cNvGraphicFramePr>
          <p:nvPr/>
        </p:nvGraphicFramePr>
        <p:xfrm>
          <a:off x="884238" y="4343400"/>
          <a:ext cx="20161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2" name="Equation" r:id="rId9" imgW="1435100" imgH="393700" progId="Equation.DSMT4">
                  <p:embed/>
                </p:oleObj>
              </mc:Choice>
              <mc:Fallback>
                <p:oleObj name="Equation" r:id="rId9" imgW="1435100" imgH="3937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238" y="4343400"/>
                        <a:ext cx="201612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28" name="Object 24"/>
          <p:cNvGraphicFramePr>
            <a:graphicFrameLocks noChangeAspect="1"/>
          </p:cNvGraphicFramePr>
          <p:nvPr/>
        </p:nvGraphicFramePr>
        <p:xfrm>
          <a:off x="915988" y="5287963"/>
          <a:ext cx="172878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3" name="Equation" r:id="rId11" imgW="1016000" imgH="203200" progId="Equation.DSMT4">
                  <p:embed/>
                </p:oleObj>
              </mc:Choice>
              <mc:Fallback>
                <p:oleObj name="Equation" r:id="rId11" imgW="1016000" imgH="203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988" y="5287963"/>
                        <a:ext cx="1728787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 dirty="0"/>
              <a:t>Úvod do diferenciálního počtu jedné reálné proměnné</a:t>
            </a:r>
          </a:p>
          <a:p>
            <a:pPr algn="ctr"/>
            <a:r>
              <a:rPr lang="cs-CZ" sz="2400" b="1" dirty="0"/>
              <a:t>Derivace funkce</a:t>
            </a:r>
            <a:endParaRPr lang="en-GB" altLang="cs-CZ" sz="2400" b="1" dirty="0"/>
          </a:p>
          <a:p>
            <a:pPr algn="ctr"/>
            <a:endParaRPr lang="en-GB" altLang="cs-CZ" sz="1800" dirty="0"/>
          </a:p>
        </p:txBody>
      </p:sp>
      <p:sp>
        <p:nvSpPr>
          <p:cNvPr id="716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38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1800"/>
          </a:p>
        </p:txBody>
      </p:sp>
      <p:sp>
        <p:nvSpPr>
          <p:cNvPr id="71692" name="Text Box 5"/>
          <p:cNvSpPr txBox="1">
            <a:spLocks noChangeArrowheads="1"/>
          </p:cNvSpPr>
          <p:nvPr/>
        </p:nvSpPr>
        <p:spPr bwMode="auto">
          <a:xfrm>
            <a:off x="1060450" y="2073275"/>
            <a:ext cx="6989763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/>
              <a:t>Nechť y = f (x) je funkce jedné reálné proměnné. Derivace funkce f je definována takto: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Derivaci funkce značíme f´(x) nebo y´. </a:t>
            </a:r>
          </a:p>
          <a:p>
            <a:endParaRPr lang="cs-CZ" dirty="0"/>
          </a:p>
          <a:p>
            <a:r>
              <a:rPr lang="cs-CZ" dirty="0"/>
              <a:t>Geometrická interpretace derivace: Derivace funkce je rovna směrnici tečny ke grafu funkce v tomto bodě.</a:t>
            </a:r>
          </a:p>
          <a:p>
            <a:endParaRPr lang="cs-CZ" dirty="0"/>
          </a:p>
        </p:txBody>
      </p:sp>
      <p:graphicFrame>
        <p:nvGraphicFramePr>
          <p:cNvPr id="71688" name="Object 8"/>
          <p:cNvGraphicFramePr>
            <a:graphicFrameLocks noChangeAspect="1"/>
          </p:cNvGraphicFramePr>
          <p:nvPr/>
        </p:nvGraphicFramePr>
        <p:xfrm>
          <a:off x="2454275" y="2994025"/>
          <a:ext cx="36972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05" name="Equation" r:id="rId3" imgW="1790700" imgH="393700" progId="Equation.DSMT4">
                  <p:embed/>
                </p:oleObj>
              </mc:Choice>
              <mc:Fallback>
                <p:oleObj name="Equation" r:id="rId3" imgW="17907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4275" y="2994025"/>
                        <a:ext cx="3697288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517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Pravidla derivování</a:t>
            </a:r>
            <a:r>
              <a:rPr lang="en-GB" altLang="cs-CZ" sz="2400" b="1"/>
              <a:t> </a:t>
            </a:r>
          </a:p>
          <a:p>
            <a:pPr algn="ctr"/>
            <a:endParaRPr lang="en-GB" altLang="cs-CZ" sz="1800"/>
          </a:p>
        </p:txBody>
      </p:sp>
      <p:sp>
        <p:nvSpPr>
          <p:cNvPr id="7373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38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1800"/>
          </a:p>
        </p:txBody>
      </p:sp>
      <p:pic>
        <p:nvPicPr>
          <p:cNvPr id="7373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7163" y="2530475"/>
            <a:ext cx="6638925" cy="309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3" name="Text Box 7"/>
          <p:cNvSpPr txBox="1">
            <a:spLocks noChangeArrowheads="1"/>
          </p:cNvSpPr>
          <p:nvPr/>
        </p:nvSpPr>
        <p:spPr bwMode="auto">
          <a:xfrm>
            <a:off x="1279525" y="1625600"/>
            <a:ext cx="6846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/>
              <a:t>Nechť f(</a:t>
            </a:r>
            <a:r>
              <a:rPr lang="cs-CZ" i="1" dirty="0"/>
              <a:t>x</a:t>
            </a:r>
            <a:r>
              <a:rPr lang="cs-CZ" dirty="0"/>
              <a:t>) a g(</a:t>
            </a:r>
            <a:r>
              <a:rPr lang="cs-CZ" i="1" dirty="0"/>
              <a:t>x</a:t>
            </a:r>
            <a:r>
              <a:rPr lang="cs-CZ" dirty="0"/>
              <a:t>) jsou funkce  na </a:t>
            </a:r>
            <a:r>
              <a:rPr lang="cs-CZ" dirty="0" smtClean="0"/>
              <a:t>intervalu</a:t>
            </a:r>
            <a:endParaRPr lang="cs-CZ" dirty="0"/>
          </a:p>
        </p:txBody>
      </p:sp>
      <p:pic>
        <p:nvPicPr>
          <p:cNvPr id="73734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24091" y="1698426"/>
            <a:ext cx="7572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2355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Derivace základních funkcí</a:t>
            </a:r>
            <a:r>
              <a:rPr lang="en-GB" altLang="cs-CZ" sz="2400" b="1"/>
              <a:t> </a:t>
            </a:r>
          </a:p>
          <a:p>
            <a:pPr algn="ctr"/>
            <a:endParaRPr lang="en-GB" altLang="cs-CZ" sz="1800"/>
          </a:p>
        </p:txBody>
      </p:sp>
      <p:sp>
        <p:nvSpPr>
          <p:cNvPr id="7475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38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1800"/>
          </a:p>
        </p:txBody>
      </p:sp>
      <p:pic>
        <p:nvPicPr>
          <p:cNvPr id="7475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825" y="2463800"/>
            <a:ext cx="44164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75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9338" y="2360613"/>
            <a:ext cx="3730625" cy="298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079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91440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Funkce - definice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734300" cy="4525963"/>
          </a:xfrm>
        </p:spPr>
        <p:txBody>
          <a:bodyPr/>
          <a:lstStyle/>
          <a:p>
            <a:pPr eaLnBrk="1" hangingPunct="1"/>
            <a:r>
              <a:rPr lang="cs-CZ" sz="2200" smtClean="0">
                <a:latin typeface="Arial" charset="0"/>
              </a:rPr>
              <a:t>Funkce je předpis, který každému x z jedné množiny (definičního oboru) přiřadí jedno y z druhé množiny (oboru hodnot.</a:t>
            </a:r>
          </a:p>
          <a:p>
            <a:pPr eaLnBrk="1" hangingPunct="1"/>
            <a:r>
              <a:rPr lang="cs-CZ" sz="2200" smtClean="0">
                <a:latin typeface="Arial" charset="0"/>
              </a:rPr>
              <a:t>Zapisujeme: y</a:t>
            </a:r>
            <a:r>
              <a:rPr lang="cs-CZ" sz="2200" i="1" smtClean="0">
                <a:latin typeface="Arial" charset="0"/>
              </a:rPr>
              <a:t> = f(x).</a:t>
            </a:r>
            <a:r>
              <a:rPr lang="cs-CZ" sz="2200" smtClean="0">
                <a:latin typeface="Arial" charset="0"/>
              </a:rPr>
              <a:t> </a:t>
            </a:r>
          </a:p>
          <a:p>
            <a:pPr eaLnBrk="1" hangingPunct="1"/>
            <a:r>
              <a:rPr lang="cs-CZ" sz="2200" smtClean="0">
                <a:latin typeface="Arial" charset="0"/>
              </a:rPr>
              <a:t>Například: </a:t>
            </a:r>
            <a:r>
              <a:rPr lang="cs-CZ" sz="2200" i="1" smtClean="0">
                <a:latin typeface="Arial" charset="0"/>
              </a:rPr>
              <a:t>y</a:t>
            </a:r>
            <a:r>
              <a:rPr lang="cs-CZ" sz="2200" smtClean="0">
                <a:latin typeface="Arial" charset="0"/>
              </a:rPr>
              <a:t> = sin</a:t>
            </a:r>
            <a:r>
              <a:rPr lang="cs-CZ" sz="2200" i="1" smtClean="0">
                <a:latin typeface="Arial" charset="0"/>
              </a:rPr>
              <a:t>x</a:t>
            </a:r>
            <a:r>
              <a:rPr lang="cs-CZ" sz="2200" smtClean="0">
                <a:latin typeface="Arial" charset="0"/>
              </a:rPr>
              <a:t> ; </a:t>
            </a:r>
            <a:r>
              <a:rPr lang="cs-CZ" sz="2200" i="1" smtClean="0">
                <a:latin typeface="Arial" charset="0"/>
              </a:rPr>
              <a:t>y</a:t>
            </a:r>
            <a:r>
              <a:rPr lang="cs-CZ" sz="2200" smtClean="0">
                <a:latin typeface="Arial" charset="0"/>
              </a:rPr>
              <a:t> = 4</a:t>
            </a:r>
            <a:r>
              <a:rPr lang="cs-CZ" sz="2200" i="1" smtClean="0">
                <a:latin typeface="Arial" charset="0"/>
              </a:rPr>
              <a:t>x</a:t>
            </a:r>
            <a:r>
              <a:rPr lang="cs-CZ" sz="2200" smtClean="0">
                <a:latin typeface="Arial" charset="0"/>
              </a:rPr>
              <a:t> + 1 ; … 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/>
            <a:r>
              <a:rPr lang="cs-CZ" sz="2200" smtClean="0">
                <a:latin typeface="Arial" charset="0"/>
              </a:rPr>
              <a:t>V ekonomii většinou pracujeme s nezápornými čísly (viz cena, poptávané množství, apod.).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8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Logaritmická derivace</a:t>
            </a:r>
            <a:r>
              <a:rPr lang="en-GB" altLang="cs-CZ" sz="2400" b="1"/>
              <a:t> </a:t>
            </a:r>
          </a:p>
          <a:p>
            <a:pPr algn="ctr"/>
            <a:endParaRPr lang="en-GB" altLang="cs-CZ" sz="1800"/>
          </a:p>
        </p:txBody>
      </p:sp>
      <p:sp>
        <p:nvSpPr>
          <p:cNvPr id="3178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dirty="0"/>
              <a:t>  </a:t>
            </a:r>
            <a:r>
              <a:rPr lang="cs-CZ" altLang="cs-CZ" dirty="0"/>
              <a:t>Funkce typu </a:t>
            </a:r>
            <a:r>
              <a:rPr lang="cs-CZ" altLang="cs-CZ" sz="1800" dirty="0"/>
              <a:t>                        </a:t>
            </a:r>
            <a:r>
              <a:rPr lang="cs-CZ" altLang="cs-CZ" sz="1800" dirty="0" smtClean="0"/>
              <a:t>    </a:t>
            </a:r>
            <a:r>
              <a:rPr lang="cs-CZ" altLang="cs-CZ" dirty="0" smtClean="0"/>
              <a:t>derivujeme </a:t>
            </a:r>
            <a:r>
              <a:rPr lang="cs-CZ" altLang="cs-CZ" dirty="0"/>
              <a:t>speciálním způsobem</a:t>
            </a:r>
            <a:r>
              <a:rPr lang="cs-CZ" altLang="cs-CZ" sz="1800" dirty="0"/>
              <a:t>: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1800" dirty="0"/>
          </a:p>
        </p:txBody>
      </p:sp>
      <p:graphicFrame>
        <p:nvGraphicFramePr>
          <p:cNvPr id="31780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162933"/>
              </p:ext>
            </p:extLst>
          </p:nvPr>
        </p:nvGraphicFramePr>
        <p:xfrm>
          <a:off x="1922106" y="1473331"/>
          <a:ext cx="147423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32" name="Rovnice" r:id="rId3" imgW="672808" imgH="215806" progId="Equation.3">
                  <p:embed/>
                </p:oleObj>
              </mc:Choice>
              <mc:Fallback>
                <p:oleObj name="Rovnice" r:id="rId3" imgW="672808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106" y="1473331"/>
                        <a:ext cx="1474237" cy="4302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81" name="Object 37"/>
          <p:cNvGraphicFramePr>
            <a:graphicFrameLocks noChangeAspect="1"/>
          </p:cNvGraphicFramePr>
          <p:nvPr/>
        </p:nvGraphicFramePr>
        <p:xfrm>
          <a:off x="1009650" y="2390775"/>
          <a:ext cx="4978400" cy="361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33" name="Rovnice" r:id="rId5" imgW="2501900" imgH="1816100" progId="Equation.3">
                  <p:embed/>
                </p:oleObj>
              </mc:Choice>
              <mc:Fallback>
                <p:oleObj name="Rovnice" r:id="rId5" imgW="2501900" imgH="1816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390775"/>
                        <a:ext cx="4978400" cy="3614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582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Logaritmická </a:t>
            </a:r>
            <a:r>
              <a:rPr lang="cs-CZ" altLang="cs-CZ" sz="2400" b="1" dirty="0" smtClean="0"/>
              <a:t>derivace – řešený příklad</a:t>
            </a:r>
            <a:endParaRPr lang="en-GB" altLang="cs-CZ" sz="1800" dirty="0"/>
          </a:p>
        </p:txBody>
      </p:sp>
      <p:sp>
        <p:nvSpPr>
          <p:cNvPr id="3996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  <a:r>
              <a:rPr lang="cs-CZ" altLang="cs-CZ"/>
              <a:t>Určete derivaci funkce           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/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Řešení: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/>
              <a:t> </a:t>
            </a: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None/>
            </a:pPr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Arial" charset="0"/>
              <a:buNone/>
            </a:pPr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1800"/>
          </a:p>
        </p:txBody>
      </p:sp>
      <p:graphicFrame>
        <p:nvGraphicFramePr>
          <p:cNvPr id="39956" name="Object 20"/>
          <p:cNvGraphicFramePr>
            <a:graphicFrameLocks noChangeAspect="1"/>
          </p:cNvGraphicFramePr>
          <p:nvPr/>
        </p:nvGraphicFramePr>
        <p:xfrm>
          <a:off x="3352800" y="1531938"/>
          <a:ext cx="7239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6" name="Rovnice" r:id="rId3" imgW="368140" imgH="215806" progId="Equation.3">
                  <p:embed/>
                </p:oleObj>
              </mc:Choice>
              <mc:Fallback>
                <p:oleObj name="Rovnice" r:id="rId3" imgW="36814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531938"/>
                        <a:ext cx="72390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7" name="Object 21"/>
          <p:cNvGraphicFramePr>
            <a:graphicFrameLocks noChangeAspect="1"/>
          </p:cNvGraphicFramePr>
          <p:nvPr/>
        </p:nvGraphicFramePr>
        <p:xfrm>
          <a:off x="1727200" y="2352675"/>
          <a:ext cx="2232025" cy="350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57" name="Rovnice" r:id="rId5" imgW="889000" imgH="1778000" progId="Equation.3">
                  <p:embed/>
                </p:oleObj>
              </mc:Choice>
              <mc:Fallback>
                <p:oleObj name="Rovnice" r:id="rId5" imgW="889000" imgH="177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2352675"/>
                        <a:ext cx="2232025" cy="350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37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smtClean="0"/>
              <a:t>Průběh funkce - </a:t>
            </a:r>
            <a:r>
              <a:rPr lang="cs-CZ" altLang="cs-CZ" sz="2400" b="1" dirty="0"/>
              <a:t>monotónnost</a:t>
            </a:r>
            <a:endParaRPr lang="en-GB" altLang="cs-CZ" sz="2400" b="1" dirty="0"/>
          </a:p>
          <a:p>
            <a:pPr algn="ctr"/>
            <a:endParaRPr lang="en-GB" altLang="cs-CZ" dirty="0"/>
          </a:p>
        </p:txBody>
      </p:sp>
      <p:sp>
        <p:nvSpPr>
          <p:cNvPr id="266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cs-CZ" altLang="cs-CZ" sz="2200" i="1" dirty="0"/>
              <a:t>Monotónnost</a:t>
            </a:r>
            <a:r>
              <a:rPr lang="cs-CZ" altLang="cs-CZ" sz="2200" dirty="0"/>
              <a:t>: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 dirty="0"/>
              <a:t>Funkce y = f(x) se nazývá rostoucí na intervalu J = (</a:t>
            </a:r>
            <a:r>
              <a:rPr lang="cs-CZ" altLang="cs-CZ" sz="2200" dirty="0" err="1"/>
              <a:t>a,b</a:t>
            </a:r>
            <a:r>
              <a:rPr lang="cs-CZ" altLang="cs-CZ" sz="2200" dirty="0"/>
              <a:t>) jestliže:  </a:t>
            </a:r>
            <a:endParaRPr lang="en-GB" altLang="cs-CZ" sz="2200" dirty="0"/>
          </a:p>
          <a:p>
            <a:pPr marL="342900" indent="-342900">
              <a:buFont typeface="Arial" charset="0"/>
              <a:buNone/>
            </a:pPr>
            <a:r>
              <a:rPr lang="en-GB" altLang="cs-CZ" sz="2200" dirty="0"/>
              <a:t>   </a:t>
            </a:r>
            <a:endParaRPr lang="cs-CZ" altLang="cs-CZ" sz="2200" dirty="0"/>
          </a:p>
          <a:p>
            <a:pPr marL="342900" indent="-342900">
              <a:buFont typeface="Arial" charset="0"/>
              <a:buNone/>
            </a:pPr>
            <a:endParaRPr lang="cs-CZ" altLang="cs-CZ" sz="2200" dirty="0"/>
          </a:p>
          <a:p>
            <a:pPr marL="342900" indent="-342900">
              <a:buFont typeface="Arial" charset="0"/>
              <a:buNone/>
            </a:pPr>
            <a:r>
              <a:rPr lang="cs-CZ" altLang="cs-CZ" sz="2200" dirty="0"/>
              <a:t>Klesající funkce: </a:t>
            </a:r>
          </a:p>
          <a:p>
            <a:pPr marL="342900" indent="-342900">
              <a:buFont typeface="Arial" charset="0"/>
              <a:buNone/>
            </a:pPr>
            <a:endParaRPr lang="cs-CZ" altLang="cs-CZ" sz="2200" dirty="0"/>
          </a:p>
          <a:p>
            <a:pPr marL="342900" indent="-342900">
              <a:buFont typeface="Arial" charset="0"/>
              <a:buNone/>
            </a:pPr>
            <a:endParaRPr lang="cs-CZ" altLang="cs-CZ" sz="2200" dirty="0"/>
          </a:p>
          <a:p>
            <a:pPr marL="342900" indent="-342900">
              <a:buFont typeface="Arial" charset="0"/>
              <a:buNone/>
            </a:pPr>
            <a:r>
              <a:rPr lang="cs-CZ" altLang="cs-CZ" sz="2200" dirty="0"/>
              <a:t>Monotónnost určujeme pomocí (první) derivace: v bodech, v nichž je derivace kladná, je funkce rostoucím, a naopak. </a:t>
            </a:r>
          </a:p>
          <a:p>
            <a:pPr marL="342900" indent="-342900">
              <a:buFont typeface="Arial" charset="0"/>
              <a:buNone/>
            </a:pPr>
            <a:endParaRPr lang="cs-CZ" altLang="cs-CZ" sz="2200" dirty="0"/>
          </a:p>
          <a:p>
            <a:pPr marL="342900" indent="-342900">
              <a:buFont typeface="Arial" charset="0"/>
              <a:buNone/>
            </a:pPr>
            <a:endParaRPr lang="cs-CZ" altLang="cs-CZ" sz="2200" i="1" dirty="0"/>
          </a:p>
          <a:p>
            <a:pPr marL="342900" indent="-342900">
              <a:buFont typeface="Arial" charset="0"/>
              <a:buNone/>
            </a:pPr>
            <a:r>
              <a:rPr lang="cs-CZ" altLang="cs-CZ" sz="2200" dirty="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 dirty="0"/>
          </a:p>
        </p:txBody>
      </p:sp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2349500" y="2365375"/>
          <a:ext cx="4089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78" name="Equation" r:id="rId3" imgW="2044700" imgH="228600" progId="Equation.DSMT4">
                  <p:embed/>
                </p:oleObj>
              </mc:Choice>
              <mc:Fallback>
                <p:oleObj name="Equation" r:id="rId3" imgW="20447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2365375"/>
                        <a:ext cx="4089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0" name="Object 16"/>
          <p:cNvGraphicFramePr>
            <a:graphicFrameLocks noChangeAspect="1"/>
          </p:cNvGraphicFramePr>
          <p:nvPr/>
        </p:nvGraphicFramePr>
        <p:xfrm>
          <a:off x="2540000" y="3316288"/>
          <a:ext cx="399097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79" name="Equation" r:id="rId5" imgW="2044700" imgH="228600" progId="Equation.DSMT4">
                  <p:embed/>
                </p:oleObj>
              </mc:Choice>
              <mc:Fallback>
                <p:oleObj name="Equation" r:id="rId5" imgW="20447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3316288"/>
                        <a:ext cx="3990975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17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smtClean="0"/>
              <a:t>Průběh funkce – </a:t>
            </a:r>
            <a:r>
              <a:rPr lang="cs-CZ" altLang="cs-CZ" sz="2400" b="1" dirty="0"/>
              <a:t>konvexnost a konkávnost</a:t>
            </a:r>
            <a:r>
              <a:rPr lang="en-GB" altLang="cs-CZ" sz="2400" b="1" dirty="0"/>
              <a:t> </a:t>
            </a:r>
          </a:p>
          <a:p>
            <a:pPr algn="ctr"/>
            <a:endParaRPr lang="en-GB" altLang="cs-CZ" dirty="0"/>
          </a:p>
        </p:txBody>
      </p:sp>
      <p:sp>
        <p:nvSpPr>
          <p:cNvPr id="9421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94212" name="Text Box 6"/>
          <p:cNvSpPr txBox="1">
            <a:spLocks noChangeArrowheads="1"/>
          </p:cNvSpPr>
          <p:nvPr/>
        </p:nvSpPr>
        <p:spPr bwMode="auto">
          <a:xfrm>
            <a:off x="795338" y="1616075"/>
            <a:ext cx="784225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Funkce y = f(x) se nazývá periodická, pokud existuje reálné p </a:t>
            </a:r>
          </a:p>
          <a:p>
            <a:r>
              <a:rPr lang="cs-CZ" sz="2200"/>
              <a:t>Takové, že  f(x) = f(x+np) pro všechna n a x.</a:t>
            </a:r>
          </a:p>
          <a:p>
            <a:endParaRPr lang="cs-CZ" sz="2200"/>
          </a:p>
          <a:p>
            <a:r>
              <a:rPr lang="cs-CZ" sz="2200"/>
              <a:t>Funkce y = f(x) se nazývá konvexní na intervalu J, </a:t>
            </a:r>
            <a:endParaRPr lang="en-US" sz="2200"/>
          </a:p>
          <a:p>
            <a:r>
              <a:rPr lang="cs-CZ" sz="2200"/>
              <a:t>Jestliže f´´(x) </a:t>
            </a:r>
            <a:r>
              <a:rPr lang="en-US" sz="2200"/>
              <a:t>&gt; 0 </a:t>
            </a:r>
            <a:r>
              <a:rPr lang="cs-CZ" sz="2200"/>
              <a:t>pro všechna </a:t>
            </a:r>
            <a:r>
              <a:rPr lang="en-US" sz="2200"/>
              <a:t>x </a:t>
            </a:r>
            <a:r>
              <a:rPr lang="cs-CZ" sz="2200"/>
              <a:t>z </a:t>
            </a:r>
            <a:r>
              <a:rPr lang="en-US" sz="2200"/>
              <a:t>J.</a:t>
            </a:r>
          </a:p>
          <a:p>
            <a:endParaRPr lang="en-US" sz="2200"/>
          </a:p>
          <a:p>
            <a:r>
              <a:rPr lang="cs-CZ" sz="2200"/>
              <a:t>Funkce y = f(x) se nazývá konkávní na intervalu J,, </a:t>
            </a:r>
            <a:endParaRPr lang="en-US" sz="2200"/>
          </a:p>
          <a:p>
            <a:r>
              <a:rPr lang="cs-CZ" sz="2200"/>
              <a:t>jesltiže f´´(x) </a:t>
            </a:r>
            <a:r>
              <a:rPr lang="en-US" sz="2200"/>
              <a:t>&lt; 0 </a:t>
            </a:r>
            <a:r>
              <a:rPr lang="cs-CZ" sz="2200"/>
              <a:t>pro všechna </a:t>
            </a:r>
            <a:r>
              <a:rPr lang="en-US" sz="2200"/>
              <a:t>x </a:t>
            </a:r>
            <a:r>
              <a:rPr lang="cs-CZ" sz="2200"/>
              <a:t>z </a:t>
            </a:r>
            <a:r>
              <a:rPr lang="en-US" sz="2200"/>
              <a:t>J.</a:t>
            </a:r>
          </a:p>
          <a:p>
            <a:endParaRPr lang="en-US" sz="2200"/>
          </a:p>
          <a:p>
            <a:r>
              <a:rPr lang="cs-CZ" sz="2200"/>
              <a:t>V bodech, v nichž se mění konvexnost na konkávnost, </a:t>
            </a:r>
          </a:p>
          <a:p>
            <a:r>
              <a:rPr lang="cs-CZ" sz="2200"/>
              <a:t>nebo opačně, se nazývá inflexní bod.</a:t>
            </a:r>
          </a:p>
        </p:txBody>
      </p:sp>
    </p:spTree>
    <p:extLst>
      <p:ext uri="{BB962C8B-B14F-4D97-AF65-F5344CB8AC3E}">
        <p14:creationId xmlns:p14="http://schemas.microsoft.com/office/powerpoint/2010/main" val="22231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Průběh funkce </a:t>
            </a:r>
            <a:r>
              <a:rPr lang="cs-CZ" altLang="cs-CZ" sz="2400" b="1" dirty="0" smtClean="0"/>
              <a:t>– extrémy funkce, monotónnost funkce, </a:t>
            </a:r>
            <a:r>
              <a:rPr lang="cs-CZ" altLang="cs-CZ" sz="2400" b="1" dirty="0" err="1" smtClean="0"/>
              <a:t>kovexnost</a:t>
            </a:r>
            <a:r>
              <a:rPr lang="cs-CZ" altLang="cs-CZ" sz="2400" b="1" dirty="0" smtClean="0"/>
              <a:t> a konkávnost, inflexní body</a:t>
            </a:r>
            <a:endParaRPr lang="en-GB" altLang="cs-CZ" sz="2400" b="1" dirty="0"/>
          </a:p>
          <a:p>
            <a:pPr algn="ctr"/>
            <a:endParaRPr lang="en-GB" altLang="cs-CZ" dirty="0"/>
          </a:p>
        </p:txBody>
      </p:sp>
      <p:sp>
        <p:nvSpPr>
          <p:cNvPr id="3689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36900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269319"/>
              </p:ext>
            </p:extLst>
          </p:nvPr>
        </p:nvGraphicFramePr>
        <p:xfrm>
          <a:off x="889000" y="1998338"/>
          <a:ext cx="2283408" cy="520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00" name="Equation" r:id="rId3" imgW="1053643" imgH="215806" progId="Equation.DSMT4">
                  <p:embed/>
                </p:oleObj>
              </mc:Choice>
              <mc:Fallback>
                <p:oleObj name="Equation" r:id="rId3" imgW="1053643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1998338"/>
                        <a:ext cx="2283408" cy="5209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0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80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ovéPole 8"/>
          <p:cNvSpPr txBox="1">
            <a:spLocks noChangeArrowheads="1"/>
          </p:cNvSpPr>
          <p:nvPr/>
        </p:nvSpPr>
        <p:spPr bwMode="auto">
          <a:xfrm>
            <a:off x="320675" y="615216"/>
            <a:ext cx="8459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smtClean="0"/>
              <a:t>Graf funkce</a:t>
            </a:r>
            <a:endParaRPr lang="en-GB" altLang="cs-CZ" sz="2400" dirty="0"/>
          </a:p>
        </p:txBody>
      </p:sp>
      <p:sp>
        <p:nvSpPr>
          <p:cNvPr id="10445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104452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04453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pic>
        <p:nvPicPr>
          <p:cNvPr id="104454" name="Picture 717" descr="graf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0700" y="2054225"/>
            <a:ext cx="5248275" cy="394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470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0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Samostatné úlohy</a:t>
            </a:r>
            <a:endParaRPr lang="en-GB" altLang="cs-CZ" sz="2400" b="1"/>
          </a:p>
        </p:txBody>
      </p:sp>
      <p:sp>
        <p:nvSpPr>
          <p:cNvPr id="5430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None/>
            </a:pPr>
            <a:endParaRPr lang="cs-CZ" altLang="cs-CZ" sz="2200"/>
          </a:p>
          <a:p>
            <a:pPr marL="342900" indent="-342900">
              <a:buFont typeface="Arial" charset="0"/>
              <a:buNone/>
            </a:pPr>
            <a:r>
              <a:rPr lang="cs-CZ" altLang="cs-CZ" sz="2200"/>
              <a:t>   </a:t>
            </a:r>
          </a:p>
          <a:p>
            <a:pPr marL="342900" indent="-342900">
              <a:buFont typeface="Arial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sz="2200"/>
          </a:p>
        </p:txBody>
      </p:sp>
      <p:sp>
        <p:nvSpPr>
          <p:cNvPr id="54307" name="Text Box 5"/>
          <p:cNvSpPr txBox="1">
            <a:spLocks noChangeArrowheads="1"/>
          </p:cNvSpPr>
          <p:nvPr/>
        </p:nvSpPr>
        <p:spPr bwMode="auto">
          <a:xfrm>
            <a:off x="889000" y="161607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308" name="Text Box 6"/>
          <p:cNvSpPr txBox="1">
            <a:spLocks noChangeArrowheads="1"/>
          </p:cNvSpPr>
          <p:nvPr/>
        </p:nvSpPr>
        <p:spPr bwMode="auto">
          <a:xfrm>
            <a:off x="831850" y="1741488"/>
            <a:ext cx="1841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</p:txBody>
      </p:sp>
      <p:sp>
        <p:nvSpPr>
          <p:cNvPr id="5430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310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311" name="Text Box 9"/>
          <p:cNvSpPr txBox="1">
            <a:spLocks noChangeArrowheads="1"/>
          </p:cNvSpPr>
          <p:nvPr/>
        </p:nvSpPr>
        <p:spPr bwMode="auto">
          <a:xfrm>
            <a:off x="688975" y="1587500"/>
            <a:ext cx="2982913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Určete extrémy funkcí:</a:t>
            </a:r>
          </a:p>
          <a:p>
            <a:endParaRPr lang="cs-CZ" sz="2200"/>
          </a:p>
          <a:p>
            <a:r>
              <a:rPr lang="cs-CZ" sz="2200"/>
              <a:t>a)</a:t>
            </a:r>
          </a:p>
          <a:p>
            <a:endParaRPr lang="cs-CZ" sz="2200"/>
          </a:p>
          <a:p>
            <a:r>
              <a:rPr lang="cs-CZ" sz="2200"/>
              <a:t>b)</a:t>
            </a:r>
          </a:p>
          <a:p>
            <a:endParaRPr lang="cs-CZ" sz="2200"/>
          </a:p>
          <a:p>
            <a:r>
              <a:rPr lang="cs-CZ" sz="2200"/>
              <a:t>c)</a:t>
            </a:r>
          </a:p>
          <a:p>
            <a:endParaRPr lang="cs-CZ" sz="2200"/>
          </a:p>
          <a:p>
            <a:r>
              <a:rPr lang="cs-CZ" sz="2200"/>
              <a:t>d)</a:t>
            </a:r>
          </a:p>
          <a:p>
            <a:endParaRPr lang="cs-CZ" sz="2200"/>
          </a:p>
          <a:p>
            <a:r>
              <a:rPr lang="cs-CZ" sz="2200"/>
              <a:t>e)</a:t>
            </a:r>
          </a:p>
        </p:txBody>
      </p:sp>
      <p:sp>
        <p:nvSpPr>
          <p:cNvPr id="54312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99" name="Object 27"/>
          <p:cNvGraphicFramePr>
            <a:graphicFrameLocks noChangeAspect="1"/>
          </p:cNvGraphicFramePr>
          <p:nvPr/>
        </p:nvGraphicFramePr>
        <p:xfrm>
          <a:off x="1117600" y="2335213"/>
          <a:ext cx="18811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2" name="Equation" r:id="rId3" imgW="1130300" imgH="228600" progId="Equation.DSMT4">
                  <p:embed/>
                </p:oleObj>
              </mc:Choice>
              <mc:Fallback>
                <p:oleObj name="Equation" r:id="rId3" imgW="11303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335213"/>
                        <a:ext cx="1881188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3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300" name="Object 28"/>
          <p:cNvGraphicFramePr>
            <a:graphicFrameLocks noChangeAspect="1"/>
          </p:cNvGraphicFramePr>
          <p:nvPr/>
        </p:nvGraphicFramePr>
        <p:xfrm>
          <a:off x="1127125" y="2978150"/>
          <a:ext cx="196215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3" name="Equation" r:id="rId5" imgW="1155700" imgH="228600" progId="Equation.DSMT4">
                  <p:embed/>
                </p:oleObj>
              </mc:Choice>
              <mc:Fallback>
                <p:oleObj name="Equation" r:id="rId5" imgW="11557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2978150"/>
                        <a:ext cx="1962150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4" name="Rectangle 1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301" name="Object 29"/>
          <p:cNvGraphicFramePr>
            <a:graphicFrameLocks noChangeAspect="1"/>
          </p:cNvGraphicFramePr>
          <p:nvPr/>
        </p:nvGraphicFramePr>
        <p:xfrm>
          <a:off x="1108075" y="3678238"/>
          <a:ext cx="13335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4" name="Equation" r:id="rId7" imgW="761669" imgH="228501" progId="Equation.DSMT4">
                  <p:embed/>
                </p:oleObj>
              </mc:Choice>
              <mc:Fallback>
                <p:oleObj name="Equation" r:id="rId7" imgW="761669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3678238"/>
                        <a:ext cx="13335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5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302" name="Object 30"/>
          <p:cNvGraphicFramePr>
            <a:graphicFrameLocks noChangeAspect="1"/>
          </p:cNvGraphicFramePr>
          <p:nvPr/>
        </p:nvGraphicFramePr>
        <p:xfrm>
          <a:off x="1135063" y="4141788"/>
          <a:ext cx="1535112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5" name="Equation" r:id="rId9" imgW="965200" imgH="469900" progId="Equation.DSMT4">
                  <p:embed/>
                </p:oleObj>
              </mc:Choice>
              <mc:Fallback>
                <p:oleObj name="Equation" r:id="rId9" imgW="9652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4141788"/>
                        <a:ext cx="1535112" cy="744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16" name="Rectangle 19"/>
          <p:cNvSpPr>
            <a:spLocks noChangeArrowheads="1"/>
          </p:cNvSpPr>
          <p:nvPr/>
        </p:nvSpPr>
        <p:spPr bwMode="auto">
          <a:xfrm>
            <a:off x="508000" y="3160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303" name="Object 31"/>
          <p:cNvGraphicFramePr>
            <a:graphicFrameLocks noChangeAspect="1"/>
          </p:cNvGraphicFramePr>
          <p:nvPr/>
        </p:nvGraphicFramePr>
        <p:xfrm>
          <a:off x="1158875" y="4868863"/>
          <a:ext cx="1155700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6" name="Equation" r:id="rId11" imgW="736280" imgH="393529" progId="Equation.DSMT4">
                  <p:embed/>
                </p:oleObj>
              </mc:Choice>
              <mc:Fallback>
                <p:oleObj name="Equation" r:id="rId11" imgW="73628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868863"/>
                        <a:ext cx="1155700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522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Graf funkce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smtClean="0">
                <a:latin typeface="Arial" charset="0"/>
              </a:rPr>
              <a:t>Množina všech uspořádaných dvojic (x, f(x)).</a:t>
            </a:r>
          </a:p>
          <a:p>
            <a:pPr eaLnBrk="1" hangingPunct="1"/>
            <a:r>
              <a:rPr lang="cs-CZ" sz="2200" smtClean="0">
                <a:latin typeface="Arial" charset="0"/>
              </a:rPr>
              <a:t>Ve 2-rozměrném případě je grafem křivka.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Příklady:</a:t>
            </a:r>
          </a:p>
          <a:p>
            <a:pPr eaLnBrk="1" hangingPunct="1"/>
            <a:r>
              <a:rPr lang="cs-CZ" sz="2200" smtClean="0">
                <a:latin typeface="Arial" charset="0"/>
              </a:rPr>
              <a:t>Lineární funkce, grafem je přímka.</a:t>
            </a:r>
          </a:p>
          <a:p>
            <a:pPr eaLnBrk="1" hangingPunct="1"/>
            <a:r>
              <a:rPr lang="cs-CZ" sz="2200" smtClean="0">
                <a:latin typeface="Arial" charset="0"/>
              </a:rPr>
              <a:t>Kvadratická funkce, grafem je parabola,</a:t>
            </a:r>
          </a:p>
          <a:p>
            <a:pPr eaLnBrk="1" hangingPunct="1"/>
            <a:r>
              <a:rPr lang="cs-CZ" sz="2200" smtClean="0">
                <a:latin typeface="Arial" charset="0"/>
              </a:rPr>
              <a:t>Lineární lomená funkce, grafem je hyperbola.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Příklady grafů</a:t>
            </a: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pic>
        <p:nvPicPr>
          <p:cNvPr id="3584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3138" y="1631950"/>
            <a:ext cx="30956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3575" y="1568450"/>
            <a:ext cx="345598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99" descr="graf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975" y="4095750"/>
            <a:ext cx="3467100" cy="260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Základní vlastnosti funkcí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36868" name="Rectangle 7"/>
          <p:cNvSpPr>
            <a:spLocks noChangeArrowheads="1"/>
          </p:cNvSpPr>
          <p:nvPr/>
        </p:nvSpPr>
        <p:spPr bwMode="auto">
          <a:xfrm>
            <a:off x="742950" y="1625600"/>
            <a:ext cx="7648575" cy="317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Definiční obor a obor hodnot,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Monotónnost, 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Extrémy,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Konvexnost a konkávnost,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Inflexní body,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Omezenost,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Sudost/lichost,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Periodičnost.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92" name="Rectangle 2"/>
          <p:cNvSpPr>
            <a:spLocks noGrp="1"/>
          </p:cNvSpPr>
          <p:nvPr>
            <p:ph type="title"/>
          </p:nvPr>
        </p:nvSpPr>
        <p:spPr>
          <a:xfrm>
            <a:off x="447675" y="349250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Základní funkce</a:t>
            </a:r>
          </a:p>
        </p:txBody>
      </p:sp>
      <p:sp>
        <p:nvSpPr>
          <p:cNvPr id="62493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graphicFrame>
        <p:nvGraphicFramePr>
          <p:cNvPr id="62488" name="Object 2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75075" y="2362200"/>
          <a:ext cx="21637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8" name="Equation" r:id="rId3" imgW="1002865" imgH="215806" progId="Equation.DSMT4">
                  <p:embed/>
                </p:oleObj>
              </mc:Choice>
              <mc:Fallback>
                <p:oleObj name="Equation" r:id="rId3" imgW="1002865" imgH="215806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2362200"/>
                        <a:ext cx="21637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95" name="Rectangle 6"/>
          <p:cNvSpPr>
            <a:spLocks noChangeArrowheads="1"/>
          </p:cNvSpPr>
          <p:nvPr/>
        </p:nvSpPr>
        <p:spPr bwMode="auto">
          <a:xfrm>
            <a:off x="1047750" y="1830388"/>
            <a:ext cx="7505700" cy="362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/>
              <a:t> </a:t>
            </a:r>
            <a:r>
              <a:rPr lang="cs-CZ" sz="2200"/>
              <a:t>Lineární funkce: </a:t>
            </a:r>
            <a:r>
              <a:rPr lang="cs-CZ" sz="2200" i="1"/>
              <a:t>y = ax + b</a:t>
            </a:r>
            <a:r>
              <a:rPr lang="cs-CZ" sz="2200"/>
              <a:t>,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sz="2200"/>
              <a:t> Kvadratická funkce: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/>
              <a:t> Polynomická funkce: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/>
              <a:t> Lineární lomená funkce: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/>
              <a:t> Logaritmická funkce:</a:t>
            </a:r>
          </a:p>
          <a:p>
            <a:pPr>
              <a:lnSpc>
                <a:spcPct val="115000"/>
              </a:lnSpc>
              <a:buClr>
                <a:schemeClr val="tx1"/>
              </a:buClr>
            </a:pPr>
            <a:endParaRPr lang="cs-CZ" sz="2200"/>
          </a:p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cs-CZ" sz="2200"/>
              <a:t>V logaritmické funkci, </a:t>
            </a:r>
            <a:r>
              <a:rPr lang="cs-CZ" sz="2200" i="1"/>
              <a:t>a</a:t>
            </a:r>
            <a:r>
              <a:rPr lang="cs-CZ" sz="2200"/>
              <a:t> je tzv. základ logaritmu. Dekadický logaritmus: </a:t>
            </a:r>
            <a:r>
              <a:rPr lang="cs-CZ" sz="2200" i="1"/>
              <a:t>a </a:t>
            </a:r>
            <a:r>
              <a:rPr lang="cs-CZ" sz="2200"/>
              <a:t>= 10, přirozený logaritmus: </a:t>
            </a:r>
            <a:r>
              <a:rPr lang="cs-CZ" sz="2200" i="1"/>
              <a:t>a</a:t>
            </a:r>
            <a:r>
              <a:rPr lang="cs-CZ" sz="2200"/>
              <a:t> = </a:t>
            </a:r>
            <a:r>
              <a:rPr lang="cs-CZ" sz="2200" i="1"/>
              <a:t>e</a:t>
            </a:r>
            <a:r>
              <a:rPr lang="cs-CZ" sz="2200"/>
              <a:t> = 2,718…</a:t>
            </a:r>
          </a:p>
        </p:txBody>
      </p:sp>
      <p:graphicFrame>
        <p:nvGraphicFramePr>
          <p:cNvPr id="62489" name="Object 2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16350" y="2851150"/>
          <a:ext cx="287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9" name="Equation" r:id="rId5" imgW="1397000" imgH="228600" progId="Equation.DSMT4">
                  <p:embed/>
                </p:oleObj>
              </mc:Choice>
              <mc:Fallback>
                <p:oleObj name="Equation" r:id="rId5" imgW="1397000" imgH="228600" progId="Equation.DSMT4">
                  <p:embed/>
                  <p:pic>
                    <p:nvPicPr>
                      <p:cNvPr id="0" name="Picture 2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2851150"/>
                        <a:ext cx="287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90" name="Object 26"/>
          <p:cNvGraphicFramePr>
            <a:graphicFrameLocks noChangeAspect="1"/>
          </p:cNvGraphicFramePr>
          <p:nvPr/>
        </p:nvGraphicFramePr>
        <p:xfrm>
          <a:off x="4437063" y="3289300"/>
          <a:ext cx="10255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0" name="Equation" r:id="rId7" imgW="672808" imgH="393529" progId="Equation.DSMT4">
                  <p:embed/>
                </p:oleObj>
              </mc:Choice>
              <mc:Fallback>
                <p:oleObj name="Equation" r:id="rId7" imgW="672808" imgH="39352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063" y="3289300"/>
                        <a:ext cx="10255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91" name="Object 27"/>
          <p:cNvGraphicFramePr>
            <a:graphicFrameLocks noChangeAspect="1"/>
          </p:cNvGraphicFramePr>
          <p:nvPr/>
        </p:nvGraphicFramePr>
        <p:xfrm>
          <a:off x="4057650" y="3886200"/>
          <a:ext cx="11620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1" name="Equation" r:id="rId9" imgW="647700" imgH="228600" progId="Equation.DSMT4">
                  <p:embed/>
                </p:oleObj>
              </mc:Choice>
              <mc:Fallback>
                <p:oleObj name="Equation" r:id="rId9" imgW="6477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3886200"/>
                        <a:ext cx="11620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Grafy log funkce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pic>
        <p:nvPicPr>
          <p:cNvPr id="65540" name="Picture 115" descr="graf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2284413"/>
            <a:ext cx="4070350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1" name="Picture 116" descr="graf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0288" y="2444750"/>
            <a:ext cx="36718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/>
            </a:r>
            <a:br>
              <a:rPr lang="cs-CZ" sz="2400" b="1" smtClean="0">
                <a:latin typeface="Arial" charset="0"/>
              </a:rPr>
            </a:br>
            <a:r>
              <a:rPr lang="cs-CZ" sz="2400" b="1" smtClean="0">
                <a:latin typeface="Arial" charset="0"/>
              </a:rPr>
              <a:t>Základní funkce - pokračování</a:t>
            </a:r>
          </a:p>
        </p:txBody>
      </p:sp>
      <p:sp>
        <p:nvSpPr>
          <p:cNvPr id="63500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sp>
        <p:nvSpPr>
          <p:cNvPr id="63502" name="Rectangle 5"/>
          <p:cNvSpPr>
            <a:spLocks noChangeArrowheads="1"/>
          </p:cNvSpPr>
          <p:nvPr/>
        </p:nvSpPr>
        <p:spPr bwMode="auto">
          <a:xfrm>
            <a:off x="1114425" y="1971675"/>
            <a:ext cx="72009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cs-CZ"/>
              <a:t> </a:t>
            </a:r>
            <a:r>
              <a:rPr lang="cs-CZ" sz="2200"/>
              <a:t>Exponenciální funkce: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/>
              <a:t> Goniometrické funkce: y = sinx, y</a:t>
            </a:r>
            <a:r>
              <a:rPr lang="en-US" sz="2200"/>
              <a:t> = </a:t>
            </a:r>
            <a:r>
              <a:rPr lang="cs-CZ" sz="2200"/>
              <a:t>cosx,</a:t>
            </a:r>
            <a:r>
              <a:rPr lang="en-US" sz="2200"/>
              <a:t> </a:t>
            </a:r>
            <a:r>
              <a:rPr lang="cs-CZ" sz="2200"/>
              <a:t> y = tgx, </a:t>
            </a:r>
          </a:p>
          <a:p>
            <a:pPr>
              <a:lnSpc>
                <a:spcPct val="120000"/>
              </a:lnSpc>
            </a:pPr>
            <a:r>
              <a:rPr lang="cs-CZ" sz="2200"/>
              <a:t>   y = cotgx.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/>
              <a:t> Cyklometrické funkce: y = arcsinx, y</a:t>
            </a:r>
            <a:r>
              <a:rPr lang="en-US" sz="2200"/>
              <a:t> = </a:t>
            </a:r>
            <a:r>
              <a:rPr lang="cs-CZ" sz="2200"/>
              <a:t>arccosx,</a:t>
            </a:r>
            <a:r>
              <a:rPr lang="en-US" sz="2200"/>
              <a:t> </a:t>
            </a:r>
            <a:r>
              <a:rPr lang="cs-CZ" sz="2200"/>
              <a:t>              </a:t>
            </a:r>
          </a:p>
          <a:p>
            <a:pPr>
              <a:lnSpc>
                <a:spcPct val="120000"/>
              </a:lnSpc>
            </a:pPr>
            <a:r>
              <a:rPr lang="cs-CZ" sz="2200"/>
              <a:t>   y = arctgx, y = arccotgx. </a:t>
            </a:r>
          </a:p>
          <a:p>
            <a:pPr>
              <a:lnSpc>
                <a:spcPct val="120000"/>
              </a:lnSpc>
            </a:pPr>
            <a:endParaRPr lang="cs-CZ" sz="2200"/>
          </a:p>
          <a:p>
            <a:pPr>
              <a:lnSpc>
                <a:spcPct val="120000"/>
              </a:lnSpc>
            </a:pPr>
            <a:r>
              <a:rPr lang="cs-CZ" sz="2200"/>
              <a:t>Pozn.: Exponenciální a logaritmické funkce jsou inverzní (vzájemně opačné). To samé platí pro goniometrické a cyklometrické funkce.</a:t>
            </a:r>
          </a:p>
          <a:p>
            <a:pPr>
              <a:lnSpc>
                <a:spcPct val="120000"/>
              </a:lnSpc>
              <a:buFontTx/>
              <a:buChar char="•"/>
            </a:pPr>
            <a:endParaRPr lang="cs-CZ" sz="2200"/>
          </a:p>
        </p:txBody>
      </p:sp>
      <p:graphicFrame>
        <p:nvGraphicFramePr>
          <p:cNvPr id="63498" name="Object 10"/>
          <p:cNvGraphicFramePr>
            <a:graphicFrameLocks noGrp="1" noChangeAspect="1"/>
          </p:cNvGraphicFramePr>
          <p:nvPr>
            <p:ph sz="half" idx="2"/>
          </p:nvPr>
        </p:nvGraphicFramePr>
        <p:xfrm>
          <a:off x="4016375" y="2055813"/>
          <a:ext cx="15494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3" name="Equation" r:id="rId3" imgW="787058" imgH="215806" progId="Equation.DSMT4">
                  <p:embed/>
                </p:oleObj>
              </mc:Choice>
              <mc:Fallback>
                <p:oleObj name="Equation" r:id="rId3" imgW="787058" imgH="215806" progId="Equation.DSMT4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75" y="2055813"/>
                        <a:ext cx="15494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Grafy exp funkce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pic>
        <p:nvPicPr>
          <p:cNvPr id="6656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038" y="1989138"/>
            <a:ext cx="3632200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1400" y="1943100"/>
            <a:ext cx="357822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Text Box 7"/>
          <p:cNvSpPr txBox="1">
            <a:spLocks noChangeArrowheads="1"/>
          </p:cNvSpPr>
          <p:nvPr/>
        </p:nvSpPr>
        <p:spPr bwMode="auto">
          <a:xfrm>
            <a:off x="974725" y="5254625"/>
            <a:ext cx="67151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Pro </a:t>
            </a:r>
            <a:r>
              <a:rPr lang="cs-CZ" sz="2200" i="1"/>
              <a:t>a</a:t>
            </a:r>
            <a:r>
              <a:rPr lang="en-US" sz="2200"/>
              <a:t> &gt;1</a:t>
            </a:r>
            <a:r>
              <a:rPr lang="cs-CZ" sz="2200"/>
              <a:t> je exp funkce rostoucí, pro </a:t>
            </a:r>
            <a:r>
              <a:rPr lang="en-US" sz="2200"/>
              <a:t> </a:t>
            </a:r>
            <a:r>
              <a:rPr lang="en-US" sz="2200" i="1"/>
              <a:t>a</a:t>
            </a:r>
            <a:r>
              <a:rPr lang="cs-CZ" sz="2200" i="1"/>
              <a:t> </a:t>
            </a:r>
            <a:r>
              <a:rPr lang="en-US" sz="2200"/>
              <a:t>&lt;</a:t>
            </a:r>
            <a:r>
              <a:rPr lang="cs-CZ" sz="2200"/>
              <a:t> </a:t>
            </a:r>
            <a:r>
              <a:rPr lang="en-US" sz="2200"/>
              <a:t>0</a:t>
            </a:r>
            <a:r>
              <a:rPr lang="cs-CZ" sz="2200"/>
              <a:t>  klesající.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442</TotalTime>
  <Words>819</Words>
  <Application>Microsoft Office PowerPoint</Application>
  <PresentationFormat>Předvádění na obrazovce (4:3)</PresentationFormat>
  <Paragraphs>235</Paragraphs>
  <Slides>26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2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Motiv sady Office</vt:lpstr>
      <vt:lpstr>Vlastní návrh</vt:lpstr>
      <vt:lpstr>Equation</vt:lpstr>
      <vt:lpstr>Rovnice</vt:lpstr>
      <vt:lpstr>Prezentace aplikace PowerPoint</vt:lpstr>
      <vt:lpstr>Funkce - definice</vt:lpstr>
      <vt:lpstr>Graf funkce</vt:lpstr>
      <vt:lpstr>Příklady grafů</vt:lpstr>
      <vt:lpstr>Základní vlastnosti funkcí</vt:lpstr>
      <vt:lpstr>Základní funkce</vt:lpstr>
      <vt:lpstr>Grafy log funkce</vt:lpstr>
      <vt:lpstr> Základní funkce - pokračování</vt:lpstr>
      <vt:lpstr>Grafy exp funkce</vt:lpstr>
      <vt:lpstr>Grafy goniometrických funkcí</vt:lpstr>
      <vt:lpstr>Polynomy</vt:lpstr>
      <vt:lpstr>Prezentace aplikace PowerPoint</vt:lpstr>
      <vt:lpstr>Funkce poptávky a nabídky, rovnováha</vt:lpstr>
      <vt:lpstr>Funkce poptávky a nabídky</vt:lpstr>
      <vt:lpstr>Poptávka a nabídka</vt:lpstr>
      <vt:lpstr>Samostatné úlohy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stoklasova</cp:lastModifiedBy>
  <cp:revision>71</cp:revision>
  <dcterms:created xsi:type="dcterms:W3CDTF">2016-03-17T12:08:01Z</dcterms:created>
  <dcterms:modified xsi:type="dcterms:W3CDTF">2018-05-29T07:39:55Z</dcterms:modified>
</cp:coreProperties>
</file>