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2" r:id="rId4"/>
    <p:sldId id="271" r:id="rId5"/>
    <p:sldId id="265" r:id="rId6"/>
    <p:sldId id="267" r:id="rId7"/>
    <p:sldId id="272" r:id="rId8"/>
    <p:sldId id="268" r:id="rId9"/>
    <p:sldId id="269" r:id="rId10"/>
    <p:sldId id="270" r:id="rId11"/>
    <p:sldId id="273" r:id="rId1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3300"/>
    <a:srgbClr val="006600"/>
    <a:srgbClr val="336600"/>
    <a:srgbClr val="00544D"/>
    <a:srgbClr val="6B2E6E"/>
    <a:srgbClr val="265787"/>
    <a:srgbClr val="0024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>
        <p:scale>
          <a:sx n="81" d="100"/>
          <a:sy n="81" d="100"/>
        </p:scale>
        <p:origin x="-864" y="60"/>
      </p:cViewPr>
      <p:guideLst>
        <p:guide orient="horz" pos="4095"/>
        <p:guide pos="21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5AFB3-E003-430E-A0AC-0F793F0CEC2F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179A03-7138-4852-B3C3-BE324A6A31B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42DB2-A9B9-45F6-AEF5-D707AE93943B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CD3770-01FD-4D4D-A80D-7FA42B568B8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683313-40C0-4B3D-B4E1-AAEC19D9A778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37541-A8C5-4D6D-9F7C-DF6A7AA1737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6BCCD-04C0-4486-BEA5-51130CB63B94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A8BB1-6F5E-4386-8859-82BC42CE21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2ADA5-3655-4A09-8B2D-11E9D1625073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ECD29-ED99-4144-9AB6-70332E9BE08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1D1EDB-0DA8-40A0-A6EE-F320DD4B798F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19E8C-57D0-4B57-B71A-8640D7ABC4C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912C7-E81E-479D-9743-328ABC9C530F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091235-E964-4823-AA28-6608BE7DD78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079BC-A9ED-4C3C-8BA7-7C01D104119F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A1EC5-62FB-4E9A-9B62-D130177854B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C9558-3051-42FE-BB7C-C5CA4E1612AE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71D1A-24AD-42B5-8DF7-C889DD65A6A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8E634-9F13-43DE-A04E-39E54B40D4DA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47BB9-EFA3-4C97-A9E1-569A31AF4C4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FE25CF-0581-44AB-ADD6-DD599F943C64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865CF-65EA-46AE-A66D-0B8045FD120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D2295E-DA40-4357-9BFF-5E5DA4C317EA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F9D215-E1C1-4069-BBB3-8040AB6C447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34AEAC-B84D-4E62-8986-F0B6F7314381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777A17-C4B7-4E0A-86BF-F57B736B3FA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B9E70C-0690-47BE-8F1F-154AC8DEA6F2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DA393-C8AF-45F3-B97B-35100C44670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3279CE-EF3A-4A4F-9ECD-8F0F86B72639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68753-92BB-4B24-A88A-1CC2CE32345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21B49-6D44-41D5-95EB-DDCAE9E87FB0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A73E24-DF74-4C28-8586-FBAB654C5A7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D1BFC-EC3C-4553-8A52-B8581B48DF81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CB425F-EAE8-4984-9ED9-D028F4D996C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FDD38-007F-46B7-B896-4A207547C16C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4E16D-84D4-47FE-B924-B0BD60BADC2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2E007-0787-462B-88B2-F2337FA3B3A1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869D8-A621-4016-9A01-935AE37E9DE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128536-FE10-49FF-9187-6F8AF031109F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F1A2B-D4F1-44AE-B0C4-4FAB4CBE3F0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FCB5A3-D075-4F1D-9244-338AA3141280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20C25-F9B1-44A0-866F-0F2289B6CB0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0C5C64-21ED-43D8-B607-0B4CB85770C2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B437E-6213-4F4D-AE97-B36680C6DF9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A7592FE-FFA9-4E54-B48C-59A7977BE8A2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46935EB-1CC3-425B-A240-364CD94064F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4339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C32C815-25F6-43F7-90B4-F9E385A6C865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505868B-E6A1-462E-AB50-060B2C8BD60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8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2571750"/>
            <a:ext cx="9144000" cy="18002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3600" b="1" dirty="0">
                <a:solidFill>
                  <a:srgbClr val="FFFFFF"/>
                </a:solidFill>
                <a:latin typeface="Arial" charset="0"/>
                <a:cs typeface="Arial" charset="0"/>
              </a:rPr>
              <a:t>Matematika v </a:t>
            </a:r>
            <a:r>
              <a:rPr lang="cs-CZ" sz="36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ekonomii</a:t>
            </a:r>
            <a:endParaRPr lang="en-GB" sz="3600" b="1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cs-CZ" sz="1800" b="1" dirty="0">
                <a:solidFill>
                  <a:srgbClr val="FFFFFF"/>
                </a:solidFill>
                <a:latin typeface="Arial" charset="0"/>
                <a:cs typeface="Arial" charset="0"/>
              </a:rPr>
              <a:t>Přednáška 2</a:t>
            </a:r>
            <a:endParaRPr lang="en-GB" sz="1800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04450" name="TextovéPole 7"/>
          <p:cNvSpPr txBox="1">
            <a:spLocks noChangeArrowheads="1"/>
          </p:cNvSpPr>
          <p:nvPr/>
        </p:nvSpPr>
        <p:spPr bwMode="auto">
          <a:xfrm>
            <a:off x="0" y="4811713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1800" dirty="0"/>
              <a:t>Mgr.</a:t>
            </a:r>
            <a:r>
              <a:rPr lang="en-GB" altLang="cs-CZ" sz="1800" dirty="0"/>
              <a:t> </a:t>
            </a:r>
            <a:r>
              <a:rPr lang="cs-CZ" altLang="cs-CZ" sz="1800" dirty="0" smtClean="0"/>
              <a:t>Radmila Krkošková</a:t>
            </a:r>
            <a:r>
              <a:rPr lang="en-GB" altLang="cs-CZ" sz="1800" dirty="0" smtClean="0"/>
              <a:t>, </a:t>
            </a:r>
            <a:r>
              <a:rPr lang="en-GB" altLang="cs-CZ" sz="1800" dirty="0"/>
              <a:t>Ph.D.</a:t>
            </a:r>
          </a:p>
          <a:p>
            <a:pPr algn="ctr"/>
            <a:endParaRPr lang="en-GB" altLang="cs-CZ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13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 smtClean="0"/>
              <a:t>Rozklad racionálně lomené funkce </a:t>
            </a:r>
          </a:p>
          <a:p>
            <a:pPr algn="ctr"/>
            <a:r>
              <a:rPr lang="cs-CZ" altLang="cs-CZ" sz="2400" b="1" dirty="0" smtClean="0"/>
              <a:t>na součet parciálních zlomků</a:t>
            </a:r>
            <a:endParaRPr lang="en-GB" altLang="cs-CZ" sz="1800" dirty="0"/>
          </a:p>
        </p:txBody>
      </p:sp>
    </p:spTree>
    <p:extLst>
      <p:ext uri="{BB962C8B-B14F-4D97-AF65-F5344CB8AC3E}">
        <p14:creationId xmlns:p14="http://schemas.microsoft.com/office/powerpoint/2010/main" val="2216737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3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Diferenciál funkce</a:t>
            </a:r>
          </a:p>
          <a:p>
            <a:pPr algn="ctr"/>
            <a:r>
              <a:rPr lang="cs-CZ" altLang="cs-CZ" sz="2400" b="1"/>
              <a:t>(přírůstek funkce) </a:t>
            </a:r>
            <a:r>
              <a:rPr lang="en-GB" altLang="cs-CZ" sz="2400" b="1"/>
              <a:t> </a:t>
            </a:r>
          </a:p>
          <a:p>
            <a:pPr algn="ctr"/>
            <a:endParaRPr lang="en-GB" altLang="cs-CZ" sz="1800"/>
          </a:p>
        </p:txBody>
      </p:sp>
      <p:sp>
        <p:nvSpPr>
          <p:cNvPr id="2973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411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endParaRPr lang="cs-CZ" altLang="cs-CZ"/>
          </a:p>
          <a:p>
            <a:pPr marL="342900" indent="-342900">
              <a:buFont typeface="Calibri" pitchFamily="34" charset="0"/>
              <a:buNone/>
            </a:pPr>
            <a:r>
              <a:rPr lang="cs-CZ" altLang="cs-CZ"/>
              <a:t>Diferenciálem funkce </a:t>
            </a:r>
            <a:r>
              <a:rPr lang="cs-CZ" altLang="cs-CZ" i="1"/>
              <a:t>y</a:t>
            </a:r>
            <a:r>
              <a:rPr lang="cs-CZ" altLang="cs-CZ"/>
              <a:t> = f(</a:t>
            </a:r>
            <a:r>
              <a:rPr lang="cs-CZ" altLang="cs-CZ" i="1"/>
              <a:t>x</a:t>
            </a:r>
            <a:r>
              <a:rPr lang="cs-CZ" altLang="cs-CZ"/>
              <a:t>) nazýváme funkci dy (df):                    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/>
          </a:p>
          <a:p>
            <a:pPr marL="342900" indent="-342900">
              <a:buFont typeface="Calibri" pitchFamily="34" charset="0"/>
              <a:buNone/>
            </a:pPr>
            <a:endParaRPr lang="cs-CZ" altLang="cs-CZ"/>
          </a:p>
          <a:p>
            <a:pPr marL="342900" indent="-342900">
              <a:buFont typeface="Calibri" pitchFamily="34" charset="0"/>
              <a:buNone/>
            </a:pPr>
            <a:r>
              <a:rPr lang="cs-CZ" altLang="cs-CZ"/>
              <a:t>Diferenciál funkce (přibližně) vyjadřuje přírůstek funkce (dy) v závislosti na přírůstku </a:t>
            </a:r>
            <a:r>
              <a:rPr lang="cs-CZ" altLang="cs-CZ" i="1"/>
              <a:t>x</a:t>
            </a:r>
            <a:r>
              <a:rPr lang="cs-CZ" altLang="cs-CZ"/>
              <a:t> (dx). Jde vlastně o linearizaci dané fukce.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/>
          </a:p>
          <a:p>
            <a:pPr marL="342900" indent="-342900">
              <a:buFont typeface="Calibri" pitchFamily="34" charset="0"/>
              <a:buNone/>
            </a:pPr>
            <a:endParaRPr lang="cs-CZ" altLang="cs-CZ"/>
          </a:p>
          <a:p>
            <a:pPr marL="342900" indent="-342900">
              <a:buFont typeface="Calibri" pitchFamily="34" charset="0"/>
              <a:buNone/>
            </a:pPr>
            <a:r>
              <a:rPr lang="cs-CZ" altLang="cs-CZ"/>
              <a:t>Příklad. Určete diferenciál funkce            v bodě </a:t>
            </a:r>
            <a:r>
              <a:rPr lang="cs-CZ" altLang="cs-CZ" i="1"/>
              <a:t>x</a:t>
            </a:r>
            <a:r>
              <a:rPr lang="cs-CZ" altLang="cs-CZ"/>
              <a:t> = 4.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/>
          </a:p>
          <a:p>
            <a:pPr marL="342900" indent="-342900">
              <a:buFont typeface="Calibri" pitchFamily="34" charset="0"/>
              <a:buNone/>
            </a:pPr>
            <a:r>
              <a:rPr lang="cs-CZ" altLang="cs-CZ"/>
              <a:t>Řešení: dy=2xdx, dosadíme </a:t>
            </a:r>
            <a:r>
              <a:rPr lang="cs-CZ" altLang="cs-CZ" i="1"/>
              <a:t>x</a:t>
            </a:r>
            <a:r>
              <a:rPr lang="cs-CZ" altLang="cs-CZ"/>
              <a:t> = 4 a obdržíme: dy = 8dx.</a:t>
            </a:r>
            <a:endParaRPr lang="en-GB" altLang="cs-CZ"/>
          </a:p>
        </p:txBody>
      </p:sp>
      <p:graphicFrame>
        <p:nvGraphicFramePr>
          <p:cNvPr id="29729" name="Object 33"/>
          <p:cNvGraphicFramePr>
            <a:graphicFrameLocks noChangeAspect="1"/>
          </p:cNvGraphicFramePr>
          <p:nvPr/>
        </p:nvGraphicFramePr>
        <p:xfrm>
          <a:off x="3305175" y="2357438"/>
          <a:ext cx="1630363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37" name="Rovnice" r:id="rId3" imgW="698500" imgH="190500" progId="Equation.3">
                  <p:embed/>
                </p:oleObj>
              </mc:Choice>
              <mc:Fallback>
                <p:oleObj name="Rovnice" r:id="rId3" imgW="698500" imgH="190500" progId="Equation.3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5175" y="2357438"/>
                        <a:ext cx="1630363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30" name="Object 34"/>
          <p:cNvGraphicFramePr>
            <a:graphicFrameLocks noChangeAspect="1"/>
          </p:cNvGraphicFramePr>
          <p:nvPr/>
        </p:nvGraphicFramePr>
        <p:xfrm>
          <a:off x="4510088" y="4521200"/>
          <a:ext cx="839787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38" name="Rovnice" r:id="rId5" imgW="368140" imgH="215806" progId="Equation.3">
                  <p:embed/>
                </p:oleObj>
              </mc:Choice>
              <mc:Fallback>
                <p:oleObj name="Rovnice" r:id="rId5" imgW="368140" imgH="215806" progId="Equation.3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0088" y="4521200"/>
                        <a:ext cx="839787" cy="493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6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Diferenciál funkce – </a:t>
            </a:r>
            <a:r>
              <a:rPr lang="cs-CZ" altLang="cs-CZ" sz="2400" b="1" dirty="0" smtClean="0"/>
              <a:t>řešený příklad</a:t>
            </a:r>
            <a:endParaRPr lang="en-GB" altLang="cs-CZ" sz="1800" dirty="0"/>
          </a:p>
        </p:txBody>
      </p:sp>
      <p:sp>
        <p:nvSpPr>
          <p:cNvPr id="3796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44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/>
              <a:t>   </a:t>
            </a:r>
          </a:p>
          <a:p>
            <a:pPr marL="342900" indent="-342900"/>
            <a:r>
              <a:rPr lang="cs-CZ" altLang="cs-CZ"/>
              <a:t> Určte derivaci funkce                   . Určete také přírůstek funkce </a:t>
            </a:r>
          </a:p>
          <a:p>
            <a:pPr marL="342900" indent="-342900"/>
            <a:r>
              <a:rPr lang="cs-CZ" altLang="cs-CZ"/>
              <a:t>  pro </a:t>
            </a:r>
            <a:r>
              <a:rPr lang="cs-CZ" altLang="cs-CZ" i="1"/>
              <a:t>x</a:t>
            </a:r>
            <a:r>
              <a:rPr lang="cs-CZ" altLang="cs-CZ"/>
              <a:t> = 2 a dx = 0,1.</a:t>
            </a:r>
          </a:p>
          <a:p>
            <a:pPr marL="342900" indent="-342900"/>
            <a:endParaRPr lang="cs-CZ" altLang="cs-CZ"/>
          </a:p>
          <a:p>
            <a:pPr marL="342900" indent="-342900"/>
            <a:r>
              <a:rPr lang="cs-CZ" altLang="cs-CZ"/>
              <a:t>  Řešení:</a:t>
            </a:r>
          </a:p>
          <a:p>
            <a:pPr marL="342900" indent="-342900"/>
            <a:r>
              <a:rPr lang="cs-CZ" altLang="cs-CZ"/>
              <a:t>  Derivace:             </a:t>
            </a:r>
          </a:p>
          <a:p>
            <a:pPr marL="342900" indent="-342900"/>
            <a:endParaRPr lang="cs-CZ" altLang="cs-CZ"/>
          </a:p>
          <a:p>
            <a:pPr marL="342900" indent="-342900"/>
            <a:r>
              <a:rPr lang="cs-CZ" altLang="cs-CZ"/>
              <a:t>  Diferenciál: </a:t>
            </a:r>
          </a:p>
          <a:p>
            <a:pPr marL="342900" indent="-342900"/>
            <a:endParaRPr lang="cs-CZ" altLang="cs-CZ"/>
          </a:p>
          <a:p>
            <a:pPr marL="342900" indent="-342900"/>
            <a:r>
              <a:rPr lang="cs-CZ" altLang="cs-CZ"/>
              <a:t>  Přírůstek dy:  </a:t>
            </a:r>
            <a:endParaRPr lang="en-GB" altLang="cs-CZ"/>
          </a:p>
        </p:txBody>
      </p:sp>
      <p:graphicFrame>
        <p:nvGraphicFramePr>
          <p:cNvPr id="37954" name="Object 66"/>
          <p:cNvGraphicFramePr>
            <a:graphicFrameLocks noChangeAspect="1"/>
          </p:cNvGraphicFramePr>
          <p:nvPr/>
        </p:nvGraphicFramePr>
        <p:xfrm>
          <a:off x="1828800" y="3186113"/>
          <a:ext cx="928688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72" name="Rovnice" r:id="rId3" imgW="431613" imgH="215806" progId="Equation.3">
                  <p:embed/>
                </p:oleObj>
              </mc:Choice>
              <mc:Fallback>
                <p:oleObj name="Rovnice" r:id="rId3" imgW="431613" imgH="215806" progId="Equation.3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186113"/>
                        <a:ext cx="928688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55" name="Object 67"/>
          <p:cNvGraphicFramePr>
            <a:graphicFrameLocks noChangeAspect="1"/>
          </p:cNvGraphicFramePr>
          <p:nvPr/>
        </p:nvGraphicFramePr>
        <p:xfrm>
          <a:off x="2038350" y="3851275"/>
          <a:ext cx="1482725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73" name="Rovnice" r:id="rId5" imgW="609336" imgH="215806" progId="Equation.3">
                  <p:embed/>
                </p:oleObj>
              </mc:Choice>
              <mc:Fallback>
                <p:oleObj name="Rovnice" r:id="rId5" imgW="609336" imgH="215806" progId="Equation.3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8350" y="3851275"/>
                        <a:ext cx="1482725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56" name="Object 68"/>
          <p:cNvGraphicFramePr>
            <a:graphicFrameLocks noChangeAspect="1"/>
          </p:cNvGraphicFramePr>
          <p:nvPr/>
        </p:nvGraphicFramePr>
        <p:xfrm>
          <a:off x="2235200" y="4591050"/>
          <a:ext cx="2422525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74" name="Equation" r:id="rId7" imgW="1205977" imgH="215806" progId="Equation.DSMT4">
                  <p:embed/>
                </p:oleObj>
              </mc:Choice>
              <mc:Fallback>
                <p:oleObj name="Equation" r:id="rId7" imgW="1205977" imgH="215806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5200" y="4591050"/>
                        <a:ext cx="2422525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58" name="Object 70"/>
          <p:cNvGraphicFramePr>
            <a:graphicFrameLocks noChangeAspect="1"/>
          </p:cNvGraphicFramePr>
          <p:nvPr/>
        </p:nvGraphicFramePr>
        <p:xfrm>
          <a:off x="3154363" y="1860550"/>
          <a:ext cx="1316037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75" name="Equation" r:id="rId9" imgW="609336" imgH="215806" progId="Equation.DSMT4">
                  <p:embed/>
                </p:oleObj>
              </mc:Choice>
              <mc:Fallback>
                <p:oleObj name="Equation" r:id="rId9" imgW="609336" imgH="215806" progId="Equation.DSMT4">
                  <p:embed/>
                  <p:pic>
                    <p:nvPicPr>
                      <p:cNvPr id="0" name="Picture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4363" y="1860550"/>
                        <a:ext cx="1316037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6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Taylorova a Maclaurinova řada </a:t>
            </a:r>
            <a:r>
              <a:rPr lang="en-GB" altLang="cs-CZ" sz="2400" b="1"/>
              <a:t> </a:t>
            </a:r>
          </a:p>
          <a:p>
            <a:pPr algn="ctr"/>
            <a:endParaRPr lang="en-GB" altLang="cs-CZ" sz="1800"/>
          </a:p>
        </p:txBody>
      </p:sp>
      <p:sp>
        <p:nvSpPr>
          <p:cNvPr id="30757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472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cs-CZ" altLang="cs-CZ"/>
              <a:t>Nechť má funkce </a:t>
            </a:r>
            <a:r>
              <a:rPr lang="cs-CZ" altLang="cs-CZ" i="1"/>
              <a:t>y</a:t>
            </a:r>
            <a:r>
              <a:rPr lang="cs-CZ" altLang="cs-CZ"/>
              <a:t> = f(</a:t>
            </a:r>
            <a:r>
              <a:rPr lang="cs-CZ" altLang="cs-CZ" i="1"/>
              <a:t>x</a:t>
            </a:r>
            <a:r>
              <a:rPr lang="cs-CZ" altLang="cs-CZ"/>
              <a:t>) derivace do n-tého řádu. Pak její Taylorova řada (rozvoj, polynom) má tvar: </a:t>
            </a:r>
            <a:r>
              <a:rPr lang="en-GB" altLang="cs-CZ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None/>
            </a:pPr>
            <a:r>
              <a:rPr lang="en-GB" altLang="cs-CZ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None/>
            </a:pPr>
            <a:r>
              <a:rPr lang="en-GB" altLang="cs-CZ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r>
              <a:rPr lang="cs-CZ" altLang="cs-CZ"/>
              <a:t>Pro a = 0 dostáváme Maclaurinovu řadu:</a:t>
            </a: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Arial" charset="0"/>
              <a:buNone/>
            </a:pPr>
            <a:r>
              <a:rPr lang="en-GB" altLang="cs-CZ"/>
              <a:t>   </a:t>
            </a:r>
          </a:p>
          <a:p>
            <a:pPr marL="342900" indent="-342900"/>
            <a:endParaRPr lang="en-GB" altLang="cs-CZ" sz="1800"/>
          </a:p>
        </p:txBody>
      </p:sp>
      <p:sp>
        <p:nvSpPr>
          <p:cNvPr id="307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30753" name="Object 33"/>
          <p:cNvGraphicFramePr>
            <a:graphicFrameLocks noChangeAspect="1"/>
          </p:cNvGraphicFramePr>
          <p:nvPr/>
        </p:nvGraphicFramePr>
        <p:xfrm>
          <a:off x="674688" y="2695575"/>
          <a:ext cx="7607300" cy="63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1" r:id="rId3" imgW="5041900" imgH="419100" progId="Equation.DSMT4">
                  <p:embed/>
                </p:oleObj>
              </mc:Choice>
              <mc:Fallback>
                <p:oleObj r:id="rId3" imgW="5041900" imgH="4191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688" y="2695575"/>
                        <a:ext cx="7607300" cy="633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30754" name="Object 34"/>
          <p:cNvGraphicFramePr>
            <a:graphicFrameLocks noChangeAspect="1"/>
          </p:cNvGraphicFramePr>
          <p:nvPr/>
        </p:nvGraphicFramePr>
        <p:xfrm>
          <a:off x="1106488" y="4438650"/>
          <a:ext cx="6623050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2" r:id="rId5" imgW="4064000" imgH="419100" progId="Equation.DSMT4">
                  <p:embed/>
                </p:oleObj>
              </mc:Choice>
              <mc:Fallback>
                <p:oleObj r:id="rId5" imgW="4064000" imgH="41910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6488" y="4438650"/>
                        <a:ext cx="6623050" cy="682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6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 err="1"/>
              <a:t>Taylorova</a:t>
            </a:r>
            <a:r>
              <a:rPr lang="cs-CZ" altLang="cs-CZ" sz="2400" b="1" dirty="0"/>
              <a:t> </a:t>
            </a:r>
            <a:r>
              <a:rPr lang="cs-CZ" altLang="cs-CZ" sz="2400" b="1" dirty="0" smtClean="0"/>
              <a:t>řada – řešený příklad</a:t>
            </a:r>
            <a:endParaRPr lang="en-GB" altLang="cs-CZ" sz="2400" b="1" dirty="0"/>
          </a:p>
          <a:p>
            <a:pPr algn="ctr"/>
            <a:endParaRPr lang="en-GB" altLang="cs-CZ" sz="1800" dirty="0"/>
          </a:p>
        </p:txBody>
      </p:sp>
      <p:sp>
        <p:nvSpPr>
          <p:cNvPr id="3386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539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cs-CZ" altLang="cs-CZ"/>
              <a:t>Určete Maclaurinovu řadu funkce           .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/>
          </a:p>
          <a:p>
            <a:pPr marL="342900" indent="-342900">
              <a:buFont typeface="Calibri" pitchFamily="34" charset="0"/>
              <a:buNone/>
            </a:pPr>
            <a:r>
              <a:rPr lang="cs-CZ" altLang="cs-CZ"/>
              <a:t>Řešení:  </a:t>
            </a: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None/>
            </a:pPr>
            <a:r>
              <a:rPr lang="en-GB" altLang="cs-CZ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None/>
            </a:pPr>
            <a:r>
              <a:rPr lang="en-GB" altLang="cs-CZ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/>
            <a:r>
              <a:rPr lang="cs-CZ" altLang="cs-CZ"/>
              <a:t>Dostáváme tak výsledek:</a:t>
            </a:r>
          </a:p>
          <a:p>
            <a:pPr marL="342900" indent="-342900"/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Arial" charset="0"/>
              <a:buNone/>
            </a:pPr>
            <a:r>
              <a:rPr lang="en-GB" altLang="cs-CZ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 sz="1800"/>
          </a:p>
        </p:txBody>
      </p:sp>
      <p:graphicFrame>
        <p:nvGraphicFramePr>
          <p:cNvPr id="33860" name="Object 68"/>
          <p:cNvGraphicFramePr>
            <a:graphicFrameLocks noChangeAspect="1"/>
          </p:cNvGraphicFramePr>
          <p:nvPr/>
        </p:nvGraphicFramePr>
        <p:xfrm>
          <a:off x="4570413" y="1541463"/>
          <a:ext cx="776287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72" name="Rovnice" r:id="rId3" imgW="368140" imgH="215806" progId="Equation.3">
                  <p:embed/>
                </p:oleObj>
              </mc:Choice>
              <mc:Fallback>
                <p:oleObj name="Rovnice" r:id="rId3" imgW="368140" imgH="215806" progId="Equation.3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0413" y="1541463"/>
                        <a:ext cx="776287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61" name="Object 69"/>
          <p:cNvGraphicFramePr>
            <a:graphicFrameLocks noChangeAspect="1"/>
          </p:cNvGraphicFramePr>
          <p:nvPr/>
        </p:nvGraphicFramePr>
        <p:xfrm>
          <a:off x="1598613" y="2370138"/>
          <a:ext cx="2973387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73" name="Rovnice" r:id="rId5" imgW="1625600" imgH="1041400" progId="Equation.3">
                  <p:embed/>
                </p:oleObj>
              </mc:Choice>
              <mc:Fallback>
                <p:oleObj name="Rovnice" r:id="rId5" imgW="1625600" imgH="1041400" progId="Equation.3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613" y="2370138"/>
                        <a:ext cx="2973387" cy="190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62" name="Object 70"/>
          <p:cNvGraphicFramePr>
            <a:graphicFrameLocks noChangeAspect="1"/>
          </p:cNvGraphicFramePr>
          <p:nvPr/>
        </p:nvGraphicFramePr>
        <p:xfrm>
          <a:off x="2736850" y="4691063"/>
          <a:ext cx="2617788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74" name="Rovnice" r:id="rId7" imgW="1257300" imgH="381000" progId="Equation.3">
                  <p:embed/>
                </p:oleObj>
              </mc:Choice>
              <mc:Fallback>
                <p:oleObj name="Rovnice" r:id="rId7" imgW="1257300" imgH="381000" progId="Equation.3">
                  <p:embed/>
                  <p:pic>
                    <p:nvPicPr>
                      <p:cNvPr id="0" name="Picture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6850" y="4691063"/>
                        <a:ext cx="2617788" cy="792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46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 err="1"/>
              <a:t>Taylorova</a:t>
            </a:r>
            <a:r>
              <a:rPr lang="cs-CZ" altLang="cs-CZ" sz="2400" b="1" dirty="0"/>
              <a:t> řada – </a:t>
            </a:r>
            <a:r>
              <a:rPr lang="cs-CZ" altLang="cs-CZ" sz="2400" b="1" dirty="0" smtClean="0"/>
              <a:t>řešený příklad</a:t>
            </a:r>
            <a:endParaRPr lang="en-GB" altLang="cs-CZ" sz="1800" dirty="0"/>
          </a:p>
        </p:txBody>
      </p:sp>
      <p:sp>
        <p:nvSpPr>
          <p:cNvPr id="38947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606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cs-CZ" altLang="cs-CZ"/>
              <a:t>Určete Taylorův polynom funkce                v bodě  a = 1. 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/>
          </a:p>
          <a:p>
            <a:pPr marL="342900" indent="-342900">
              <a:buFont typeface="Calibri" pitchFamily="34" charset="0"/>
              <a:buNone/>
            </a:pPr>
            <a:r>
              <a:rPr lang="cs-CZ" altLang="cs-CZ"/>
              <a:t>Řešení: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/>
          </a:p>
          <a:p>
            <a:pPr marL="342900" indent="-342900">
              <a:buFont typeface="Calibri" pitchFamily="34" charset="0"/>
              <a:buNone/>
            </a:pPr>
            <a:r>
              <a:rPr lang="cs-CZ" altLang="cs-CZ"/>
              <a:t> </a:t>
            </a: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None/>
            </a:pPr>
            <a:r>
              <a:rPr lang="en-GB" altLang="cs-CZ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None/>
            </a:pPr>
            <a:r>
              <a:rPr lang="en-GB" altLang="cs-CZ"/>
              <a:t> </a:t>
            </a:r>
          </a:p>
          <a:p>
            <a:pPr marL="342900" indent="-342900"/>
            <a:r>
              <a:rPr lang="cs-CZ" altLang="cs-CZ"/>
              <a:t>A výsledný Taylorův polynom:</a:t>
            </a:r>
          </a:p>
          <a:p>
            <a:pPr marL="342900" indent="-342900"/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Arial" charset="0"/>
              <a:buNone/>
            </a:pPr>
            <a:r>
              <a:rPr lang="en-GB" altLang="cs-CZ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 sz="1800"/>
          </a:p>
        </p:txBody>
      </p:sp>
      <p:graphicFrame>
        <p:nvGraphicFramePr>
          <p:cNvPr id="38942" name="Object 30"/>
          <p:cNvGraphicFramePr>
            <a:graphicFrameLocks noChangeAspect="1"/>
          </p:cNvGraphicFramePr>
          <p:nvPr/>
        </p:nvGraphicFramePr>
        <p:xfrm>
          <a:off x="4600575" y="1485900"/>
          <a:ext cx="874713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54" name="Rovnice" r:id="rId3" imgW="419100" imgH="228600" progId="Equation.3">
                  <p:embed/>
                </p:oleObj>
              </mc:Choice>
              <mc:Fallback>
                <p:oleObj name="Rovnice" r:id="rId3" imgW="419100" imgH="228600" progId="Equation.3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0575" y="1485900"/>
                        <a:ext cx="874713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43" name="Object 31"/>
          <p:cNvGraphicFramePr>
            <a:graphicFrameLocks noChangeAspect="1"/>
          </p:cNvGraphicFramePr>
          <p:nvPr/>
        </p:nvGraphicFramePr>
        <p:xfrm>
          <a:off x="1884363" y="2382838"/>
          <a:ext cx="3684587" cy="199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55" name="Rovnice" r:id="rId5" imgW="2133600" imgH="1155700" progId="Equation.3">
                  <p:embed/>
                </p:oleObj>
              </mc:Choice>
              <mc:Fallback>
                <p:oleObj name="Rovnice" r:id="rId5" imgW="2133600" imgH="1155700" progId="Equation.3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4363" y="2382838"/>
                        <a:ext cx="3684587" cy="1997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44" name="Object 32"/>
          <p:cNvGraphicFramePr>
            <a:graphicFrameLocks noChangeAspect="1"/>
          </p:cNvGraphicFramePr>
          <p:nvPr/>
        </p:nvGraphicFramePr>
        <p:xfrm>
          <a:off x="2355850" y="5124450"/>
          <a:ext cx="3346450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56" name="Rovnice" r:id="rId7" imgW="1688367" imgH="355446" progId="Equation.3">
                  <p:embed/>
                </p:oleObj>
              </mc:Choice>
              <mc:Fallback>
                <p:oleObj name="Rovnice" r:id="rId7" imgW="1688367" imgH="355446" progId="Equation.3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5850" y="5124450"/>
                        <a:ext cx="3346450" cy="704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5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Ekonomické aplikace derivace </a:t>
            </a:r>
            <a:r>
              <a:rPr lang="en-GB" altLang="cs-CZ" sz="2400" b="1"/>
              <a:t> </a:t>
            </a:r>
          </a:p>
          <a:p>
            <a:pPr algn="ctr"/>
            <a:endParaRPr lang="en-GB" altLang="cs-CZ" sz="1800"/>
          </a:p>
        </p:txBody>
      </p:sp>
      <p:sp>
        <p:nvSpPr>
          <p:cNvPr id="3485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539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/>
              <a:t> </a:t>
            </a:r>
            <a:r>
              <a:rPr lang="cs-CZ" altLang="cs-CZ"/>
              <a:t>Elasticita funkce y = f(x):</a:t>
            </a: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None/>
            </a:pPr>
            <a:r>
              <a:rPr lang="en-GB" altLang="cs-CZ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None/>
            </a:pPr>
            <a:r>
              <a:rPr lang="en-GB" altLang="cs-CZ"/>
              <a:t> </a:t>
            </a:r>
            <a:r>
              <a:rPr lang="cs-CZ" altLang="cs-CZ"/>
              <a:t>Cenová elasticita poptávky: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cs-CZ" altLang="cs-CZ"/>
          </a:p>
          <a:p>
            <a:pPr marL="342900" indent="-342900"/>
            <a:endParaRPr lang="cs-CZ" altLang="cs-CZ"/>
          </a:p>
          <a:p>
            <a:pPr marL="342900" indent="-342900"/>
            <a:r>
              <a:rPr lang="cs-CZ" altLang="cs-CZ"/>
              <a:t> Cenová elasticita nabídky: </a:t>
            </a: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Arial" charset="0"/>
              <a:buNone/>
            </a:pPr>
            <a:r>
              <a:rPr lang="en-GB" altLang="cs-CZ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 sz="1800"/>
          </a:p>
        </p:txBody>
      </p:sp>
      <p:sp>
        <p:nvSpPr>
          <p:cNvPr id="3485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34846" name="Object 30"/>
          <p:cNvGraphicFramePr>
            <a:graphicFrameLocks noChangeAspect="1"/>
          </p:cNvGraphicFramePr>
          <p:nvPr/>
        </p:nvGraphicFramePr>
        <p:xfrm>
          <a:off x="1217613" y="2095500"/>
          <a:ext cx="3354387" cy="750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8" r:id="rId3" imgW="1917700" imgH="431800" progId="Equation.DSMT4">
                  <p:embed/>
                </p:oleObj>
              </mc:Choice>
              <mc:Fallback>
                <p:oleObj r:id="rId3" imgW="1917700" imgH="4318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7613" y="2095500"/>
                        <a:ext cx="3354387" cy="750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47" name="Object 31"/>
          <p:cNvGraphicFramePr>
            <a:graphicFrameLocks noChangeAspect="1"/>
          </p:cNvGraphicFramePr>
          <p:nvPr/>
        </p:nvGraphicFramePr>
        <p:xfrm>
          <a:off x="1965325" y="3389313"/>
          <a:ext cx="1414463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9" name="Equation" r:id="rId5" imgW="990600" imgH="419100" progId="Equation.DSMT4">
                  <p:embed/>
                </p:oleObj>
              </mc:Choice>
              <mc:Fallback>
                <p:oleObj name="Equation" r:id="rId5" imgW="990600" imgH="41910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5325" y="3389313"/>
                        <a:ext cx="1414463" cy="598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48" name="Object 32"/>
          <p:cNvGraphicFramePr>
            <a:graphicFrameLocks noChangeAspect="1"/>
          </p:cNvGraphicFramePr>
          <p:nvPr/>
        </p:nvGraphicFramePr>
        <p:xfrm>
          <a:off x="2157413" y="4832350"/>
          <a:ext cx="1341437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0" name="Equation" r:id="rId7" imgW="889000" imgH="419100" progId="Equation.DSMT4">
                  <p:embed/>
                </p:oleObj>
              </mc:Choice>
              <mc:Fallback>
                <p:oleObj name="Equation" r:id="rId7" imgW="889000" imgH="41910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7413" y="4832350"/>
                        <a:ext cx="1341437" cy="631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37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Ekonomické aplikace derivace</a:t>
            </a:r>
          </a:p>
          <a:p>
            <a:pPr algn="ctr"/>
            <a:r>
              <a:rPr lang="cs-CZ" altLang="cs-CZ" sz="2400" b="1"/>
              <a:t>(pokračování) </a:t>
            </a:r>
            <a:r>
              <a:rPr lang="en-GB" altLang="cs-CZ" sz="2400" b="1"/>
              <a:t> </a:t>
            </a:r>
          </a:p>
          <a:p>
            <a:pPr algn="ctr"/>
            <a:endParaRPr lang="en-GB" altLang="cs-CZ" sz="1800"/>
          </a:p>
        </p:txBody>
      </p:sp>
      <p:sp>
        <p:nvSpPr>
          <p:cNvPr id="111638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472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endParaRPr lang="cs-CZ" altLang="cs-CZ"/>
          </a:p>
          <a:p>
            <a:pPr marL="342900" indent="-342900">
              <a:buFont typeface="Calibri" pitchFamily="34" charset="0"/>
              <a:buNone/>
            </a:pPr>
            <a:endParaRPr lang="cs-CZ" altLang="cs-CZ"/>
          </a:p>
          <a:p>
            <a:pPr marL="342900" indent="-342900">
              <a:buFont typeface="Calibri" pitchFamily="34" charset="0"/>
              <a:buNone/>
            </a:pPr>
            <a:r>
              <a:rPr lang="cs-CZ" altLang="cs-CZ"/>
              <a:t>  Mezní produkt práce:</a:t>
            </a: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None/>
            </a:pPr>
            <a:r>
              <a:rPr lang="en-GB" altLang="cs-CZ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None/>
            </a:pPr>
            <a:r>
              <a:rPr lang="en-GB" altLang="cs-CZ"/>
              <a:t> </a:t>
            </a:r>
            <a:r>
              <a:rPr lang="cs-CZ" altLang="cs-CZ"/>
              <a:t> Mezní příjem: </a:t>
            </a: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/>
            <a:r>
              <a:rPr lang="cs-CZ" altLang="cs-CZ"/>
              <a:t>  Mezní náklady:</a:t>
            </a: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Arial" charset="0"/>
              <a:buNone/>
            </a:pPr>
            <a:r>
              <a:rPr lang="en-GB" altLang="cs-CZ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 sz="1800"/>
          </a:p>
        </p:txBody>
      </p:sp>
      <p:graphicFrame>
        <p:nvGraphicFramePr>
          <p:cNvPr id="111633" name="Object 17"/>
          <p:cNvGraphicFramePr>
            <a:graphicFrameLocks noChangeAspect="1"/>
          </p:cNvGraphicFramePr>
          <p:nvPr/>
        </p:nvGraphicFramePr>
        <p:xfrm>
          <a:off x="3255963" y="2101850"/>
          <a:ext cx="1189037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45" name="Equation" r:id="rId3" imgW="672808" imgH="393529" progId="Equation.DSMT4">
                  <p:embed/>
                </p:oleObj>
              </mc:Choice>
              <mc:Fallback>
                <p:oleObj name="Equation" r:id="rId3" imgW="672808" imgH="393529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5963" y="2101850"/>
                        <a:ext cx="1189037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34" name="Object 18"/>
          <p:cNvGraphicFramePr>
            <a:graphicFrameLocks noChangeAspect="1"/>
          </p:cNvGraphicFramePr>
          <p:nvPr/>
        </p:nvGraphicFramePr>
        <p:xfrm>
          <a:off x="2508250" y="3473450"/>
          <a:ext cx="1239838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46" name="Equation" r:id="rId5" imgW="710891" imgH="418918" progId="Equation.DSMT4">
                  <p:embed/>
                </p:oleObj>
              </mc:Choice>
              <mc:Fallback>
                <p:oleObj name="Equation" r:id="rId5" imgW="710891" imgH="418918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0" y="3473450"/>
                        <a:ext cx="1239838" cy="731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35" name="Object 19"/>
          <p:cNvGraphicFramePr>
            <a:graphicFrameLocks noChangeAspect="1"/>
          </p:cNvGraphicFramePr>
          <p:nvPr/>
        </p:nvGraphicFramePr>
        <p:xfrm>
          <a:off x="2625725" y="4792663"/>
          <a:ext cx="1292225" cy="735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47" name="Equation" r:id="rId7" imgW="736600" imgH="419100" progId="Equation.DSMT4">
                  <p:embed/>
                </p:oleObj>
              </mc:Choice>
              <mc:Fallback>
                <p:oleObj name="Equation" r:id="rId7" imgW="736600" imgH="4191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5725" y="4792663"/>
                        <a:ext cx="1292225" cy="735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13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Ekonomické aplikace derivace – </a:t>
            </a:r>
            <a:r>
              <a:rPr lang="cs-CZ" altLang="cs-CZ" sz="2400" b="1" dirty="0" smtClean="0"/>
              <a:t>řešené příklady</a:t>
            </a:r>
            <a:endParaRPr lang="en-GB" altLang="cs-CZ" sz="1800" dirty="0"/>
          </a:p>
        </p:txBody>
      </p:sp>
      <p:sp>
        <p:nvSpPr>
          <p:cNvPr id="36914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572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/>
              <a:t> </a:t>
            </a:r>
          </a:p>
          <a:p>
            <a:pPr marL="342900" indent="-342900"/>
            <a:r>
              <a:rPr lang="cs-CZ" altLang="cs-CZ"/>
              <a:t>   Určete mezní produkt práce, je-li                      .   </a:t>
            </a:r>
            <a:endParaRPr lang="en-GB" altLang="cs-CZ"/>
          </a:p>
          <a:p>
            <a:pPr marL="342900" indent="-342900"/>
            <a:endParaRPr lang="cs-CZ" altLang="cs-CZ"/>
          </a:p>
          <a:p>
            <a:pPr marL="342900" indent="-342900"/>
            <a:r>
              <a:rPr lang="cs-CZ" altLang="cs-CZ"/>
              <a:t>   Řešení: Derivujeme produkci:</a:t>
            </a:r>
          </a:p>
          <a:p>
            <a:pPr marL="342900" indent="-342900"/>
            <a:r>
              <a:rPr lang="cs-CZ" altLang="cs-CZ"/>
              <a:t>  </a:t>
            </a:r>
          </a:p>
          <a:p>
            <a:pPr marL="342900" indent="-342900"/>
            <a:endParaRPr lang="cs-CZ" altLang="cs-CZ"/>
          </a:p>
          <a:p>
            <a:pPr marL="342900" indent="-342900"/>
            <a:endParaRPr lang="cs-CZ" altLang="cs-CZ"/>
          </a:p>
          <a:p>
            <a:pPr marL="342900" indent="-342900"/>
            <a:r>
              <a:rPr lang="cs-CZ" altLang="cs-CZ"/>
              <a:t>  Určete elasticitu funkce</a:t>
            </a:r>
          </a:p>
          <a:p>
            <a:pPr marL="342900" indent="-342900"/>
            <a:endParaRPr lang="cs-CZ" altLang="cs-CZ"/>
          </a:p>
          <a:p>
            <a:pPr marL="342900" indent="-342900"/>
            <a:r>
              <a:rPr lang="cs-CZ" altLang="cs-CZ"/>
              <a:t>  Řešení: </a:t>
            </a:r>
          </a:p>
          <a:p>
            <a:pPr marL="342900" indent="-342900"/>
            <a:r>
              <a:rPr lang="cs-CZ" altLang="cs-CZ"/>
              <a:t> </a:t>
            </a: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Arial" charset="0"/>
              <a:buNone/>
            </a:pPr>
            <a:r>
              <a:rPr lang="en-GB" altLang="cs-CZ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 sz="1800"/>
          </a:p>
        </p:txBody>
      </p:sp>
      <p:graphicFrame>
        <p:nvGraphicFramePr>
          <p:cNvPr id="36908" name="Object 44"/>
          <p:cNvGraphicFramePr>
            <a:graphicFrameLocks noChangeAspect="1"/>
          </p:cNvGraphicFramePr>
          <p:nvPr/>
        </p:nvGraphicFramePr>
        <p:xfrm>
          <a:off x="4746625" y="1936750"/>
          <a:ext cx="1527175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24" name="Equation" r:id="rId3" imgW="875920" imgH="215806" progId="Equation.DSMT4">
                  <p:embed/>
                </p:oleObj>
              </mc:Choice>
              <mc:Fallback>
                <p:oleObj name="Equation" r:id="rId3" imgW="875920" imgH="215806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6625" y="1936750"/>
                        <a:ext cx="1527175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909" name="Object 45"/>
          <p:cNvGraphicFramePr>
            <a:graphicFrameLocks noChangeAspect="1"/>
          </p:cNvGraphicFramePr>
          <p:nvPr/>
        </p:nvGraphicFramePr>
        <p:xfrm>
          <a:off x="4506913" y="2470150"/>
          <a:ext cx="1514475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25" name="Equation" r:id="rId5" imgW="901309" imgH="393529" progId="Equation.DSMT4">
                  <p:embed/>
                </p:oleObj>
              </mc:Choice>
              <mc:Fallback>
                <p:oleObj name="Equation" r:id="rId5" imgW="901309" imgH="393529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6913" y="2470150"/>
                        <a:ext cx="1514475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910" name="Object 46"/>
          <p:cNvGraphicFramePr>
            <a:graphicFrameLocks noChangeAspect="1"/>
          </p:cNvGraphicFramePr>
          <p:nvPr/>
        </p:nvGraphicFramePr>
        <p:xfrm>
          <a:off x="3494088" y="3933825"/>
          <a:ext cx="1201737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26" name="Equation" r:id="rId7" imgW="685502" imgH="215806" progId="Equation.DSMT4">
                  <p:embed/>
                </p:oleObj>
              </mc:Choice>
              <mc:Fallback>
                <p:oleObj name="Equation" r:id="rId7" imgW="685502" imgH="215806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4088" y="3933825"/>
                        <a:ext cx="1201737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911" name="Object 47"/>
          <p:cNvGraphicFramePr>
            <a:graphicFrameLocks noChangeAspect="1"/>
          </p:cNvGraphicFramePr>
          <p:nvPr/>
        </p:nvGraphicFramePr>
        <p:xfrm>
          <a:off x="1644650" y="4454525"/>
          <a:ext cx="2773363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27" name="Equation" r:id="rId9" imgW="1612900" imgH="419100" progId="Equation.DSMT4">
                  <p:embed/>
                </p:oleObj>
              </mc:Choice>
              <mc:Fallback>
                <p:oleObj name="Equation" r:id="rId9" imgW="1612900" imgH="419100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4650" y="4454525"/>
                        <a:ext cx="2773363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rezentace_OPF_návrh [režim kompatibility]" id="{F70FC462-D9F3-4EB2-B923-5E5330675293}" vid="{CCD9E1B5-EE89-42D1-936D-BB4AE5A7B3F6}"/>
    </a:ext>
  </a:extLst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</Template>
  <TotalTime>441</TotalTime>
  <Words>286</Words>
  <Application>Microsoft Office PowerPoint</Application>
  <PresentationFormat>Předvádění na obrazovce (4:3)</PresentationFormat>
  <Paragraphs>123</Paragraphs>
  <Slides>10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2</vt:i4>
      </vt:variant>
      <vt:variant>
        <vt:lpstr>Vložené servery OLE</vt:lpstr>
      </vt:variant>
      <vt:variant>
        <vt:i4>3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Motiv sady Office</vt:lpstr>
      <vt:lpstr>Vlastní návrh</vt:lpstr>
      <vt:lpstr>Rovnice</vt:lpstr>
      <vt:lpstr>Equation</vt:lpstr>
      <vt:lpstr>Equation.DSMT4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Roman Šperka</dc:creator>
  <cp:lastModifiedBy>stoklasova</cp:lastModifiedBy>
  <cp:revision>79</cp:revision>
  <dcterms:created xsi:type="dcterms:W3CDTF">2016-03-17T12:08:01Z</dcterms:created>
  <dcterms:modified xsi:type="dcterms:W3CDTF">2018-05-29T15:17:16Z</dcterms:modified>
</cp:coreProperties>
</file>