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83" r:id="rId4"/>
    <p:sldId id="259" r:id="rId5"/>
    <p:sldId id="258" r:id="rId6"/>
    <p:sldId id="261" r:id="rId7"/>
    <p:sldId id="284" r:id="rId8"/>
    <p:sldId id="263" r:id="rId9"/>
    <p:sldId id="264" r:id="rId10"/>
    <p:sldId id="265" r:id="rId11"/>
    <p:sldId id="266" r:id="rId12"/>
    <p:sldId id="267" r:id="rId13"/>
    <p:sldId id="270" r:id="rId14"/>
    <p:sldId id="271" r:id="rId15"/>
    <p:sldId id="272" r:id="rId16"/>
    <p:sldId id="273" r:id="rId17"/>
    <p:sldId id="274" r:id="rId18"/>
    <p:sldId id="275" r:id="rId19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3300"/>
    <a:srgbClr val="006600"/>
    <a:srgbClr val="336600"/>
    <a:srgbClr val="00544D"/>
    <a:srgbClr val="6B2E6E"/>
    <a:srgbClr val="265787"/>
    <a:srgbClr val="0024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>
        <p:scale>
          <a:sx n="81" d="100"/>
          <a:sy n="81" d="100"/>
        </p:scale>
        <p:origin x="-864" y="108"/>
      </p:cViewPr>
      <p:guideLst>
        <p:guide orient="horz" pos="4095"/>
        <p:guide pos="21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4" Type="http://schemas.openxmlformats.org/officeDocument/2006/relationships/image" Target="../media/image3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4" Type="http://schemas.openxmlformats.org/officeDocument/2006/relationships/image" Target="../media/image45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1A68C6-DF72-4D52-845C-044A7C1382D4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1737C-2A54-4ED8-893E-C86EB4861DD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26E0EE-1409-4B57-899C-E034C4677E0B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C5D38-36C1-40A1-9285-84BD716E064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BFE58-1433-407C-8679-38933D0D90B5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B6150C-6514-43D8-880C-75598961457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856C0-79C7-4AE6-87C2-163FE66CC151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CAC082-5877-4EF8-B5DA-A65527BA572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DD244C-83B7-4131-84D1-EC56DB4DE7EA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21AEA7-4313-4FAB-89F3-8F3DF006C3B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EB7D6C-9346-485B-9D43-6C3C1BD5890C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994D9-940E-41E4-A881-8CD81ED8F56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4607D-1D67-4E45-8B8A-131FA943517F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E7BBB8-E4B0-4996-A8E9-FE7821A7E4B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6A3C8-6025-48D3-AFB1-A409586CA484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A304C-3CF2-4A78-B7C6-8A8FAC8D409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14DD6-E4B5-477C-ABC1-E31635F99D1D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49B085-780A-48EC-89E8-370D78CFC24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D6F557-B054-48CA-A46A-4DAAA16DAE71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03D5B8-389C-4A8F-9CD3-EA282303F34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37A10-F14F-4C70-8098-B9867B6707BE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C742C-F5D1-4EE7-9AF5-241D215B3B3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CADC9-764E-4B7A-B94E-DE4FE4CE4078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F621A-E2B4-4D8C-BE28-09D3551031BF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704CF-D590-4C9F-8565-0AD01662887C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E4433F-F084-44B5-A057-E12456378A1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FF5EBB-C38F-4019-BA7E-7F86F2EE7633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134D86-8F3D-4EA2-8153-B17D730E246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0559A5-B3CE-46D8-AE5B-CA89FE587E73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D054A3-1841-4706-8535-AF65C91A0C0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73519-ED22-4046-A88A-BCA52AD92B53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2ABAB8-5A87-482E-8F33-1D5431BF8EA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D49AE5-285A-4F12-BC25-3320B14B6ED0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F936A4-BD17-42ED-A9C5-B54CFCFCD37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FC8CC-EDEF-4D3E-9EF8-5C78DE061EC2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C3705B-CCE6-4E79-805B-D9FE06F566D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5EA45F-95E6-47E2-B5E4-4C664BCCE72E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44257-756F-47AD-8B2D-5313DC9DFD7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DAAF7D-F102-4D16-A1F7-1C5184D87287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96AF0C-91B7-484B-9638-13564A89932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ADE04-0C4C-4961-8908-20BC375D4D43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BD8947-8C50-4652-9F9A-9AD183E1D09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B704D-72A7-428B-93EA-34356E4F6C54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EF1D5-2D59-4C58-8F83-BA1813AC479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6376CF1-D94A-480C-A231-63FB6B959B06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47A88BD-704C-4DF0-AD0F-91285218F663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4339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9AF7D9E-69BE-40AF-83A0-264AB76CFF67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7CD9A2D-7B20-4594-B28C-80CAFC09A02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7.wmf"/><Relationship Id="rId11" Type="http://schemas.openxmlformats.org/officeDocument/2006/relationships/image" Target="../media/image21.wmf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20.wmf"/><Relationship Id="rId4" Type="http://schemas.openxmlformats.org/officeDocument/2006/relationships/image" Target="../media/image16.wmf"/><Relationship Id="rId9" Type="http://schemas.openxmlformats.org/officeDocument/2006/relationships/image" Target="../media/image1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1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26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32.bin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6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8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5" Type="http://schemas.openxmlformats.org/officeDocument/2006/relationships/oleObject" Target="../embeddings/oleObject33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0.bin"/><Relationship Id="rId14" Type="http://schemas.openxmlformats.org/officeDocument/2006/relationships/image" Target="../media/image37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39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0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5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0" Type="http://schemas.openxmlformats.org/officeDocument/2006/relationships/image" Target="../media/image49.wmf"/><Relationship Id="rId4" Type="http://schemas.openxmlformats.org/officeDocument/2006/relationships/image" Target="../media/image46.wmf"/><Relationship Id="rId9" Type="http://schemas.openxmlformats.org/officeDocument/2006/relationships/oleObject" Target="../embeddings/oleObject44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5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2.wmf"/><Relationship Id="rId11" Type="http://schemas.openxmlformats.org/officeDocument/2006/relationships/oleObject" Target="../embeddings/oleObject50.bin"/><Relationship Id="rId5" Type="http://schemas.openxmlformats.org/officeDocument/2006/relationships/oleObject" Target="../embeddings/oleObject47.bin"/><Relationship Id="rId10" Type="http://schemas.openxmlformats.org/officeDocument/2006/relationships/image" Target="../media/image54.wmf"/><Relationship Id="rId4" Type="http://schemas.openxmlformats.org/officeDocument/2006/relationships/image" Target="../media/image51.wmf"/><Relationship Id="rId9" Type="http://schemas.openxmlformats.org/officeDocument/2006/relationships/oleObject" Target="../embeddings/oleObject49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0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2571750"/>
            <a:ext cx="9144000" cy="18002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3600" b="1" dirty="0">
                <a:solidFill>
                  <a:srgbClr val="FFFFFF"/>
                </a:solidFill>
                <a:latin typeface="Arial" charset="0"/>
                <a:cs typeface="Arial" charset="0"/>
              </a:rPr>
              <a:t>Matematika v ekonomii</a:t>
            </a:r>
            <a:endParaRPr lang="en-GB" sz="3600" b="1" dirty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cs-CZ" b="1" dirty="0">
                <a:solidFill>
                  <a:srgbClr val="FFFFFF"/>
                </a:solidFill>
                <a:latin typeface="Arial" charset="0"/>
                <a:cs typeface="Arial" charset="0"/>
              </a:rPr>
              <a:t>Přednáška </a:t>
            </a:r>
            <a:r>
              <a:rPr lang="cs-CZ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3</a:t>
            </a:r>
            <a:endParaRPr lang="en-GB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7650" name="TextovéPole 7"/>
          <p:cNvSpPr txBox="1">
            <a:spLocks noChangeArrowheads="1"/>
          </p:cNvSpPr>
          <p:nvPr/>
        </p:nvSpPr>
        <p:spPr bwMode="auto">
          <a:xfrm>
            <a:off x="0" y="4811713"/>
            <a:ext cx="9144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dirty="0" err="1"/>
              <a:t>Mgr</a:t>
            </a:r>
            <a:r>
              <a:rPr lang="en-GB" altLang="cs-CZ" dirty="0"/>
              <a:t>. </a:t>
            </a:r>
            <a:r>
              <a:rPr lang="cs-CZ" altLang="cs-CZ" dirty="0" smtClean="0"/>
              <a:t>Radmila Krkošková</a:t>
            </a:r>
            <a:r>
              <a:rPr lang="en-GB" altLang="cs-CZ" dirty="0" smtClean="0"/>
              <a:t>, </a:t>
            </a:r>
            <a:r>
              <a:rPr lang="en-GB" altLang="cs-CZ" dirty="0"/>
              <a:t>Ph.D.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5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/>
              <a:t>Druhé </a:t>
            </a:r>
            <a:r>
              <a:rPr lang="cs-CZ" altLang="cs-CZ" sz="2400" b="1" dirty="0" smtClean="0"/>
              <a:t>parciální derivace </a:t>
            </a:r>
            <a:r>
              <a:rPr lang="cs-CZ" altLang="cs-CZ" sz="2400" b="1" dirty="0"/>
              <a:t>– </a:t>
            </a:r>
            <a:r>
              <a:rPr lang="cs-CZ" altLang="cs-CZ" sz="2400" b="1" dirty="0" smtClean="0"/>
              <a:t>řešený příklad</a:t>
            </a:r>
            <a:endParaRPr lang="en-GB" altLang="cs-CZ" sz="2400" b="1" dirty="0"/>
          </a:p>
        </p:txBody>
      </p:sp>
      <p:sp>
        <p:nvSpPr>
          <p:cNvPr id="41036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41037" name="Text Box 5"/>
          <p:cNvSpPr txBox="1">
            <a:spLocks noChangeArrowheads="1"/>
          </p:cNvSpPr>
          <p:nvPr/>
        </p:nvSpPr>
        <p:spPr bwMode="auto">
          <a:xfrm>
            <a:off x="822325" y="1435100"/>
            <a:ext cx="6467475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 dirty="0"/>
              <a:t>Určete druhé derivace funkce:                               .</a:t>
            </a:r>
          </a:p>
          <a:p>
            <a:endParaRPr lang="cs-CZ" sz="2200" dirty="0"/>
          </a:p>
          <a:p>
            <a:r>
              <a:rPr lang="cs-CZ" sz="2200" dirty="0"/>
              <a:t>Řešení: </a:t>
            </a:r>
          </a:p>
          <a:p>
            <a:r>
              <a:rPr lang="cs-CZ" sz="2200" dirty="0"/>
              <a:t>Nejprve vypočteme první derivace:</a:t>
            </a:r>
          </a:p>
          <a:p>
            <a:endParaRPr lang="cs-CZ" sz="2200" dirty="0"/>
          </a:p>
          <a:p>
            <a:endParaRPr lang="cs-CZ" sz="2200" dirty="0"/>
          </a:p>
          <a:p>
            <a:endParaRPr lang="cs-CZ" sz="2200" dirty="0"/>
          </a:p>
          <a:p>
            <a:endParaRPr lang="cs-CZ" sz="2200" dirty="0"/>
          </a:p>
          <a:p>
            <a:r>
              <a:rPr lang="cs-CZ" sz="2200" dirty="0"/>
              <a:t>Nyní derivujeme podruhé:</a:t>
            </a:r>
          </a:p>
        </p:txBody>
      </p:sp>
      <p:sp>
        <p:nvSpPr>
          <p:cNvPr id="41038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1031" name="Object 71"/>
          <p:cNvGraphicFramePr>
            <a:graphicFrameLocks noChangeAspect="1"/>
          </p:cNvGraphicFramePr>
          <p:nvPr/>
        </p:nvGraphicFramePr>
        <p:xfrm>
          <a:off x="4768850" y="1484313"/>
          <a:ext cx="2222500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0" name="Equation" r:id="rId3" imgW="1409700" imgH="228600" progId="Equation.DSMT4">
                  <p:embed/>
                </p:oleObj>
              </mc:Choice>
              <mc:Fallback>
                <p:oleObj name="Equation" r:id="rId3" imgW="1409700" imgH="228600" progId="Equation.DSMT4">
                  <p:embed/>
                  <p:pic>
                    <p:nvPicPr>
                      <p:cNvPr id="0" name="Picture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8850" y="1484313"/>
                        <a:ext cx="2222500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39" name="Rectangle 9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1032" name="Object 72"/>
          <p:cNvGraphicFramePr>
            <a:graphicFrameLocks noChangeAspect="1"/>
          </p:cNvGraphicFramePr>
          <p:nvPr/>
        </p:nvGraphicFramePr>
        <p:xfrm>
          <a:off x="1431925" y="3116263"/>
          <a:ext cx="1168400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1" name="Equation" r:id="rId5" imgW="888614" imgH="393529" progId="Equation.DSMT4">
                  <p:embed/>
                </p:oleObj>
              </mc:Choice>
              <mc:Fallback>
                <p:oleObj name="Equation" r:id="rId5" imgW="888614" imgH="393529" progId="Equation.DSMT4">
                  <p:embed/>
                  <p:pic>
                    <p:nvPicPr>
                      <p:cNvPr id="0" name="Picture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1925" y="3116263"/>
                        <a:ext cx="1168400" cy="527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40" name="Rectangle 11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1033" name="Object 73"/>
          <p:cNvGraphicFramePr>
            <a:graphicFrameLocks noChangeAspect="1"/>
          </p:cNvGraphicFramePr>
          <p:nvPr/>
        </p:nvGraphicFramePr>
        <p:xfrm>
          <a:off x="3328988" y="3100388"/>
          <a:ext cx="919162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2" name="Equation" r:id="rId7" imgW="609336" imgH="431613" progId="Equation.DSMT4">
                  <p:embed/>
                </p:oleObj>
              </mc:Choice>
              <mc:Fallback>
                <p:oleObj name="Equation" r:id="rId7" imgW="609336" imgH="431613" progId="Equation.DSMT4">
                  <p:embed/>
                  <p:pic>
                    <p:nvPicPr>
                      <p:cNvPr id="0" name="Picture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8988" y="3100388"/>
                        <a:ext cx="919162" cy="646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041" name="Picture 12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046163" y="4806950"/>
            <a:ext cx="1011237" cy="61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2" name="Picture 13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2355850" y="4808538"/>
            <a:ext cx="835025" cy="69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3" name="Picture 14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525838" y="4835525"/>
            <a:ext cx="1054100" cy="712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4" name="Picture 15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4892675" y="4787900"/>
            <a:ext cx="1062038" cy="71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05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Cobb – Douglasova funkce</a:t>
            </a:r>
            <a:r>
              <a:rPr lang="en-GB" altLang="cs-CZ" sz="2400" b="1"/>
              <a:t> </a:t>
            </a:r>
          </a:p>
        </p:txBody>
      </p:sp>
      <p:sp>
        <p:nvSpPr>
          <p:cNvPr id="42106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42107" name="Text Box 5"/>
          <p:cNvSpPr txBox="1">
            <a:spLocks noChangeArrowheads="1"/>
          </p:cNvSpPr>
          <p:nvPr/>
        </p:nvSpPr>
        <p:spPr bwMode="auto">
          <a:xfrm>
            <a:off x="719138" y="1614488"/>
            <a:ext cx="6994525" cy="3776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C-D funkce:                    .</a:t>
            </a:r>
          </a:p>
          <a:p>
            <a:endParaRPr lang="cs-CZ" sz="2200"/>
          </a:p>
          <a:p>
            <a:r>
              <a:rPr lang="cs-CZ" sz="2200"/>
              <a:t>Obvykle je                .</a:t>
            </a:r>
          </a:p>
          <a:p>
            <a:endParaRPr lang="cs-CZ" sz="2200"/>
          </a:p>
          <a:p>
            <a:r>
              <a:rPr lang="cs-CZ" sz="2200"/>
              <a:t>Derivací C-D funkce dostaneme mezní produkty práce </a:t>
            </a:r>
          </a:p>
          <a:p>
            <a:r>
              <a:rPr lang="cs-CZ" sz="2200"/>
              <a:t>a kapitálu: </a:t>
            </a:r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Mezní produkt práce:  </a:t>
            </a:r>
          </a:p>
          <a:p>
            <a:endParaRPr lang="cs-CZ" sz="2200"/>
          </a:p>
          <a:p>
            <a:r>
              <a:rPr lang="cs-CZ" sz="2200"/>
              <a:t>Mezní produkt kapitálu:</a:t>
            </a:r>
          </a:p>
        </p:txBody>
      </p:sp>
      <p:sp>
        <p:nvSpPr>
          <p:cNvPr id="42108" name="Rectangle 7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2099" name="Object 115"/>
          <p:cNvGraphicFramePr>
            <a:graphicFrameLocks noChangeAspect="1"/>
          </p:cNvGraphicFramePr>
          <p:nvPr/>
        </p:nvGraphicFramePr>
        <p:xfrm>
          <a:off x="2500313" y="1644650"/>
          <a:ext cx="1308100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14" name="Equation" r:id="rId3" imgW="711200" imgH="228600" progId="Equation.DSMT4">
                  <p:embed/>
                </p:oleObj>
              </mc:Choice>
              <mc:Fallback>
                <p:oleObj name="Equation" r:id="rId3" imgW="711200" imgH="228600" progId="Equation.DSMT4">
                  <p:embed/>
                  <p:pic>
                    <p:nvPicPr>
                      <p:cNvPr id="0" name="Picture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0313" y="1644650"/>
                        <a:ext cx="1308100" cy="423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109" name="Rectangle 9"/>
          <p:cNvSpPr>
            <a:spLocks noChangeArrowheads="1"/>
          </p:cNvSpPr>
          <p:nvPr/>
        </p:nvSpPr>
        <p:spPr bwMode="auto">
          <a:xfrm>
            <a:off x="0" y="3343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2100" name="Object 116"/>
          <p:cNvGraphicFramePr>
            <a:graphicFrameLocks noChangeAspect="1"/>
          </p:cNvGraphicFramePr>
          <p:nvPr/>
        </p:nvGraphicFramePr>
        <p:xfrm>
          <a:off x="3968750" y="1984375"/>
          <a:ext cx="1038225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15" name="Equation" r:id="rId5" imgW="532937" imgH="177646" progId="Equation.DSMT4">
                  <p:embed/>
                </p:oleObj>
              </mc:Choice>
              <mc:Fallback>
                <p:oleObj name="Equation" r:id="rId5" imgW="532937" imgH="177646" progId="Equation.DSMT4">
                  <p:embed/>
                  <p:pic>
                    <p:nvPicPr>
                      <p:cNvPr id="0" name="Picture 1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8750" y="1984375"/>
                        <a:ext cx="1038225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101" name="Object 117"/>
          <p:cNvGraphicFramePr>
            <a:graphicFrameLocks noChangeAspect="1"/>
          </p:cNvGraphicFramePr>
          <p:nvPr/>
        </p:nvGraphicFramePr>
        <p:xfrm>
          <a:off x="3759200" y="4129088"/>
          <a:ext cx="3890963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16" name="Equation" r:id="rId7" imgW="2501900" imgH="469900" progId="Equation.DSMT4">
                  <p:embed/>
                </p:oleObj>
              </mc:Choice>
              <mc:Fallback>
                <p:oleObj name="Equation" r:id="rId7" imgW="2501900" imgH="469900" progId="Equation.DSMT4">
                  <p:embed/>
                  <p:pic>
                    <p:nvPicPr>
                      <p:cNvPr id="0" name="Picture 1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4129088"/>
                        <a:ext cx="3890963" cy="725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102" name="Object 118"/>
          <p:cNvGraphicFramePr>
            <a:graphicFrameLocks noChangeAspect="1"/>
          </p:cNvGraphicFramePr>
          <p:nvPr/>
        </p:nvGraphicFramePr>
        <p:xfrm>
          <a:off x="3921125" y="4791075"/>
          <a:ext cx="3786188" cy="769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17" name="Equation" r:id="rId9" imgW="2298700" imgH="469900" progId="Equation.DSMT4">
                  <p:embed/>
                </p:oleObj>
              </mc:Choice>
              <mc:Fallback>
                <p:oleObj name="Equation" r:id="rId9" imgW="2298700" imgH="469900" progId="Equation.DSMT4">
                  <p:embed/>
                  <p:pic>
                    <p:nvPicPr>
                      <p:cNvPr id="0" name="Picture 1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1125" y="4791075"/>
                        <a:ext cx="3786188" cy="769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110" name="Rectangle 15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2103" name="Object 119"/>
          <p:cNvGraphicFramePr>
            <a:graphicFrameLocks noChangeAspect="1"/>
          </p:cNvGraphicFramePr>
          <p:nvPr/>
        </p:nvGraphicFramePr>
        <p:xfrm>
          <a:off x="2359025" y="2320925"/>
          <a:ext cx="1406525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18" name="Equation" r:id="rId11" imgW="800100" imgH="228600" progId="Equation.DSMT4">
                  <p:embed/>
                </p:oleObj>
              </mc:Choice>
              <mc:Fallback>
                <p:oleObj name="Equation" r:id="rId11" imgW="800100" imgH="228600" progId="Equation.DSMT4">
                  <p:embed/>
                  <p:pic>
                    <p:nvPicPr>
                      <p:cNvPr id="0" name="Picture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9025" y="2320925"/>
                        <a:ext cx="1406525" cy="401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55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Tečná rovina</a:t>
            </a:r>
            <a:endParaRPr lang="en-GB" altLang="cs-CZ" sz="2400" b="1"/>
          </a:p>
        </p:txBody>
      </p:sp>
      <p:sp>
        <p:nvSpPr>
          <p:cNvPr id="45156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45157" name="Text Box 5"/>
          <p:cNvSpPr txBox="1">
            <a:spLocks noChangeArrowheads="1"/>
          </p:cNvSpPr>
          <p:nvPr/>
        </p:nvSpPr>
        <p:spPr bwMode="auto">
          <a:xfrm>
            <a:off x="577850" y="1652588"/>
            <a:ext cx="7597775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Nechť             je diferencovatelná funkce v bodě                  .</a:t>
            </a:r>
          </a:p>
          <a:p>
            <a:r>
              <a:rPr lang="cs-CZ" sz="2200"/>
              <a:t>Potom tečná rovina k funkci f v bodě C je dána jako:</a:t>
            </a:r>
          </a:p>
          <a:p>
            <a:r>
              <a:rPr lang="cs-CZ" sz="2200"/>
              <a:t>   </a:t>
            </a:r>
          </a:p>
        </p:txBody>
      </p:sp>
      <p:sp>
        <p:nvSpPr>
          <p:cNvPr id="45158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5150" name="Object 94"/>
          <p:cNvGraphicFramePr>
            <a:graphicFrameLocks noChangeAspect="1"/>
          </p:cNvGraphicFramePr>
          <p:nvPr/>
        </p:nvGraphicFramePr>
        <p:xfrm>
          <a:off x="1431925" y="1687513"/>
          <a:ext cx="819150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62" name="Equation" r:id="rId3" imgW="482391" imgH="203112" progId="Equation.DSMT4">
                  <p:embed/>
                </p:oleObj>
              </mc:Choice>
              <mc:Fallback>
                <p:oleObj name="Equation" r:id="rId3" imgW="482391" imgH="203112" progId="Equation.DSMT4">
                  <p:embed/>
                  <p:pic>
                    <p:nvPicPr>
                      <p:cNvPr id="0" name="Picture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1925" y="1687513"/>
                        <a:ext cx="819150" cy="35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15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5151" name="Object 95"/>
          <p:cNvGraphicFramePr>
            <a:graphicFrameLocks noChangeAspect="1"/>
          </p:cNvGraphicFramePr>
          <p:nvPr/>
        </p:nvGraphicFramePr>
        <p:xfrm>
          <a:off x="6711950" y="1687513"/>
          <a:ext cx="1223963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63" name="Equation" r:id="rId5" imgW="787058" imgH="253890" progId="Equation.DSMT4">
                  <p:embed/>
                </p:oleObj>
              </mc:Choice>
              <mc:Fallback>
                <p:oleObj name="Equation" r:id="rId5" imgW="787058" imgH="253890" progId="Equation.DSMT4">
                  <p:embed/>
                  <p:pic>
                    <p:nvPicPr>
                      <p:cNvPr id="0" name="Picture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1950" y="1687513"/>
                        <a:ext cx="1223963" cy="398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160" name="Rectangle 11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5152" name="Object 96"/>
          <p:cNvGraphicFramePr>
            <a:graphicFrameLocks noChangeAspect="1"/>
          </p:cNvGraphicFramePr>
          <p:nvPr/>
        </p:nvGraphicFramePr>
        <p:xfrm>
          <a:off x="2479675" y="2554288"/>
          <a:ext cx="3978275" cy="65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64" name="Equation" r:id="rId7" imgW="2603500" imgH="431800" progId="Equation.DSMT4">
                  <p:embed/>
                </p:oleObj>
              </mc:Choice>
              <mc:Fallback>
                <p:oleObj name="Equation" r:id="rId7" imgW="2603500" imgH="431800" progId="Equation.DSMT4">
                  <p:embed/>
                  <p:pic>
                    <p:nvPicPr>
                      <p:cNvPr id="0" name="Picture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9675" y="2554288"/>
                        <a:ext cx="3978275" cy="655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161" name="Text Box 12"/>
          <p:cNvSpPr txBox="1">
            <a:spLocks noChangeArrowheads="1"/>
          </p:cNvSpPr>
          <p:nvPr/>
        </p:nvSpPr>
        <p:spPr bwMode="auto">
          <a:xfrm>
            <a:off x="963613" y="3641725"/>
            <a:ext cx="2460625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Normálový vektor:</a:t>
            </a:r>
          </a:p>
        </p:txBody>
      </p:sp>
      <p:sp>
        <p:nvSpPr>
          <p:cNvPr id="45162" name="Rectangle 14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5153" name="Object 97"/>
          <p:cNvGraphicFramePr>
            <a:graphicFrameLocks noChangeAspect="1"/>
          </p:cNvGraphicFramePr>
          <p:nvPr/>
        </p:nvGraphicFramePr>
        <p:xfrm>
          <a:off x="3671888" y="3749675"/>
          <a:ext cx="2214562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65" name="Equation" r:id="rId9" imgW="1485900" imgH="482600" progId="Equation.DSMT4">
                  <p:embed/>
                </p:oleObj>
              </mc:Choice>
              <mc:Fallback>
                <p:oleObj name="Equation" r:id="rId9" imgW="1485900" imgH="482600" progId="Equation.DSMT4">
                  <p:embed/>
                  <p:pic>
                    <p:nvPicPr>
                      <p:cNvPr id="0" name="Picture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1888" y="3749675"/>
                        <a:ext cx="2214562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47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/>
              <a:t>Tečná rovina – </a:t>
            </a:r>
            <a:r>
              <a:rPr lang="cs-CZ" altLang="cs-CZ" sz="2400" b="1" dirty="0" smtClean="0"/>
              <a:t>řešený příklad</a:t>
            </a:r>
            <a:endParaRPr lang="en-GB" altLang="cs-CZ" sz="2400" b="1" dirty="0"/>
          </a:p>
        </p:txBody>
      </p:sp>
      <p:sp>
        <p:nvSpPr>
          <p:cNvPr id="46248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46249" name="Text Box 5"/>
          <p:cNvSpPr txBox="1">
            <a:spLocks noChangeArrowheads="1"/>
          </p:cNvSpPr>
          <p:nvPr/>
        </p:nvSpPr>
        <p:spPr bwMode="auto">
          <a:xfrm>
            <a:off x="850900" y="1577975"/>
            <a:ext cx="6796088" cy="409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Určete tečnou rovinu k funkci                           v bodě</a:t>
            </a:r>
          </a:p>
          <a:p>
            <a:r>
              <a:rPr lang="cs-CZ" sz="2200" i="1"/>
              <a:t>C</a:t>
            </a:r>
            <a:r>
              <a:rPr lang="cs-CZ" sz="2200"/>
              <a:t> [2,1,10].</a:t>
            </a:r>
            <a:r>
              <a:rPr lang="cs-CZ"/>
              <a:t> </a:t>
            </a:r>
          </a:p>
          <a:p>
            <a:endParaRPr lang="cs-CZ"/>
          </a:p>
          <a:p>
            <a:r>
              <a:rPr lang="cs-CZ" sz="2200"/>
              <a:t>Řešení:</a:t>
            </a:r>
          </a:p>
          <a:p>
            <a:r>
              <a:rPr lang="cs-CZ" sz="2200"/>
              <a:t>Nejprve vypočteme první derivace: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Dosadíme bod C: </a:t>
            </a:r>
          </a:p>
          <a:p>
            <a:endParaRPr lang="cs-CZ" sz="2200"/>
          </a:p>
          <a:p>
            <a:r>
              <a:rPr lang="cs-CZ" sz="2200"/>
              <a:t>Dosadíme do vztahu pro tečnou rovinu: </a:t>
            </a:r>
          </a:p>
          <a:p>
            <a:r>
              <a:rPr lang="cs-CZ" sz="2200"/>
              <a:t> </a:t>
            </a:r>
          </a:p>
        </p:txBody>
      </p:sp>
      <p:sp>
        <p:nvSpPr>
          <p:cNvPr id="46250" name="Rectangle 7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6239" name="Object 159"/>
          <p:cNvGraphicFramePr>
            <a:graphicFrameLocks noChangeAspect="1"/>
          </p:cNvGraphicFramePr>
          <p:nvPr/>
        </p:nvGraphicFramePr>
        <p:xfrm>
          <a:off x="4587875" y="1600200"/>
          <a:ext cx="1966913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260" name="Equation" r:id="rId3" imgW="1104900" imgH="228600" progId="Equation.DSMT4">
                  <p:embed/>
                </p:oleObj>
              </mc:Choice>
              <mc:Fallback>
                <p:oleObj name="Equation" r:id="rId3" imgW="1104900" imgH="228600" progId="Equation.DSMT4">
                  <p:embed/>
                  <p:pic>
                    <p:nvPicPr>
                      <p:cNvPr id="0" name="Picture 1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7875" y="1600200"/>
                        <a:ext cx="1966913" cy="407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251" name="Rectangle 9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6240" name="Object 160"/>
          <p:cNvGraphicFramePr>
            <a:graphicFrameLocks noChangeAspect="1"/>
          </p:cNvGraphicFramePr>
          <p:nvPr/>
        </p:nvGraphicFramePr>
        <p:xfrm>
          <a:off x="1158875" y="3400425"/>
          <a:ext cx="1593850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261" name="Equation" r:id="rId5" imgW="1218671" imgH="431613" progId="Equation.DSMT4">
                  <p:embed/>
                </p:oleObj>
              </mc:Choice>
              <mc:Fallback>
                <p:oleObj name="Equation" r:id="rId5" imgW="1218671" imgH="431613" progId="Equation.DSMT4">
                  <p:embed/>
                  <p:pic>
                    <p:nvPicPr>
                      <p:cNvPr id="0" name="Picture 1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8875" y="3400425"/>
                        <a:ext cx="1593850" cy="560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252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6241" name="Object 161"/>
          <p:cNvGraphicFramePr>
            <a:graphicFrameLocks noChangeAspect="1"/>
          </p:cNvGraphicFramePr>
          <p:nvPr/>
        </p:nvGraphicFramePr>
        <p:xfrm>
          <a:off x="3052763" y="3346450"/>
          <a:ext cx="1273175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262" name="Equation" r:id="rId7" imgW="952087" imgH="469696" progId="Equation.DSMT4">
                  <p:embed/>
                </p:oleObj>
              </mc:Choice>
              <mc:Fallback>
                <p:oleObj name="Equation" r:id="rId7" imgW="952087" imgH="469696" progId="Equation.DSMT4">
                  <p:embed/>
                  <p:pic>
                    <p:nvPicPr>
                      <p:cNvPr id="0" name="Picture 1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2763" y="3346450"/>
                        <a:ext cx="1273175" cy="623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253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6242" name="Object 162"/>
          <p:cNvGraphicFramePr>
            <a:graphicFrameLocks noChangeAspect="1"/>
          </p:cNvGraphicFramePr>
          <p:nvPr/>
        </p:nvGraphicFramePr>
        <p:xfrm>
          <a:off x="3355975" y="4184650"/>
          <a:ext cx="1785938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263" name="Equation" r:id="rId9" imgW="1422400" imgH="393700" progId="Equation.DSMT4">
                  <p:embed/>
                </p:oleObj>
              </mc:Choice>
              <mc:Fallback>
                <p:oleObj name="Equation" r:id="rId9" imgW="1422400" imgH="393700" progId="Equation.DSMT4">
                  <p:embed/>
                  <p:pic>
                    <p:nvPicPr>
                      <p:cNvPr id="0" name="Picture 1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5975" y="4184650"/>
                        <a:ext cx="1785938" cy="503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254" name="Rectangle 15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6243" name="Object 163"/>
          <p:cNvGraphicFramePr>
            <a:graphicFrameLocks noChangeAspect="1"/>
          </p:cNvGraphicFramePr>
          <p:nvPr/>
        </p:nvGraphicFramePr>
        <p:xfrm>
          <a:off x="5672138" y="4144963"/>
          <a:ext cx="1614487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264" name="Equation" r:id="rId11" imgW="1193800" imgH="431800" progId="Equation.DSMT4">
                  <p:embed/>
                </p:oleObj>
              </mc:Choice>
              <mc:Fallback>
                <p:oleObj name="Equation" r:id="rId11" imgW="1193800" imgH="431800" progId="Equation.DSMT4">
                  <p:embed/>
                  <p:pic>
                    <p:nvPicPr>
                      <p:cNvPr id="0" name="Picture 1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2138" y="4144963"/>
                        <a:ext cx="1614487" cy="581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25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6244" name="Object 164"/>
          <p:cNvGraphicFramePr>
            <a:graphicFrameLocks noChangeAspect="1"/>
          </p:cNvGraphicFramePr>
          <p:nvPr/>
        </p:nvGraphicFramePr>
        <p:xfrm>
          <a:off x="3703638" y="5321300"/>
          <a:ext cx="2684462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265" name="Equation" r:id="rId13" imgW="1854200" imgH="254000" progId="Equation.DSMT4">
                  <p:embed/>
                </p:oleObj>
              </mc:Choice>
              <mc:Fallback>
                <p:oleObj name="Equation" r:id="rId13" imgW="1854200" imgH="254000" progId="Equation.DSMT4">
                  <p:embed/>
                  <p:pic>
                    <p:nvPicPr>
                      <p:cNvPr id="0" name="Picture 1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3638" y="5321300"/>
                        <a:ext cx="2684462" cy="373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256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6245" name="Object 165"/>
          <p:cNvGraphicFramePr>
            <a:graphicFrameLocks noChangeAspect="1"/>
          </p:cNvGraphicFramePr>
          <p:nvPr/>
        </p:nvGraphicFramePr>
        <p:xfrm>
          <a:off x="4248150" y="5762625"/>
          <a:ext cx="2005013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266" name="Equation" r:id="rId15" imgW="1295400" imgH="203200" progId="Equation.DSMT4">
                  <p:embed/>
                </p:oleObj>
              </mc:Choice>
              <mc:Fallback>
                <p:oleObj name="Equation" r:id="rId15" imgW="1295400" imgH="203200" progId="Equation.DSMT4">
                  <p:embed/>
                  <p:pic>
                    <p:nvPicPr>
                      <p:cNvPr id="0" name="Picture 1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8150" y="5762625"/>
                        <a:ext cx="2005013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79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Totální diferenciál</a:t>
            </a:r>
            <a:endParaRPr lang="en-GB" altLang="cs-CZ" sz="2400" b="1"/>
          </a:p>
        </p:txBody>
      </p:sp>
      <p:sp>
        <p:nvSpPr>
          <p:cNvPr id="47180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47181" name="Text Box 5"/>
          <p:cNvSpPr txBox="1">
            <a:spLocks noChangeArrowheads="1"/>
          </p:cNvSpPr>
          <p:nvPr/>
        </p:nvSpPr>
        <p:spPr bwMode="auto">
          <a:xfrm>
            <a:off x="520700" y="1400175"/>
            <a:ext cx="7794625" cy="347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Nechť je funkce              diferencovatelná v bodě                   . </a:t>
            </a:r>
          </a:p>
          <a:p>
            <a:endParaRPr lang="cs-CZ" sz="2200"/>
          </a:p>
          <a:p>
            <a:r>
              <a:rPr lang="cs-CZ" sz="2200"/>
              <a:t>Totální diferenciál je definován následovně: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Totální diferenciál vyjadřuje (přibližně) přírůstek funkce f spojený se změnou x a y.</a:t>
            </a:r>
          </a:p>
        </p:txBody>
      </p:sp>
      <p:sp>
        <p:nvSpPr>
          <p:cNvPr id="47182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7175" name="Object 71"/>
          <p:cNvGraphicFramePr>
            <a:graphicFrameLocks noChangeAspect="1"/>
          </p:cNvGraphicFramePr>
          <p:nvPr/>
        </p:nvGraphicFramePr>
        <p:xfrm>
          <a:off x="2578100" y="1433513"/>
          <a:ext cx="922338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84" name="Equation" r:id="rId3" imgW="482391" imgH="203112" progId="Equation.DSMT4">
                  <p:embed/>
                </p:oleObj>
              </mc:Choice>
              <mc:Fallback>
                <p:oleObj name="Equation" r:id="rId3" imgW="482391" imgH="203112" progId="Equation.DSMT4">
                  <p:embed/>
                  <p:pic>
                    <p:nvPicPr>
                      <p:cNvPr id="0" name="Picture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8100" y="1433513"/>
                        <a:ext cx="922338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8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7176" name="Object 72"/>
          <p:cNvGraphicFramePr>
            <a:graphicFrameLocks noChangeAspect="1"/>
          </p:cNvGraphicFramePr>
          <p:nvPr/>
        </p:nvGraphicFramePr>
        <p:xfrm>
          <a:off x="6686550" y="1441450"/>
          <a:ext cx="1376363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85" name="Equation" r:id="rId5" imgW="863225" imgH="253890" progId="Equation.DSMT4">
                  <p:embed/>
                </p:oleObj>
              </mc:Choice>
              <mc:Fallback>
                <p:oleObj name="Equation" r:id="rId5" imgW="863225" imgH="253890" progId="Equation.DSMT4">
                  <p:embed/>
                  <p:pic>
                    <p:nvPicPr>
                      <p:cNvPr id="0" name="Picture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6550" y="1441450"/>
                        <a:ext cx="1376363" cy="407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84" name="Rectangle 11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7177" name="Object 73"/>
          <p:cNvGraphicFramePr>
            <a:graphicFrameLocks noChangeAspect="1"/>
          </p:cNvGraphicFramePr>
          <p:nvPr/>
        </p:nvGraphicFramePr>
        <p:xfrm>
          <a:off x="2724150" y="2708275"/>
          <a:ext cx="3368675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86" name="Equation" r:id="rId7" imgW="1816100" imgH="419100" progId="Equation.DSMT4">
                  <p:embed/>
                </p:oleObj>
              </mc:Choice>
              <mc:Fallback>
                <p:oleObj name="Equation" r:id="rId7" imgW="1816100" imgH="419100" progId="Equation.DSMT4">
                  <p:embed/>
                  <p:pic>
                    <p:nvPicPr>
                      <p:cNvPr id="0" name="Picture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4150" y="2708275"/>
                        <a:ext cx="3368675" cy="779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26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/>
              <a:t>Totální diferenciál – </a:t>
            </a:r>
            <a:r>
              <a:rPr lang="cs-CZ" altLang="cs-CZ" sz="2400" b="1" dirty="0" smtClean="0"/>
              <a:t>řešený příklad</a:t>
            </a:r>
            <a:endParaRPr lang="en-GB" altLang="cs-CZ" sz="2400" b="1" dirty="0"/>
          </a:p>
        </p:txBody>
      </p:sp>
      <p:sp>
        <p:nvSpPr>
          <p:cNvPr id="48227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48228" name="Rectangle 6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8221" name="Object 93"/>
          <p:cNvGraphicFramePr>
            <a:graphicFrameLocks noChangeAspect="1"/>
          </p:cNvGraphicFramePr>
          <p:nvPr/>
        </p:nvGraphicFramePr>
        <p:xfrm>
          <a:off x="4635500" y="1582738"/>
          <a:ext cx="2259013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33" name="Equation" r:id="rId3" imgW="1422400" imgH="228600" progId="Equation.DSMT4">
                  <p:embed/>
                </p:oleObj>
              </mc:Choice>
              <mc:Fallback>
                <p:oleObj name="Equation" r:id="rId3" imgW="1422400" imgH="228600" progId="Equation.DSMT4">
                  <p:embed/>
                  <p:pic>
                    <p:nvPicPr>
                      <p:cNvPr id="0" name="Picture 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0" y="1582738"/>
                        <a:ext cx="2259013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229" name="Text Box 7"/>
          <p:cNvSpPr txBox="1">
            <a:spLocks noChangeArrowheads="1"/>
          </p:cNvSpPr>
          <p:nvPr/>
        </p:nvSpPr>
        <p:spPr bwMode="auto">
          <a:xfrm>
            <a:off x="538163" y="1557338"/>
            <a:ext cx="7423150" cy="443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 dirty="0"/>
              <a:t>Určete totální diferenciál funkce                               v bodě</a:t>
            </a:r>
          </a:p>
          <a:p>
            <a:r>
              <a:rPr lang="cs-CZ" sz="2200" i="1" dirty="0"/>
              <a:t>C</a:t>
            </a:r>
            <a:r>
              <a:rPr lang="cs-CZ" sz="2200" dirty="0"/>
              <a:t> </a:t>
            </a:r>
            <a:r>
              <a:rPr lang="pl-PL" sz="2200" dirty="0"/>
              <a:t>[1,1,9] pro</a:t>
            </a:r>
            <a:r>
              <a:rPr lang="cs-CZ" sz="2200" dirty="0"/>
              <a:t> </a:t>
            </a:r>
            <a:r>
              <a:rPr lang="cs-CZ" sz="2200" i="1" dirty="0" err="1"/>
              <a:t>dx</a:t>
            </a:r>
            <a:r>
              <a:rPr lang="cs-CZ" sz="2200" dirty="0"/>
              <a:t> = 0,1 a </a:t>
            </a:r>
            <a:r>
              <a:rPr lang="cs-CZ" sz="2200" i="1" dirty="0" err="1"/>
              <a:t>dy</a:t>
            </a:r>
            <a:r>
              <a:rPr lang="cs-CZ" sz="2200" dirty="0"/>
              <a:t> = 0,2 .</a:t>
            </a:r>
          </a:p>
          <a:p>
            <a:endParaRPr lang="cs-CZ" sz="2200" dirty="0"/>
          </a:p>
          <a:p>
            <a:r>
              <a:rPr lang="cs-CZ" sz="2200" dirty="0"/>
              <a:t>Řešení:</a:t>
            </a:r>
          </a:p>
          <a:p>
            <a:r>
              <a:rPr lang="cs-CZ" sz="2200" dirty="0"/>
              <a:t>Vypočteme první derivace: </a:t>
            </a:r>
          </a:p>
          <a:p>
            <a:endParaRPr lang="cs-CZ" sz="2200" dirty="0"/>
          </a:p>
          <a:p>
            <a:endParaRPr lang="cs-CZ" sz="2200" dirty="0"/>
          </a:p>
          <a:p>
            <a:endParaRPr lang="cs-CZ" sz="2200" dirty="0"/>
          </a:p>
          <a:p>
            <a:r>
              <a:rPr lang="cs-CZ" sz="2200" dirty="0"/>
              <a:t>Dosadíme do diferenciálu:</a:t>
            </a:r>
          </a:p>
          <a:p>
            <a:endParaRPr lang="cs-CZ" sz="2200" dirty="0"/>
          </a:p>
          <a:p>
            <a:r>
              <a:rPr lang="cs-CZ" sz="2200" dirty="0"/>
              <a:t>Nakonec dosadíme číselné hodnoty:</a:t>
            </a:r>
          </a:p>
          <a:p>
            <a:endParaRPr lang="cs-CZ" sz="2200" dirty="0"/>
          </a:p>
          <a:p>
            <a:r>
              <a:rPr lang="cs-CZ" dirty="0"/>
              <a:t> </a:t>
            </a:r>
          </a:p>
        </p:txBody>
      </p:sp>
      <p:sp>
        <p:nvSpPr>
          <p:cNvPr id="48230" name="Rectangle 9"/>
          <p:cNvSpPr>
            <a:spLocks noChangeArrowheads="1"/>
          </p:cNvSpPr>
          <p:nvPr/>
        </p:nvSpPr>
        <p:spPr bwMode="auto">
          <a:xfrm>
            <a:off x="0" y="3324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8222" name="Object 94"/>
          <p:cNvGraphicFramePr>
            <a:graphicFrameLocks noChangeAspect="1"/>
          </p:cNvGraphicFramePr>
          <p:nvPr/>
        </p:nvGraphicFramePr>
        <p:xfrm>
          <a:off x="4081463" y="4214813"/>
          <a:ext cx="2998787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34" name="Equation" r:id="rId5" imgW="1790700" imgH="203200" progId="Equation.DSMT4">
                  <p:embed/>
                </p:oleObj>
              </mc:Choice>
              <mc:Fallback>
                <p:oleObj name="Equation" r:id="rId5" imgW="1790700" imgH="203200" progId="Equation.DSMT4">
                  <p:embed/>
                  <p:pic>
                    <p:nvPicPr>
                      <p:cNvPr id="0" name="Picture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1463" y="4214813"/>
                        <a:ext cx="2998787" cy="350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223" name="Object 95"/>
          <p:cNvGraphicFramePr>
            <a:graphicFrameLocks noChangeAspect="1"/>
          </p:cNvGraphicFramePr>
          <p:nvPr/>
        </p:nvGraphicFramePr>
        <p:xfrm>
          <a:off x="1331913" y="3343275"/>
          <a:ext cx="2503487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35" name="Equation" r:id="rId7" imgW="1447800" imgH="419100" progId="Equation.DSMT4">
                  <p:embed/>
                </p:oleObj>
              </mc:Choice>
              <mc:Fallback>
                <p:oleObj name="Equation" r:id="rId7" imgW="1447800" imgH="419100" progId="Equation.DSMT4">
                  <p:embed/>
                  <p:pic>
                    <p:nvPicPr>
                      <p:cNvPr id="0" name="Picture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3343275"/>
                        <a:ext cx="2503487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23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8224" name="Object 96"/>
          <p:cNvGraphicFramePr>
            <a:graphicFrameLocks noChangeAspect="1"/>
          </p:cNvGraphicFramePr>
          <p:nvPr/>
        </p:nvGraphicFramePr>
        <p:xfrm>
          <a:off x="1546225" y="5510213"/>
          <a:ext cx="5657850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36" name="Equation" r:id="rId9" imgW="3517900" imgH="203200" progId="Equation.DSMT4">
                  <p:embed/>
                </p:oleObj>
              </mc:Choice>
              <mc:Fallback>
                <p:oleObj name="Equation" r:id="rId9" imgW="3517900" imgH="203200" progId="Equation.DSMT4">
                  <p:embed/>
                  <p:pic>
                    <p:nvPicPr>
                      <p:cNvPr id="0" name="Picture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6225" y="5510213"/>
                        <a:ext cx="5657850" cy="338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73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Samostatné úlohy</a:t>
            </a:r>
            <a:endParaRPr lang="en-GB" altLang="cs-CZ" sz="2400" b="1"/>
          </a:p>
        </p:txBody>
      </p:sp>
      <p:sp>
        <p:nvSpPr>
          <p:cNvPr id="49274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49275" name="Text Box 5"/>
          <p:cNvSpPr txBox="1">
            <a:spLocks noChangeArrowheads="1"/>
          </p:cNvSpPr>
          <p:nvPr/>
        </p:nvSpPr>
        <p:spPr bwMode="auto">
          <a:xfrm>
            <a:off x="784225" y="1812925"/>
            <a:ext cx="3667125" cy="377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Určete definiční obor funkcí:</a:t>
            </a:r>
          </a:p>
          <a:p>
            <a:endParaRPr lang="cs-CZ" sz="2200"/>
          </a:p>
          <a:p>
            <a:r>
              <a:rPr lang="cs-CZ" sz="2200"/>
              <a:t>a)</a:t>
            </a:r>
          </a:p>
          <a:p>
            <a:endParaRPr lang="cs-CZ" sz="2200"/>
          </a:p>
          <a:p>
            <a:r>
              <a:rPr lang="cs-CZ" sz="2200"/>
              <a:t>b)</a:t>
            </a:r>
          </a:p>
          <a:p>
            <a:endParaRPr lang="cs-CZ" sz="2200"/>
          </a:p>
          <a:p>
            <a:r>
              <a:rPr lang="cs-CZ" sz="2200"/>
              <a:t>c)</a:t>
            </a:r>
          </a:p>
          <a:p>
            <a:endParaRPr lang="cs-CZ" sz="2200"/>
          </a:p>
          <a:p>
            <a:r>
              <a:rPr lang="cs-CZ" sz="2200"/>
              <a:t>d)</a:t>
            </a:r>
          </a:p>
          <a:p>
            <a:endParaRPr lang="cs-CZ" sz="2200"/>
          </a:p>
          <a:p>
            <a:r>
              <a:rPr lang="cs-CZ" sz="2200"/>
              <a:t>e)</a:t>
            </a:r>
          </a:p>
        </p:txBody>
      </p:sp>
      <p:sp>
        <p:nvSpPr>
          <p:cNvPr id="49276" name="Rectangle 7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9267" name="Object 115"/>
          <p:cNvGraphicFramePr>
            <a:graphicFrameLocks noChangeAspect="1"/>
          </p:cNvGraphicFramePr>
          <p:nvPr/>
        </p:nvGraphicFramePr>
        <p:xfrm>
          <a:off x="1139825" y="2343150"/>
          <a:ext cx="1876425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82" name="Equation" r:id="rId3" imgW="1333500" imgH="254000" progId="Equation.DSMT4">
                  <p:embed/>
                </p:oleObj>
              </mc:Choice>
              <mc:Fallback>
                <p:oleObj name="Equation" r:id="rId3" imgW="1333500" imgH="254000" progId="Equation.DSMT4">
                  <p:embed/>
                  <p:pic>
                    <p:nvPicPr>
                      <p:cNvPr id="0" name="Picture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9825" y="2343150"/>
                        <a:ext cx="1876425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277" name="Rectangle 9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9268" name="Object 116"/>
          <p:cNvGraphicFramePr>
            <a:graphicFrameLocks noChangeAspect="1"/>
          </p:cNvGraphicFramePr>
          <p:nvPr/>
        </p:nvGraphicFramePr>
        <p:xfrm>
          <a:off x="1139825" y="2959100"/>
          <a:ext cx="2178050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83" name="Equation" r:id="rId5" imgW="1637589" imgH="393529" progId="Equation.DSMT4">
                  <p:embed/>
                </p:oleObj>
              </mc:Choice>
              <mc:Fallback>
                <p:oleObj name="Equation" r:id="rId5" imgW="1637589" imgH="393529" progId="Equation.DSMT4">
                  <p:embed/>
                  <p:pic>
                    <p:nvPicPr>
                      <p:cNvPr id="0" name="Picture 1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9825" y="2959100"/>
                        <a:ext cx="2178050" cy="531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278" name="Rectangle 11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9269" name="Object 117"/>
          <p:cNvGraphicFramePr>
            <a:graphicFrameLocks noChangeAspect="1"/>
          </p:cNvGraphicFramePr>
          <p:nvPr/>
        </p:nvGraphicFramePr>
        <p:xfrm>
          <a:off x="1103313" y="3716338"/>
          <a:ext cx="1949450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84" name="Equation" r:id="rId7" imgW="1435100" imgH="254000" progId="Equation.DSMT4">
                  <p:embed/>
                </p:oleObj>
              </mc:Choice>
              <mc:Fallback>
                <p:oleObj name="Equation" r:id="rId7" imgW="1435100" imgH="254000" progId="Equation.DSMT4">
                  <p:embed/>
                  <p:pic>
                    <p:nvPicPr>
                      <p:cNvPr id="0" name="Picture 1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3313" y="3716338"/>
                        <a:ext cx="1949450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279" name="Rectangle 13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9270" name="Object 118"/>
          <p:cNvGraphicFramePr>
            <a:graphicFrameLocks noChangeAspect="1"/>
          </p:cNvGraphicFramePr>
          <p:nvPr/>
        </p:nvGraphicFramePr>
        <p:xfrm>
          <a:off x="1139825" y="4344988"/>
          <a:ext cx="1831975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85" name="Equation" r:id="rId9" imgW="1333500" imgH="279400" progId="Equation.DSMT4">
                  <p:embed/>
                </p:oleObj>
              </mc:Choice>
              <mc:Fallback>
                <p:oleObj name="Equation" r:id="rId9" imgW="1333500" imgH="279400" progId="Equation.DSMT4">
                  <p:embed/>
                  <p:pic>
                    <p:nvPicPr>
                      <p:cNvPr id="0" name="Picture 1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9825" y="4344988"/>
                        <a:ext cx="1831975" cy="379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280" name="Rectangle 15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9271" name="Object 119"/>
          <p:cNvGraphicFramePr>
            <a:graphicFrameLocks noChangeAspect="1"/>
          </p:cNvGraphicFramePr>
          <p:nvPr/>
        </p:nvGraphicFramePr>
        <p:xfrm>
          <a:off x="1139825" y="5040313"/>
          <a:ext cx="274002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86" name="Equation" r:id="rId11" imgW="1993900" imgH="254000" progId="Equation.DSMT4">
                  <p:embed/>
                </p:oleObj>
              </mc:Choice>
              <mc:Fallback>
                <p:oleObj name="Equation" r:id="rId11" imgW="1993900" imgH="254000" progId="Equation.DSMT4">
                  <p:embed/>
                  <p:pic>
                    <p:nvPicPr>
                      <p:cNvPr id="0" name="Picture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9825" y="5040313"/>
                        <a:ext cx="2740025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97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Samostatné úlohy</a:t>
            </a:r>
            <a:endParaRPr lang="en-GB" altLang="cs-CZ" sz="2400" b="1"/>
          </a:p>
        </p:txBody>
      </p:sp>
      <p:sp>
        <p:nvSpPr>
          <p:cNvPr id="50298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0299" name="Text Box 5"/>
          <p:cNvSpPr txBox="1">
            <a:spLocks noChangeArrowheads="1"/>
          </p:cNvSpPr>
          <p:nvPr/>
        </p:nvSpPr>
        <p:spPr bwMode="auto">
          <a:xfrm>
            <a:off x="728663" y="1558925"/>
            <a:ext cx="4397375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Vypočtěte první a druhé derivace:</a:t>
            </a:r>
          </a:p>
          <a:p>
            <a:endParaRPr lang="cs-CZ" sz="2200"/>
          </a:p>
          <a:p>
            <a:r>
              <a:rPr lang="cs-CZ" sz="2200"/>
              <a:t>a)</a:t>
            </a:r>
          </a:p>
          <a:p>
            <a:endParaRPr lang="cs-CZ" sz="2200"/>
          </a:p>
          <a:p>
            <a:r>
              <a:rPr lang="cs-CZ" sz="2200"/>
              <a:t>b)</a:t>
            </a:r>
          </a:p>
          <a:p>
            <a:endParaRPr lang="cs-CZ" sz="2200"/>
          </a:p>
          <a:p>
            <a:r>
              <a:rPr lang="cs-CZ" sz="2200"/>
              <a:t>c)</a:t>
            </a:r>
          </a:p>
          <a:p>
            <a:endParaRPr lang="cs-CZ" sz="2200"/>
          </a:p>
          <a:p>
            <a:r>
              <a:rPr lang="cs-CZ" sz="2200"/>
              <a:t>d)</a:t>
            </a:r>
          </a:p>
          <a:p>
            <a:endParaRPr lang="cs-CZ" sz="2200"/>
          </a:p>
          <a:p>
            <a:r>
              <a:rPr lang="cs-CZ" sz="2200"/>
              <a:t>e) </a:t>
            </a:r>
          </a:p>
        </p:txBody>
      </p:sp>
      <p:sp>
        <p:nvSpPr>
          <p:cNvPr id="50300" name="Rectangle 7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0291" name="Object 115"/>
          <p:cNvGraphicFramePr>
            <a:graphicFrameLocks noChangeAspect="1"/>
          </p:cNvGraphicFramePr>
          <p:nvPr/>
        </p:nvGraphicFramePr>
        <p:xfrm>
          <a:off x="1096963" y="2251075"/>
          <a:ext cx="1844675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306" name="Equation" r:id="rId3" imgW="1054100" imgH="228600" progId="Equation.DSMT4">
                  <p:embed/>
                </p:oleObj>
              </mc:Choice>
              <mc:Fallback>
                <p:oleObj name="Equation" r:id="rId3" imgW="1054100" imgH="228600" progId="Equation.DSMT4">
                  <p:embed/>
                  <p:pic>
                    <p:nvPicPr>
                      <p:cNvPr id="0" name="Picture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6963" y="2251075"/>
                        <a:ext cx="1844675" cy="398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301" name="Rectangle 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0292" name="Object 116"/>
          <p:cNvGraphicFramePr>
            <a:graphicFrameLocks noChangeAspect="1"/>
          </p:cNvGraphicFramePr>
          <p:nvPr/>
        </p:nvGraphicFramePr>
        <p:xfrm>
          <a:off x="1158875" y="2921000"/>
          <a:ext cx="270033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307" name="Equation" r:id="rId5" imgW="1612900" imgH="228600" progId="Equation.DSMT4">
                  <p:embed/>
                </p:oleObj>
              </mc:Choice>
              <mc:Fallback>
                <p:oleObj name="Equation" r:id="rId5" imgW="1612900" imgH="228600" progId="Equation.DSMT4">
                  <p:embed/>
                  <p:pic>
                    <p:nvPicPr>
                      <p:cNvPr id="0" name="Picture 1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8875" y="2921000"/>
                        <a:ext cx="2700338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302" name="Rectangle 11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0293" name="Object 117"/>
          <p:cNvGraphicFramePr>
            <a:graphicFrameLocks noChangeAspect="1"/>
          </p:cNvGraphicFramePr>
          <p:nvPr/>
        </p:nvGraphicFramePr>
        <p:xfrm>
          <a:off x="1181100" y="4056063"/>
          <a:ext cx="2247900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308" name="Equation" r:id="rId7" imgW="1244600" imgH="393700" progId="Equation.DSMT4">
                  <p:embed/>
                </p:oleObj>
              </mc:Choice>
              <mc:Fallback>
                <p:oleObj name="Equation" r:id="rId7" imgW="1244600" imgH="393700" progId="Equation.DSMT4">
                  <p:embed/>
                  <p:pic>
                    <p:nvPicPr>
                      <p:cNvPr id="0" name="Picture 1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1100" y="4056063"/>
                        <a:ext cx="2247900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303" name="Rectangle 13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0294" name="Object 118"/>
          <p:cNvGraphicFramePr>
            <a:graphicFrameLocks noChangeAspect="1"/>
          </p:cNvGraphicFramePr>
          <p:nvPr/>
        </p:nvGraphicFramePr>
        <p:xfrm>
          <a:off x="1158875" y="3525838"/>
          <a:ext cx="1477963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309" name="Equation" r:id="rId9" imgW="850900" imgH="228600" progId="Equation.DSMT4">
                  <p:embed/>
                </p:oleObj>
              </mc:Choice>
              <mc:Fallback>
                <p:oleObj name="Equation" r:id="rId9" imgW="850900" imgH="228600" progId="Equation.DSMT4">
                  <p:embed/>
                  <p:pic>
                    <p:nvPicPr>
                      <p:cNvPr id="0" name="Picture 1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8875" y="3525838"/>
                        <a:ext cx="1477963" cy="398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304" name="Rectangle 15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0295" name="Object 119"/>
          <p:cNvGraphicFramePr>
            <a:graphicFrameLocks noChangeAspect="1"/>
          </p:cNvGraphicFramePr>
          <p:nvPr/>
        </p:nvGraphicFramePr>
        <p:xfrm>
          <a:off x="1096963" y="4913313"/>
          <a:ext cx="2473325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310" name="Equation" r:id="rId11" imgW="1358900" imgH="279400" progId="Equation.DSMT4">
                  <p:embed/>
                </p:oleObj>
              </mc:Choice>
              <mc:Fallback>
                <p:oleObj name="Equation" r:id="rId11" imgW="1358900" imgH="279400" progId="Equation.DSMT4">
                  <p:embed/>
                  <p:pic>
                    <p:nvPicPr>
                      <p:cNvPr id="0" name="Picture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6963" y="4913313"/>
                        <a:ext cx="2473325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73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Diferenciální počet dvou proměnných</a:t>
            </a:r>
            <a:r>
              <a:rPr lang="en-GB" altLang="cs-CZ" sz="2400" b="1"/>
              <a:t> </a:t>
            </a:r>
          </a:p>
        </p:txBody>
      </p:sp>
      <p:sp>
        <p:nvSpPr>
          <p:cNvPr id="62474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2475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7202488" cy="415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Řada ekonomických funkcí obsahuje více než jednu </a:t>
            </a:r>
          </a:p>
          <a:p>
            <a:r>
              <a:rPr lang="cs-CZ" sz="2200"/>
              <a:t>(vysvětlující, nezávislou) proměnnou.  </a:t>
            </a:r>
          </a:p>
          <a:p>
            <a:endParaRPr lang="cs-CZ" sz="2200"/>
          </a:p>
          <a:p>
            <a:r>
              <a:rPr lang="cs-CZ" sz="2200"/>
              <a:t>Typickým příkladem je Cobb-Douglasova funkce, která</a:t>
            </a:r>
          </a:p>
          <a:p>
            <a:r>
              <a:rPr lang="cs-CZ" sz="2200"/>
              <a:t>Obsahuje kapitál K, práci L a technologický člen A: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Dále se omezíme na funkce pouze dvou proměnných. </a:t>
            </a:r>
          </a:p>
          <a:p>
            <a:r>
              <a:rPr lang="cs-CZ" sz="2200"/>
              <a:t>Grafem těchto funkcí je „plocha“ v 3-DIM, viz dále.</a:t>
            </a:r>
          </a:p>
          <a:p>
            <a:endParaRPr lang="cs-CZ" sz="2200"/>
          </a:p>
          <a:p>
            <a:endParaRPr lang="cs-CZ" sz="2200"/>
          </a:p>
        </p:txBody>
      </p:sp>
      <p:graphicFrame>
        <p:nvGraphicFramePr>
          <p:cNvPr id="62471" name="Object 7"/>
          <p:cNvGraphicFramePr>
            <a:graphicFrameLocks noChangeAspect="1"/>
          </p:cNvGraphicFramePr>
          <p:nvPr/>
        </p:nvGraphicFramePr>
        <p:xfrm>
          <a:off x="3162300" y="3654425"/>
          <a:ext cx="2274888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74" name="Equation" r:id="rId3" imgW="1104421" imgH="215806" progId="Equation.DSMT4">
                  <p:embed/>
                </p:oleObj>
              </mc:Choice>
              <mc:Fallback>
                <p:oleObj name="Equation" r:id="rId3" imgW="1104421" imgH="215806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300" y="3654425"/>
                        <a:ext cx="2274888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Cobb-Douglasova funkce</a:t>
            </a:r>
            <a:endParaRPr lang="en-GB" altLang="cs-CZ" sz="2400" b="1"/>
          </a:p>
        </p:txBody>
      </p:sp>
      <p:sp>
        <p:nvSpPr>
          <p:cNvPr id="6349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pic>
        <p:nvPicPr>
          <p:cNvPr id="63492" name="Picture 5" descr="Cobb_dougla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31950" y="1943100"/>
            <a:ext cx="5591175" cy="359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7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/>
              <a:t>Definiční obor – </a:t>
            </a:r>
            <a:r>
              <a:rPr lang="cs-CZ" altLang="cs-CZ" sz="2400" b="1" dirty="0" smtClean="0"/>
              <a:t>řešený příklad</a:t>
            </a:r>
            <a:endParaRPr lang="en-GB" altLang="cs-CZ" sz="2400" b="1" dirty="0"/>
          </a:p>
        </p:txBody>
      </p:sp>
      <p:sp>
        <p:nvSpPr>
          <p:cNvPr id="2977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29776" name="Rectangle 5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29770" name="Object 74"/>
          <p:cNvGraphicFramePr>
            <a:graphicFrameLocks noChangeAspect="1"/>
          </p:cNvGraphicFramePr>
          <p:nvPr/>
        </p:nvGraphicFramePr>
        <p:xfrm>
          <a:off x="4559300" y="1406525"/>
          <a:ext cx="1878013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77" name="Equation" r:id="rId3" imgW="1269449" imgH="253890" progId="Equation.DSMT4">
                  <p:embed/>
                </p:oleObj>
              </mc:Choice>
              <mc:Fallback>
                <p:oleObj name="Equation" r:id="rId3" imgW="1269449" imgH="253890" progId="Equation.DSMT4">
                  <p:embed/>
                  <p:pic>
                    <p:nvPicPr>
                      <p:cNvPr id="0" name="Picture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9300" y="1406525"/>
                        <a:ext cx="1878013" cy="37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77" name="Text Box 9"/>
          <p:cNvSpPr txBox="1">
            <a:spLocks noChangeArrowheads="1"/>
          </p:cNvSpPr>
          <p:nvPr/>
        </p:nvSpPr>
        <p:spPr bwMode="auto">
          <a:xfrm>
            <a:off x="901700" y="1406525"/>
            <a:ext cx="7212013" cy="1723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 dirty="0"/>
              <a:t>Určete definiční obor funkce                           </a:t>
            </a:r>
            <a:r>
              <a:rPr lang="cs-CZ" dirty="0"/>
              <a:t>.</a:t>
            </a:r>
          </a:p>
          <a:p>
            <a:endParaRPr lang="cs-CZ" dirty="0"/>
          </a:p>
          <a:p>
            <a:r>
              <a:rPr lang="cs-CZ" sz="2200" dirty="0" smtClean="0"/>
              <a:t>.  </a:t>
            </a:r>
            <a:endParaRPr lang="cs-CZ" sz="2200" dirty="0"/>
          </a:p>
          <a:p>
            <a:endParaRPr lang="cs-CZ" sz="2200" dirty="0"/>
          </a:p>
          <a:p>
            <a:endParaRPr lang="cs-CZ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67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/>
              <a:t>Definiční obor – </a:t>
            </a:r>
            <a:r>
              <a:rPr lang="cs-CZ" altLang="cs-CZ" sz="2400" b="1" dirty="0" smtClean="0"/>
              <a:t>řešený příklad</a:t>
            </a:r>
            <a:endParaRPr lang="en-GB" altLang="cs-CZ" sz="2400" b="1" dirty="0"/>
          </a:p>
          <a:p>
            <a:pPr algn="ctr"/>
            <a:endParaRPr lang="en-GB" altLang="cs-CZ" sz="2400" b="1" dirty="0"/>
          </a:p>
        </p:txBody>
      </p:sp>
      <p:sp>
        <p:nvSpPr>
          <p:cNvPr id="32868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32869" name="Text Box 5"/>
          <p:cNvSpPr txBox="1">
            <a:spLocks noChangeArrowheads="1"/>
          </p:cNvSpPr>
          <p:nvPr/>
        </p:nvSpPr>
        <p:spPr bwMode="auto">
          <a:xfrm>
            <a:off x="784225" y="1398588"/>
            <a:ext cx="7445375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 dirty="0"/>
              <a:t>Určete definiční obor funkce:                           .</a:t>
            </a:r>
          </a:p>
          <a:p>
            <a:endParaRPr lang="cs-CZ" sz="2200" dirty="0"/>
          </a:p>
          <a:p>
            <a:endParaRPr lang="cs-CZ" sz="2200" dirty="0"/>
          </a:p>
          <a:p>
            <a:r>
              <a:rPr lang="cs-CZ" sz="2200" dirty="0"/>
              <a:t> </a:t>
            </a:r>
          </a:p>
        </p:txBody>
      </p:sp>
      <p:sp>
        <p:nvSpPr>
          <p:cNvPr id="32870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32862" name="Object 94"/>
          <p:cNvGraphicFramePr>
            <a:graphicFrameLocks noChangeAspect="1"/>
          </p:cNvGraphicFramePr>
          <p:nvPr/>
        </p:nvGraphicFramePr>
        <p:xfrm>
          <a:off x="4567238" y="1414463"/>
          <a:ext cx="2019300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71" name="Equation" r:id="rId3" imgW="1397000" imgH="279400" progId="Equation.DSMT4">
                  <p:embed/>
                </p:oleObj>
              </mc:Choice>
              <mc:Fallback>
                <p:oleObj name="Equation" r:id="rId3" imgW="1397000" imgH="279400" progId="Equation.DSMT4">
                  <p:embed/>
                  <p:pic>
                    <p:nvPicPr>
                      <p:cNvPr id="0" name="Picture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7238" y="1414463"/>
                        <a:ext cx="2019300" cy="398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36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/>
              <a:t>Definiční obor – </a:t>
            </a:r>
            <a:r>
              <a:rPr lang="cs-CZ" altLang="cs-CZ" sz="2400" b="1" dirty="0" smtClean="0"/>
              <a:t>řešený příklad</a:t>
            </a:r>
            <a:endParaRPr lang="en-GB" altLang="cs-CZ" sz="2400" b="1" dirty="0"/>
          </a:p>
          <a:p>
            <a:pPr algn="ctr"/>
            <a:endParaRPr lang="en-GB" altLang="cs-CZ" sz="2400" b="1" dirty="0"/>
          </a:p>
        </p:txBody>
      </p:sp>
      <p:sp>
        <p:nvSpPr>
          <p:cNvPr id="90137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90138" name="Text Box 5"/>
          <p:cNvSpPr txBox="1">
            <a:spLocks noChangeArrowheads="1"/>
          </p:cNvSpPr>
          <p:nvPr/>
        </p:nvSpPr>
        <p:spPr bwMode="auto">
          <a:xfrm>
            <a:off x="784225" y="1398588"/>
            <a:ext cx="7445375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 dirty="0"/>
              <a:t>Určete definiční obor funkce:                           .</a:t>
            </a:r>
          </a:p>
          <a:p>
            <a:endParaRPr lang="cs-CZ" sz="2200" dirty="0"/>
          </a:p>
        </p:txBody>
      </p:sp>
      <p:sp>
        <p:nvSpPr>
          <p:cNvPr id="9013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0140" name="Rectangle 12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90131" name="Object 19"/>
          <p:cNvGraphicFramePr>
            <a:graphicFrameLocks noChangeAspect="1"/>
          </p:cNvGraphicFramePr>
          <p:nvPr/>
        </p:nvGraphicFramePr>
        <p:xfrm>
          <a:off x="4506913" y="1435100"/>
          <a:ext cx="2008187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40" name="Equation" r:id="rId3" imgW="1333500" imgH="279400" progId="Equation.DSMT4">
                  <p:embed/>
                </p:oleObj>
              </mc:Choice>
              <mc:Fallback>
                <p:oleObj name="Equation" r:id="rId3" imgW="1333500" imgH="2794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6913" y="1435100"/>
                        <a:ext cx="2008187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87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Derivace funkce dvou proměnných</a:t>
            </a:r>
            <a:r>
              <a:rPr lang="en-GB" altLang="cs-CZ" sz="2400" b="1"/>
              <a:t> </a:t>
            </a:r>
          </a:p>
        </p:txBody>
      </p:sp>
      <p:sp>
        <p:nvSpPr>
          <p:cNvPr id="37988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37989" name="Text Box 5"/>
          <p:cNvSpPr txBox="1">
            <a:spLocks noChangeArrowheads="1"/>
          </p:cNvSpPr>
          <p:nvPr/>
        </p:nvSpPr>
        <p:spPr bwMode="auto">
          <a:xfrm>
            <a:off x="700088" y="1549400"/>
            <a:ext cx="6570662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Nechť f (x,y) je funkce dvou reálných proměnných. </a:t>
            </a:r>
          </a:p>
          <a:p>
            <a:r>
              <a:rPr lang="cs-CZ" sz="2200"/>
              <a:t>Pak derivace podle x respektive y značíme takto: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Tyto derivace nazýváme parciální derivace.</a:t>
            </a:r>
          </a:p>
          <a:p>
            <a:endParaRPr lang="cs-CZ" sz="2200"/>
          </a:p>
          <a:p>
            <a:r>
              <a:rPr lang="cs-CZ"/>
              <a:t>  </a:t>
            </a:r>
          </a:p>
        </p:txBody>
      </p:sp>
      <p:graphicFrame>
        <p:nvGraphicFramePr>
          <p:cNvPr id="37982" name="Object 94"/>
          <p:cNvGraphicFramePr>
            <a:graphicFrameLocks noChangeAspect="1"/>
          </p:cNvGraphicFramePr>
          <p:nvPr/>
        </p:nvGraphicFramePr>
        <p:xfrm>
          <a:off x="5070475" y="2684463"/>
          <a:ext cx="22098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94" name="Equation" r:id="rId3" imgW="1625600" imgH="393700" progId="Equation.DSMT4">
                  <p:embed/>
                </p:oleObj>
              </mc:Choice>
              <mc:Fallback>
                <p:oleObj name="Equation" r:id="rId3" imgW="1625600" imgH="393700" progId="Equation.DSMT4">
                  <p:embed/>
                  <p:pic>
                    <p:nvPicPr>
                      <p:cNvPr id="0" name="Picture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0475" y="2684463"/>
                        <a:ext cx="22098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83" name="Object 95"/>
          <p:cNvGraphicFramePr>
            <a:graphicFrameLocks noChangeAspect="1"/>
          </p:cNvGraphicFramePr>
          <p:nvPr/>
        </p:nvGraphicFramePr>
        <p:xfrm>
          <a:off x="1871663" y="2676525"/>
          <a:ext cx="2466975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95" name="Equation" r:id="rId5" imgW="1638300" imgH="419100" progId="Equation.DSMT4">
                  <p:embed/>
                </p:oleObj>
              </mc:Choice>
              <mc:Fallback>
                <p:oleObj name="Equation" r:id="rId5" imgW="1638300" imgH="419100" progId="Equation.DSMT4">
                  <p:embed/>
                  <p:pic>
                    <p:nvPicPr>
                      <p:cNvPr id="0" name="Picture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1663" y="2676525"/>
                        <a:ext cx="2466975" cy="631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990" name="Rectangle 8"/>
          <p:cNvSpPr>
            <a:spLocks noChangeArrowheads="1"/>
          </p:cNvSpPr>
          <p:nvPr/>
        </p:nvSpPr>
        <p:spPr bwMode="auto">
          <a:xfrm>
            <a:off x="0" y="2882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7991" name="Rectangle 9"/>
          <p:cNvSpPr>
            <a:spLocks noChangeArrowheads="1"/>
          </p:cNvSpPr>
          <p:nvPr/>
        </p:nvSpPr>
        <p:spPr bwMode="auto">
          <a:xfrm>
            <a:off x="4338638" y="3282950"/>
            <a:ext cx="4508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cs-CZ" sz="1200">
                <a:cs typeface="Times New Roman" pitchFamily="18" charset="0"/>
              </a:rPr>
              <a:t>  </a:t>
            </a:r>
            <a:endParaRPr lang="cs-CZ"/>
          </a:p>
        </p:txBody>
      </p:sp>
      <p:sp>
        <p:nvSpPr>
          <p:cNvPr id="37992" name="Text Box 10"/>
          <p:cNvSpPr txBox="1">
            <a:spLocks noChangeArrowheads="1"/>
          </p:cNvSpPr>
          <p:nvPr/>
        </p:nvSpPr>
        <p:spPr bwMode="auto">
          <a:xfrm>
            <a:off x="879475" y="4160838"/>
            <a:ext cx="1282700" cy="1046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Definice:</a:t>
            </a:r>
          </a:p>
          <a:p>
            <a:endParaRPr lang="cs-CZ" sz="2200"/>
          </a:p>
          <a:p>
            <a:endParaRPr lang="cs-CZ"/>
          </a:p>
        </p:txBody>
      </p:sp>
      <p:sp>
        <p:nvSpPr>
          <p:cNvPr id="37993" name="Rectangle 12"/>
          <p:cNvSpPr>
            <a:spLocks noChangeArrowheads="1"/>
          </p:cNvSpPr>
          <p:nvPr/>
        </p:nvSpPr>
        <p:spPr bwMode="auto">
          <a:xfrm>
            <a:off x="0" y="3248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37984" name="Object 96"/>
          <p:cNvGraphicFramePr>
            <a:graphicFrameLocks noChangeAspect="1"/>
          </p:cNvGraphicFramePr>
          <p:nvPr/>
        </p:nvGraphicFramePr>
        <p:xfrm>
          <a:off x="2538413" y="4133850"/>
          <a:ext cx="3206750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96" name="Equation" r:id="rId7" imgW="2146300" imgH="368300" progId="Equation.DSMT4">
                  <p:embed/>
                </p:oleObj>
              </mc:Choice>
              <mc:Fallback>
                <p:oleObj name="Equation" r:id="rId7" imgW="2146300" imgH="368300" progId="Equation.DSMT4">
                  <p:embed/>
                  <p:pic>
                    <p:nvPicPr>
                      <p:cNvPr id="0" name="Picture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8413" y="4133850"/>
                        <a:ext cx="3206750" cy="541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994" name="Rectangle 14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37985" name="Object 97"/>
          <p:cNvGraphicFramePr>
            <a:graphicFrameLocks noChangeAspect="1"/>
          </p:cNvGraphicFramePr>
          <p:nvPr/>
        </p:nvGraphicFramePr>
        <p:xfrm>
          <a:off x="2554288" y="4875213"/>
          <a:ext cx="3397250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97" name="Equation" r:id="rId9" imgW="2159000" imgH="406400" progId="Equation.DSMT4">
                  <p:embed/>
                </p:oleObj>
              </mc:Choice>
              <mc:Fallback>
                <p:oleObj name="Equation" r:id="rId9" imgW="2159000" imgH="406400" progId="Equation.DSMT4">
                  <p:embed/>
                  <p:pic>
                    <p:nvPicPr>
                      <p:cNvPr id="0" name="Picture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4288" y="4875213"/>
                        <a:ext cx="3397250" cy="644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87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/>
              <a:t>Parciální derivace – </a:t>
            </a:r>
            <a:r>
              <a:rPr lang="cs-CZ" altLang="cs-CZ" sz="2400" b="1" dirty="0" smtClean="0"/>
              <a:t>řešený příklad</a:t>
            </a:r>
            <a:endParaRPr lang="en-GB" altLang="cs-CZ" sz="2400" b="1" dirty="0"/>
          </a:p>
        </p:txBody>
      </p:sp>
      <p:sp>
        <p:nvSpPr>
          <p:cNvPr id="38988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38989" name="Text Box 5"/>
          <p:cNvSpPr txBox="1">
            <a:spLocks noChangeArrowheads="1"/>
          </p:cNvSpPr>
          <p:nvPr/>
        </p:nvSpPr>
        <p:spPr bwMode="auto">
          <a:xfrm>
            <a:off x="954088" y="1568450"/>
            <a:ext cx="576388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 dirty="0"/>
              <a:t>Vypočtěte derivace funkce:                           .</a:t>
            </a:r>
          </a:p>
          <a:p>
            <a:endParaRPr lang="cs-CZ" sz="2200" dirty="0"/>
          </a:p>
        </p:txBody>
      </p:sp>
      <p:sp>
        <p:nvSpPr>
          <p:cNvPr id="38990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38983" name="Object 71"/>
          <p:cNvGraphicFramePr>
            <a:graphicFrameLocks noChangeAspect="1"/>
          </p:cNvGraphicFramePr>
          <p:nvPr/>
        </p:nvGraphicFramePr>
        <p:xfrm>
          <a:off x="4473575" y="1590675"/>
          <a:ext cx="1981200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90" name="Equation" r:id="rId3" imgW="1206500" imgH="228600" progId="Equation.DSMT4">
                  <p:embed/>
                </p:oleObj>
              </mc:Choice>
              <mc:Fallback>
                <p:oleObj name="Equation" r:id="rId3" imgW="1206500" imgH="228600" progId="Equation.DSMT4">
                  <p:embed/>
                  <p:pic>
                    <p:nvPicPr>
                      <p:cNvPr id="0" name="Picture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3575" y="1590675"/>
                        <a:ext cx="1981200" cy="373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91" name="Rectangle 9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8992" name="Rectangle 11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58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Druhé parciální derivace</a:t>
            </a:r>
            <a:r>
              <a:rPr lang="en-GB" altLang="cs-CZ" sz="2400" b="1"/>
              <a:t> </a:t>
            </a:r>
          </a:p>
        </p:txBody>
      </p:sp>
      <p:sp>
        <p:nvSpPr>
          <p:cNvPr id="40059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40060" name="Text Box 5"/>
          <p:cNvSpPr txBox="1">
            <a:spLocks noChangeArrowheads="1"/>
          </p:cNvSpPr>
          <p:nvPr/>
        </p:nvSpPr>
        <p:spPr bwMode="auto">
          <a:xfrm>
            <a:off x="746125" y="1671638"/>
            <a:ext cx="755015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Pokud druhé derivace dané funkce existují, značíme je takto:  </a:t>
            </a:r>
          </a:p>
          <a:p>
            <a:endParaRPr lang="cs-CZ" sz="2200"/>
          </a:p>
        </p:txBody>
      </p:sp>
      <p:sp>
        <p:nvSpPr>
          <p:cNvPr id="40061" name="Rectangle 7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0052" name="Object 116"/>
          <p:cNvGraphicFramePr>
            <a:graphicFrameLocks noChangeAspect="1"/>
          </p:cNvGraphicFramePr>
          <p:nvPr/>
        </p:nvGraphicFramePr>
        <p:xfrm>
          <a:off x="1404938" y="2755900"/>
          <a:ext cx="549275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67" name="Equation" r:id="rId3" imgW="317362" imgH="418918" progId="Equation.DSMT4">
                  <p:embed/>
                </p:oleObj>
              </mc:Choice>
              <mc:Fallback>
                <p:oleObj name="Equation" r:id="rId3" imgW="317362" imgH="418918" progId="Equation.DSMT4">
                  <p:embed/>
                  <p:pic>
                    <p:nvPicPr>
                      <p:cNvPr id="0" name="Picture 1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4938" y="2755900"/>
                        <a:ext cx="549275" cy="731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062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0053" name="Object 117"/>
          <p:cNvGraphicFramePr>
            <a:graphicFrameLocks noChangeAspect="1"/>
          </p:cNvGraphicFramePr>
          <p:nvPr/>
        </p:nvGraphicFramePr>
        <p:xfrm>
          <a:off x="2271713" y="2762250"/>
          <a:ext cx="569912" cy="830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68" name="Equation" r:id="rId5" imgW="317362" imgH="457002" progId="Equation.DSMT4">
                  <p:embed/>
                </p:oleObj>
              </mc:Choice>
              <mc:Fallback>
                <p:oleObj name="Equation" r:id="rId5" imgW="317362" imgH="457002" progId="Equation.DSMT4">
                  <p:embed/>
                  <p:pic>
                    <p:nvPicPr>
                      <p:cNvPr id="0" name="Picture 1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1713" y="2762250"/>
                        <a:ext cx="569912" cy="830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063" name="Rectangle 11"/>
          <p:cNvSpPr>
            <a:spLocks noChangeArrowheads="1"/>
          </p:cNvSpPr>
          <p:nvPr/>
        </p:nvSpPr>
        <p:spPr bwMode="auto">
          <a:xfrm>
            <a:off x="-301625" y="29733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0054" name="Object 118"/>
          <p:cNvGraphicFramePr>
            <a:graphicFrameLocks noChangeAspect="1"/>
          </p:cNvGraphicFramePr>
          <p:nvPr/>
        </p:nvGraphicFramePr>
        <p:xfrm>
          <a:off x="3148013" y="2833688"/>
          <a:ext cx="625475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69" name="Equation" r:id="rId7" imgW="355446" imgH="457002" progId="Equation.DSMT4">
                  <p:embed/>
                </p:oleObj>
              </mc:Choice>
              <mc:Fallback>
                <p:oleObj name="Equation" r:id="rId7" imgW="355446" imgH="457002" progId="Equation.DSMT4">
                  <p:embed/>
                  <p:pic>
                    <p:nvPicPr>
                      <p:cNvPr id="0" name="Picture 1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8013" y="2833688"/>
                        <a:ext cx="625475" cy="790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064" name="Rectangle 13"/>
          <p:cNvSpPr>
            <a:spLocks noChangeArrowheads="1"/>
          </p:cNvSpPr>
          <p:nvPr/>
        </p:nvSpPr>
        <p:spPr bwMode="auto">
          <a:xfrm>
            <a:off x="-112713" y="3030538"/>
            <a:ext cx="9144001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0055" name="Object 119"/>
          <p:cNvGraphicFramePr>
            <a:graphicFrameLocks noChangeAspect="1"/>
          </p:cNvGraphicFramePr>
          <p:nvPr/>
        </p:nvGraphicFramePr>
        <p:xfrm>
          <a:off x="3995738" y="2816225"/>
          <a:ext cx="606425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70" name="Equation" r:id="rId9" imgW="355446" imgH="457002" progId="Equation.DSMT4">
                  <p:embed/>
                </p:oleObj>
              </mc:Choice>
              <mc:Fallback>
                <p:oleObj name="Equation" r:id="rId9" imgW="355446" imgH="457002" progId="Equation.DSMT4">
                  <p:embed/>
                  <p:pic>
                    <p:nvPicPr>
                      <p:cNvPr id="0" name="Picture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738" y="2816225"/>
                        <a:ext cx="606425" cy="766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065" name="Text Box 14"/>
          <p:cNvSpPr txBox="1">
            <a:spLocks noChangeArrowheads="1"/>
          </p:cNvSpPr>
          <p:nvPr/>
        </p:nvSpPr>
        <p:spPr bwMode="auto">
          <a:xfrm>
            <a:off x="728663" y="3886200"/>
            <a:ext cx="66357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Smíšené derivace se pro spojité funkce vždy rovnají</a:t>
            </a:r>
          </a:p>
          <a:p>
            <a:r>
              <a:rPr lang="cs-CZ" sz="2200"/>
              <a:t> (pokud existují):</a:t>
            </a:r>
          </a:p>
        </p:txBody>
      </p:sp>
      <p:sp>
        <p:nvSpPr>
          <p:cNvPr id="40066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0056" name="Object 120"/>
          <p:cNvGraphicFramePr>
            <a:graphicFrameLocks noChangeAspect="1"/>
          </p:cNvGraphicFramePr>
          <p:nvPr/>
        </p:nvGraphicFramePr>
        <p:xfrm>
          <a:off x="3300413" y="4622800"/>
          <a:ext cx="1501775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71" name="Equation" r:id="rId11" imgW="812447" imgH="457002" progId="Equation.DSMT4">
                  <p:embed/>
                </p:oleObj>
              </mc:Choice>
              <mc:Fallback>
                <p:oleObj name="Equation" r:id="rId11" imgW="812447" imgH="457002" progId="Equation.DSMT4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0413" y="4622800"/>
                        <a:ext cx="1501775" cy="847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zentace_OPF_návrh [režim kompatibility]" id="{F70FC462-D9F3-4EB2-B923-5E5330675293}" vid="{CCD9E1B5-EE89-42D1-936D-BB4AE5A7B3F6}"/>
    </a:ext>
  </a:extLst>
</a:theme>
</file>

<file path=ppt/theme/theme2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šablona</Template>
  <TotalTime>725</TotalTime>
  <Words>476</Words>
  <Application>Microsoft Office PowerPoint</Application>
  <PresentationFormat>Předvádění na obrazovce (4:3)</PresentationFormat>
  <Paragraphs>292</Paragraphs>
  <Slides>17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2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0" baseType="lpstr">
      <vt:lpstr>Motiv sady Office</vt:lpstr>
      <vt:lpstr>Vlastní návrh</vt:lpstr>
      <vt:lpstr>Equation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Roman Šperka</dc:creator>
  <cp:lastModifiedBy>stoklasova</cp:lastModifiedBy>
  <cp:revision>85</cp:revision>
  <dcterms:created xsi:type="dcterms:W3CDTF">2016-03-17T12:08:01Z</dcterms:created>
  <dcterms:modified xsi:type="dcterms:W3CDTF">2018-05-29T15:16:29Z</dcterms:modified>
</cp:coreProperties>
</file>