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8" r:id="rId13"/>
    <p:sldId id="299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>
        <p:scale>
          <a:sx n="81" d="100"/>
          <a:sy n="81" d="100"/>
        </p:scale>
        <p:origin x="-864" y="-36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E0ED6-FC30-4ECE-BC0D-1ED6F802E9DB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5DD60-6BCB-452D-B2B9-8EC1C327AF6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D4FF4-5A67-45A3-9446-2C54FDCCEED8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CCE07-6AB1-470D-A6CA-3E3DF1084F3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814C7-F4CA-43A2-93ED-992BF522806B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73EE7-6DEA-4852-8173-98901801053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FC173-4DE5-4A32-A1C0-BF4B6EA823E4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C8F69-B416-4165-9CE7-A763A70609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4BF6C-9CC5-4BC2-9E46-3CD359B0E57A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1959B-F06C-4ACC-8AF4-637D274B10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D2AB6-36FC-4FCF-911A-B5D82E4C95FA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B9849-FD24-4824-B191-86CEAB4C9F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FE445-7DBC-43D5-B5C7-EAD8095037B5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873D3-E4C1-49C9-A9A4-C02CF8FD4E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B161A-4F8A-48AB-A657-2A5B8374248A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37694-CB34-4964-AC30-4585823313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1B539-B54E-4154-8E65-B41AEF9B3655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D1199-1AA6-488F-AAE3-8A4E6E604B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108A6-D2D2-4F8A-B522-EF8D93F1CF28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F5FEE-1644-4DFF-B42A-615D188098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845AF-7462-452F-8AF6-09AF3E765F6A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78EF7-D71D-49A0-B059-9BD9EFEE5D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2EB14-ED7E-4664-8999-260C6332A67C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E90C0-8FE0-4328-A4B5-1FCC6B7D42D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E5378-BA98-4BD7-B7DE-55C3A0EE8D7D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95025-77D4-4ACC-8180-2CC40855A84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F85B9-A2BE-48E6-817F-69669486FD56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92663-74E1-438F-999B-3D6C25A5FA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1695A-F19A-4EAA-B55F-B3AF33334108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70192-14DF-4DDB-852C-67B7EFD527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99291-95CC-435C-8F8B-C1CB5B4A62E8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56F4A-0679-4034-8CDC-243A720EAE3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F2965-DEDF-4D7A-ACA3-F00F2BE59F85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F90BB-CEF1-43EC-82A8-884B92B0340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B6211-0700-421C-9777-654F8BAB6850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DD843-8F6C-47C3-ACCD-883CD611BD9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CE046-3BA8-4ECD-AA33-78ABDC052CDB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492DE-14A3-4128-B4C7-FE7BA3DF0F5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E0FCA-1BD2-4B0A-A5A3-1738CB4B00D6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67B82-41B9-459B-9B15-3A0158A1350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18732-1AB0-4B58-92EF-68F588F429F1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386CA-9F9C-4C35-8D57-910099DE35C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2DFC5-A41C-41D7-9A7B-F8977F366646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46529-C448-4937-8CD3-A82FBA79DB7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7F6EC35-A9C7-4F04-AE06-CAD1B769D27D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F30C61C-8D14-44EB-8D26-EE6017734CD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4339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583BF8E-7342-45E0-A392-393BF4EB8132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4B09C68-CB63-442B-B51A-A44AC48586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>
                <a:solidFill>
                  <a:srgbClr val="FFFFFF"/>
                </a:solidFill>
                <a:latin typeface="Arial" charset="0"/>
                <a:cs typeface="Arial" charset="0"/>
              </a:rPr>
              <a:t>Matematika v ekonomii</a:t>
            </a:r>
            <a:endParaRPr lang="en-GB" sz="3600" b="1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Přednáška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7650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dirty="0" err="1"/>
              <a:t>Mgr</a:t>
            </a:r>
            <a:r>
              <a:rPr lang="en-GB" altLang="cs-CZ" dirty="0"/>
              <a:t>. </a:t>
            </a:r>
            <a:r>
              <a:rPr lang="cs-CZ" altLang="cs-CZ" dirty="0" smtClean="0"/>
              <a:t>Radmila Krkošková</a:t>
            </a:r>
            <a:r>
              <a:rPr lang="en-GB" altLang="cs-CZ" dirty="0" smtClean="0"/>
              <a:t>, </a:t>
            </a:r>
            <a:r>
              <a:rPr lang="en-GB" altLang="cs-CZ" dirty="0"/>
              <a:t>Ph.D.</a:t>
            </a:r>
          </a:p>
          <a:p>
            <a:pPr algn="ctr"/>
            <a:endParaRPr lang="en-GB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1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en-GB" altLang="cs-CZ"/>
          </a:p>
        </p:txBody>
      </p:sp>
      <p:sp>
        <p:nvSpPr>
          <p:cNvPr id="67620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21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7622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2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24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2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26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27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28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29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30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31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32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33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34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35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36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37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38" name="Rectangle 2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39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40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41" name="Rectangle 2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42" name="Text Box 27"/>
          <p:cNvSpPr txBox="1">
            <a:spLocks noChangeArrowheads="1"/>
          </p:cNvSpPr>
          <p:nvPr/>
        </p:nvSpPr>
        <p:spPr bwMode="auto">
          <a:xfrm>
            <a:off x="784224" y="424656"/>
            <a:ext cx="8188908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cs-CZ" sz="2200" dirty="0"/>
              <a:t>Poté mohou nastat tři případy:</a:t>
            </a:r>
          </a:p>
          <a:p>
            <a:pPr marL="342900" indent="-342900">
              <a:buFontTx/>
              <a:buAutoNum type="arabicPeriod"/>
            </a:pPr>
            <a:r>
              <a:rPr lang="cs-CZ" sz="2200" dirty="0"/>
              <a:t>Všechny kořeny polynomu ve jmenovateli jsou jednoduché.</a:t>
            </a:r>
          </a:p>
          <a:p>
            <a:pPr marL="342900" indent="-342900"/>
            <a:endParaRPr lang="cs-CZ" sz="2200" dirty="0"/>
          </a:p>
          <a:p>
            <a:pPr marL="342900" indent="-342900"/>
            <a:endParaRPr lang="cs-CZ" sz="2200" dirty="0"/>
          </a:p>
          <a:p>
            <a:pPr marL="342900" indent="-342900"/>
            <a:endParaRPr lang="cs-CZ" sz="2200" dirty="0"/>
          </a:p>
          <a:p>
            <a:pPr marL="342900" indent="-342900"/>
            <a:endParaRPr lang="cs-CZ" sz="2200" dirty="0"/>
          </a:p>
          <a:p>
            <a:pPr marL="342900" indent="-342900"/>
            <a:r>
              <a:rPr lang="cs-CZ" sz="2200" dirty="0"/>
              <a:t>2. Některý kořen, například x</a:t>
            </a:r>
            <a:r>
              <a:rPr lang="cs-CZ" sz="1400" dirty="0"/>
              <a:t>1</a:t>
            </a:r>
            <a:r>
              <a:rPr lang="cs-CZ" sz="2200" dirty="0"/>
              <a:t>, je stupně vyššího než 1</a:t>
            </a:r>
            <a:r>
              <a:rPr lang="cs-CZ" sz="2200" dirty="0" smtClean="0"/>
              <a:t>:</a:t>
            </a:r>
          </a:p>
          <a:p>
            <a:pPr marL="342900" indent="-342900"/>
            <a:endParaRPr lang="cs-CZ" sz="2200" dirty="0"/>
          </a:p>
          <a:p>
            <a:pPr marL="342900" indent="-342900"/>
            <a:endParaRPr lang="cs-CZ" sz="2200" dirty="0" smtClean="0"/>
          </a:p>
          <a:p>
            <a:pPr marL="342900" indent="-342900"/>
            <a:endParaRPr lang="cs-CZ" sz="2200" dirty="0"/>
          </a:p>
          <a:p>
            <a:r>
              <a:rPr lang="cs-CZ" sz="2200" dirty="0"/>
              <a:t>3. Ve jmenovateli se nachází nerozložitelný kvadratický dvojčlen</a:t>
            </a:r>
          </a:p>
          <a:p>
            <a:r>
              <a:rPr lang="cs-CZ" sz="2200" dirty="0"/>
              <a:t> nebo trojčlen:</a:t>
            </a:r>
          </a:p>
          <a:p>
            <a:pPr marL="342900" indent="-342900"/>
            <a:endParaRPr lang="cs-CZ" sz="2200" dirty="0"/>
          </a:p>
          <a:p>
            <a:pPr marL="342900" indent="-342900"/>
            <a:endParaRPr lang="cs-CZ" sz="2200" dirty="0"/>
          </a:p>
          <a:p>
            <a:pPr marL="342900" indent="-342900"/>
            <a:endParaRPr lang="cs-CZ" sz="2200" dirty="0"/>
          </a:p>
        </p:txBody>
      </p:sp>
      <p:sp>
        <p:nvSpPr>
          <p:cNvPr id="67643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7615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700763"/>
              </p:ext>
            </p:extLst>
          </p:nvPr>
        </p:nvGraphicFramePr>
        <p:xfrm>
          <a:off x="1601787" y="1306513"/>
          <a:ext cx="5915025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22" name="Equation" r:id="rId3" imgW="3937000" imgH="444500" progId="Equation.DSMT4">
                  <p:embed/>
                </p:oleObj>
              </mc:Choice>
              <mc:Fallback>
                <p:oleObj name="Equation" r:id="rId3" imgW="3937000" imgH="4445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1787" y="1306513"/>
                        <a:ext cx="5915025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644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7616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350775"/>
              </p:ext>
            </p:extLst>
          </p:nvPr>
        </p:nvGraphicFramePr>
        <p:xfrm>
          <a:off x="1221581" y="2993841"/>
          <a:ext cx="6700837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23" name="Equation" r:id="rId5" imgW="5676900" imgH="469900" progId="Equation.DSMT4">
                  <p:embed/>
                </p:oleObj>
              </mc:Choice>
              <mc:Fallback>
                <p:oleObj name="Equation" r:id="rId5" imgW="5676900" imgH="4699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1581" y="2993841"/>
                        <a:ext cx="6700837" cy="550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062886"/>
              </p:ext>
            </p:extLst>
          </p:nvPr>
        </p:nvGraphicFramePr>
        <p:xfrm>
          <a:off x="1413975" y="4741069"/>
          <a:ext cx="5794375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24" name="Equation" r:id="rId7" imgW="3606800" imgH="469900" progId="Equation.DSMT4">
                  <p:embed/>
                </p:oleObj>
              </mc:Choice>
              <mc:Fallback>
                <p:oleObj name="Equation" r:id="rId7" imgW="3606800" imgH="4699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3975" y="4741069"/>
                        <a:ext cx="5794375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7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Parciální zlomky – </a:t>
            </a:r>
            <a:r>
              <a:rPr lang="cs-CZ" altLang="cs-CZ" sz="2400" b="1" dirty="0" smtClean="0"/>
              <a:t>řešený příklad</a:t>
            </a:r>
            <a:endParaRPr lang="en-GB" altLang="cs-CZ" sz="2400" b="1" dirty="0"/>
          </a:p>
          <a:p>
            <a:pPr algn="ctr"/>
            <a:endParaRPr lang="en-GB" altLang="cs-CZ" sz="2400" b="1" dirty="0"/>
          </a:p>
          <a:p>
            <a:pPr algn="ctr"/>
            <a:endParaRPr lang="en-GB" altLang="cs-CZ" sz="2400" b="1" dirty="0"/>
          </a:p>
        </p:txBody>
      </p:sp>
      <p:sp>
        <p:nvSpPr>
          <p:cNvPr id="6967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en-GB" altLang="cs-CZ"/>
          </a:p>
        </p:txBody>
      </p:sp>
      <p:sp>
        <p:nvSpPr>
          <p:cNvPr id="69674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75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9676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7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78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7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0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2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3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4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6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7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9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0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1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2" name="Rectangle 2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3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4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5" name="Rectangle 2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6" name="Rectangle 28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9667" name="Object 35"/>
          <p:cNvGraphicFramePr>
            <a:graphicFrameLocks noChangeAspect="1"/>
          </p:cNvGraphicFramePr>
          <p:nvPr/>
        </p:nvGraphicFramePr>
        <p:xfrm>
          <a:off x="1941513" y="1671638"/>
          <a:ext cx="1622425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9" name="Equation" r:id="rId3" imgW="1104900" imgH="444500" progId="Equation.DSMT4">
                  <p:embed/>
                </p:oleObj>
              </mc:Choice>
              <mc:Fallback>
                <p:oleObj name="Equation" r:id="rId3" imgW="1104900" imgH="4445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513" y="1671638"/>
                        <a:ext cx="1622425" cy="655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97" name="Text Box 29"/>
          <p:cNvSpPr txBox="1">
            <a:spLocks noChangeArrowheads="1"/>
          </p:cNvSpPr>
          <p:nvPr/>
        </p:nvSpPr>
        <p:spPr bwMode="auto">
          <a:xfrm>
            <a:off x="522288" y="1738313"/>
            <a:ext cx="7661275" cy="478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/>
              <a:t>Vypočtěte:                      .</a:t>
            </a:r>
          </a:p>
          <a:p>
            <a:endParaRPr lang="cs-CZ" sz="2200" dirty="0"/>
          </a:p>
          <a:p>
            <a:r>
              <a:rPr lang="cs-CZ" sz="2200" dirty="0"/>
              <a:t>Řešení: Racionální funkce je typu 1, s kořeny ve jmenovateli</a:t>
            </a:r>
          </a:p>
          <a:p>
            <a:r>
              <a:rPr lang="cs-CZ" sz="2200" dirty="0"/>
              <a:t>-2 a 1. Zlomek rozložíme následovně:</a:t>
            </a:r>
          </a:p>
          <a:p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r>
              <a:rPr lang="cs-CZ" sz="2200" dirty="0"/>
              <a:t>Ve jmenovateli dostáváme rovnost:</a:t>
            </a:r>
          </a:p>
          <a:p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r>
              <a:rPr lang="cs-CZ" sz="2200" dirty="0"/>
              <a:t>A z ní soustavu rovnic:</a:t>
            </a:r>
          </a:p>
          <a:p>
            <a:endParaRPr lang="cs-CZ" sz="2200" dirty="0"/>
          </a:p>
        </p:txBody>
      </p:sp>
      <p:sp>
        <p:nvSpPr>
          <p:cNvPr id="69698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9668" name="Object 36"/>
          <p:cNvGraphicFramePr>
            <a:graphicFrameLocks noChangeAspect="1"/>
          </p:cNvGraphicFramePr>
          <p:nvPr/>
        </p:nvGraphicFramePr>
        <p:xfrm>
          <a:off x="2166938" y="3354388"/>
          <a:ext cx="2795587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0" name="Equation" r:id="rId5" imgW="1828800" imgH="444500" progId="Equation.DSMT4">
                  <p:embed/>
                </p:oleObj>
              </mc:Choice>
              <mc:Fallback>
                <p:oleObj name="Equation" r:id="rId5" imgW="1828800" imgH="4445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6938" y="3354388"/>
                        <a:ext cx="2795587" cy="684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99" name="Rectangle 33"/>
          <p:cNvSpPr>
            <a:spLocks noChangeArrowheads="1"/>
          </p:cNvSpPr>
          <p:nvPr/>
        </p:nvSpPr>
        <p:spPr bwMode="auto">
          <a:xfrm>
            <a:off x="0" y="3324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9669" name="Object 37"/>
          <p:cNvGraphicFramePr>
            <a:graphicFrameLocks noChangeAspect="1"/>
          </p:cNvGraphicFramePr>
          <p:nvPr/>
        </p:nvGraphicFramePr>
        <p:xfrm>
          <a:off x="2706688" y="4965700"/>
          <a:ext cx="2700337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1" name="Equation" r:id="rId7" imgW="1651000" imgH="203200" progId="Equation.DSMT4">
                  <p:embed/>
                </p:oleObj>
              </mc:Choice>
              <mc:Fallback>
                <p:oleObj name="Equation" r:id="rId7" imgW="1651000" imgH="20320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6688" y="4965700"/>
                        <a:ext cx="2700337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700" name="Rectangle 35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9670" name="Object 38"/>
          <p:cNvGraphicFramePr>
            <a:graphicFrameLocks noChangeAspect="1"/>
          </p:cNvGraphicFramePr>
          <p:nvPr/>
        </p:nvGraphicFramePr>
        <p:xfrm>
          <a:off x="3986213" y="5559425"/>
          <a:ext cx="1135062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2" name="Equation" r:id="rId9" imgW="685502" imgH="406224" progId="Equation.DSMT4">
                  <p:embed/>
                </p:oleObj>
              </mc:Choice>
              <mc:Fallback>
                <p:oleObj name="Equation" r:id="rId9" imgW="685502" imgH="406224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6213" y="5559425"/>
                        <a:ext cx="1135062" cy="679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9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en-GB" altLang="cs-CZ"/>
          </a:p>
        </p:txBody>
      </p:sp>
      <p:sp>
        <p:nvSpPr>
          <p:cNvPr id="70695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696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0697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69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699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3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4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5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7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8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2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3" name="Rectangle 2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5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6" name="Rectangle 2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7" name="Rectangle 28"/>
          <p:cNvSpPr>
            <a:spLocks noChangeArrowheads="1"/>
          </p:cNvSpPr>
          <p:nvPr/>
        </p:nvSpPr>
        <p:spPr bwMode="auto">
          <a:xfrm>
            <a:off x="0" y="3324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0689" name="Object 33"/>
          <p:cNvGraphicFramePr>
            <a:graphicFrameLocks noChangeAspect="1"/>
          </p:cNvGraphicFramePr>
          <p:nvPr/>
        </p:nvGraphicFramePr>
        <p:xfrm>
          <a:off x="4562475" y="1427163"/>
          <a:ext cx="125412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8" name="Equation" r:id="rId3" imgW="723586" imgH="203112" progId="Equation.DSMT4">
                  <p:embed/>
                </p:oleObj>
              </mc:Choice>
              <mc:Fallback>
                <p:oleObj name="Equation" r:id="rId3" imgW="723586" imgH="203112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475" y="1427163"/>
                        <a:ext cx="1254125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718" name="Text Box 29"/>
          <p:cNvSpPr txBox="1">
            <a:spLocks noChangeArrowheads="1"/>
          </p:cNvSpPr>
          <p:nvPr/>
        </p:nvSpPr>
        <p:spPr bwMode="auto">
          <a:xfrm>
            <a:off x="539750" y="1358900"/>
            <a:ext cx="4195763" cy="243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Řešením soustavy dostáváme:     </a:t>
            </a:r>
          </a:p>
          <a:p>
            <a:endParaRPr lang="cs-CZ" sz="2200"/>
          </a:p>
          <a:p>
            <a:r>
              <a:rPr lang="cs-CZ" sz="2200"/>
              <a:t>Tedy: </a:t>
            </a:r>
          </a:p>
          <a:p>
            <a:endParaRPr lang="cs-CZ" sz="2200"/>
          </a:p>
          <a:p>
            <a:r>
              <a:rPr lang="cs-CZ" sz="2200"/>
              <a:t>Nyní integrujeme:</a:t>
            </a:r>
          </a:p>
          <a:p>
            <a:endParaRPr lang="cs-CZ" sz="2200"/>
          </a:p>
          <a:p>
            <a:endParaRPr lang="cs-CZ" sz="2200"/>
          </a:p>
        </p:txBody>
      </p:sp>
      <p:sp>
        <p:nvSpPr>
          <p:cNvPr id="70719" name="Rectangle 3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0690" name="Object 34"/>
          <p:cNvGraphicFramePr>
            <a:graphicFrameLocks noChangeAspect="1"/>
          </p:cNvGraphicFramePr>
          <p:nvPr/>
        </p:nvGraphicFramePr>
        <p:xfrm>
          <a:off x="1989138" y="1973263"/>
          <a:ext cx="250507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9" name="Equation" r:id="rId5" imgW="1752600" imgH="444500" progId="Equation.DSMT4">
                  <p:embed/>
                </p:oleObj>
              </mc:Choice>
              <mc:Fallback>
                <p:oleObj name="Equation" r:id="rId5" imgW="1752600" imgH="4445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138" y="1973263"/>
                        <a:ext cx="2505075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720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0691" name="Object 35"/>
          <p:cNvGraphicFramePr>
            <a:graphicFrameLocks noChangeAspect="1"/>
          </p:cNvGraphicFramePr>
          <p:nvPr/>
        </p:nvGraphicFramePr>
        <p:xfrm>
          <a:off x="1243013" y="3543300"/>
          <a:ext cx="637857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0" name="Equation" r:id="rId7" imgW="3962400" imgH="444500" progId="Equation.DSMT4">
                  <p:embed/>
                </p:oleObj>
              </mc:Choice>
              <mc:Fallback>
                <p:oleObj name="Equation" r:id="rId7" imgW="3962400" imgH="4445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013" y="3543300"/>
                        <a:ext cx="637857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2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Neurčitý integrál</a:t>
            </a:r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5942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72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r>
              <a:rPr lang="cs-CZ" altLang="cs-CZ" sz="2200"/>
              <a:t>Proces integrování je opačný k procesu derivování.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Značení: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Legenda: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        …. Integrační znak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r>
              <a:rPr lang="cs-CZ" altLang="cs-CZ" sz="2200"/>
              <a:t>f(x)    …. Integrovaná funkce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 C     …. Integrační konstanta</a:t>
            </a: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9428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29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9430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2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4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6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7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8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9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40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41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4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43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4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45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46" name="Rectangle 29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9423" name="Object 31"/>
          <p:cNvGraphicFramePr>
            <a:graphicFrameLocks noChangeAspect="1"/>
          </p:cNvGraphicFramePr>
          <p:nvPr/>
        </p:nvGraphicFramePr>
        <p:xfrm>
          <a:off x="1779588" y="2160588"/>
          <a:ext cx="261302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9" name="Equation" r:id="rId3" imgW="1295400" imgH="279400" progId="Equation.DSMT4">
                  <p:embed/>
                </p:oleObj>
              </mc:Choice>
              <mc:Fallback>
                <p:oleObj name="Equation" r:id="rId3" imgW="1295400" imgH="2794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9588" y="2160588"/>
                        <a:ext cx="2613025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47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9424" name="Object 32"/>
          <p:cNvGraphicFramePr>
            <a:graphicFrameLocks noChangeAspect="1"/>
          </p:cNvGraphicFramePr>
          <p:nvPr/>
        </p:nvGraphicFramePr>
        <p:xfrm>
          <a:off x="658813" y="3722688"/>
          <a:ext cx="41592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30" name="Equation" r:id="rId5" imgW="203112" imgH="279279" progId="Equation.DSMT4">
                  <p:embed/>
                </p:oleObj>
              </mc:Choice>
              <mc:Fallback>
                <p:oleObj name="Equation" r:id="rId5" imgW="203112" imgH="279279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3" y="3722688"/>
                        <a:ext cx="415925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5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r>
              <a:rPr lang="cs-CZ" altLang="cs-CZ" sz="2200"/>
              <a:t>Neurčitý integrál je lineární operátor: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0451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2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0453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5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9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0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1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3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4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5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7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9" name="Rectangle 2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70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71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0446" name="Object 30"/>
          <p:cNvGraphicFramePr>
            <a:graphicFrameLocks noChangeAspect="1"/>
          </p:cNvGraphicFramePr>
          <p:nvPr/>
        </p:nvGraphicFramePr>
        <p:xfrm>
          <a:off x="849313" y="2346325"/>
          <a:ext cx="2532062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2" name="Equation" r:id="rId3" imgW="1346200" imgH="279400" progId="Equation.DSMT4">
                  <p:embed/>
                </p:oleObj>
              </mc:Choice>
              <mc:Fallback>
                <p:oleObj name="Equation" r:id="rId3" imgW="1346200" imgH="2794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313" y="2346325"/>
                        <a:ext cx="2532062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72" name="Rectangle 30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0447" name="Object 31"/>
          <p:cNvGraphicFramePr>
            <a:graphicFrameLocks noChangeAspect="1"/>
          </p:cNvGraphicFramePr>
          <p:nvPr/>
        </p:nvGraphicFramePr>
        <p:xfrm>
          <a:off x="914400" y="3036888"/>
          <a:ext cx="395922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3" name="Equation" r:id="rId5" imgW="2400300" imgH="279400" progId="Equation.DSMT4">
                  <p:embed/>
                </p:oleObj>
              </mc:Choice>
              <mc:Fallback>
                <p:oleObj name="Equation" r:id="rId5" imgW="2400300" imgH="2794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036888"/>
                        <a:ext cx="3959225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73" name="Text Box 31"/>
          <p:cNvSpPr txBox="1">
            <a:spLocks noChangeArrowheads="1"/>
          </p:cNvSpPr>
          <p:nvPr/>
        </p:nvSpPr>
        <p:spPr bwMode="auto">
          <a:xfrm>
            <a:off x="690563" y="3876675"/>
            <a:ext cx="75850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Integrály řešíme pomocí pravidel výše a tabulky základních </a:t>
            </a:r>
          </a:p>
          <a:p>
            <a:r>
              <a:rPr lang="cs-CZ" sz="2200"/>
              <a:t>Integrálů, viz dále.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Základní integrály</a:t>
            </a:r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10752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en-GB" altLang="cs-CZ"/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25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7526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2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28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2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30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3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32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33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34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3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36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37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3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39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40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41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42" name="Rectangle 2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43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44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45" name="Rectangle 27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107546" name="Picture 54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2450" y="1828800"/>
            <a:ext cx="5595938" cy="390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0854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Základní integrály</a:t>
            </a:r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10854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en-GB" altLang="cs-CZ"/>
          </a:p>
        </p:txBody>
      </p:sp>
      <p:sp>
        <p:nvSpPr>
          <p:cNvPr id="108548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49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8550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5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52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5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54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5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56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57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58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59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60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61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62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63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64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65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66" name="Rectangle 2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67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68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69" name="Rectangle 2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108570" name="Picture 2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3625" y="1574800"/>
            <a:ext cx="4579938" cy="436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3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Neurčitý integrál – řešené </a:t>
            </a:r>
            <a:r>
              <a:rPr lang="cs-CZ" altLang="cs-CZ" sz="2400" b="1" dirty="0" smtClean="0"/>
              <a:t>příklady 1</a:t>
            </a:r>
            <a:endParaRPr lang="cs-CZ" altLang="cs-CZ" sz="2400" b="1" dirty="0"/>
          </a:p>
          <a:p>
            <a:endParaRPr lang="cs-CZ" altLang="cs-CZ" sz="2400" b="1" dirty="0"/>
          </a:p>
          <a:p>
            <a:r>
              <a:rPr lang="cs-CZ" altLang="cs-CZ" sz="2000" dirty="0"/>
              <a:t>a)</a:t>
            </a:r>
          </a:p>
          <a:p>
            <a:endParaRPr lang="cs-CZ" altLang="cs-CZ" sz="2000" dirty="0"/>
          </a:p>
          <a:p>
            <a:endParaRPr lang="cs-CZ" altLang="cs-CZ" sz="2000" dirty="0"/>
          </a:p>
          <a:p>
            <a:r>
              <a:rPr lang="cs-CZ" altLang="cs-CZ" sz="2000" dirty="0"/>
              <a:t>b)</a:t>
            </a:r>
          </a:p>
          <a:p>
            <a:endParaRPr lang="cs-CZ" altLang="cs-CZ" sz="2000" dirty="0"/>
          </a:p>
          <a:p>
            <a:endParaRPr lang="cs-CZ" altLang="cs-CZ" sz="2000" dirty="0"/>
          </a:p>
          <a:p>
            <a:r>
              <a:rPr lang="cs-CZ" altLang="cs-CZ" sz="2000" dirty="0"/>
              <a:t>c)</a:t>
            </a:r>
          </a:p>
          <a:p>
            <a:endParaRPr lang="cs-CZ" altLang="cs-CZ" sz="2000" dirty="0"/>
          </a:p>
          <a:p>
            <a:endParaRPr lang="cs-CZ" altLang="cs-CZ" sz="2000" dirty="0"/>
          </a:p>
          <a:p>
            <a:r>
              <a:rPr lang="cs-CZ" altLang="cs-CZ" sz="2000" dirty="0"/>
              <a:t>d)</a:t>
            </a:r>
          </a:p>
          <a:p>
            <a:endParaRPr lang="cs-CZ" altLang="cs-CZ" sz="2000" dirty="0"/>
          </a:p>
          <a:p>
            <a:pPr algn="ctr"/>
            <a:endParaRPr lang="cs-CZ" altLang="cs-CZ" sz="2400" dirty="0"/>
          </a:p>
          <a:p>
            <a:pPr algn="ctr"/>
            <a:endParaRPr lang="cs-CZ" altLang="cs-CZ" sz="2400" dirty="0"/>
          </a:p>
          <a:p>
            <a:pPr algn="ctr"/>
            <a:endParaRPr lang="en-GB" altLang="cs-CZ" sz="2400" b="1" dirty="0"/>
          </a:p>
        </p:txBody>
      </p:sp>
      <p:sp>
        <p:nvSpPr>
          <p:cNvPr id="6353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en-GB" altLang="cs-CZ"/>
          </a:p>
        </p:txBody>
      </p:sp>
      <p:sp>
        <p:nvSpPr>
          <p:cNvPr id="63537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8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3539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1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5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6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7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9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1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3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4" name="Rectangle 2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5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6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7" name="Rectangle 2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3528" name="Object 40"/>
          <p:cNvGraphicFramePr>
            <a:graphicFrameLocks noChangeAspect="1"/>
          </p:cNvGraphicFramePr>
          <p:nvPr/>
        </p:nvGraphicFramePr>
        <p:xfrm>
          <a:off x="788988" y="1522413"/>
          <a:ext cx="696912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46" name="Equation" r:id="rId3" imgW="419100" imgH="279400" progId="Equation.DSMT4">
                  <p:embed/>
                </p:oleObj>
              </mc:Choice>
              <mc:Fallback>
                <p:oleObj name="Equation" r:id="rId3" imgW="419100" imgH="27940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988" y="1522413"/>
                        <a:ext cx="696912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29" name="Object 41"/>
          <p:cNvGraphicFramePr>
            <a:graphicFrameLocks noChangeAspect="1"/>
          </p:cNvGraphicFramePr>
          <p:nvPr/>
        </p:nvGraphicFramePr>
        <p:xfrm>
          <a:off x="1792288" y="1406525"/>
          <a:ext cx="741362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47" name="Equation" r:id="rId5" imgW="457200" imgH="419100" progId="Equation.DSMT4">
                  <p:embed/>
                </p:oleObj>
              </mc:Choice>
              <mc:Fallback>
                <p:oleObj name="Equation" r:id="rId5" imgW="457200" imgH="41910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2288" y="1406525"/>
                        <a:ext cx="741362" cy="679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58" name="Rectangle 30"/>
          <p:cNvSpPr>
            <a:spLocks noChangeArrowheads="1"/>
          </p:cNvSpPr>
          <p:nvPr/>
        </p:nvSpPr>
        <p:spPr bwMode="auto">
          <a:xfrm>
            <a:off x="0" y="26320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9" name="Rectangle 31"/>
          <p:cNvSpPr>
            <a:spLocks noChangeArrowheads="1"/>
          </p:cNvSpPr>
          <p:nvPr/>
        </p:nvSpPr>
        <p:spPr bwMode="auto">
          <a:xfrm>
            <a:off x="1404938" y="1592263"/>
            <a:ext cx="417512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</a:t>
            </a:r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3560" name="Rectangle 32"/>
          <p:cNvSpPr>
            <a:spLocks noChangeArrowheads="1"/>
          </p:cNvSpPr>
          <p:nvPr/>
        </p:nvSpPr>
        <p:spPr bwMode="auto">
          <a:xfrm>
            <a:off x="0" y="3776663"/>
            <a:ext cx="2603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3561" name="Rectangle 34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3530" name="Object 42"/>
          <p:cNvGraphicFramePr>
            <a:graphicFrameLocks noChangeAspect="1"/>
          </p:cNvGraphicFramePr>
          <p:nvPr/>
        </p:nvGraphicFramePr>
        <p:xfrm>
          <a:off x="874713" y="2386013"/>
          <a:ext cx="4643437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48" name="Equation" r:id="rId7" imgW="3543300" imgH="279400" progId="Equation.DSMT4">
                  <p:embed/>
                </p:oleObj>
              </mc:Choice>
              <mc:Fallback>
                <p:oleObj name="Equation" r:id="rId7" imgW="3543300" imgH="27940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2386013"/>
                        <a:ext cx="4643437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62" name="Rectangle 36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3531" name="Object 43"/>
          <p:cNvGraphicFramePr>
            <a:graphicFrameLocks noChangeAspect="1"/>
          </p:cNvGraphicFramePr>
          <p:nvPr/>
        </p:nvGraphicFramePr>
        <p:xfrm>
          <a:off x="5600700" y="2228850"/>
          <a:ext cx="1928813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49" name="Equation" r:id="rId9" imgW="1460500" imgH="419100" progId="Equation.DSMT4">
                  <p:embed/>
                </p:oleObj>
              </mc:Choice>
              <mc:Fallback>
                <p:oleObj name="Equation" r:id="rId9" imgW="1460500" imgH="41910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0700" y="2228850"/>
                        <a:ext cx="1928813" cy="550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63" name="Rectangle 38"/>
          <p:cNvSpPr>
            <a:spLocks noChangeArrowheads="1"/>
          </p:cNvSpPr>
          <p:nvPr/>
        </p:nvSpPr>
        <p:spPr bwMode="auto">
          <a:xfrm>
            <a:off x="0" y="3076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3532" name="Object 44"/>
          <p:cNvGraphicFramePr>
            <a:graphicFrameLocks noChangeAspect="1"/>
          </p:cNvGraphicFramePr>
          <p:nvPr/>
        </p:nvGraphicFramePr>
        <p:xfrm>
          <a:off x="828675" y="3084513"/>
          <a:ext cx="3028950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50" name="Equation" r:id="rId11" imgW="2070100" imgH="711200" progId="Equation.DSMT4">
                  <p:embed/>
                </p:oleObj>
              </mc:Choice>
              <mc:Fallback>
                <p:oleObj name="Equation" r:id="rId11" imgW="2070100" imgH="71120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75" y="3084513"/>
                        <a:ext cx="3028950" cy="1031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33" name="Object 45"/>
          <p:cNvGraphicFramePr>
            <a:graphicFrameLocks noChangeAspect="1"/>
          </p:cNvGraphicFramePr>
          <p:nvPr/>
        </p:nvGraphicFramePr>
        <p:xfrm>
          <a:off x="830263" y="4052888"/>
          <a:ext cx="3130550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51" name="Equation" r:id="rId13" imgW="2222500" imgH="469900" progId="Equation.DSMT4">
                  <p:embed/>
                </p:oleObj>
              </mc:Choice>
              <mc:Fallback>
                <p:oleObj name="Equation" r:id="rId13" imgW="2222500" imgH="46990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263" y="4052888"/>
                        <a:ext cx="3130550" cy="655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5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Neurčitý integrál - řešené </a:t>
            </a:r>
            <a:r>
              <a:rPr lang="cs-CZ" altLang="cs-CZ" sz="2400" b="1" dirty="0" smtClean="0"/>
              <a:t>příklady </a:t>
            </a:r>
            <a:r>
              <a:rPr lang="cs-CZ" altLang="cs-CZ" sz="2400" b="1" dirty="0"/>
              <a:t>2</a:t>
            </a:r>
            <a:endParaRPr lang="en-GB" altLang="cs-CZ" sz="2400" b="1" dirty="0"/>
          </a:p>
          <a:p>
            <a:pPr algn="ctr"/>
            <a:endParaRPr lang="en-GB" altLang="cs-CZ" sz="2400" b="1" dirty="0"/>
          </a:p>
        </p:txBody>
      </p:sp>
      <p:sp>
        <p:nvSpPr>
          <p:cNvPr id="6455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cs-CZ" altLang="cs-CZ" sz="2200" dirty="0"/>
              <a:t>a)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 dirty="0"/>
          </a:p>
          <a:p>
            <a:pPr marL="342900" indent="-342900">
              <a:buFont typeface="Calibri" pitchFamily="34" charset="0"/>
              <a:buNone/>
            </a:pPr>
            <a:endParaRPr lang="cs-CZ" altLang="cs-CZ" sz="2200" dirty="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 dirty="0"/>
              <a:t>b)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 dirty="0"/>
          </a:p>
          <a:p>
            <a:pPr marL="342900" indent="-342900">
              <a:buFont typeface="Calibri" pitchFamily="34" charset="0"/>
              <a:buNone/>
            </a:pPr>
            <a:endParaRPr lang="cs-CZ" altLang="cs-CZ" sz="2200" dirty="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 dirty="0"/>
              <a:t>c)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 dirty="0"/>
          </a:p>
          <a:p>
            <a:pPr marL="342900" indent="-342900">
              <a:buFont typeface="Calibri" pitchFamily="34" charset="0"/>
              <a:buNone/>
            </a:pPr>
            <a:endParaRPr lang="cs-CZ" altLang="cs-CZ" sz="2200" dirty="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 dirty="0"/>
              <a:t>d)</a:t>
            </a:r>
            <a:endParaRPr lang="en-GB" altLang="cs-CZ" dirty="0"/>
          </a:p>
        </p:txBody>
      </p:sp>
      <p:sp>
        <p:nvSpPr>
          <p:cNvPr id="64555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6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4557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9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3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4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5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7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8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7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7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72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73" name="Rectangle 2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7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75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76" name="Rectangle 2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77" name="Rectangle 28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78" name="Rectangle 3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48" name="Object 36"/>
          <p:cNvGraphicFramePr>
            <a:graphicFrameLocks noChangeAspect="1"/>
          </p:cNvGraphicFramePr>
          <p:nvPr/>
        </p:nvGraphicFramePr>
        <p:xfrm>
          <a:off x="830263" y="1481138"/>
          <a:ext cx="3138487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9" name="Equation" r:id="rId3" imgW="1866900" imgH="431800" progId="Equation.DSMT4">
                  <p:embed/>
                </p:oleObj>
              </mc:Choice>
              <mc:Fallback>
                <p:oleObj name="Equation" r:id="rId3" imgW="1866900" imgH="4318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263" y="1481138"/>
                        <a:ext cx="3138487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79" name="Rectangle 32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49" name="Object 37"/>
          <p:cNvGraphicFramePr>
            <a:graphicFrameLocks noChangeAspect="1"/>
          </p:cNvGraphicFramePr>
          <p:nvPr/>
        </p:nvGraphicFramePr>
        <p:xfrm>
          <a:off x="819150" y="2420938"/>
          <a:ext cx="49895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0" name="Equation" r:id="rId5" imgW="3289300" imgH="419100" progId="Equation.DSMT4">
                  <p:embed/>
                </p:oleObj>
              </mc:Choice>
              <mc:Fallback>
                <p:oleObj name="Equation" r:id="rId5" imgW="3289300" imgH="41910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150" y="2420938"/>
                        <a:ext cx="4989513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80" name="Rectangle 3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50" name="Object 38"/>
          <p:cNvGraphicFramePr>
            <a:graphicFrameLocks noChangeAspect="1"/>
          </p:cNvGraphicFramePr>
          <p:nvPr/>
        </p:nvGraphicFramePr>
        <p:xfrm>
          <a:off x="819150" y="3452813"/>
          <a:ext cx="7759700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1" name="Equation" r:id="rId7" imgW="5334000" imgH="457200" progId="Equation.DSMT4">
                  <p:embed/>
                </p:oleObj>
              </mc:Choice>
              <mc:Fallback>
                <p:oleObj name="Equation" r:id="rId7" imgW="5334000" imgH="4572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150" y="3452813"/>
                        <a:ext cx="7759700" cy="665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81" name="Rectangle 36"/>
          <p:cNvSpPr>
            <a:spLocks noChangeArrowheads="1"/>
          </p:cNvSpPr>
          <p:nvPr/>
        </p:nvSpPr>
        <p:spPr bwMode="auto">
          <a:xfrm>
            <a:off x="112713" y="32670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Neurčitý integrál – integrační metody</a:t>
            </a:r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11366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en-GB" altLang="cs-CZ"/>
          </a:p>
        </p:txBody>
      </p:sp>
      <p:sp>
        <p:nvSpPr>
          <p:cNvPr id="113668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3669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13670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367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3672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367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3674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367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3676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3677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3678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3679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3680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3681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3682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3683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3684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3685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3686" name="Rectangle 2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3687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3688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3689" name="Rectangle 2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3690" name="Text Box 27"/>
          <p:cNvSpPr txBox="1">
            <a:spLocks noChangeArrowheads="1"/>
          </p:cNvSpPr>
          <p:nvPr/>
        </p:nvSpPr>
        <p:spPr bwMode="auto">
          <a:xfrm>
            <a:off x="803275" y="1633538"/>
            <a:ext cx="7893508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/>
              <a:t>V případě složitějších integrálů používáme integrační metody:</a:t>
            </a:r>
          </a:p>
          <a:p>
            <a:endParaRPr lang="cs-CZ" sz="2200" dirty="0"/>
          </a:p>
          <a:p>
            <a:pPr>
              <a:buFontTx/>
              <a:buChar char="•"/>
            </a:pPr>
            <a:r>
              <a:rPr lang="cs-CZ" sz="2200" dirty="0"/>
              <a:t> Parciální zlomky</a:t>
            </a:r>
          </a:p>
          <a:p>
            <a:pPr>
              <a:buFontTx/>
              <a:buChar char="•"/>
            </a:pPr>
            <a:endParaRPr lang="cs-CZ" sz="2200" dirty="0"/>
          </a:p>
          <a:p>
            <a:pP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smtClean="0"/>
              <a:t>Substituční metodu</a:t>
            </a:r>
          </a:p>
          <a:p>
            <a:endParaRPr lang="cs-CZ" sz="2200" dirty="0" smtClean="0"/>
          </a:p>
          <a:p>
            <a:pP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smtClean="0"/>
              <a:t>Metodu per partes</a:t>
            </a:r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r>
              <a:rPr lang="cs-CZ" sz="2200" dirty="0"/>
              <a:t>Užití těchto metod si předvedeme na příkladech.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9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Neurčitý integrál – racionální funkce</a:t>
            </a:r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6659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en-GB" altLang="cs-CZ"/>
          </a:p>
        </p:txBody>
      </p:sp>
      <p:sp>
        <p:nvSpPr>
          <p:cNvPr id="66596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597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6598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59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0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4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5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6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8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9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1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3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4" name="Rectangle 2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5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6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7" name="Rectangle 2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8" name="Text Box 27"/>
          <p:cNvSpPr txBox="1">
            <a:spLocks noChangeArrowheads="1"/>
          </p:cNvSpPr>
          <p:nvPr/>
        </p:nvSpPr>
        <p:spPr bwMode="auto">
          <a:xfrm>
            <a:off x="700088" y="1595438"/>
            <a:ext cx="6122987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Racionální funkcí nazýváme funkci tohoto tvaru: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kde P(x) a Q(x) jsou polynomy.</a:t>
            </a:r>
          </a:p>
          <a:p>
            <a:endParaRPr lang="cs-CZ" sz="2200"/>
          </a:p>
          <a:p>
            <a:r>
              <a:rPr lang="cs-CZ" sz="2200"/>
              <a:t>Nejdříve rozložíme jmenovatel na součin:</a:t>
            </a:r>
          </a:p>
        </p:txBody>
      </p:sp>
      <p:sp>
        <p:nvSpPr>
          <p:cNvPr id="66619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6591" name="Object 31"/>
          <p:cNvGraphicFramePr>
            <a:graphicFrameLocks noChangeAspect="1"/>
          </p:cNvGraphicFramePr>
          <p:nvPr/>
        </p:nvGraphicFramePr>
        <p:xfrm>
          <a:off x="3819525" y="2212975"/>
          <a:ext cx="62547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7" name="Equation" r:id="rId3" imgW="368300" imgH="419100" progId="Equation.DSMT4">
                  <p:embed/>
                </p:oleObj>
              </mc:Choice>
              <mc:Fallback>
                <p:oleObj name="Equation" r:id="rId3" imgW="368300" imgH="4191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9525" y="2212975"/>
                        <a:ext cx="625475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620" name="Rectangle 3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6592" name="Object 32"/>
          <p:cNvGraphicFramePr>
            <a:graphicFrameLocks noChangeAspect="1"/>
          </p:cNvGraphicFramePr>
          <p:nvPr/>
        </p:nvGraphicFramePr>
        <p:xfrm>
          <a:off x="2289175" y="4741863"/>
          <a:ext cx="37147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8" name="Equation" r:id="rId5" imgW="2247900" imgH="444500" progId="Equation.DSMT4">
                  <p:embed/>
                </p:oleObj>
              </mc:Choice>
              <mc:Fallback>
                <p:oleObj name="Equation" r:id="rId5" imgW="2247900" imgH="4445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9175" y="4741863"/>
                        <a:ext cx="3714750" cy="739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535</TotalTime>
  <Words>268</Words>
  <Application>Microsoft Office PowerPoint</Application>
  <PresentationFormat>Předvádění na obrazovce (4:3)</PresentationFormat>
  <Paragraphs>125</Paragraphs>
  <Slides>12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Motiv sady Office</vt:lpstr>
      <vt:lpstr>Vlastní návrh</vt:lpstr>
      <vt:lpstr>Equation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stoklasova</cp:lastModifiedBy>
  <cp:revision>81</cp:revision>
  <dcterms:created xsi:type="dcterms:W3CDTF">2016-03-17T12:08:01Z</dcterms:created>
  <dcterms:modified xsi:type="dcterms:W3CDTF">2018-06-03T08:09:49Z</dcterms:modified>
</cp:coreProperties>
</file>